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5"/>
  </p:sldMasterIdLst>
  <p:notesMasterIdLst>
    <p:notesMasterId r:id="rId11"/>
  </p:notesMasterIdLst>
  <p:handoutMasterIdLst>
    <p:handoutMasterId r:id="rId12"/>
  </p:handoutMasterIdLst>
  <p:sldIdLst>
    <p:sldId id="298" r:id="rId6"/>
    <p:sldId id="2142532738" r:id="rId7"/>
    <p:sldId id="2142532739" r:id="rId8"/>
    <p:sldId id="2142532740" r:id="rId9"/>
    <p:sldId id="622" r:id="rId10"/>
  </p:sldIdLst>
  <p:sldSz cx="12192000" cy="6858000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8000"/>
    <a:srgbClr val="FFCC00"/>
    <a:srgbClr val="C0C0C0"/>
    <a:srgbClr val="FF9900"/>
    <a:srgbClr val="CC66FF"/>
    <a:srgbClr val="FF0000"/>
    <a:srgbClr val="151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0929"/>
  </p:normalViewPr>
  <p:slideViewPr>
    <p:cSldViewPr snapToGrid="0">
      <p:cViewPr varScale="1">
        <p:scale>
          <a:sx n="87" d="100"/>
          <a:sy n="87" d="100"/>
        </p:scale>
        <p:origin x="108" y="270"/>
      </p:cViewPr>
      <p:guideLst>
        <p:guide orient="horz" pos="894"/>
        <p:guide pos="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1182" y="28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6025"/>
            <a:ext cx="3043238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36025"/>
            <a:ext cx="30432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7CDD76-9F1A-4DFD-8C44-B57D75C90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207125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432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3963"/>
            <a:ext cx="304323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4" tIns="46389" rIns="92784" bIns="463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3A7E34-3662-4CEA-9417-503A77ABA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588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1788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8988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6188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3388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0588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7788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8C7E4F-33E5-411C-8618-59BC115A1B7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F14D4-09A8-4955-8ECE-2FADABF408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518" indent="-165518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Officers must first earn </a:t>
            </a:r>
            <a:r>
              <a:rPr lang="en-US" sz="1000" u="sng" dirty="0">
                <a:cs typeface="Arial"/>
              </a:rPr>
              <a:t>Primary Stratification</a:t>
            </a:r>
            <a:r>
              <a:rPr lang="en-US" sz="1000" dirty="0">
                <a:cs typeface="Arial"/>
              </a:rPr>
              <a:t> to unlock </a:t>
            </a:r>
            <a:r>
              <a:rPr lang="en-US" sz="1000" u="sng" dirty="0">
                <a:cs typeface="Arial"/>
              </a:rPr>
              <a:t>Secondary Stratification</a:t>
            </a:r>
          </a:p>
          <a:p>
            <a:pPr marL="606899" lvl="1" indent="-165518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Primary = Grade</a:t>
            </a:r>
          </a:p>
          <a:p>
            <a:pPr marL="606899" lvl="1" indent="-165518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Secondary = </a:t>
            </a:r>
            <a:r>
              <a:rPr lang="en-US" sz="1000" dirty="0" err="1">
                <a:cs typeface="Arial"/>
              </a:rPr>
              <a:t>DevCat</a:t>
            </a:r>
            <a:r>
              <a:rPr lang="en-US" sz="1000" dirty="0">
                <a:cs typeface="Arial"/>
              </a:rPr>
              <a:t> Grade, AF/SF Grade, Subordinate Echelon Grade, Duty Position, AFR/ANG Component</a:t>
            </a:r>
          </a:p>
          <a:p>
            <a:pPr marL="606899" lvl="1" indent="-165518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Two exceptions:</a:t>
            </a:r>
          </a:p>
          <a:p>
            <a:pPr lvl="2" defTabSz="914276">
              <a:defRPr/>
            </a:pPr>
            <a:r>
              <a:rPr lang="en-US" sz="1000" dirty="0">
                <a:cs typeface="Arial"/>
              </a:rPr>
              <a:t>1. </a:t>
            </a:r>
            <a:r>
              <a:rPr lang="en-US" sz="1000" dirty="0" err="1">
                <a:cs typeface="Arial"/>
              </a:rPr>
              <a:t>RegAF</a:t>
            </a:r>
            <a:r>
              <a:rPr lang="en-US" sz="1000" dirty="0">
                <a:cs typeface="Arial"/>
              </a:rPr>
              <a:t> Promotion “Selects” only authorized Secondary</a:t>
            </a:r>
          </a:p>
          <a:p>
            <a:pPr lvl="2" defTabSz="914276">
              <a:defRPr/>
            </a:pPr>
            <a:r>
              <a:rPr lang="en-US" sz="1000" dirty="0">
                <a:cs typeface="Arial"/>
              </a:rPr>
              <a:t>2. When Ratee/Rater same grade, then HLRs may opt to skip to Secondary</a:t>
            </a:r>
          </a:p>
          <a:p>
            <a:pPr marL="171427" indent="-171427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A1 audit of 15K Maj SCOD OPBs conducted not to “police </a:t>
            </a:r>
            <a:r>
              <a:rPr lang="en-US" sz="1000" dirty="0" err="1">
                <a:cs typeface="Arial"/>
              </a:rPr>
              <a:t>strats</a:t>
            </a:r>
            <a:r>
              <a:rPr lang="en-US" sz="1000" dirty="0">
                <a:cs typeface="Arial"/>
              </a:rPr>
              <a:t>”; rather, to determine if new policy was understandable and executable (95% compliance appears to indicate “yes”)</a:t>
            </a:r>
          </a:p>
          <a:p>
            <a:pPr marL="171427" indent="-171427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A1 is not the police, but addressing the non-compliant 5% improves reliability of HLR signature for centralized talent management processes; establishes level playing field for officers meeting same boards</a:t>
            </a:r>
          </a:p>
          <a:p>
            <a:pPr marL="171427" indent="-171427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Analysis reveals ~95% compliance with stratification policy; slide highlights trends for most common errors</a:t>
            </a:r>
          </a:p>
          <a:p>
            <a:pPr marL="171427" indent="-171427" defTabSz="914276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cs typeface="Arial"/>
              </a:rPr>
              <a:t>New stratification policy improves reliability and equitability of future unit-level and enterprise-level talent management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3A7E34-3662-4CEA-9417-503A77ABA33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94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F14D4-09A8-4955-8ECE-2FADABF408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427" y="3018726"/>
            <a:ext cx="3104853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08000" y="500063"/>
            <a:ext cx="1117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3600" b="1" i="1" dirty="0"/>
              <a:t>Department of the Air Force</a:t>
            </a:r>
          </a:p>
        </p:txBody>
      </p:sp>
      <p:sp>
        <p:nvSpPr>
          <p:cNvPr id="7" name="Text Box 1029"/>
          <p:cNvSpPr txBox="1">
            <a:spLocks noChangeArrowheads="1"/>
          </p:cNvSpPr>
          <p:nvPr userDrawn="1"/>
        </p:nvSpPr>
        <p:spPr bwMode="auto">
          <a:xfrm>
            <a:off x="508000" y="1280443"/>
            <a:ext cx="1117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600" b="1" i="1" dirty="0">
                <a:latin typeface="Century Schoolbook" panose="02040604050505020304" pitchFamily="18" charset="0"/>
              </a:rPr>
              <a:t>One Team, One Fight!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0" y="2054429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9" name="Slide Number Placeholder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5F756-8005-40BC-BDB4-25D0D689C1DD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06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56DB1-98A0-4C5B-B461-C003FBFE3B06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3360C-AE3B-4A8A-9E7D-39D4F0D2B7E6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504950"/>
            <a:ext cx="5496984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8485" y="1504950"/>
            <a:ext cx="549698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83CB-FF2E-4ABB-9D4A-533B2E07245C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CC8AD-DEDE-45A8-AB78-F8B699CF4FFF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20405-4A19-4BC4-9193-41F6583A41F2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C438-D4A3-4372-96AC-CB86D778BA59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2C073-046A-4B57-9E0E-48AE818F95F7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13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00584" y="76200"/>
            <a:ext cx="2842683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1" y="76200"/>
            <a:ext cx="8329084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66AB3-AFB6-47EB-BDC7-CB5A8F58DCC1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8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0538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2F0766A9-09BE-4FD5-8E67-84EF6C310E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7738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Line 1035"/>
          <p:cNvSpPr>
            <a:spLocks noChangeShapeType="1"/>
          </p:cNvSpPr>
          <p:nvPr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103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457" y="116157"/>
            <a:ext cx="1012287" cy="101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1504950"/>
            <a:ext cx="11196638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 dirty="0"/>
              <a:t>2nd Bullet</a:t>
            </a:r>
          </a:p>
        </p:txBody>
      </p:sp>
      <p:sp>
        <p:nvSpPr>
          <p:cNvPr id="9" name="Text Box 1029"/>
          <p:cNvSpPr txBox="1">
            <a:spLocks noChangeArrowheads="1"/>
          </p:cNvSpPr>
          <p:nvPr userDrawn="1"/>
        </p:nvSpPr>
        <p:spPr bwMode="auto">
          <a:xfrm>
            <a:off x="508000" y="6491288"/>
            <a:ext cx="1117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600" b="1" i="1" dirty="0">
                <a:latin typeface="Century Schoolbook" panose="02040604050505020304" pitchFamily="18" charset="0"/>
              </a:rPr>
              <a:t>One Team, One Fight!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BC8133-DB65-4E69-8D9D-8CB493F88FE5}" type="slidenum">
              <a:rPr lang="en-US" altLang="en-US" sz="1000" b="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000" b="0">
              <a:solidFill>
                <a:schemeClr val="bg2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330575" y="1933575"/>
            <a:ext cx="8305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 dirty="0">
                <a:solidFill>
                  <a:srgbClr val="151C77"/>
                </a:solidFill>
              </a:rPr>
              <a:t>USAF Officer Performance Evaluations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151C77"/>
                </a:solidFill>
                <a:latin typeface="Times New Roman" panose="02020603050405020304" pitchFamily="18" charset="0"/>
              </a:rPr>
              <a:t>Lowering the Higher Level Reviewer for CGOs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151C77"/>
                </a:solidFill>
                <a:latin typeface="Times New Roman" panose="02020603050405020304" pitchFamily="18" charset="0"/>
              </a:rPr>
              <a:t>and CY23 Stratification Policy Change Review</a:t>
            </a:r>
            <a:endParaRPr lang="en-US" alt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656388" y="4948238"/>
            <a:ext cx="497998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HAF/A1P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/>
              <a:t>June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Lowering the HLR for CGO Evaluations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rgbClr val="151C77"/>
              </a:buClr>
              <a:buSzPct val="8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DE031-5D7C-4C7E-AC74-9212A2F2BF21}" type="slidenum">
              <a:rPr lang="en-US" altLang="en-US" sz="1000" b="0" smtClean="0">
                <a:solidFill>
                  <a:srgbClr val="7F7F7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 b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DD27A-1B51-1500-562A-722C2E9E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0" y="1285302"/>
            <a:ext cx="11750882" cy="51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8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4CA9-1960-AE1A-8909-3C5463A0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HLR Examples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D87B6-C279-B622-793C-82F0FDC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3736" y="6510528"/>
            <a:ext cx="530352" cy="246221"/>
          </a:xfrm>
          <a:prstGeom prst="rect">
            <a:avLst/>
          </a:prstGeom>
        </p:spPr>
        <p:txBody>
          <a:bodyPr vert="horz" wrap="none" lIns="91440" tIns="0" rIns="9144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A15DF3-B9AF-4EC4-A69C-2370B628607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BD1955-C812-2BA1-43A5-1EC752DFB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7" y="1322024"/>
            <a:ext cx="11658075" cy="50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3020-4BD7-DCD9-6FED-104F5375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CY23 AF Officer Stratification Review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BA5F8B0-858F-0F23-4295-49808077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87" y="1311121"/>
            <a:ext cx="11403051" cy="5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526812-9490-1C67-EF40-132FB115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008" y="313535"/>
            <a:ext cx="9738360" cy="704088"/>
          </a:xfrm>
        </p:spPr>
        <p:txBody>
          <a:bodyPr>
            <a:noAutofit/>
          </a:bodyPr>
          <a:lstStyle/>
          <a:p>
            <a:r>
              <a:rPr lang="en-US" sz="3200" dirty="0"/>
              <a:t>Deskside Quick-Reference USAF Authorized Stratification(s)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1A49D-CD2B-CF61-BC73-7837AC40884F}"/>
              </a:ext>
            </a:extLst>
          </p:cNvPr>
          <p:cNvSpPr/>
          <p:nvPr/>
        </p:nvSpPr>
        <p:spPr>
          <a:xfrm>
            <a:off x="3227832" y="1"/>
            <a:ext cx="5605272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BE2C1-D4AC-A0A0-D002-DF7AB933DAB4}"/>
              </a:ext>
            </a:extLst>
          </p:cNvPr>
          <p:cNvSpPr txBox="1"/>
          <p:nvPr/>
        </p:nvSpPr>
        <p:spPr>
          <a:xfrm>
            <a:off x="10713311" y="7567"/>
            <a:ext cx="14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CAO 1 April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DB2A9-8289-3D2C-C1D3-96189799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2" y="1265119"/>
            <a:ext cx="10795224" cy="52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78257"/>
      </p:ext>
    </p:extLst>
  </p:cSld>
  <p:clrMapOvr>
    <a:masterClrMapping/>
  </p:clrMapOvr>
</p:sld>
</file>

<file path=ppt/theme/theme1.xml><?xml version="1.0" encoding="utf-8"?>
<a:theme xmlns:a="http://schemas.openxmlformats.org/drawingml/2006/main" name="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0. DAF Briefing Template (Widescreen) New" id="{5D0315D1-EE12-4EF3-B1B7-A2DD3EF66310}" vid="{3621F829-813C-4D9E-8209-CDB0C4AC8A6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9abca8-d63b-4d8c-8e48-25f02496f0d5" xsi:nil="true"/>
    <lcf76f155ced4ddcb4097134ff3c332f xmlns="57499f65-444a-49db-a061-b82af0f53cf2">
      <Terms xmlns="http://schemas.microsoft.com/office/infopath/2007/PartnerControls"/>
    </lcf76f155ced4ddcb4097134ff3c332f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FC3E8AEAB59F45A2E4EB7C544589C3" ma:contentTypeVersion="12" ma:contentTypeDescription="Create a new document." ma:contentTypeScope="" ma:versionID="c5301a1cdcaa07d98a6816b4dcd87e92">
  <xsd:schema xmlns:xsd="http://www.w3.org/2001/XMLSchema" xmlns:xs="http://www.w3.org/2001/XMLSchema" xmlns:p="http://schemas.microsoft.com/office/2006/metadata/properties" xmlns:ns2="57499f65-444a-49db-a061-b82af0f53cf2" xmlns:ns3="ff9abca8-d63b-4d8c-8e48-25f02496f0d5" targetNamespace="http://schemas.microsoft.com/office/2006/metadata/properties" ma:root="true" ma:fieldsID="6e8ae8c95ad2aeca83d52761d2731759" ns2:_="" ns3:_="">
    <xsd:import namespace="57499f65-444a-49db-a061-b82af0f53cf2"/>
    <xsd:import namespace="ff9abca8-d63b-4d8c-8e48-25f02496f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99f65-444a-49db-a061-b82af0f53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abca8-d63b-4d8c-8e48-25f02496f0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c633d65-aa75-409c-a4af-1412883c9620}" ma:internalName="TaxCatchAll" ma:showField="CatchAllData" ma:web="ff9abca8-d63b-4d8c-8e48-25f02496f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ED7F40-1307-406C-8C96-7B8671C9BF57}">
  <ds:schemaRefs>
    <ds:schemaRef ds:uri="3ecda600-88aa-4a9a-9abb-c6deb8c1a648"/>
    <ds:schemaRef ds:uri="http://purl.org/dc/terms/"/>
    <ds:schemaRef ds:uri="http://www.w3.org/XML/1998/namespace"/>
    <ds:schemaRef ds:uri="5ce6051e-f036-4e45-aef7-ba5b1d6fa296"/>
    <ds:schemaRef ds:uri="http://purl.org/dc/dcmitype/"/>
    <ds:schemaRef ds:uri="bac4e3eb-747f-43bc-bf10-c1bbb893ec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B76427-5C8E-433F-BDD4-18B3134AE9E8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CB735D54-B6C0-472A-9FF7-E9037BE8ABA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2DB21A9-3B62-4169-B1B7-9B3AD1F6B4C6}"/>
</file>

<file path=docProps/app.xml><?xml version="1.0" encoding="utf-8"?>
<Properties xmlns="http://schemas.openxmlformats.org/officeDocument/2006/extended-properties" xmlns:vt="http://schemas.openxmlformats.org/officeDocument/2006/docPropsVTypes">
  <Template>DRAFT for Release_HLR Updates for CGO Evaluations May 2024</Template>
  <TotalTime>145</TotalTime>
  <Words>218</Words>
  <Application>Microsoft Office PowerPoint</Application>
  <PresentationFormat>Widescreen</PresentationFormat>
  <Paragraphs>28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Schoolbook</vt:lpstr>
      <vt:lpstr>Times New Roman</vt:lpstr>
      <vt:lpstr>Wingdings</vt:lpstr>
      <vt:lpstr>USAF(Unclas)</vt:lpstr>
      <vt:lpstr>PowerPoint Presentation</vt:lpstr>
      <vt:lpstr>Lowering the HLR for CGO Evaluations</vt:lpstr>
      <vt:lpstr>HLR Examples</vt:lpstr>
      <vt:lpstr>CY23 AF Officer Stratification Review</vt:lpstr>
      <vt:lpstr>Deskside Quick-Reference USAF Authorized Stratification(s)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RODRIGUEZ, BRIANNA L Lt Col USAF HAF AF/A1P</dc:creator>
  <cp:lastModifiedBy>BRIANNA</cp:lastModifiedBy>
  <cp:revision>4</cp:revision>
  <cp:lastPrinted>2024-06-13T17:26:16Z</cp:lastPrinted>
  <dcterms:created xsi:type="dcterms:W3CDTF">2024-05-17T14:01:55Z</dcterms:created>
  <dcterms:modified xsi:type="dcterms:W3CDTF">2024-06-13T17:44:15Z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BOLAND, PAUL S CTR US Air Force HAF SAF/AAIE</vt:lpwstr>
  </property>
  <property fmtid="{D5CDD505-2E9C-101B-9397-08002B2CF9AE}" pid="4" name="display_urn:schemas-microsoft-com:office:office#Author">
    <vt:lpwstr>BOLAND, PAUL S CTR US Air Force HAF SAF/AAIE</vt:lpwstr>
  </property>
  <property fmtid="{D5CDD505-2E9C-101B-9397-08002B2CF9AE}" pid="5" name="ContentTypeId">
    <vt:lpwstr>0x0101000EFC3E8AEAB59F45A2E4EB7C544589C3</vt:lpwstr>
  </property>
  <property fmtid="{D5CDD505-2E9C-101B-9397-08002B2CF9AE}" pid="6" name="Order">
    <vt:r8>18700</vt:r8>
  </property>
  <property fmtid="{D5CDD505-2E9C-101B-9397-08002B2CF9AE}" pid="7" name="URL">
    <vt:lpwstr/>
  </property>
</Properties>
</file>