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4" r:id="rId2"/>
    <p:sldId id="258" r:id="rId3"/>
    <p:sldId id="259" r:id="rId4"/>
    <p:sldId id="266" r:id="rId5"/>
    <p:sldId id="267" r:id="rId6"/>
    <p:sldId id="264" r:id="rId7"/>
    <p:sldId id="268" r:id="rId8"/>
    <p:sldId id="265" r:id="rId9"/>
    <p:sldId id="269" r:id="rId10"/>
    <p:sldId id="275" r:id="rId11"/>
    <p:sldId id="276" r:id="rId12"/>
    <p:sldId id="271" r:id="rId13"/>
    <p:sldId id="270" r:id="rId14"/>
    <p:sldId id="272" r:id="rId15"/>
    <p:sldId id="273"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4660"/>
  </p:normalViewPr>
  <p:slideViewPr>
    <p:cSldViewPr>
      <p:cViewPr varScale="1">
        <p:scale>
          <a:sx n="70" d="100"/>
          <a:sy n="70" d="100"/>
        </p:scale>
        <p:origin x="82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C141318-08DA-43B4-A6D6-74930D1171AF}" type="datetimeFigureOut">
              <a:rPr lang="en-US" smtClean="0"/>
              <a:t>6/10/2024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AA4AD91-AC0A-40CD-9E24-986FEF1C0048}" type="slidenum">
              <a:rPr lang="en-US" smtClean="0"/>
              <a:t>‹#›</a:t>
            </a:fld>
            <a:endParaRPr lang="en-US"/>
          </a:p>
        </p:txBody>
      </p:sp>
    </p:spTree>
    <p:extLst>
      <p:ext uri="{BB962C8B-B14F-4D97-AF65-F5344CB8AC3E}">
        <p14:creationId xmlns:p14="http://schemas.microsoft.com/office/powerpoint/2010/main" val="584537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to create discussion. What’s good/bad? What could be improved?</a:t>
            </a:r>
          </a:p>
        </p:txBody>
      </p:sp>
      <p:sp>
        <p:nvSpPr>
          <p:cNvPr id="4" name="Slide Number Placeholder 3"/>
          <p:cNvSpPr>
            <a:spLocks noGrp="1"/>
          </p:cNvSpPr>
          <p:nvPr>
            <p:ph type="sldNum" sz="quarter" idx="5"/>
          </p:nvPr>
        </p:nvSpPr>
        <p:spPr/>
        <p:txBody>
          <a:bodyPr/>
          <a:lstStyle/>
          <a:p>
            <a:fld id="{8AA4AD91-AC0A-40CD-9E24-986FEF1C0048}" type="slidenum">
              <a:rPr lang="en-US" smtClean="0"/>
              <a:t>6</a:t>
            </a:fld>
            <a:endParaRPr lang="en-US"/>
          </a:p>
        </p:txBody>
      </p:sp>
    </p:spTree>
    <p:extLst>
      <p:ext uri="{BB962C8B-B14F-4D97-AF65-F5344CB8AC3E}">
        <p14:creationId xmlns:p14="http://schemas.microsoft.com/office/powerpoint/2010/main" val="3451297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to create discussion. What’s good/bad? What could be improved?</a:t>
            </a:r>
          </a:p>
          <a:p>
            <a:endParaRPr lang="en-US" dirty="0"/>
          </a:p>
        </p:txBody>
      </p:sp>
      <p:sp>
        <p:nvSpPr>
          <p:cNvPr id="4" name="Slide Number Placeholder 3"/>
          <p:cNvSpPr>
            <a:spLocks noGrp="1"/>
          </p:cNvSpPr>
          <p:nvPr>
            <p:ph type="sldNum" sz="quarter" idx="5"/>
          </p:nvPr>
        </p:nvSpPr>
        <p:spPr/>
        <p:txBody>
          <a:bodyPr/>
          <a:lstStyle/>
          <a:p>
            <a:fld id="{8AA4AD91-AC0A-40CD-9E24-986FEF1C0048}" type="slidenum">
              <a:rPr lang="en-US" smtClean="0"/>
              <a:t>8</a:t>
            </a:fld>
            <a:endParaRPr lang="en-US"/>
          </a:p>
        </p:txBody>
      </p:sp>
    </p:spTree>
    <p:extLst>
      <p:ext uri="{BB962C8B-B14F-4D97-AF65-F5344CB8AC3E}">
        <p14:creationId xmlns:p14="http://schemas.microsoft.com/office/powerpoint/2010/main" val="3571015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to create discussion. What’s good/bad? What could be improved?</a:t>
            </a:r>
          </a:p>
          <a:p>
            <a:endParaRPr lang="en-US" dirty="0"/>
          </a:p>
        </p:txBody>
      </p:sp>
      <p:sp>
        <p:nvSpPr>
          <p:cNvPr id="4" name="Slide Number Placeholder 3"/>
          <p:cNvSpPr>
            <a:spLocks noGrp="1"/>
          </p:cNvSpPr>
          <p:nvPr>
            <p:ph type="sldNum" sz="quarter" idx="5"/>
          </p:nvPr>
        </p:nvSpPr>
        <p:spPr/>
        <p:txBody>
          <a:bodyPr/>
          <a:lstStyle/>
          <a:p>
            <a:fld id="{8AA4AD91-AC0A-40CD-9E24-986FEF1C0048}" type="slidenum">
              <a:rPr lang="en-US" smtClean="0"/>
              <a:t>9</a:t>
            </a:fld>
            <a:endParaRPr lang="en-US"/>
          </a:p>
        </p:txBody>
      </p:sp>
    </p:spTree>
    <p:extLst>
      <p:ext uri="{BB962C8B-B14F-4D97-AF65-F5344CB8AC3E}">
        <p14:creationId xmlns:p14="http://schemas.microsoft.com/office/powerpoint/2010/main" val="38208485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to create discussion. What’s good/bad? What could be improved?</a:t>
            </a:r>
          </a:p>
          <a:p>
            <a:endParaRPr lang="en-US" dirty="0"/>
          </a:p>
        </p:txBody>
      </p:sp>
      <p:sp>
        <p:nvSpPr>
          <p:cNvPr id="4" name="Slide Number Placeholder 3"/>
          <p:cNvSpPr>
            <a:spLocks noGrp="1"/>
          </p:cNvSpPr>
          <p:nvPr>
            <p:ph type="sldNum" sz="quarter" idx="5"/>
          </p:nvPr>
        </p:nvSpPr>
        <p:spPr/>
        <p:txBody>
          <a:bodyPr/>
          <a:lstStyle/>
          <a:p>
            <a:fld id="{8AA4AD91-AC0A-40CD-9E24-986FEF1C0048}" type="slidenum">
              <a:rPr lang="en-US" smtClean="0"/>
              <a:t>10</a:t>
            </a:fld>
            <a:endParaRPr lang="en-US"/>
          </a:p>
        </p:txBody>
      </p:sp>
    </p:spTree>
    <p:extLst>
      <p:ext uri="{BB962C8B-B14F-4D97-AF65-F5344CB8AC3E}">
        <p14:creationId xmlns:p14="http://schemas.microsoft.com/office/powerpoint/2010/main" val="449256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to create discussion. What’s good/bad? What could be improved?</a:t>
            </a:r>
          </a:p>
          <a:p>
            <a:endParaRPr lang="en-US" dirty="0"/>
          </a:p>
        </p:txBody>
      </p:sp>
      <p:sp>
        <p:nvSpPr>
          <p:cNvPr id="4" name="Slide Number Placeholder 3"/>
          <p:cNvSpPr>
            <a:spLocks noGrp="1"/>
          </p:cNvSpPr>
          <p:nvPr>
            <p:ph type="sldNum" sz="quarter" idx="5"/>
          </p:nvPr>
        </p:nvSpPr>
        <p:spPr/>
        <p:txBody>
          <a:bodyPr/>
          <a:lstStyle/>
          <a:p>
            <a:fld id="{8AA4AD91-AC0A-40CD-9E24-986FEF1C0048}" type="slidenum">
              <a:rPr lang="en-US" smtClean="0"/>
              <a:t>11</a:t>
            </a:fld>
            <a:endParaRPr lang="en-US"/>
          </a:p>
        </p:txBody>
      </p:sp>
    </p:spTree>
    <p:extLst>
      <p:ext uri="{BB962C8B-B14F-4D97-AF65-F5344CB8AC3E}">
        <p14:creationId xmlns:p14="http://schemas.microsoft.com/office/powerpoint/2010/main" val="1337778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to create discussion. What’s good/bad? What could be improved?</a:t>
            </a:r>
          </a:p>
          <a:p>
            <a:endParaRPr lang="en-US" dirty="0"/>
          </a:p>
        </p:txBody>
      </p:sp>
      <p:sp>
        <p:nvSpPr>
          <p:cNvPr id="4" name="Slide Number Placeholder 3"/>
          <p:cNvSpPr>
            <a:spLocks noGrp="1"/>
          </p:cNvSpPr>
          <p:nvPr>
            <p:ph type="sldNum" sz="quarter" idx="5"/>
          </p:nvPr>
        </p:nvSpPr>
        <p:spPr/>
        <p:txBody>
          <a:bodyPr/>
          <a:lstStyle/>
          <a:p>
            <a:fld id="{8AA4AD91-AC0A-40CD-9E24-986FEF1C0048}" type="slidenum">
              <a:rPr lang="en-US" smtClean="0"/>
              <a:t>13</a:t>
            </a:fld>
            <a:endParaRPr lang="en-US"/>
          </a:p>
        </p:txBody>
      </p:sp>
    </p:spTree>
    <p:extLst>
      <p:ext uri="{BB962C8B-B14F-4D97-AF65-F5344CB8AC3E}">
        <p14:creationId xmlns:p14="http://schemas.microsoft.com/office/powerpoint/2010/main" val="4274391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2D4885"/>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600" b="1" i="0">
                <a:solidFill>
                  <a:srgbClr val="007933"/>
                </a:solidFill>
                <a:latin typeface="Arial"/>
                <a:cs typeface="Arial"/>
              </a:defRPr>
            </a:lvl1pPr>
          </a:lstStyle>
          <a:p>
            <a:pPr marL="12700">
              <a:lnSpc>
                <a:spcPts val="1864"/>
              </a:lnSpc>
            </a:pPr>
            <a:r>
              <a:rPr spc="-10" dirty="0"/>
              <a:t>UNCLASSIFIED</a:t>
            </a:r>
          </a:p>
        </p:txBody>
      </p:sp>
      <p:sp>
        <p:nvSpPr>
          <p:cNvPr id="5" name="Holder 5"/>
          <p:cNvSpPr>
            <a:spLocks noGrp="1"/>
          </p:cNvSpPr>
          <p:nvPr>
            <p:ph type="dt" sz="half" idx="6"/>
          </p:nvPr>
        </p:nvSpPr>
        <p:spPr/>
        <p:txBody>
          <a:bodyPr lIns="0" tIns="0" rIns="0" bIns="0"/>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6" name="Holder 6"/>
          <p:cNvSpPr>
            <a:spLocks noGrp="1"/>
          </p:cNvSpPr>
          <p:nvPr>
            <p:ph type="sldNum" sz="quarter" idx="7"/>
          </p:nvPr>
        </p:nvSpPr>
        <p:spPr/>
        <p:txBody>
          <a:bodyPr lIns="0" tIns="0" rIns="0" bIns="0"/>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D488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600" b="1" i="0">
                <a:solidFill>
                  <a:srgbClr val="007933"/>
                </a:solidFill>
                <a:latin typeface="Arial"/>
                <a:cs typeface="Arial"/>
              </a:defRPr>
            </a:lvl1pPr>
          </a:lstStyle>
          <a:p>
            <a:pPr marL="12700">
              <a:lnSpc>
                <a:spcPts val="1864"/>
              </a:lnSpc>
            </a:pPr>
            <a:r>
              <a:rPr spc="-10" dirty="0"/>
              <a:t>UNCLASSIFIED</a:t>
            </a:r>
          </a:p>
        </p:txBody>
      </p:sp>
      <p:sp>
        <p:nvSpPr>
          <p:cNvPr id="5" name="Holder 5"/>
          <p:cNvSpPr>
            <a:spLocks noGrp="1"/>
          </p:cNvSpPr>
          <p:nvPr>
            <p:ph type="dt" sz="half" idx="6"/>
          </p:nvPr>
        </p:nvSpPr>
        <p:spPr/>
        <p:txBody>
          <a:bodyPr lIns="0" tIns="0" rIns="0" bIns="0"/>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6" name="Holder 6"/>
          <p:cNvSpPr>
            <a:spLocks noGrp="1"/>
          </p:cNvSpPr>
          <p:nvPr>
            <p:ph type="sldNum" sz="quarter" idx="7"/>
          </p:nvPr>
        </p:nvSpPr>
        <p:spPr/>
        <p:txBody>
          <a:bodyPr lIns="0" tIns="0" rIns="0" bIns="0"/>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D4885"/>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1" i="0">
                <a:solidFill>
                  <a:srgbClr val="007933"/>
                </a:solidFill>
                <a:latin typeface="Arial"/>
                <a:cs typeface="Arial"/>
              </a:defRPr>
            </a:lvl1pPr>
          </a:lstStyle>
          <a:p>
            <a:pPr marL="12700">
              <a:lnSpc>
                <a:spcPts val="1864"/>
              </a:lnSpc>
            </a:pPr>
            <a:r>
              <a:rPr spc="-10" dirty="0"/>
              <a:t>UNCLASSIFIED</a:t>
            </a:r>
          </a:p>
        </p:txBody>
      </p:sp>
      <p:sp>
        <p:nvSpPr>
          <p:cNvPr id="6" name="Holder 6"/>
          <p:cNvSpPr>
            <a:spLocks noGrp="1"/>
          </p:cNvSpPr>
          <p:nvPr>
            <p:ph type="dt" sz="half" idx="6"/>
          </p:nvPr>
        </p:nvSpPr>
        <p:spPr/>
        <p:txBody>
          <a:bodyPr lIns="0" tIns="0" rIns="0" bIns="0"/>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7" name="Holder 7"/>
          <p:cNvSpPr>
            <a:spLocks noGrp="1"/>
          </p:cNvSpPr>
          <p:nvPr>
            <p:ph type="sldNum" sz="quarter" idx="7"/>
          </p:nvPr>
        </p:nvSpPr>
        <p:spPr/>
        <p:txBody>
          <a:bodyPr lIns="0" tIns="0" rIns="0" bIns="0"/>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2D488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600" b="1" i="0">
                <a:solidFill>
                  <a:srgbClr val="007933"/>
                </a:solidFill>
                <a:latin typeface="Arial"/>
                <a:cs typeface="Arial"/>
              </a:defRPr>
            </a:lvl1pPr>
          </a:lstStyle>
          <a:p>
            <a:pPr marL="12700">
              <a:lnSpc>
                <a:spcPts val="1864"/>
              </a:lnSpc>
            </a:pPr>
            <a:r>
              <a:rPr spc="-10" dirty="0"/>
              <a:t>UNCLASSIFIED</a:t>
            </a:r>
          </a:p>
        </p:txBody>
      </p:sp>
      <p:sp>
        <p:nvSpPr>
          <p:cNvPr id="4" name="Holder 4"/>
          <p:cNvSpPr>
            <a:spLocks noGrp="1"/>
          </p:cNvSpPr>
          <p:nvPr>
            <p:ph type="dt" sz="half" idx="6"/>
          </p:nvPr>
        </p:nvSpPr>
        <p:spPr/>
        <p:txBody>
          <a:bodyPr lIns="0" tIns="0" rIns="0" bIns="0"/>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5" name="Holder 5"/>
          <p:cNvSpPr>
            <a:spLocks noGrp="1"/>
          </p:cNvSpPr>
          <p:nvPr>
            <p:ph type="sldNum" sz="quarter" idx="7"/>
          </p:nvPr>
        </p:nvSpPr>
        <p:spPr/>
        <p:txBody>
          <a:bodyPr lIns="0" tIns="0" rIns="0" bIns="0"/>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1" i="0">
                <a:solidFill>
                  <a:srgbClr val="007933"/>
                </a:solidFill>
                <a:latin typeface="Arial"/>
                <a:cs typeface="Arial"/>
              </a:defRPr>
            </a:lvl1pPr>
          </a:lstStyle>
          <a:p>
            <a:pPr marL="12700">
              <a:lnSpc>
                <a:spcPts val="1864"/>
              </a:lnSpc>
            </a:pPr>
            <a:r>
              <a:rPr spc="-10" dirty="0"/>
              <a:t>UNCLASSIFIED</a:t>
            </a:r>
          </a:p>
        </p:txBody>
      </p:sp>
      <p:sp>
        <p:nvSpPr>
          <p:cNvPr id="3" name="Holder 3"/>
          <p:cNvSpPr>
            <a:spLocks noGrp="1"/>
          </p:cNvSpPr>
          <p:nvPr>
            <p:ph type="dt" sz="half" idx="6"/>
          </p:nvPr>
        </p:nvSpPr>
        <p:spPr/>
        <p:txBody>
          <a:bodyPr lIns="0" tIns="0" rIns="0" bIns="0"/>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4" name="Holder 4"/>
          <p:cNvSpPr>
            <a:spLocks noGrp="1"/>
          </p:cNvSpPr>
          <p:nvPr>
            <p:ph type="sldNum" sz="quarter" idx="7"/>
          </p:nvPr>
        </p:nvSpPr>
        <p:spPr/>
        <p:txBody>
          <a:bodyPr lIns="0" tIns="0" rIns="0" bIns="0"/>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45719" y="45719"/>
            <a:ext cx="1115567" cy="1115567"/>
          </a:xfrm>
          <a:prstGeom prst="rect">
            <a:avLst/>
          </a:prstGeom>
        </p:spPr>
      </p:pic>
      <p:sp>
        <p:nvSpPr>
          <p:cNvPr id="17" name="bg object 17"/>
          <p:cNvSpPr/>
          <p:nvPr/>
        </p:nvSpPr>
        <p:spPr>
          <a:xfrm>
            <a:off x="146303" y="1207008"/>
            <a:ext cx="11896725" cy="0"/>
          </a:xfrm>
          <a:custGeom>
            <a:avLst/>
            <a:gdLst/>
            <a:ahLst/>
            <a:cxnLst/>
            <a:rect l="l" t="t" r="r" b="b"/>
            <a:pathLst>
              <a:path w="11896725">
                <a:moveTo>
                  <a:pt x="0" y="0"/>
                </a:moveTo>
                <a:lnTo>
                  <a:pt x="11896344" y="0"/>
                </a:lnTo>
              </a:path>
            </a:pathLst>
          </a:custGeom>
          <a:ln w="57150">
            <a:solidFill>
              <a:srgbClr val="2D4885"/>
            </a:solidFill>
          </a:ln>
        </p:spPr>
        <p:txBody>
          <a:bodyPr wrap="square" lIns="0" tIns="0" rIns="0" bIns="0" rtlCol="0"/>
          <a:lstStyle/>
          <a:p>
            <a:endParaRPr/>
          </a:p>
        </p:txBody>
      </p:sp>
      <p:sp>
        <p:nvSpPr>
          <p:cNvPr id="18" name="bg object 18"/>
          <p:cNvSpPr/>
          <p:nvPr/>
        </p:nvSpPr>
        <p:spPr>
          <a:xfrm>
            <a:off x="146304" y="6409944"/>
            <a:ext cx="11896725" cy="0"/>
          </a:xfrm>
          <a:custGeom>
            <a:avLst/>
            <a:gdLst/>
            <a:ahLst/>
            <a:cxnLst/>
            <a:rect l="l" t="t" r="r" b="b"/>
            <a:pathLst>
              <a:path w="11896725">
                <a:moveTo>
                  <a:pt x="0" y="0"/>
                </a:moveTo>
                <a:lnTo>
                  <a:pt x="11896344" y="0"/>
                </a:lnTo>
              </a:path>
            </a:pathLst>
          </a:custGeom>
          <a:ln w="57150">
            <a:solidFill>
              <a:srgbClr val="2D4885"/>
            </a:solidFill>
          </a:ln>
        </p:spPr>
        <p:txBody>
          <a:bodyPr wrap="square" lIns="0" tIns="0" rIns="0" bIns="0" rtlCol="0"/>
          <a:lstStyle/>
          <a:p>
            <a:endParaRPr/>
          </a:p>
        </p:txBody>
      </p:sp>
      <p:sp>
        <p:nvSpPr>
          <p:cNvPr id="2" name="Holder 2"/>
          <p:cNvSpPr>
            <a:spLocks noGrp="1"/>
          </p:cNvSpPr>
          <p:nvPr>
            <p:ph type="title"/>
          </p:nvPr>
        </p:nvSpPr>
        <p:spPr>
          <a:xfrm>
            <a:off x="3746843" y="207939"/>
            <a:ext cx="8218461" cy="953135"/>
          </a:xfrm>
          <a:prstGeom prst="rect">
            <a:avLst/>
          </a:prstGeom>
        </p:spPr>
        <p:txBody>
          <a:bodyPr wrap="square" lIns="0" tIns="0" rIns="0" bIns="0">
            <a:spAutoFit/>
          </a:bodyPr>
          <a:lstStyle>
            <a:lvl1pPr>
              <a:defRPr sz="3200" b="1" i="0">
                <a:solidFill>
                  <a:srgbClr val="2D4885"/>
                </a:solidFill>
                <a:latin typeface="Arial"/>
                <a:cs typeface="Arial"/>
              </a:defRPr>
            </a:lvl1pPr>
          </a:lstStyle>
          <a:p>
            <a:endParaRPr/>
          </a:p>
        </p:txBody>
      </p:sp>
      <p:sp>
        <p:nvSpPr>
          <p:cNvPr id="3" name="Holder 3"/>
          <p:cNvSpPr>
            <a:spLocks noGrp="1"/>
          </p:cNvSpPr>
          <p:nvPr>
            <p:ph type="body" idx="1"/>
          </p:nvPr>
        </p:nvSpPr>
        <p:spPr>
          <a:xfrm>
            <a:off x="3443477" y="1494536"/>
            <a:ext cx="8524240" cy="3257550"/>
          </a:xfrm>
          <a:prstGeom prst="rect">
            <a:avLst/>
          </a:prstGeom>
        </p:spPr>
        <p:txBody>
          <a:bodyPr wrap="square" lIns="0" tIns="0" rIns="0" bIns="0">
            <a:spAutoFit/>
          </a:bodyPr>
          <a:lstStyle>
            <a:lvl1pPr>
              <a:defRPr sz="20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9675684" y="6512455"/>
            <a:ext cx="1517650" cy="252095"/>
          </a:xfrm>
          <a:prstGeom prst="rect">
            <a:avLst/>
          </a:prstGeom>
        </p:spPr>
        <p:txBody>
          <a:bodyPr wrap="square" lIns="0" tIns="0" rIns="0" bIns="0">
            <a:spAutoFit/>
          </a:bodyPr>
          <a:lstStyle>
            <a:lvl1pPr>
              <a:defRPr sz="1600" b="1" i="0">
                <a:solidFill>
                  <a:srgbClr val="007933"/>
                </a:solidFill>
                <a:latin typeface="Arial"/>
                <a:cs typeface="Arial"/>
              </a:defRPr>
            </a:lvl1pPr>
          </a:lstStyle>
          <a:p>
            <a:pPr marL="12700">
              <a:lnSpc>
                <a:spcPts val="1864"/>
              </a:lnSpc>
            </a:pPr>
            <a:r>
              <a:rPr spc="-10" dirty="0"/>
              <a:t>UNCLASSIFIED</a:t>
            </a:r>
          </a:p>
        </p:txBody>
      </p:sp>
      <p:sp>
        <p:nvSpPr>
          <p:cNvPr id="5" name="Holder 5"/>
          <p:cNvSpPr>
            <a:spLocks noGrp="1"/>
          </p:cNvSpPr>
          <p:nvPr>
            <p:ph type="dt" sz="half" idx="6"/>
          </p:nvPr>
        </p:nvSpPr>
        <p:spPr>
          <a:xfrm>
            <a:off x="86360" y="6712048"/>
            <a:ext cx="581660" cy="111125"/>
          </a:xfrm>
          <a:prstGeom prst="rect">
            <a:avLst/>
          </a:prstGeom>
        </p:spPr>
        <p:txBody>
          <a:bodyPr wrap="square" lIns="0" tIns="0" rIns="0" bIns="0">
            <a:spAutoFit/>
          </a:bodyPr>
          <a:lstStyle>
            <a:lvl1pPr>
              <a:defRPr sz="600" b="0" i="1">
                <a:solidFill>
                  <a:srgbClr val="AEABAB"/>
                </a:solidFill>
                <a:latin typeface="Arial"/>
                <a:cs typeface="Arial"/>
              </a:defRPr>
            </a:lvl1p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6" name="Holder 6"/>
          <p:cNvSpPr>
            <a:spLocks noGrp="1"/>
          </p:cNvSpPr>
          <p:nvPr>
            <p:ph type="sldNum" sz="quarter" idx="7"/>
          </p:nvPr>
        </p:nvSpPr>
        <p:spPr>
          <a:xfrm>
            <a:off x="11890247" y="6513646"/>
            <a:ext cx="201929" cy="252095"/>
          </a:xfrm>
          <a:prstGeom prst="rect">
            <a:avLst/>
          </a:prstGeom>
        </p:spPr>
        <p:txBody>
          <a:bodyPr wrap="square" lIns="0" tIns="0" rIns="0" bIns="0">
            <a:spAutoFit/>
          </a:bodyPr>
          <a:lstStyle>
            <a:lvl1pPr>
              <a:defRPr sz="1600" b="1" i="0">
                <a:solidFill>
                  <a:srgbClr val="888888"/>
                </a:solidFill>
                <a:latin typeface="Arial"/>
                <a:cs typeface="Arial"/>
              </a:defRPr>
            </a:lvl1pPr>
          </a:lstStyle>
          <a:p>
            <a:pPr marL="38100">
              <a:lnSpc>
                <a:spcPts val="1864"/>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fpc.af.mil/Career-Management/Acronym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90943-E768-F677-2C83-C2725ADCF13E}"/>
              </a:ext>
            </a:extLst>
          </p:cNvPr>
          <p:cNvSpPr>
            <a:spLocks noGrp="1"/>
          </p:cNvSpPr>
          <p:nvPr>
            <p:ph type="ctrTitle"/>
          </p:nvPr>
        </p:nvSpPr>
        <p:spPr>
          <a:xfrm>
            <a:off x="914400" y="2125980"/>
            <a:ext cx="10363200" cy="923330"/>
          </a:xfrm>
        </p:spPr>
        <p:txBody>
          <a:bodyPr/>
          <a:lstStyle/>
          <a:p>
            <a:pPr algn="ctr"/>
            <a:r>
              <a:rPr lang="en-US" sz="6000" dirty="0"/>
              <a:t>OPB Writing</a:t>
            </a:r>
          </a:p>
        </p:txBody>
      </p:sp>
    </p:spTree>
    <p:extLst>
      <p:ext uri="{BB962C8B-B14F-4D97-AF65-F5344CB8AC3E}">
        <p14:creationId xmlns:p14="http://schemas.microsoft.com/office/powerpoint/2010/main" val="2229974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4308872"/>
          </a:xfrm>
        </p:spPr>
        <p:txBody>
          <a:bodyPr/>
          <a:lstStyle/>
          <a:p>
            <a:r>
              <a:rPr lang="en-US" dirty="0">
                <a:latin typeface="+mn-lt"/>
              </a:rPr>
              <a:t>XXX thwarted a 70% facility limitation with an innovative schedule that enabled him to complete 3K readiness exams, propelling Wing Individual Medical Readiness rates to #1 in PACAF &amp; #4 in AF.</a:t>
            </a:r>
          </a:p>
          <a:p>
            <a:endParaRPr lang="en-US" dirty="0">
              <a:latin typeface="+mn-lt"/>
            </a:endParaRPr>
          </a:p>
          <a:p>
            <a:r>
              <a:rPr lang="en-US" dirty="0">
                <a:latin typeface="+mn-lt"/>
              </a:rPr>
              <a:t>XXX built transgender service training programs for 3 hospitals, directly improving clinical capability for 89 AETC medics &amp; enhancing quality of care across 57K visits.</a:t>
            </a:r>
          </a:p>
          <a:p>
            <a:endParaRPr lang="en-US" dirty="0">
              <a:latin typeface="+mn-lt"/>
            </a:endParaRPr>
          </a:p>
          <a:p>
            <a:r>
              <a:rPr lang="en-US" dirty="0">
                <a:latin typeface="+mn-lt"/>
              </a:rPr>
              <a:t>XXX was INDOPACOM's human performance expert on a $3.3M safety investigation board where she spotted 6 causal factors &amp; made recommendations to improve MC-130J safety, supporting 4.4K flight hours.</a:t>
            </a:r>
          </a:p>
          <a:p>
            <a:endParaRPr lang="en-US" dirty="0">
              <a:latin typeface="+mn-lt"/>
            </a:endParaRPr>
          </a:p>
          <a:p>
            <a:pPr algn="l"/>
            <a:r>
              <a:rPr lang="en-US" sz="2000" b="0" i="0" u="none" strike="noStrike" baseline="0" dirty="0">
                <a:latin typeface="+mn-lt"/>
              </a:rPr>
              <a:t>As the fill-in Squadron Commander, he launched XX FW's 1st line-embedded medical flight to introduce on-site musculoskeletal &amp; mental health services for 1.1K MXG personnel.</a:t>
            </a:r>
          </a:p>
          <a:p>
            <a:pPr algn="l"/>
            <a:endParaRPr lang="en-US" dirty="0">
              <a:latin typeface="+mn-lt"/>
            </a:endParaRPr>
          </a:p>
          <a:p>
            <a:pPr algn="l"/>
            <a:r>
              <a:rPr lang="en-US" sz="2000" b="0" i="0" u="none" strike="noStrike" baseline="0" dirty="0">
                <a:latin typeface="Calibri" panose="020F0502020204030204" pitchFamily="34" charset="0"/>
                <a:cs typeface="Calibri" panose="020F0502020204030204" pitchFamily="34" charset="0"/>
              </a:rPr>
              <a:t>XXX drove FW compliance, chairing 4 inspections, validating 1.2K requirements, &amp; improving 9 processes, earning a UEI "Effective" rating &amp; PACAF Inspector General Superior Team Award.</a:t>
            </a:r>
            <a:endParaRPr lang="en-US" dirty="0">
              <a:latin typeface="Calibri" panose="020F0502020204030204" pitchFamily="34" charset="0"/>
              <a:cs typeface="Calibri" panose="020F0502020204030204" pitchFamily="34" charset="0"/>
            </a:endParaRP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3746843" y="207939"/>
            <a:ext cx="8218461"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OPB Statements</a:t>
            </a:r>
            <a:endParaRPr i="1" spc="-10" dirty="0">
              <a:latin typeface="Arial"/>
              <a:cs typeface="Arial"/>
            </a:endParaRPr>
          </a:p>
        </p:txBody>
      </p:sp>
    </p:spTree>
    <p:extLst>
      <p:ext uri="{BB962C8B-B14F-4D97-AF65-F5344CB8AC3E}">
        <p14:creationId xmlns:p14="http://schemas.microsoft.com/office/powerpoint/2010/main" val="3642274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2462213"/>
          </a:xfrm>
        </p:spPr>
        <p:txBody>
          <a:bodyPr/>
          <a:lstStyle/>
          <a:p>
            <a:r>
              <a:rPr lang="en-US" dirty="0">
                <a:latin typeface="+mn-lt"/>
              </a:rPr>
              <a:t>XXX rapidly accelerated a medical clearance processing line by chairing a 22-man team through 65% equipment failure, validating 86 deployers &lt;5-hrs ISO humanitarian aid to Turkey.</a:t>
            </a:r>
          </a:p>
          <a:p>
            <a:endParaRPr lang="en-US" dirty="0">
              <a:latin typeface="+mn-lt"/>
              <a:cs typeface="Calibri" panose="020F0502020204030204" pitchFamily="34" charset="0"/>
            </a:endParaRPr>
          </a:p>
          <a:p>
            <a:r>
              <a:rPr lang="en-US" dirty="0">
                <a:latin typeface="Calibri" panose="020F0502020204030204" pitchFamily="34" charset="0"/>
                <a:cs typeface="Calibri" panose="020F0502020204030204" pitchFamily="34" charset="0"/>
              </a:rPr>
              <a:t>XXX was USAFE's BNR to lead a staff assistance visit for the 86 MDG, identifying 524 deficiencies and innovating a 18-step action plan to improve care for 56K Airmen.</a:t>
            </a:r>
          </a:p>
          <a:p>
            <a:endParaRPr lang="en-US" dirty="0">
              <a:latin typeface="Calibri" panose="020F0502020204030204" pitchFamily="34" charset="0"/>
              <a:cs typeface="Calibri" panose="020F0502020204030204" pitchFamily="34" charset="0"/>
            </a:endParaRPr>
          </a:p>
          <a:p>
            <a:pPr algn="l"/>
            <a:r>
              <a:rPr lang="en-US" sz="2000" b="0" i="0" u="none" strike="noStrike" baseline="0" dirty="0">
                <a:latin typeface="Calibri" panose="020F0502020204030204" pitchFamily="34" charset="0"/>
                <a:cs typeface="Calibri" panose="020F0502020204030204" pitchFamily="34" charset="0"/>
              </a:rPr>
              <a:t>He directed a vital 10-person embassy mission, expanding medical capabilities by training 25 foreign forces &amp; accelerating NDS AFRICOM objectives.</a:t>
            </a:r>
            <a:endParaRPr lang="en-US" dirty="0">
              <a:latin typeface="Calibri" panose="020F0502020204030204" pitchFamily="34" charset="0"/>
              <a:cs typeface="Calibri" panose="020F0502020204030204" pitchFamily="34" charset="0"/>
            </a:endParaRP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3746843" y="207939"/>
            <a:ext cx="8218461"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OPB Statements</a:t>
            </a:r>
            <a:endParaRPr i="1" spc="-10" dirty="0">
              <a:latin typeface="Arial"/>
              <a:cs typeface="Arial"/>
            </a:endParaRPr>
          </a:p>
        </p:txBody>
      </p:sp>
    </p:spTree>
    <p:extLst>
      <p:ext uri="{BB962C8B-B14F-4D97-AF65-F5344CB8AC3E}">
        <p14:creationId xmlns:p14="http://schemas.microsoft.com/office/powerpoint/2010/main" val="2782927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256F4-BCB7-D209-9373-41AA2ADB4D37}"/>
              </a:ext>
            </a:extLst>
          </p:cNvPr>
          <p:cNvSpPr>
            <a:spLocks noGrp="1"/>
          </p:cNvSpPr>
          <p:nvPr>
            <p:ph type="title"/>
          </p:nvPr>
        </p:nvSpPr>
        <p:spPr>
          <a:xfrm>
            <a:off x="3746843" y="207939"/>
            <a:ext cx="8218461" cy="492443"/>
          </a:xfrm>
        </p:spPr>
        <p:txBody>
          <a:bodyPr/>
          <a:lstStyle/>
          <a:p>
            <a:pPr algn="r"/>
            <a:r>
              <a:rPr lang="en-US" dirty="0"/>
              <a:t>Stratification Discussion</a:t>
            </a:r>
          </a:p>
        </p:txBody>
      </p:sp>
      <p:sp>
        <p:nvSpPr>
          <p:cNvPr id="3" name="Text Placeholder 2">
            <a:extLst>
              <a:ext uri="{FF2B5EF4-FFF2-40B4-BE49-F238E27FC236}">
                <a16:creationId xmlns:a16="http://schemas.microsoft.com/office/drawing/2014/main" id="{516C3368-C64E-1017-1E91-C27577F49085}"/>
              </a:ext>
            </a:extLst>
          </p:cNvPr>
          <p:cNvSpPr>
            <a:spLocks noGrp="1"/>
          </p:cNvSpPr>
          <p:nvPr>
            <p:ph type="body" idx="1"/>
          </p:nvPr>
        </p:nvSpPr>
        <p:spPr>
          <a:xfrm>
            <a:off x="228600" y="1494536"/>
            <a:ext cx="11739117" cy="4924425"/>
          </a:xfrm>
        </p:spPr>
        <p:txBody>
          <a:bodyPr/>
          <a:lstStyle/>
          <a:p>
            <a:r>
              <a:rPr lang="en-US" dirty="0"/>
              <a:t>- Not easy to get, lots of good competition</a:t>
            </a:r>
          </a:p>
          <a:p>
            <a:r>
              <a:rPr lang="en-US" dirty="0"/>
              <a:t>- Several factors taken into account when determining </a:t>
            </a:r>
            <a:r>
              <a:rPr lang="en-US" dirty="0" err="1"/>
              <a:t>strats</a:t>
            </a:r>
            <a:endParaRPr lang="en-US" dirty="0"/>
          </a:p>
          <a:p>
            <a:r>
              <a:rPr lang="en-US" dirty="0"/>
              <a:t>- </a:t>
            </a:r>
            <a:r>
              <a:rPr lang="en-US" dirty="0" err="1"/>
              <a:t>Strats</a:t>
            </a:r>
            <a:r>
              <a:rPr lang="en-US" dirty="0"/>
              <a:t> begin at O-3</a:t>
            </a:r>
          </a:p>
          <a:p>
            <a:r>
              <a:rPr lang="en-US" dirty="0"/>
              <a:t>- Selects are not eligible for rank </a:t>
            </a:r>
            <a:r>
              <a:rPr lang="en-US" dirty="0" err="1"/>
              <a:t>strats</a:t>
            </a:r>
            <a:endParaRPr lang="en-US" dirty="0"/>
          </a:p>
          <a:p>
            <a:endParaRPr lang="en-US" dirty="0"/>
          </a:p>
          <a:p>
            <a:r>
              <a:rPr lang="en-US" dirty="0"/>
              <a:t>What could impact my chances of getting a </a:t>
            </a:r>
            <a:r>
              <a:rPr lang="en-US" dirty="0" err="1"/>
              <a:t>strat</a:t>
            </a:r>
            <a:r>
              <a:rPr lang="en-US" dirty="0"/>
              <a:t>?</a:t>
            </a:r>
          </a:p>
          <a:p>
            <a:r>
              <a:rPr lang="en-US" dirty="0"/>
              <a:t>- PME</a:t>
            </a:r>
          </a:p>
          <a:p>
            <a:r>
              <a:rPr lang="en-US" dirty="0"/>
              <a:t>- Scope of responsibilities/leadership roles</a:t>
            </a:r>
          </a:p>
          <a:p>
            <a:r>
              <a:rPr lang="en-US" dirty="0"/>
              <a:t>- Job Performance</a:t>
            </a:r>
          </a:p>
          <a:p>
            <a:r>
              <a:rPr lang="en-US" dirty="0"/>
              <a:t>- Time on Station</a:t>
            </a:r>
          </a:p>
          <a:p>
            <a:r>
              <a:rPr lang="en-US" dirty="0"/>
              <a:t>- When you meet your boards</a:t>
            </a:r>
          </a:p>
          <a:p>
            <a:r>
              <a:rPr lang="en-US" dirty="0"/>
              <a:t>- Advocacy from supervisors/commanders</a:t>
            </a:r>
          </a:p>
          <a:p>
            <a:r>
              <a:rPr lang="en-US" dirty="0"/>
              <a:t>- Extra effort</a:t>
            </a:r>
          </a:p>
          <a:p>
            <a:r>
              <a:rPr lang="en-US" dirty="0"/>
              <a:t>- Previous </a:t>
            </a:r>
            <a:r>
              <a:rPr lang="en-US" dirty="0" err="1"/>
              <a:t>strats</a:t>
            </a:r>
            <a:endParaRPr lang="en-US" dirty="0"/>
          </a:p>
          <a:p>
            <a:r>
              <a:rPr lang="en-US" dirty="0"/>
              <a:t>- Competition</a:t>
            </a:r>
          </a:p>
          <a:p>
            <a:r>
              <a:rPr lang="en-US" dirty="0"/>
              <a:t>- </a:t>
            </a:r>
            <a:r>
              <a:rPr lang="en-US" dirty="0" err="1"/>
              <a:t>Etc</a:t>
            </a:r>
            <a:endParaRPr lang="en-US" dirty="0"/>
          </a:p>
        </p:txBody>
      </p:sp>
    </p:spTree>
    <p:extLst>
      <p:ext uri="{BB962C8B-B14F-4D97-AF65-F5344CB8AC3E}">
        <p14:creationId xmlns:p14="http://schemas.microsoft.com/office/powerpoint/2010/main" val="1038407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4308872"/>
          </a:xfrm>
        </p:spPr>
        <p:txBody>
          <a:bodyPr/>
          <a:lstStyle/>
          <a:p>
            <a:pPr algn="l"/>
            <a:r>
              <a:rPr lang="en-US" b="0" i="0" u="none" strike="noStrike" baseline="0" dirty="0">
                <a:latin typeface="+mn-lt"/>
              </a:rPr>
              <a:t>Exceptionally skilled leader, my go-to flight commander, masters mission execution &amp; innovation. FW Flight Commander of the Quarter! Must for in-residence SDE, highest recommendation for squadron command.</a:t>
            </a:r>
          </a:p>
          <a:p>
            <a:pPr algn="l"/>
            <a:endParaRPr lang="en-US" dirty="0">
              <a:latin typeface="+mn-lt"/>
            </a:endParaRPr>
          </a:p>
          <a:p>
            <a:pPr algn="l"/>
            <a:r>
              <a:rPr lang="en-US" dirty="0">
                <a:latin typeface="+mn-lt"/>
              </a:rPr>
              <a:t>Transformational leadership at its best! Deployment tested, XXX reliably leads teams to excellence while sustaining her own high standards, earning Sq FGO of the quarter. Truly cares for her people. Her next steps are a seat in AWC and Sq Command.</a:t>
            </a:r>
          </a:p>
          <a:p>
            <a:pPr algn="l"/>
            <a:endParaRPr lang="en-US" dirty="0">
              <a:latin typeface="+mn-lt"/>
            </a:endParaRPr>
          </a:p>
          <a:p>
            <a:pPr algn="l"/>
            <a:r>
              <a:rPr lang="en-US" dirty="0">
                <a:latin typeface="+mn-lt"/>
              </a:rPr>
              <a:t>XXX excelled at managing all flight elements &amp; uses his vast experience to resolve complex problems, train, &amp; inspire future AF leaders. He is a skilled clinician, &amp; trusted command consultant. Next step Flight command &amp; front row IDE.</a:t>
            </a:r>
          </a:p>
          <a:p>
            <a:pPr algn="l"/>
            <a:endParaRPr lang="en-US" dirty="0">
              <a:latin typeface="+mn-lt"/>
            </a:endParaRPr>
          </a:p>
          <a:p>
            <a:pPr algn="l"/>
            <a:r>
              <a:rPr lang="en-US" b="0" i="0" u="none" strike="noStrike" baseline="0" dirty="0">
                <a:latin typeface="+mn-lt"/>
              </a:rPr>
              <a:t>An innovative officer and leader, XXX excelled as interim Flt/CC and championed vital telehealth capabilities during the summer manning transition, leading to Sq Company Grade Officer of the Quarter! Flight command now, must for IDE.</a:t>
            </a:r>
            <a:endParaRPr lang="en-US" dirty="0">
              <a:latin typeface="+mn-lt"/>
            </a:endParaRP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2590801" y="207939"/>
            <a:ext cx="9374504"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Higher Level Reviewer Assessment</a:t>
            </a:r>
            <a:endParaRPr i="1" spc="-10" dirty="0">
              <a:latin typeface="Arial"/>
              <a:cs typeface="Arial"/>
            </a:endParaRPr>
          </a:p>
        </p:txBody>
      </p:sp>
    </p:spTree>
    <p:extLst>
      <p:ext uri="{BB962C8B-B14F-4D97-AF65-F5344CB8AC3E}">
        <p14:creationId xmlns:p14="http://schemas.microsoft.com/office/powerpoint/2010/main" val="417788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3016210"/>
          </a:xfrm>
        </p:spPr>
        <p:txBody>
          <a:bodyPr/>
          <a:lstStyle/>
          <a:p>
            <a:r>
              <a:rPr lang="en-US" sz="2800" dirty="0"/>
              <a:t>- Very important! Always provide a draft but be prepared for it to change. </a:t>
            </a:r>
          </a:p>
          <a:p>
            <a:r>
              <a:rPr lang="en-US" sz="2800" dirty="0"/>
              <a:t>- What kind of leader are you?</a:t>
            </a:r>
          </a:p>
          <a:p>
            <a:r>
              <a:rPr lang="en-US" sz="2800" dirty="0"/>
              <a:t>- What sets you apart?</a:t>
            </a:r>
          </a:p>
          <a:p>
            <a:r>
              <a:rPr lang="en-US" sz="2800" dirty="0"/>
              <a:t>- Words have meaning here (ready, now, must, primed, experienced, clinician vs. leader, </a:t>
            </a:r>
            <a:r>
              <a:rPr lang="en-US" sz="2800" dirty="0" err="1"/>
              <a:t>etc</a:t>
            </a:r>
            <a:r>
              <a:rPr lang="en-US" sz="2800" dirty="0"/>
              <a:t>)</a:t>
            </a:r>
          </a:p>
          <a:p>
            <a:r>
              <a:rPr lang="en-US" sz="2800" dirty="0"/>
              <a:t>- Pushes must be based on time/rank</a:t>
            </a:r>
          </a:p>
          <a:p>
            <a:r>
              <a:rPr lang="en-US" sz="2800" dirty="0"/>
              <a:t>- What isn’t said can also say something </a:t>
            </a: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2590801" y="207939"/>
            <a:ext cx="9374504"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Higher Level Reviewer Assessment</a:t>
            </a:r>
            <a:endParaRPr i="1" spc="-10" dirty="0">
              <a:latin typeface="Arial"/>
              <a:cs typeface="Arial"/>
            </a:endParaRPr>
          </a:p>
        </p:txBody>
      </p:sp>
    </p:spTree>
    <p:extLst>
      <p:ext uri="{BB962C8B-B14F-4D97-AF65-F5344CB8AC3E}">
        <p14:creationId xmlns:p14="http://schemas.microsoft.com/office/powerpoint/2010/main" val="3309513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307777"/>
          </a:xfrm>
        </p:spPr>
        <p:txBody>
          <a:bodyPr/>
          <a:lstStyle/>
          <a:p>
            <a:endParaRPr lang="en-US" dirty="0"/>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457200" y="3464843"/>
            <a:ext cx="9374504" cy="543867"/>
          </a:xfrm>
          <a:prstGeom prst="rect">
            <a:avLst/>
          </a:prstGeom>
        </p:spPr>
        <p:txBody>
          <a:bodyPr vert="horz" wrap="square" lIns="0" tIns="12700" rIns="0" bIns="0" rtlCol="0">
            <a:spAutoFit/>
          </a:bodyPr>
          <a:lstStyle/>
          <a:p>
            <a:pPr marL="2099945" marR="5715" algn="ctr">
              <a:lnSpc>
                <a:spcPts val="3650"/>
              </a:lnSpc>
              <a:spcBef>
                <a:spcPts val="100"/>
              </a:spcBef>
            </a:pPr>
            <a:r>
              <a:rPr lang="en-US" sz="6000" dirty="0"/>
              <a:t>Questions?</a:t>
            </a:r>
            <a:endParaRPr sz="6000" i="1" spc="-10" dirty="0">
              <a:latin typeface="Arial"/>
              <a:cs typeface="Arial"/>
            </a:endParaRPr>
          </a:p>
        </p:txBody>
      </p:sp>
    </p:spTree>
    <p:extLst>
      <p:ext uri="{BB962C8B-B14F-4D97-AF65-F5344CB8AC3E}">
        <p14:creationId xmlns:p14="http://schemas.microsoft.com/office/powerpoint/2010/main" val="352881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5654" y="83323"/>
            <a:ext cx="151765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7933"/>
                </a:solidFill>
                <a:latin typeface="Arial"/>
                <a:cs typeface="Arial"/>
              </a:rPr>
              <a:t>UNCLASSIFIED</a:t>
            </a:r>
            <a:endParaRPr sz="1600">
              <a:latin typeface="Arial"/>
              <a:cs typeface="Arial"/>
            </a:endParaRPr>
          </a:p>
        </p:txBody>
      </p:sp>
      <p:grpSp>
        <p:nvGrpSpPr>
          <p:cNvPr id="3" name="object 3"/>
          <p:cNvGrpSpPr/>
          <p:nvPr/>
        </p:nvGrpSpPr>
        <p:grpSpPr>
          <a:xfrm>
            <a:off x="4971669" y="3216020"/>
            <a:ext cx="6956425" cy="2251710"/>
            <a:chOff x="4971669" y="3216020"/>
            <a:chExt cx="6956425" cy="2251710"/>
          </a:xfrm>
        </p:grpSpPr>
        <p:sp>
          <p:nvSpPr>
            <p:cNvPr id="4" name="object 4"/>
            <p:cNvSpPr/>
            <p:nvPr/>
          </p:nvSpPr>
          <p:spPr>
            <a:xfrm>
              <a:off x="5678424" y="3244595"/>
              <a:ext cx="6221095" cy="2194560"/>
            </a:xfrm>
            <a:custGeom>
              <a:avLst/>
              <a:gdLst/>
              <a:ahLst/>
              <a:cxnLst/>
              <a:rect l="l" t="t" r="r" b="b"/>
              <a:pathLst>
                <a:path w="6221095" h="2194560">
                  <a:moveTo>
                    <a:pt x="6220968" y="0"/>
                  </a:moveTo>
                  <a:lnTo>
                    <a:pt x="0" y="0"/>
                  </a:lnTo>
                  <a:lnTo>
                    <a:pt x="0" y="2194560"/>
                  </a:lnTo>
                  <a:lnTo>
                    <a:pt x="6220968" y="2194560"/>
                  </a:lnTo>
                  <a:lnTo>
                    <a:pt x="6220968" y="0"/>
                  </a:lnTo>
                  <a:close/>
                </a:path>
              </a:pathLst>
            </a:custGeom>
            <a:solidFill>
              <a:srgbClr val="2D4885"/>
            </a:solidFill>
          </p:spPr>
          <p:txBody>
            <a:bodyPr wrap="square" lIns="0" tIns="0" rIns="0" bIns="0" rtlCol="0"/>
            <a:lstStyle/>
            <a:p>
              <a:endParaRPr/>
            </a:p>
          </p:txBody>
        </p:sp>
        <p:sp>
          <p:nvSpPr>
            <p:cNvPr id="5" name="object 5"/>
            <p:cNvSpPr/>
            <p:nvPr/>
          </p:nvSpPr>
          <p:spPr>
            <a:xfrm>
              <a:off x="5678424" y="3244595"/>
              <a:ext cx="6221095" cy="2194560"/>
            </a:xfrm>
            <a:custGeom>
              <a:avLst/>
              <a:gdLst/>
              <a:ahLst/>
              <a:cxnLst/>
              <a:rect l="l" t="t" r="r" b="b"/>
              <a:pathLst>
                <a:path w="6221095" h="2194560">
                  <a:moveTo>
                    <a:pt x="0" y="0"/>
                  </a:moveTo>
                  <a:lnTo>
                    <a:pt x="6220968" y="0"/>
                  </a:lnTo>
                  <a:lnTo>
                    <a:pt x="6220968" y="2194560"/>
                  </a:lnTo>
                  <a:lnTo>
                    <a:pt x="0" y="2194560"/>
                  </a:lnTo>
                  <a:lnTo>
                    <a:pt x="0" y="0"/>
                  </a:lnTo>
                  <a:close/>
                </a:path>
              </a:pathLst>
            </a:custGeom>
            <a:ln w="57150">
              <a:solidFill>
                <a:srgbClr val="2D4885"/>
              </a:solidFill>
            </a:ln>
          </p:spPr>
          <p:txBody>
            <a:bodyPr wrap="square" lIns="0" tIns="0" rIns="0" bIns="0" rtlCol="0"/>
            <a:lstStyle/>
            <a:p>
              <a:endParaRPr/>
            </a:p>
          </p:txBody>
        </p:sp>
        <p:sp>
          <p:nvSpPr>
            <p:cNvPr id="6" name="object 6"/>
            <p:cNvSpPr/>
            <p:nvPr/>
          </p:nvSpPr>
          <p:spPr>
            <a:xfrm>
              <a:off x="5000244" y="3244595"/>
              <a:ext cx="678180" cy="2194560"/>
            </a:xfrm>
            <a:custGeom>
              <a:avLst/>
              <a:gdLst/>
              <a:ahLst/>
              <a:cxnLst/>
              <a:rect l="l" t="t" r="r" b="b"/>
              <a:pathLst>
                <a:path w="678179" h="2194560">
                  <a:moveTo>
                    <a:pt x="678179" y="0"/>
                  </a:moveTo>
                  <a:lnTo>
                    <a:pt x="609841" y="2513"/>
                  </a:lnTo>
                  <a:lnTo>
                    <a:pt x="546190" y="9723"/>
                  </a:lnTo>
                  <a:lnTo>
                    <a:pt x="488591" y="21131"/>
                  </a:lnTo>
                  <a:lnTo>
                    <a:pt x="438407" y="36239"/>
                  </a:lnTo>
                  <a:lnTo>
                    <a:pt x="397001" y="54550"/>
                  </a:lnTo>
                  <a:lnTo>
                    <a:pt x="345979" y="98790"/>
                  </a:lnTo>
                  <a:lnTo>
                    <a:pt x="339089" y="123723"/>
                  </a:lnTo>
                  <a:lnTo>
                    <a:pt x="339089" y="973556"/>
                  </a:lnTo>
                  <a:lnTo>
                    <a:pt x="332200" y="998489"/>
                  </a:lnTo>
                  <a:lnTo>
                    <a:pt x="281178" y="1042729"/>
                  </a:lnTo>
                  <a:lnTo>
                    <a:pt x="239772" y="1061040"/>
                  </a:lnTo>
                  <a:lnTo>
                    <a:pt x="189588" y="1076148"/>
                  </a:lnTo>
                  <a:lnTo>
                    <a:pt x="131989" y="1087556"/>
                  </a:lnTo>
                  <a:lnTo>
                    <a:pt x="68338" y="1094766"/>
                  </a:lnTo>
                  <a:lnTo>
                    <a:pt x="0" y="1097279"/>
                  </a:lnTo>
                  <a:lnTo>
                    <a:pt x="68338" y="1099793"/>
                  </a:lnTo>
                  <a:lnTo>
                    <a:pt x="131989" y="1107003"/>
                  </a:lnTo>
                  <a:lnTo>
                    <a:pt x="189588" y="1118411"/>
                  </a:lnTo>
                  <a:lnTo>
                    <a:pt x="239772" y="1133519"/>
                  </a:lnTo>
                  <a:lnTo>
                    <a:pt x="281178" y="1151830"/>
                  </a:lnTo>
                  <a:lnTo>
                    <a:pt x="332200" y="1196070"/>
                  </a:lnTo>
                  <a:lnTo>
                    <a:pt x="339089" y="1221003"/>
                  </a:lnTo>
                  <a:lnTo>
                    <a:pt x="339089" y="2070836"/>
                  </a:lnTo>
                  <a:lnTo>
                    <a:pt x="345979" y="2095769"/>
                  </a:lnTo>
                  <a:lnTo>
                    <a:pt x="397001" y="2140009"/>
                  </a:lnTo>
                  <a:lnTo>
                    <a:pt x="438407" y="2158320"/>
                  </a:lnTo>
                  <a:lnTo>
                    <a:pt x="488591" y="2173428"/>
                  </a:lnTo>
                  <a:lnTo>
                    <a:pt x="546190" y="2184836"/>
                  </a:lnTo>
                  <a:lnTo>
                    <a:pt x="609841" y="2192046"/>
                  </a:lnTo>
                  <a:lnTo>
                    <a:pt x="678179" y="2194560"/>
                  </a:lnTo>
                  <a:lnTo>
                    <a:pt x="678179" y="0"/>
                  </a:lnTo>
                  <a:close/>
                </a:path>
              </a:pathLst>
            </a:custGeom>
            <a:solidFill>
              <a:srgbClr val="2D4885"/>
            </a:solidFill>
          </p:spPr>
          <p:txBody>
            <a:bodyPr wrap="square" lIns="0" tIns="0" rIns="0" bIns="0" rtlCol="0"/>
            <a:lstStyle/>
            <a:p>
              <a:endParaRPr/>
            </a:p>
          </p:txBody>
        </p:sp>
        <p:sp>
          <p:nvSpPr>
            <p:cNvPr id="7" name="object 7"/>
            <p:cNvSpPr/>
            <p:nvPr/>
          </p:nvSpPr>
          <p:spPr>
            <a:xfrm>
              <a:off x="5000244" y="3244595"/>
              <a:ext cx="678180" cy="2194560"/>
            </a:xfrm>
            <a:custGeom>
              <a:avLst/>
              <a:gdLst/>
              <a:ahLst/>
              <a:cxnLst/>
              <a:rect l="l" t="t" r="r" b="b"/>
              <a:pathLst>
                <a:path w="678179" h="2194560">
                  <a:moveTo>
                    <a:pt x="678179" y="2194560"/>
                  </a:moveTo>
                  <a:lnTo>
                    <a:pt x="609841" y="2192046"/>
                  </a:lnTo>
                  <a:lnTo>
                    <a:pt x="546190" y="2184836"/>
                  </a:lnTo>
                  <a:lnTo>
                    <a:pt x="488591" y="2173428"/>
                  </a:lnTo>
                  <a:lnTo>
                    <a:pt x="438407" y="2158320"/>
                  </a:lnTo>
                  <a:lnTo>
                    <a:pt x="397001" y="2140009"/>
                  </a:lnTo>
                  <a:lnTo>
                    <a:pt x="345979" y="2095769"/>
                  </a:lnTo>
                  <a:lnTo>
                    <a:pt x="339089" y="2070836"/>
                  </a:lnTo>
                  <a:lnTo>
                    <a:pt x="339089" y="1221003"/>
                  </a:lnTo>
                  <a:lnTo>
                    <a:pt x="332200" y="1196070"/>
                  </a:lnTo>
                  <a:lnTo>
                    <a:pt x="281178" y="1151830"/>
                  </a:lnTo>
                  <a:lnTo>
                    <a:pt x="239772" y="1133519"/>
                  </a:lnTo>
                  <a:lnTo>
                    <a:pt x="189588" y="1118411"/>
                  </a:lnTo>
                  <a:lnTo>
                    <a:pt x="131989" y="1107003"/>
                  </a:lnTo>
                  <a:lnTo>
                    <a:pt x="68338" y="1099793"/>
                  </a:lnTo>
                  <a:lnTo>
                    <a:pt x="0" y="1097279"/>
                  </a:lnTo>
                  <a:lnTo>
                    <a:pt x="68338" y="1094766"/>
                  </a:lnTo>
                  <a:lnTo>
                    <a:pt x="131989" y="1087556"/>
                  </a:lnTo>
                  <a:lnTo>
                    <a:pt x="189588" y="1076148"/>
                  </a:lnTo>
                  <a:lnTo>
                    <a:pt x="239772" y="1061040"/>
                  </a:lnTo>
                  <a:lnTo>
                    <a:pt x="281178" y="1042729"/>
                  </a:lnTo>
                  <a:lnTo>
                    <a:pt x="332200" y="998489"/>
                  </a:lnTo>
                  <a:lnTo>
                    <a:pt x="339089" y="973556"/>
                  </a:lnTo>
                  <a:lnTo>
                    <a:pt x="339089" y="123723"/>
                  </a:lnTo>
                  <a:lnTo>
                    <a:pt x="345979" y="98790"/>
                  </a:lnTo>
                  <a:lnTo>
                    <a:pt x="397001" y="54550"/>
                  </a:lnTo>
                  <a:lnTo>
                    <a:pt x="438407" y="36239"/>
                  </a:lnTo>
                  <a:lnTo>
                    <a:pt x="488591" y="21131"/>
                  </a:lnTo>
                  <a:lnTo>
                    <a:pt x="546190" y="9723"/>
                  </a:lnTo>
                  <a:lnTo>
                    <a:pt x="609841" y="2513"/>
                  </a:lnTo>
                  <a:lnTo>
                    <a:pt x="678179" y="0"/>
                  </a:lnTo>
                </a:path>
              </a:pathLst>
            </a:custGeom>
            <a:ln w="57150">
              <a:solidFill>
                <a:srgbClr val="2D4885"/>
              </a:solidFill>
            </a:ln>
          </p:spPr>
          <p:txBody>
            <a:bodyPr wrap="square" lIns="0" tIns="0" rIns="0" bIns="0" rtlCol="0"/>
            <a:lstStyle/>
            <a:p>
              <a:endParaRPr/>
            </a:p>
          </p:txBody>
        </p:sp>
      </p:grpSp>
      <p:grpSp>
        <p:nvGrpSpPr>
          <p:cNvPr id="8" name="object 8"/>
          <p:cNvGrpSpPr/>
          <p:nvPr/>
        </p:nvGrpSpPr>
        <p:grpSpPr>
          <a:xfrm>
            <a:off x="176784" y="1371597"/>
            <a:ext cx="2871470" cy="4907280"/>
            <a:chOff x="176784" y="1371597"/>
            <a:chExt cx="2871470" cy="4907280"/>
          </a:xfrm>
        </p:grpSpPr>
        <p:pic>
          <p:nvPicPr>
            <p:cNvPr id="9" name="object 9"/>
            <p:cNvPicPr/>
            <p:nvPr/>
          </p:nvPicPr>
          <p:blipFill>
            <a:blip r:embed="rId2" cstate="print"/>
            <a:stretch>
              <a:fillRect/>
            </a:stretch>
          </p:blipFill>
          <p:spPr>
            <a:xfrm>
              <a:off x="496823" y="1484376"/>
              <a:ext cx="2148839" cy="2148839"/>
            </a:xfrm>
            <a:prstGeom prst="rect">
              <a:avLst/>
            </a:prstGeom>
          </p:spPr>
        </p:pic>
        <p:sp>
          <p:nvSpPr>
            <p:cNvPr id="10" name="object 10"/>
            <p:cNvSpPr/>
            <p:nvPr/>
          </p:nvSpPr>
          <p:spPr>
            <a:xfrm>
              <a:off x="176784" y="1371597"/>
              <a:ext cx="2871470" cy="4907280"/>
            </a:xfrm>
            <a:custGeom>
              <a:avLst/>
              <a:gdLst/>
              <a:ahLst/>
              <a:cxnLst/>
              <a:rect l="l" t="t" r="r" b="b"/>
              <a:pathLst>
                <a:path w="2871470" h="4907280">
                  <a:moveTo>
                    <a:pt x="2392667" y="0"/>
                  </a:moveTo>
                  <a:lnTo>
                    <a:pt x="478548" y="0"/>
                  </a:lnTo>
                  <a:lnTo>
                    <a:pt x="429619" y="2470"/>
                  </a:lnTo>
                  <a:lnTo>
                    <a:pt x="382103" y="9722"/>
                  </a:lnTo>
                  <a:lnTo>
                    <a:pt x="336241" y="21514"/>
                  </a:lnTo>
                  <a:lnTo>
                    <a:pt x="292274" y="37606"/>
                  </a:lnTo>
                  <a:lnTo>
                    <a:pt x="250441" y="57757"/>
                  </a:lnTo>
                  <a:lnTo>
                    <a:pt x="210985" y="81727"/>
                  </a:lnTo>
                  <a:lnTo>
                    <a:pt x="174145" y="109275"/>
                  </a:lnTo>
                  <a:lnTo>
                    <a:pt x="140161" y="140161"/>
                  </a:lnTo>
                  <a:lnTo>
                    <a:pt x="109275" y="174145"/>
                  </a:lnTo>
                  <a:lnTo>
                    <a:pt x="81727" y="210985"/>
                  </a:lnTo>
                  <a:lnTo>
                    <a:pt x="57757" y="250441"/>
                  </a:lnTo>
                  <a:lnTo>
                    <a:pt x="37606" y="292274"/>
                  </a:lnTo>
                  <a:lnTo>
                    <a:pt x="21514" y="336241"/>
                  </a:lnTo>
                  <a:lnTo>
                    <a:pt x="9722" y="382103"/>
                  </a:lnTo>
                  <a:lnTo>
                    <a:pt x="2470" y="429619"/>
                  </a:lnTo>
                  <a:lnTo>
                    <a:pt x="0" y="478548"/>
                  </a:lnTo>
                  <a:lnTo>
                    <a:pt x="0" y="4428744"/>
                  </a:lnTo>
                  <a:lnTo>
                    <a:pt x="2470" y="4477671"/>
                  </a:lnTo>
                  <a:lnTo>
                    <a:pt x="9722" y="4525185"/>
                  </a:lnTo>
                  <a:lnTo>
                    <a:pt x="21514" y="4571045"/>
                  </a:lnTo>
                  <a:lnTo>
                    <a:pt x="37606" y="4615011"/>
                  </a:lnTo>
                  <a:lnTo>
                    <a:pt x="57757" y="4656842"/>
                  </a:lnTo>
                  <a:lnTo>
                    <a:pt x="81727" y="4696297"/>
                  </a:lnTo>
                  <a:lnTo>
                    <a:pt x="109275" y="4733136"/>
                  </a:lnTo>
                  <a:lnTo>
                    <a:pt x="140161" y="4767119"/>
                  </a:lnTo>
                  <a:lnTo>
                    <a:pt x="174145" y="4798005"/>
                  </a:lnTo>
                  <a:lnTo>
                    <a:pt x="210985" y="4825553"/>
                  </a:lnTo>
                  <a:lnTo>
                    <a:pt x="250441" y="4849523"/>
                  </a:lnTo>
                  <a:lnTo>
                    <a:pt x="292274" y="4869674"/>
                  </a:lnTo>
                  <a:lnTo>
                    <a:pt x="336241" y="4885765"/>
                  </a:lnTo>
                  <a:lnTo>
                    <a:pt x="382103" y="4897557"/>
                  </a:lnTo>
                  <a:lnTo>
                    <a:pt x="429619" y="4904809"/>
                  </a:lnTo>
                  <a:lnTo>
                    <a:pt x="478548" y="4907280"/>
                  </a:lnTo>
                  <a:lnTo>
                    <a:pt x="2392667" y="4907280"/>
                  </a:lnTo>
                  <a:lnTo>
                    <a:pt x="2441596" y="4904809"/>
                  </a:lnTo>
                  <a:lnTo>
                    <a:pt x="2489112" y="4897557"/>
                  </a:lnTo>
                  <a:lnTo>
                    <a:pt x="2534974" y="4885765"/>
                  </a:lnTo>
                  <a:lnTo>
                    <a:pt x="2578941" y="4869674"/>
                  </a:lnTo>
                  <a:lnTo>
                    <a:pt x="2620774" y="4849523"/>
                  </a:lnTo>
                  <a:lnTo>
                    <a:pt x="2660230" y="4825553"/>
                  </a:lnTo>
                  <a:lnTo>
                    <a:pt x="2697070" y="4798005"/>
                  </a:lnTo>
                  <a:lnTo>
                    <a:pt x="2731054" y="4767119"/>
                  </a:lnTo>
                  <a:lnTo>
                    <a:pt x="2761940" y="4733136"/>
                  </a:lnTo>
                  <a:lnTo>
                    <a:pt x="2789488" y="4696297"/>
                  </a:lnTo>
                  <a:lnTo>
                    <a:pt x="2813458" y="4656842"/>
                  </a:lnTo>
                  <a:lnTo>
                    <a:pt x="2833609" y="4615011"/>
                  </a:lnTo>
                  <a:lnTo>
                    <a:pt x="2849701" y="4571045"/>
                  </a:lnTo>
                  <a:lnTo>
                    <a:pt x="2861493" y="4525185"/>
                  </a:lnTo>
                  <a:lnTo>
                    <a:pt x="2868745" y="4477671"/>
                  </a:lnTo>
                  <a:lnTo>
                    <a:pt x="2871216" y="4428744"/>
                  </a:lnTo>
                  <a:lnTo>
                    <a:pt x="2871216" y="478548"/>
                  </a:lnTo>
                  <a:lnTo>
                    <a:pt x="2868745" y="429619"/>
                  </a:lnTo>
                  <a:lnTo>
                    <a:pt x="2861493" y="382103"/>
                  </a:lnTo>
                  <a:lnTo>
                    <a:pt x="2849701" y="336241"/>
                  </a:lnTo>
                  <a:lnTo>
                    <a:pt x="2833609" y="292274"/>
                  </a:lnTo>
                  <a:lnTo>
                    <a:pt x="2813458" y="250441"/>
                  </a:lnTo>
                  <a:lnTo>
                    <a:pt x="2789488" y="210985"/>
                  </a:lnTo>
                  <a:lnTo>
                    <a:pt x="2761940" y="174145"/>
                  </a:lnTo>
                  <a:lnTo>
                    <a:pt x="2731054" y="140161"/>
                  </a:lnTo>
                  <a:lnTo>
                    <a:pt x="2697070" y="109275"/>
                  </a:lnTo>
                  <a:lnTo>
                    <a:pt x="2660230" y="81727"/>
                  </a:lnTo>
                  <a:lnTo>
                    <a:pt x="2620774" y="57757"/>
                  </a:lnTo>
                  <a:lnTo>
                    <a:pt x="2578941" y="37606"/>
                  </a:lnTo>
                  <a:lnTo>
                    <a:pt x="2534974" y="21514"/>
                  </a:lnTo>
                  <a:lnTo>
                    <a:pt x="2489112" y="9722"/>
                  </a:lnTo>
                  <a:lnTo>
                    <a:pt x="2441596" y="2470"/>
                  </a:lnTo>
                  <a:lnTo>
                    <a:pt x="2392667" y="0"/>
                  </a:lnTo>
                  <a:close/>
                </a:path>
              </a:pathLst>
            </a:custGeom>
            <a:solidFill>
              <a:srgbClr val="FAE4D5"/>
            </a:solidFill>
          </p:spPr>
          <p:txBody>
            <a:bodyPr wrap="square" lIns="0" tIns="0" rIns="0" bIns="0" rtlCol="0"/>
            <a:lstStyle/>
            <a:p>
              <a:endParaRPr/>
            </a:p>
          </p:txBody>
        </p:sp>
      </p:grpSp>
      <p:sp>
        <p:nvSpPr>
          <p:cNvPr id="11" name="object 11"/>
          <p:cNvSpPr txBox="1"/>
          <p:nvPr/>
        </p:nvSpPr>
        <p:spPr>
          <a:xfrm>
            <a:off x="336816" y="3765186"/>
            <a:ext cx="2548255" cy="1675764"/>
          </a:xfrm>
          <a:prstGeom prst="rect">
            <a:avLst/>
          </a:prstGeom>
        </p:spPr>
        <p:txBody>
          <a:bodyPr vert="horz" wrap="square" lIns="0" tIns="12065" rIns="0" bIns="0" rtlCol="0">
            <a:spAutoFit/>
          </a:bodyPr>
          <a:lstStyle/>
          <a:p>
            <a:pPr marL="29209" marR="17780" algn="ctr">
              <a:lnSpc>
                <a:spcPct val="100000"/>
              </a:lnSpc>
              <a:spcBef>
                <a:spcPts val="95"/>
              </a:spcBef>
            </a:pPr>
            <a:r>
              <a:rPr sz="1900" dirty="0">
                <a:latin typeface="Arial Black"/>
                <a:cs typeface="Arial Black"/>
              </a:rPr>
              <a:t>Airman</a:t>
            </a:r>
            <a:r>
              <a:rPr sz="1900" spc="20" dirty="0">
                <a:latin typeface="Arial Black"/>
                <a:cs typeface="Arial Black"/>
              </a:rPr>
              <a:t> </a:t>
            </a:r>
            <a:r>
              <a:rPr sz="1900" spc="-10" dirty="0">
                <a:latin typeface="Arial Black"/>
                <a:cs typeface="Arial Black"/>
              </a:rPr>
              <a:t>Leadership </a:t>
            </a:r>
            <a:r>
              <a:rPr sz="1900" dirty="0">
                <a:latin typeface="Arial Black"/>
                <a:cs typeface="Arial Black"/>
              </a:rPr>
              <a:t>Qualities</a:t>
            </a:r>
            <a:r>
              <a:rPr sz="1900" spc="-95" dirty="0">
                <a:latin typeface="Arial Black"/>
                <a:cs typeface="Arial Black"/>
              </a:rPr>
              <a:t> </a:t>
            </a:r>
            <a:r>
              <a:rPr sz="1900" spc="-20" dirty="0">
                <a:latin typeface="Arial Black"/>
                <a:cs typeface="Arial Black"/>
              </a:rPr>
              <a:t>(ALQ)</a:t>
            </a:r>
            <a:endParaRPr sz="1900">
              <a:latin typeface="Arial Black"/>
              <a:cs typeface="Arial Black"/>
            </a:endParaRPr>
          </a:p>
          <a:p>
            <a:pPr marL="12065" marR="5080" indent="635" algn="ctr">
              <a:lnSpc>
                <a:spcPct val="100000"/>
              </a:lnSpc>
              <a:spcBef>
                <a:spcPts val="1710"/>
              </a:spcBef>
            </a:pPr>
            <a:r>
              <a:rPr sz="1400" dirty="0">
                <a:latin typeface="Arial"/>
                <a:cs typeface="Arial"/>
              </a:rPr>
              <a:t>Represent</a:t>
            </a:r>
            <a:r>
              <a:rPr sz="1400" spc="-70" dirty="0">
                <a:latin typeface="Arial"/>
                <a:cs typeface="Arial"/>
              </a:rPr>
              <a:t> </a:t>
            </a:r>
            <a:r>
              <a:rPr sz="1400" spc="-10" dirty="0">
                <a:latin typeface="Arial"/>
                <a:cs typeface="Arial"/>
              </a:rPr>
              <a:t>performance </a:t>
            </a:r>
            <a:r>
              <a:rPr sz="1400" dirty="0">
                <a:latin typeface="Arial"/>
                <a:cs typeface="Arial"/>
              </a:rPr>
              <a:t>characteristics</a:t>
            </a:r>
            <a:r>
              <a:rPr sz="1400" spc="-70" dirty="0">
                <a:latin typeface="Arial"/>
                <a:cs typeface="Arial"/>
              </a:rPr>
              <a:t> </a:t>
            </a:r>
            <a:r>
              <a:rPr sz="1400" dirty="0">
                <a:latin typeface="Arial"/>
                <a:cs typeface="Arial"/>
              </a:rPr>
              <a:t>we</a:t>
            </a:r>
            <a:r>
              <a:rPr sz="1400" spc="-30" dirty="0">
                <a:latin typeface="Arial"/>
                <a:cs typeface="Arial"/>
              </a:rPr>
              <a:t> </a:t>
            </a:r>
            <a:r>
              <a:rPr sz="1400" dirty="0">
                <a:latin typeface="Arial"/>
                <a:cs typeface="Arial"/>
              </a:rPr>
              <a:t>want</a:t>
            </a:r>
            <a:r>
              <a:rPr sz="1400" spc="-30" dirty="0">
                <a:latin typeface="Arial"/>
                <a:cs typeface="Arial"/>
              </a:rPr>
              <a:t> </a:t>
            </a:r>
            <a:r>
              <a:rPr sz="1400" spc="-25" dirty="0">
                <a:latin typeface="Arial"/>
                <a:cs typeface="Arial"/>
              </a:rPr>
              <a:t>to </a:t>
            </a:r>
            <a:r>
              <a:rPr sz="1400" dirty="0">
                <a:latin typeface="Arial"/>
                <a:cs typeface="Arial"/>
              </a:rPr>
              <a:t>define,</a:t>
            </a:r>
            <a:r>
              <a:rPr sz="1400" spc="-70" dirty="0">
                <a:latin typeface="Arial"/>
                <a:cs typeface="Arial"/>
              </a:rPr>
              <a:t> </a:t>
            </a:r>
            <a:r>
              <a:rPr sz="1400" dirty="0">
                <a:latin typeface="Arial"/>
                <a:cs typeface="Arial"/>
              </a:rPr>
              <a:t>develop,</a:t>
            </a:r>
            <a:r>
              <a:rPr sz="1400" spc="-45" dirty="0">
                <a:latin typeface="Arial"/>
                <a:cs typeface="Arial"/>
              </a:rPr>
              <a:t> </a:t>
            </a:r>
            <a:r>
              <a:rPr sz="1400" dirty="0">
                <a:latin typeface="Arial"/>
                <a:cs typeface="Arial"/>
              </a:rPr>
              <a:t>incentivize,</a:t>
            </a:r>
            <a:r>
              <a:rPr sz="1400" spc="-60" dirty="0">
                <a:latin typeface="Arial"/>
                <a:cs typeface="Arial"/>
              </a:rPr>
              <a:t> </a:t>
            </a:r>
            <a:r>
              <a:rPr sz="1400" spc="-25" dirty="0">
                <a:latin typeface="Arial"/>
                <a:cs typeface="Arial"/>
              </a:rPr>
              <a:t>and </a:t>
            </a:r>
            <a:r>
              <a:rPr sz="1400" dirty="0">
                <a:latin typeface="Arial"/>
                <a:cs typeface="Arial"/>
              </a:rPr>
              <a:t>measure</a:t>
            </a:r>
            <a:r>
              <a:rPr sz="1400" spc="-45" dirty="0">
                <a:latin typeface="Arial"/>
                <a:cs typeface="Arial"/>
              </a:rPr>
              <a:t> </a:t>
            </a:r>
            <a:r>
              <a:rPr sz="1400" dirty="0">
                <a:latin typeface="Arial"/>
                <a:cs typeface="Arial"/>
              </a:rPr>
              <a:t>in</a:t>
            </a:r>
            <a:r>
              <a:rPr sz="1400" spc="-10" dirty="0">
                <a:latin typeface="Arial"/>
                <a:cs typeface="Arial"/>
              </a:rPr>
              <a:t> our</a:t>
            </a:r>
            <a:r>
              <a:rPr sz="1400" spc="-90" dirty="0">
                <a:latin typeface="Arial"/>
                <a:cs typeface="Arial"/>
              </a:rPr>
              <a:t> </a:t>
            </a:r>
            <a:r>
              <a:rPr sz="1400" spc="-10" dirty="0">
                <a:latin typeface="Arial"/>
                <a:cs typeface="Arial"/>
              </a:rPr>
              <a:t>Airmen.</a:t>
            </a:r>
            <a:endParaRPr sz="1400">
              <a:latin typeface="Arial"/>
              <a:cs typeface="Arial"/>
            </a:endParaRPr>
          </a:p>
        </p:txBody>
      </p:sp>
      <p:sp>
        <p:nvSpPr>
          <p:cNvPr id="12" name="object 12"/>
          <p:cNvSpPr/>
          <p:nvPr/>
        </p:nvSpPr>
        <p:spPr>
          <a:xfrm>
            <a:off x="910691" y="1688185"/>
            <a:ext cx="1425575" cy="1840864"/>
          </a:xfrm>
          <a:custGeom>
            <a:avLst/>
            <a:gdLst/>
            <a:ahLst/>
            <a:cxnLst/>
            <a:rect l="l" t="t" r="r" b="b"/>
            <a:pathLst>
              <a:path w="1425575" h="1840864">
                <a:moveTo>
                  <a:pt x="616204" y="1394015"/>
                </a:moveTo>
                <a:lnTo>
                  <a:pt x="551827" y="1329626"/>
                </a:lnTo>
                <a:lnTo>
                  <a:pt x="400075" y="1481416"/>
                </a:lnTo>
                <a:lnTo>
                  <a:pt x="340283" y="1421612"/>
                </a:lnTo>
                <a:lnTo>
                  <a:pt x="275907" y="1486014"/>
                </a:lnTo>
                <a:lnTo>
                  <a:pt x="400075" y="1610220"/>
                </a:lnTo>
                <a:lnTo>
                  <a:pt x="616204" y="1394015"/>
                </a:lnTo>
                <a:close/>
              </a:path>
              <a:path w="1425575" h="1840864">
                <a:moveTo>
                  <a:pt x="616204" y="1030579"/>
                </a:moveTo>
                <a:lnTo>
                  <a:pt x="551827" y="966203"/>
                </a:lnTo>
                <a:lnTo>
                  <a:pt x="400075" y="1117993"/>
                </a:lnTo>
                <a:lnTo>
                  <a:pt x="340283" y="1058202"/>
                </a:lnTo>
                <a:lnTo>
                  <a:pt x="275907" y="1122616"/>
                </a:lnTo>
                <a:lnTo>
                  <a:pt x="400075" y="1246822"/>
                </a:lnTo>
                <a:lnTo>
                  <a:pt x="616204" y="1030579"/>
                </a:lnTo>
                <a:close/>
              </a:path>
              <a:path w="1425575" h="1840864">
                <a:moveTo>
                  <a:pt x="616204" y="662584"/>
                </a:moveTo>
                <a:lnTo>
                  <a:pt x="551827" y="598182"/>
                </a:lnTo>
                <a:lnTo>
                  <a:pt x="400075" y="749985"/>
                </a:lnTo>
                <a:lnTo>
                  <a:pt x="340283" y="690181"/>
                </a:lnTo>
                <a:lnTo>
                  <a:pt x="275907" y="754595"/>
                </a:lnTo>
                <a:lnTo>
                  <a:pt x="400075" y="878801"/>
                </a:lnTo>
                <a:lnTo>
                  <a:pt x="616204" y="662584"/>
                </a:lnTo>
                <a:close/>
              </a:path>
              <a:path w="1425575" h="1840864">
                <a:moveTo>
                  <a:pt x="616204" y="294563"/>
                </a:moveTo>
                <a:lnTo>
                  <a:pt x="551827" y="230187"/>
                </a:lnTo>
                <a:lnTo>
                  <a:pt x="400075" y="381965"/>
                </a:lnTo>
                <a:lnTo>
                  <a:pt x="340283" y="322173"/>
                </a:lnTo>
                <a:lnTo>
                  <a:pt x="275907" y="386575"/>
                </a:lnTo>
                <a:lnTo>
                  <a:pt x="400075" y="510781"/>
                </a:lnTo>
                <a:lnTo>
                  <a:pt x="616204" y="294563"/>
                </a:lnTo>
                <a:close/>
              </a:path>
              <a:path w="1425575" h="1840864">
                <a:moveTo>
                  <a:pt x="1149616" y="1449222"/>
                </a:moveTo>
                <a:lnTo>
                  <a:pt x="758736" y="1449222"/>
                </a:lnTo>
                <a:lnTo>
                  <a:pt x="758736" y="1541233"/>
                </a:lnTo>
                <a:lnTo>
                  <a:pt x="1149616" y="1541233"/>
                </a:lnTo>
                <a:lnTo>
                  <a:pt x="1149616" y="1449222"/>
                </a:lnTo>
                <a:close/>
              </a:path>
              <a:path w="1425575" h="1840864">
                <a:moveTo>
                  <a:pt x="1149616" y="1081214"/>
                </a:moveTo>
                <a:lnTo>
                  <a:pt x="758736" y="1081214"/>
                </a:lnTo>
                <a:lnTo>
                  <a:pt x="758736" y="1173213"/>
                </a:lnTo>
                <a:lnTo>
                  <a:pt x="1149616" y="1173213"/>
                </a:lnTo>
                <a:lnTo>
                  <a:pt x="1149616" y="1081214"/>
                </a:lnTo>
                <a:close/>
              </a:path>
              <a:path w="1425575" h="1840864">
                <a:moveTo>
                  <a:pt x="1149616" y="713193"/>
                </a:moveTo>
                <a:lnTo>
                  <a:pt x="758736" y="713193"/>
                </a:lnTo>
                <a:lnTo>
                  <a:pt x="758736" y="805205"/>
                </a:lnTo>
                <a:lnTo>
                  <a:pt x="1149616" y="805205"/>
                </a:lnTo>
                <a:lnTo>
                  <a:pt x="1149616" y="713193"/>
                </a:lnTo>
                <a:close/>
              </a:path>
              <a:path w="1425575" h="1840864">
                <a:moveTo>
                  <a:pt x="1149616" y="345160"/>
                </a:moveTo>
                <a:lnTo>
                  <a:pt x="758736" y="345160"/>
                </a:lnTo>
                <a:lnTo>
                  <a:pt x="758736" y="437184"/>
                </a:lnTo>
                <a:lnTo>
                  <a:pt x="1149616" y="437184"/>
                </a:lnTo>
                <a:lnTo>
                  <a:pt x="1149616" y="345160"/>
                </a:lnTo>
                <a:close/>
              </a:path>
              <a:path w="1425575" h="1840864">
                <a:moveTo>
                  <a:pt x="1425549" y="0"/>
                </a:moveTo>
                <a:lnTo>
                  <a:pt x="1287576" y="0"/>
                </a:lnTo>
                <a:lnTo>
                  <a:pt x="1287576" y="138455"/>
                </a:lnTo>
                <a:lnTo>
                  <a:pt x="1287576" y="1702104"/>
                </a:lnTo>
                <a:lnTo>
                  <a:pt x="137934" y="1702104"/>
                </a:lnTo>
                <a:lnTo>
                  <a:pt x="137934" y="138455"/>
                </a:lnTo>
                <a:lnTo>
                  <a:pt x="1287576" y="138455"/>
                </a:lnTo>
                <a:lnTo>
                  <a:pt x="1287576" y="0"/>
                </a:lnTo>
                <a:lnTo>
                  <a:pt x="0" y="0"/>
                </a:lnTo>
                <a:lnTo>
                  <a:pt x="0" y="138455"/>
                </a:lnTo>
                <a:lnTo>
                  <a:pt x="0" y="1702104"/>
                </a:lnTo>
                <a:lnTo>
                  <a:pt x="0" y="1840560"/>
                </a:lnTo>
                <a:lnTo>
                  <a:pt x="1425549" y="1840560"/>
                </a:lnTo>
                <a:lnTo>
                  <a:pt x="1425549" y="1702231"/>
                </a:lnTo>
                <a:lnTo>
                  <a:pt x="1425549" y="1702104"/>
                </a:lnTo>
                <a:lnTo>
                  <a:pt x="1425549" y="138455"/>
                </a:lnTo>
                <a:lnTo>
                  <a:pt x="1425549" y="138176"/>
                </a:lnTo>
                <a:lnTo>
                  <a:pt x="1425549" y="0"/>
                </a:lnTo>
                <a:close/>
              </a:path>
            </a:pathLst>
          </a:custGeom>
          <a:solidFill>
            <a:srgbClr val="000000"/>
          </a:solidFill>
        </p:spPr>
        <p:txBody>
          <a:bodyPr wrap="square" lIns="0" tIns="0" rIns="0" bIns="0" rtlCol="0"/>
          <a:lstStyle/>
          <a:p>
            <a:endParaRPr/>
          </a:p>
        </p:txBody>
      </p:sp>
      <p:sp>
        <p:nvSpPr>
          <p:cNvPr id="13" name="object 13"/>
          <p:cNvSpPr txBox="1"/>
          <p:nvPr/>
        </p:nvSpPr>
        <p:spPr>
          <a:xfrm>
            <a:off x="3376278" y="2398441"/>
            <a:ext cx="1626235" cy="863600"/>
          </a:xfrm>
          <a:prstGeom prst="rect">
            <a:avLst/>
          </a:prstGeom>
        </p:spPr>
        <p:txBody>
          <a:bodyPr vert="horz" wrap="square" lIns="0" tIns="34290" rIns="0" bIns="0" rtlCol="0">
            <a:spAutoFit/>
          </a:bodyPr>
          <a:lstStyle/>
          <a:p>
            <a:pPr marL="12700" marR="5080" algn="ctr">
              <a:lnSpc>
                <a:spcPts val="2160"/>
              </a:lnSpc>
              <a:spcBef>
                <a:spcPts val="270"/>
              </a:spcBef>
            </a:pPr>
            <a:r>
              <a:rPr sz="1900" i="1" dirty="0">
                <a:latin typeface="Arial Black"/>
                <a:cs typeface="Arial Black"/>
              </a:rPr>
              <a:t>4</a:t>
            </a:r>
            <a:r>
              <a:rPr sz="1900" i="1" spc="-114" dirty="0">
                <a:latin typeface="Arial Black"/>
                <a:cs typeface="Arial Black"/>
              </a:rPr>
              <a:t> </a:t>
            </a:r>
            <a:r>
              <a:rPr sz="1900" i="1" spc="-20" dirty="0">
                <a:latin typeface="Arial Black"/>
                <a:cs typeface="Arial Black"/>
              </a:rPr>
              <a:t>Major </a:t>
            </a:r>
            <a:r>
              <a:rPr sz="1900" i="1" spc="-75" dirty="0">
                <a:latin typeface="Arial Black"/>
                <a:cs typeface="Arial Black"/>
              </a:rPr>
              <a:t>Performance </a:t>
            </a:r>
            <a:r>
              <a:rPr sz="1900" i="1" spc="-10" dirty="0">
                <a:latin typeface="Arial Black"/>
                <a:cs typeface="Arial Black"/>
              </a:rPr>
              <a:t>Areas</a:t>
            </a:r>
            <a:endParaRPr sz="1900">
              <a:latin typeface="Arial Black"/>
              <a:cs typeface="Arial Black"/>
            </a:endParaRPr>
          </a:p>
        </p:txBody>
      </p:sp>
      <p:grpSp>
        <p:nvGrpSpPr>
          <p:cNvPr id="14" name="object 14"/>
          <p:cNvGrpSpPr/>
          <p:nvPr/>
        </p:nvGrpSpPr>
        <p:grpSpPr>
          <a:xfrm>
            <a:off x="5315901" y="5558218"/>
            <a:ext cx="6649084" cy="397510"/>
            <a:chOff x="5315901" y="5558218"/>
            <a:chExt cx="6649084" cy="397510"/>
          </a:xfrm>
        </p:grpSpPr>
        <p:sp>
          <p:nvSpPr>
            <p:cNvPr id="15" name="object 15"/>
            <p:cNvSpPr/>
            <p:nvPr/>
          </p:nvSpPr>
          <p:spPr>
            <a:xfrm>
              <a:off x="5330188" y="5572505"/>
              <a:ext cx="6620509" cy="368935"/>
            </a:xfrm>
            <a:custGeom>
              <a:avLst/>
              <a:gdLst/>
              <a:ahLst/>
              <a:cxnLst/>
              <a:rect l="l" t="t" r="r" b="b"/>
              <a:pathLst>
                <a:path w="6620509" h="368935">
                  <a:moveTo>
                    <a:pt x="6558788" y="0"/>
                  </a:moveTo>
                  <a:lnTo>
                    <a:pt x="61467" y="0"/>
                  </a:lnTo>
                  <a:lnTo>
                    <a:pt x="0" y="61468"/>
                  </a:lnTo>
                  <a:lnTo>
                    <a:pt x="0" y="368808"/>
                  </a:lnTo>
                  <a:lnTo>
                    <a:pt x="6620256" y="368808"/>
                  </a:lnTo>
                  <a:lnTo>
                    <a:pt x="6620256" y="61468"/>
                  </a:lnTo>
                  <a:lnTo>
                    <a:pt x="6558788" y="0"/>
                  </a:lnTo>
                  <a:close/>
                </a:path>
              </a:pathLst>
            </a:custGeom>
            <a:solidFill>
              <a:srgbClr val="D9D9D9"/>
            </a:solidFill>
          </p:spPr>
          <p:txBody>
            <a:bodyPr wrap="square" lIns="0" tIns="0" rIns="0" bIns="0" rtlCol="0"/>
            <a:lstStyle/>
            <a:p>
              <a:endParaRPr/>
            </a:p>
          </p:txBody>
        </p:sp>
        <p:sp>
          <p:nvSpPr>
            <p:cNvPr id="16" name="object 16"/>
            <p:cNvSpPr/>
            <p:nvPr/>
          </p:nvSpPr>
          <p:spPr>
            <a:xfrm>
              <a:off x="5330188" y="5572505"/>
              <a:ext cx="6620509" cy="368935"/>
            </a:xfrm>
            <a:custGeom>
              <a:avLst/>
              <a:gdLst/>
              <a:ahLst/>
              <a:cxnLst/>
              <a:rect l="l" t="t" r="r" b="b"/>
              <a:pathLst>
                <a:path w="6620509" h="368935">
                  <a:moveTo>
                    <a:pt x="61467" y="0"/>
                  </a:moveTo>
                  <a:lnTo>
                    <a:pt x="6558788" y="0"/>
                  </a:lnTo>
                  <a:lnTo>
                    <a:pt x="6620256" y="61468"/>
                  </a:lnTo>
                  <a:lnTo>
                    <a:pt x="6620256" y="368808"/>
                  </a:lnTo>
                  <a:lnTo>
                    <a:pt x="0" y="368808"/>
                  </a:lnTo>
                  <a:lnTo>
                    <a:pt x="0" y="61468"/>
                  </a:lnTo>
                  <a:lnTo>
                    <a:pt x="61467" y="0"/>
                  </a:lnTo>
                  <a:close/>
                </a:path>
              </a:pathLst>
            </a:custGeom>
            <a:ln w="28575">
              <a:solidFill>
                <a:srgbClr val="000000"/>
              </a:solidFill>
            </a:ln>
          </p:spPr>
          <p:txBody>
            <a:bodyPr wrap="square" lIns="0" tIns="0" rIns="0" bIns="0" rtlCol="0"/>
            <a:lstStyle/>
            <a:p>
              <a:endParaRPr/>
            </a:p>
          </p:txBody>
        </p:sp>
      </p:grpSp>
      <p:sp>
        <p:nvSpPr>
          <p:cNvPr id="17" name="object 17"/>
          <p:cNvSpPr txBox="1"/>
          <p:nvPr/>
        </p:nvSpPr>
        <p:spPr>
          <a:xfrm>
            <a:off x="5659809" y="5639997"/>
            <a:ext cx="595820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Black"/>
                <a:cs typeface="Arial Black"/>
              </a:rPr>
              <a:t>Integrity</a:t>
            </a:r>
            <a:r>
              <a:rPr sz="1400" spc="-25" dirty="0">
                <a:latin typeface="Arial Black"/>
                <a:cs typeface="Arial Black"/>
              </a:rPr>
              <a:t> </a:t>
            </a:r>
            <a:r>
              <a:rPr sz="1400" dirty="0">
                <a:latin typeface="Arial Black"/>
                <a:cs typeface="Arial Black"/>
              </a:rPr>
              <a:t>First –</a:t>
            </a:r>
            <a:r>
              <a:rPr sz="1400" spc="-20" dirty="0">
                <a:latin typeface="Arial Black"/>
                <a:cs typeface="Arial Black"/>
              </a:rPr>
              <a:t> </a:t>
            </a:r>
            <a:r>
              <a:rPr sz="1400" dirty="0">
                <a:latin typeface="Arial Black"/>
                <a:cs typeface="Arial Black"/>
              </a:rPr>
              <a:t>Service</a:t>
            </a:r>
            <a:r>
              <a:rPr sz="1400" spc="-5" dirty="0">
                <a:latin typeface="Arial Black"/>
                <a:cs typeface="Arial Black"/>
              </a:rPr>
              <a:t> </a:t>
            </a:r>
            <a:r>
              <a:rPr sz="1400" dirty="0">
                <a:latin typeface="Arial Black"/>
                <a:cs typeface="Arial Black"/>
              </a:rPr>
              <a:t>Before</a:t>
            </a:r>
            <a:r>
              <a:rPr sz="1400" spc="-5" dirty="0">
                <a:latin typeface="Arial Black"/>
                <a:cs typeface="Arial Black"/>
              </a:rPr>
              <a:t> </a:t>
            </a:r>
            <a:r>
              <a:rPr sz="1400" dirty="0">
                <a:latin typeface="Arial Black"/>
                <a:cs typeface="Arial Black"/>
              </a:rPr>
              <a:t>Self</a:t>
            </a:r>
            <a:r>
              <a:rPr sz="1400" spc="-10" dirty="0">
                <a:latin typeface="Arial Black"/>
                <a:cs typeface="Arial Black"/>
              </a:rPr>
              <a:t> </a:t>
            </a:r>
            <a:r>
              <a:rPr sz="1400" dirty="0">
                <a:latin typeface="Arial Black"/>
                <a:cs typeface="Arial Black"/>
              </a:rPr>
              <a:t>–</a:t>
            </a:r>
            <a:r>
              <a:rPr sz="1400" spc="-10" dirty="0">
                <a:latin typeface="Arial Black"/>
                <a:cs typeface="Arial Black"/>
              </a:rPr>
              <a:t> </a:t>
            </a:r>
            <a:r>
              <a:rPr sz="1400" dirty="0">
                <a:latin typeface="Arial Black"/>
                <a:cs typeface="Arial Black"/>
              </a:rPr>
              <a:t>Excellence</a:t>
            </a:r>
            <a:r>
              <a:rPr sz="1400" spc="-5" dirty="0">
                <a:latin typeface="Arial Black"/>
                <a:cs typeface="Arial Black"/>
              </a:rPr>
              <a:t> </a:t>
            </a:r>
            <a:r>
              <a:rPr sz="1400" dirty="0">
                <a:latin typeface="Arial Black"/>
                <a:cs typeface="Arial Black"/>
              </a:rPr>
              <a:t>In</a:t>
            </a:r>
            <a:r>
              <a:rPr sz="1400" spc="-15" dirty="0">
                <a:latin typeface="Arial Black"/>
                <a:cs typeface="Arial Black"/>
              </a:rPr>
              <a:t> </a:t>
            </a:r>
            <a:r>
              <a:rPr sz="1400" dirty="0">
                <a:latin typeface="Arial Black"/>
                <a:cs typeface="Arial Black"/>
              </a:rPr>
              <a:t>All</a:t>
            </a:r>
            <a:r>
              <a:rPr sz="1400" spc="-20" dirty="0">
                <a:latin typeface="Arial Black"/>
                <a:cs typeface="Arial Black"/>
              </a:rPr>
              <a:t> </a:t>
            </a:r>
            <a:r>
              <a:rPr sz="1400" dirty="0">
                <a:latin typeface="Arial Black"/>
                <a:cs typeface="Arial Black"/>
              </a:rPr>
              <a:t>We</a:t>
            </a:r>
            <a:r>
              <a:rPr sz="1400" spc="-15" dirty="0">
                <a:latin typeface="Arial Black"/>
                <a:cs typeface="Arial Black"/>
              </a:rPr>
              <a:t> </a:t>
            </a:r>
            <a:r>
              <a:rPr sz="1400" spc="-25" dirty="0">
                <a:latin typeface="Arial Black"/>
                <a:cs typeface="Arial Black"/>
              </a:rPr>
              <a:t>Do</a:t>
            </a:r>
            <a:endParaRPr sz="1400">
              <a:latin typeface="Arial Black"/>
              <a:cs typeface="Arial Black"/>
            </a:endParaRPr>
          </a:p>
        </p:txBody>
      </p:sp>
      <p:grpSp>
        <p:nvGrpSpPr>
          <p:cNvPr id="18" name="object 18"/>
          <p:cNvGrpSpPr/>
          <p:nvPr/>
        </p:nvGrpSpPr>
        <p:grpSpPr>
          <a:xfrm>
            <a:off x="5314378" y="1650681"/>
            <a:ext cx="6652259" cy="848994"/>
            <a:chOff x="5314378" y="1650681"/>
            <a:chExt cx="6652259" cy="848994"/>
          </a:xfrm>
        </p:grpSpPr>
        <p:sp>
          <p:nvSpPr>
            <p:cNvPr id="19" name="object 19"/>
            <p:cNvSpPr/>
            <p:nvPr/>
          </p:nvSpPr>
          <p:spPr>
            <a:xfrm>
              <a:off x="5328665" y="1664969"/>
              <a:ext cx="6623684" cy="820419"/>
            </a:xfrm>
            <a:custGeom>
              <a:avLst/>
              <a:gdLst/>
              <a:ahLst/>
              <a:cxnLst/>
              <a:rect l="l" t="t" r="r" b="b"/>
              <a:pathLst>
                <a:path w="6623684" h="820419">
                  <a:moveTo>
                    <a:pt x="3311652" y="0"/>
                  </a:moveTo>
                  <a:lnTo>
                    <a:pt x="0" y="819912"/>
                  </a:lnTo>
                  <a:lnTo>
                    <a:pt x="6623304" y="819912"/>
                  </a:lnTo>
                  <a:lnTo>
                    <a:pt x="3311652" y="0"/>
                  </a:lnTo>
                  <a:close/>
                </a:path>
              </a:pathLst>
            </a:custGeom>
            <a:solidFill>
              <a:srgbClr val="D9B18A"/>
            </a:solidFill>
          </p:spPr>
          <p:txBody>
            <a:bodyPr wrap="square" lIns="0" tIns="0" rIns="0" bIns="0" rtlCol="0"/>
            <a:lstStyle/>
            <a:p>
              <a:endParaRPr/>
            </a:p>
          </p:txBody>
        </p:sp>
        <p:sp>
          <p:nvSpPr>
            <p:cNvPr id="20" name="object 20"/>
            <p:cNvSpPr/>
            <p:nvPr/>
          </p:nvSpPr>
          <p:spPr>
            <a:xfrm>
              <a:off x="5328665" y="1664968"/>
              <a:ext cx="6623684" cy="820419"/>
            </a:xfrm>
            <a:custGeom>
              <a:avLst/>
              <a:gdLst/>
              <a:ahLst/>
              <a:cxnLst/>
              <a:rect l="l" t="t" r="r" b="b"/>
              <a:pathLst>
                <a:path w="6623684" h="820419">
                  <a:moveTo>
                    <a:pt x="0" y="819912"/>
                  </a:moveTo>
                  <a:lnTo>
                    <a:pt x="3311652" y="0"/>
                  </a:lnTo>
                  <a:lnTo>
                    <a:pt x="6623304" y="819912"/>
                  </a:lnTo>
                  <a:lnTo>
                    <a:pt x="0" y="819912"/>
                  </a:lnTo>
                  <a:close/>
                </a:path>
              </a:pathLst>
            </a:custGeom>
            <a:ln w="28575">
              <a:solidFill>
                <a:srgbClr val="000000"/>
              </a:solidFill>
            </a:ln>
          </p:spPr>
          <p:txBody>
            <a:bodyPr wrap="square" lIns="0" tIns="0" rIns="0" bIns="0" rtlCol="0"/>
            <a:lstStyle/>
            <a:p>
              <a:endParaRPr/>
            </a:p>
          </p:txBody>
        </p:sp>
      </p:grpSp>
      <p:sp>
        <p:nvSpPr>
          <p:cNvPr id="21" name="object 21"/>
          <p:cNvSpPr txBox="1"/>
          <p:nvPr/>
        </p:nvSpPr>
        <p:spPr>
          <a:xfrm>
            <a:off x="7508608" y="2063663"/>
            <a:ext cx="2250440"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Black"/>
                <a:cs typeface="Arial Black"/>
              </a:rPr>
              <a:t>Enterprise</a:t>
            </a:r>
            <a:r>
              <a:rPr sz="1400" spc="-20" dirty="0">
                <a:latin typeface="Arial Black"/>
                <a:cs typeface="Arial Black"/>
              </a:rPr>
              <a:t> </a:t>
            </a:r>
            <a:r>
              <a:rPr sz="1400" spc="-10" dirty="0">
                <a:latin typeface="Arial Black"/>
                <a:cs typeface="Arial Black"/>
              </a:rPr>
              <a:t>Perspective</a:t>
            </a:r>
            <a:endParaRPr sz="1400">
              <a:latin typeface="Arial Black"/>
              <a:cs typeface="Arial Black"/>
            </a:endParaRPr>
          </a:p>
        </p:txBody>
      </p:sp>
      <p:sp>
        <p:nvSpPr>
          <p:cNvPr id="22" name="object 22"/>
          <p:cNvSpPr txBox="1"/>
          <p:nvPr/>
        </p:nvSpPr>
        <p:spPr>
          <a:xfrm>
            <a:off x="8714993" y="2582417"/>
            <a:ext cx="1463040" cy="544195"/>
          </a:xfrm>
          <a:prstGeom prst="rect">
            <a:avLst/>
          </a:prstGeom>
          <a:solidFill>
            <a:srgbClr val="FF6363"/>
          </a:solidFill>
          <a:ln w="28575">
            <a:solidFill>
              <a:srgbClr val="000000"/>
            </a:solidFill>
          </a:ln>
        </p:spPr>
        <p:txBody>
          <a:bodyPr vert="horz" wrap="square" lIns="0" tIns="46355" rIns="0" bIns="0" rtlCol="0">
            <a:spAutoFit/>
          </a:bodyPr>
          <a:lstStyle/>
          <a:p>
            <a:pPr marL="215900" marR="208915" indent="43815">
              <a:lnSpc>
                <a:spcPct val="100000"/>
              </a:lnSpc>
              <a:spcBef>
                <a:spcPts val="365"/>
              </a:spcBef>
            </a:pPr>
            <a:r>
              <a:rPr sz="1400" spc="-10" dirty="0">
                <a:latin typeface="Arial Black"/>
                <a:cs typeface="Arial Black"/>
              </a:rPr>
              <a:t>Managing Resources</a:t>
            </a:r>
            <a:endParaRPr sz="1400">
              <a:latin typeface="Arial Black"/>
              <a:cs typeface="Arial Black"/>
            </a:endParaRPr>
          </a:p>
        </p:txBody>
      </p:sp>
      <p:sp>
        <p:nvSpPr>
          <p:cNvPr id="23" name="object 23"/>
          <p:cNvSpPr txBox="1"/>
          <p:nvPr/>
        </p:nvSpPr>
        <p:spPr>
          <a:xfrm>
            <a:off x="10341102" y="2591561"/>
            <a:ext cx="1463040" cy="544195"/>
          </a:xfrm>
          <a:prstGeom prst="rect">
            <a:avLst/>
          </a:prstGeom>
          <a:solidFill>
            <a:srgbClr val="96B9FF"/>
          </a:solidFill>
          <a:ln w="28575">
            <a:solidFill>
              <a:srgbClr val="000000"/>
            </a:solidFill>
          </a:ln>
        </p:spPr>
        <p:txBody>
          <a:bodyPr vert="horz" wrap="square" lIns="0" tIns="46355" rIns="0" bIns="0" rtlCol="0">
            <a:spAutoFit/>
          </a:bodyPr>
          <a:lstStyle/>
          <a:p>
            <a:pPr marL="338455" marR="240029" indent="-94615">
              <a:lnSpc>
                <a:spcPct val="100000"/>
              </a:lnSpc>
              <a:spcBef>
                <a:spcPts val="365"/>
              </a:spcBef>
            </a:pPr>
            <a:r>
              <a:rPr sz="1400" spc="-10" dirty="0">
                <a:latin typeface="Arial Black"/>
                <a:cs typeface="Arial Black"/>
              </a:rPr>
              <a:t>Improving </a:t>
            </a:r>
            <a:r>
              <a:rPr sz="1400" dirty="0">
                <a:latin typeface="Arial Black"/>
                <a:cs typeface="Arial Black"/>
              </a:rPr>
              <a:t>the </a:t>
            </a:r>
            <a:r>
              <a:rPr sz="1400" spc="-20" dirty="0">
                <a:latin typeface="Arial Black"/>
                <a:cs typeface="Arial Black"/>
              </a:rPr>
              <a:t>Unit</a:t>
            </a:r>
            <a:endParaRPr sz="1400">
              <a:latin typeface="Arial Black"/>
              <a:cs typeface="Arial Black"/>
            </a:endParaRPr>
          </a:p>
        </p:txBody>
      </p:sp>
      <p:sp>
        <p:nvSpPr>
          <p:cNvPr id="24" name="object 24"/>
          <p:cNvSpPr txBox="1"/>
          <p:nvPr/>
        </p:nvSpPr>
        <p:spPr>
          <a:xfrm>
            <a:off x="7090409" y="2564129"/>
            <a:ext cx="1463040" cy="581025"/>
          </a:xfrm>
          <a:prstGeom prst="rect">
            <a:avLst/>
          </a:prstGeom>
          <a:solidFill>
            <a:srgbClr val="FFFF88"/>
          </a:solidFill>
          <a:ln w="28575">
            <a:solidFill>
              <a:srgbClr val="000000"/>
            </a:solidFill>
          </a:ln>
        </p:spPr>
        <p:txBody>
          <a:bodyPr vert="horz" wrap="square" lIns="0" tIns="64769" rIns="0" bIns="0" rtlCol="0">
            <a:spAutoFit/>
          </a:bodyPr>
          <a:lstStyle/>
          <a:p>
            <a:pPr marL="398780" marR="337820" indent="-55244">
              <a:lnSpc>
                <a:spcPct val="100000"/>
              </a:lnSpc>
              <a:spcBef>
                <a:spcPts val="509"/>
              </a:spcBef>
            </a:pPr>
            <a:r>
              <a:rPr sz="1400" spc="-10" dirty="0">
                <a:latin typeface="Arial Black"/>
                <a:cs typeface="Arial Black"/>
              </a:rPr>
              <a:t>Leading People</a:t>
            </a:r>
            <a:endParaRPr sz="1400">
              <a:latin typeface="Arial Black"/>
              <a:cs typeface="Arial Black"/>
            </a:endParaRPr>
          </a:p>
        </p:txBody>
      </p:sp>
      <p:sp>
        <p:nvSpPr>
          <p:cNvPr id="25" name="object 25"/>
          <p:cNvSpPr txBox="1"/>
          <p:nvPr/>
        </p:nvSpPr>
        <p:spPr>
          <a:xfrm>
            <a:off x="5465826" y="2582417"/>
            <a:ext cx="1463040" cy="544195"/>
          </a:xfrm>
          <a:prstGeom prst="rect">
            <a:avLst/>
          </a:prstGeom>
          <a:solidFill>
            <a:srgbClr val="86E086"/>
          </a:solidFill>
          <a:ln w="28575">
            <a:solidFill>
              <a:srgbClr val="000000"/>
            </a:solidFill>
          </a:ln>
        </p:spPr>
        <p:txBody>
          <a:bodyPr vert="horz" wrap="square" lIns="0" tIns="46355" rIns="0" bIns="0" rtlCol="0">
            <a:spAutoFit/>
          </a:bodyPr>
          <a:lstStyle/>
          <a:p>
            <a:pPr marL="170815" marR="166370" indent="68580">
              <a:lnSpc>
                <a:spcPct val="100000"/>
              </a:lnSpc>
              <a:spcBef>
                <a:spcPts val="365"/>
              </a:spcBef>
            </a:pPr>
            <a:r>
              <a:rPr sz="1400" spc="-10" dirty="0">
                <a:latin typeface="Arial Black"/>
                <a:cs typeface="Arial Black"/>
              </a:rPr>
              <a:t>Executing </a:t>
            </a:r>
            <a:r>
              <a:rPr sz="1400" dirty="0">
                <a:latin typeface="Arial Black"/>
                <a:cs typeface="Arial Black"/>
              </a:rPr>
              <a:t>the</a:t>
            </a:r>
            <a:r>
              <a:rPr sz="1400" spc="-10" dirty="0">
                <a:latin typeface="Arial Black"/>
                <a:cs typeface="Arial Black"/>
              </a:rPr>
              <a:t> Mission</a:t>
            </a:r>
            <a:endParaRPr sz="1400">
              <a:latin typeface="Arial Black"/>
              <a:cs typeface="Arial Black"/>
            </a:endParaRPr>
          </a:p>
        </p:txBody>
      </p:sp>
      <p:grpSp>
        <p:nvGrpSpPr>
          <p:cNvPr id="26" name="object 26"/>
          <p:cNvGrpSpPr/>
          <p:nvPr/>
        </p:nvGrpSpPr>
        <p:grpSpPr>
          <a:xfrm>
            <a:off x="7010400" y="3270503"/>
            <a:ext cx="1623060" cy="2150745"/>
            <a:chOff x="7010400" y="3270503"/>
            <a:chExt cx="1623060" cy="2150745"/>
          </a:xfrm>
        </p:grpSpPr>
        <p:pic>
          <p:nvPicPr>
            <p:cNvPr id="27" name="object 27"/>
            <p:cNvPicPr/>
            <p:nvPr/>
          </p:nvPicPr>
          <p:blipFill>
            <a:blip r:embed="rId3" cstate="print"/>
            <a:stretch>
              <a:fillRect/>
            </a:stretch>
          </p:blipFill>
          <p:spPr>
            <a:xfrm>
              <a:off x="7010400" y="3270503"/>
              <a:ext cx="1623059" cy="2150363"/>
            </a:xfrm>
            <a:prstGeom prst="rect">
              <a:avLst/>
            </a:prstGeom>
          </p:spPr>
        </p:pic>
        <p:sp>
          <p:nvSpPr>
            <p:cNvPr id="28" name="object 28"/>
            <p:cNvSpPr/>
            <p:nvPr/>
          </p:nvSpPr>
          <p:spPr>
            <a:xfrm>
              <a:off x="7090410" y="3350513"/>
              <a:ext cx="1463040" cy="1990725"/>
            </a:xfrm>
            <a:custGeom>
              <a:avLst/>
              <a:gdLst/>
              <a:ahLst/>
              <a:cxnLst/>
              <a:rect l="l" t="t" r="r" b="b"/>
              <a:pathLst>
                <a:path w="1463040" h="1990725">
                  <a:moveTo>
                    <a:pt x="1463040" y="0"/>
                  </a:moveTo>
                  <a:lnTo>
                    <a:pt x="0" y="0"/>
                  </a:lnTo>
                  <a:lnTo>
                    <a:pt x="0" y="1990344"/>
                  </a:lnTo>
                  <a:lnTo>
                    <a:pt x="1463040" y="1990344"/>
                  </a:lnTo>
                  <a:lnTo>
                    <a:pt x="1463040" y="0"/>
                  </a:lnTo>
                  <a:close/>
                </a:path>
              </a:pathLst>
            </a:custGeom>
            <a:solidFill>
              <a:srgbClr val="FFFFD0"/>
            </a:solidFill>
          </p:spPr>
          <p:txBody>
            <a:bodyPr wrap="square" lIns="0" tIns="0" rIns="0" bIns="0" rtlCol="0"/>
            <a:lstStyle/>
            <a:p>
              <a:endParaRPr/>
            </a:p>
          </p:txBody>
        </p:sp>
        <p:sp>
          <p:nvSpPr>
            <p:cNvPr id="29" name="object 29"/>
            <p:cNvSpPr/>
            <p:nvPr/>
          </p:nvSpPr>
          <p:spPr>
            <a:xfrm>
              <a:off x="7090410" y="3350513"/>
              <a:ext cx="1463040" cy="1990725"/>
            </a:xfrm>
            <a:custGeom>
              <a:avLst/>
              <a:gdLst/>
              <a:ahLst/>
              <a:cxnLst/>
              <a:rect l="l" t="t" r="r" b="b"/>
              <a:pathLst>
                <a:path w="1463040" h="1990725">
                  <a:moveTo>
                    <a:pt x="0" y="0"/>
                  </a:moveTo>
                  <a:lnTo>
                    <a:pt x="1463040" y="0"/>
                  </a:lnTo>
                  <a:lnTo>
                    <a:pt x="1463040" y="1990344"/>
                  </a:lnTo>
                  <a:lnTo>
                    <a:pt x="0" y="1990344"/>
                  </a:lnTo>
                  <a:lnTo>
                    <a:pt x="0" y="0"/>
                  </a:lnTo>
                  <a:close/>
                </a:path>
              </a:pathLst>
            </a:custGeom>
            <a:ln w="28575">
              <a:solidFill>
                <a:srgbClr val="000000"/>
              </a:solidFill>
            </a:ln>
          </p:spPr>
          <p:txBody>
            <a:bodyPr wrap="square" lIns="0" tIns="0" rIns="0" bIns="0" rtlCol="0"/>
            <a:lstStyle/>
            <a:p>
              <a:endParaRPr/>
            </a:p>
          </p:txBody>
        </p:sp>
      </p:grpSp>
      <p:sp>
        <p:nvSpPr>
          <p:cNvPr id="30" name="object 30"/>
          <p:cNvSpPr txBox="1"/>
          <p:nvPr/>
        </p:nvSpPr>
        <p:spPr>
          <a:xfrm>
            <a:off x="7090409" y="3350514"/>
            <a:ext cx="1463040" cy="1990725"/>
          </a:xfrm>
          <a:prstGeom prst="rect">
            <a:avLst/>
          </a:prstGeom>
        </p:spPr>
        <p:txBody>
          <a:bodyPr vert="horz" wrap="square" lIns="0" tIns="5080" rIns="0" bIns="0" rtlCol="0">
            <a:spAutoFit/>
          </a:bodyPr>
          <a:lstStyle/>
          <a:p>
            <a:pPr>
              <a:lnSpc>
                <a:spcPct val="100000"/>
              </a:lnSpc>
              <a:spcBef>
                <a:spcPts val="40"/>
              </a:spcBef>
            </a:pPr>
            <a:endParaRPr sz="1700">
              <a:latin typeface="Times New Roman"/>
              <a:cs typeface="Times New Roman"/>
            </a:endParaRPr>
          </a:p>
          <a:p>
            <a:pPr marL="255270" marR="251460" algn="ctr">
              <a:lnSpc>
                <a:spcPct val="100000"/>
              </a:lnSpc>
            </a:pPr>
            <a:r>
              <a:rPr sz="1200" dirty="0">
                <a:latin typeface="Arial Black"/>
                <a:cs typeface="Arial Black"/>
              </a:rPr>
              <a:t>Inclusion</a:t>
            </a:r>
            <a:r>
              <a:rPr sz="1200" spc="-30" dirty="0">
                <a:latin typeface="Arial Black"/>
                <a:cs typeface="Arial Black"/>
              </a:rPr>
              <a:t> </a:t>
            </a:r>
            <a:r>
              <a:rPr sz="1200" spc="-50" dirty="0">
                <a:latin typeface="Arial Black"/>
                <a:cs typeface="Arial Black"/>
              </a:rPr>
              <a:t>&amp; </a:t>
            </a:r>
            <a:r>
              <a:rPr sz="1200" spc="-10" dirty="0">
                <a:latin typeface="Arial Black"/>
                <a:cs typeface="Arial Black"/>
              </a:rPr>
              <a:t>Teamwork</a:t>
            </a:r>
            <a:endParaRPr sz="1200">
              <a:latin typeface="Arial Black"/>
              <a:cs typeface="Arial Black"/>
            </a:endParaRPr>
          </a:p>
          <a:p>
            <a:pPr>
              <a:lnSpc>
                <a:spcPct val="100000"/>
              </a:lnSpc>
              <a:spcBef>
                <a:spcPts val="45"/>
              </a:spcBef>
            </a:pPr>
            <a:endParaRPr sz="1500">
              <a:latin typeface="Arial Black"/>
              <a:cs typeface="Arial Black"/>
            </a:endParaRPr>
          </a:p>
          <a:p>
            <a:pPr marL="234315" marR="228600" indent="-635" algn="ctr">
              <a:lnSpc>
                <a:spcPct val="100000"/>
              </a:lnSpc>
            </a:pPr>
            <a:r>
              <a:rPr sz="1200" spc="-10" dirty="0">
                <a:latin typeface="Arial Black"/>
                <a:cs typeface="Arial Black"/>
              </a:rPr>
              <a:t>Emotional Intelligence</a:t>
            </a:r>
            <a:endParaRPr sz="1200">
              <a:latin typeface="Arial Black"/>
              <a:cs typeface="Arial Black"/>
            </a:endParaRPr>
          </a:p>
          <a:p>
            <a:pPr>
              <a:lnSpc>
                <a:spcPct val="100000"/>
              </a:lnSpc>
              <a:spcBef>
                <a:spcPts val="40"/>
              </a:spcBef>
            </a:pPr>
            <a:endParaRPr sz="1500">
              <a:latin typeface="Arial Black"/>
              <a:cs typeface="Arial Black"/>
            </a:endParaRPr>
          </a:p>
          <a:p>
            <a:pPr algn="ctr">
              <a:lnSpc>
                <a:spcPct val="100000"/>
              </a:lnSpc>
              <a:spcBef>
                <a:spcPts val="5"/>
              </a:spcBef>
            </a:pPr>
            <a:r>
              <a:rPr sz="1200" spc="-10" dirty="0">
                <a:latin typeface="Arial Black"/>
                <a:cs typeface="Arial Black"/>
              </a:rPr>
              <a:t>Communication</a:t>
            </a:r>
            <a:endParaRPr sz="1200">
              <a:latin typeface="Arial Black"/>
              <a:cs typeface="Arial Black"/>
            </a:endParaRPr>
          </a:p>
        </p:txBody>
      </p:sp>
      <p:grpSp>
        <p:nvGrpSpPr>
          <p:cNvPr id="31" name="object 31"/>
          <p:cNvGrpSpPr/>
          <p:nvPr/>
        </p:nvGrpSpPr>
        <p:grpSpPr>
          <a:xfrm>
            <a:off x="5385815" y="3270503"/>
            <a:ext cx="1623060" cy="2150745"/>
            <a:chOff x="5385815" y="3270503"/>
            <a:chExt cx="1623060" cy="2150745"/>
          </a:xfrm>
        </p:grpSpPr>
        <p:pic>
          <p:nvPicPr>
            <p:cNvPr id="32" name="object 32"/>
            <p:cNvPicPr/>
            <p:nvPr/>
          </p:nvPicPr>
          <p:blipFill>
            <a:blip r:embed="rId3" cstate="print"/>
            <a:stretch>
              <a:fillRect/>
            </a:stretch>
          </p:blipFill>
          <p:spPr>
            <a:xfrm>
              <a:off x="5385815" y="3270503"/>
              <a:ext cx="1623059" cy="2150363"/>
            </a:xfrm>
            <a:prstGeom prst="rect">
              <a:avLst/>
            </a:prstGeom>
          </p:spPr>
        </p:pic>
        <p:sp>
          <p:nvSpPr>
            <p:cNvPr id="33" name="object 33"/>
            <p:cNvSpPr/>
            <p:nvPr/>
          </p:nvSpPr>
          <p:spPr>
            <a:xfrm>
              <a:off x="5465825" y="3350513"/>
              <a:ext cx="1463040" cy="1990725"/>
            </a:xfrm>
            <a:custGeom>
              <a:avLst/>
              <a:gdLst/>
              <a:ahLst/>
              <a:cxnLst/>
              <a:rect l="l" t="t" r="r" b="b"/>
              <a:pathLst>
                <a:path w="1463040" h="1990725">
                  <a:moveTo>
                    <a:pt x="1463040" y="0"/>
                  </a:moveTo>
                  <a:lnTo>
                    <a:pt x="0" y="0"/>
                  </a:lnTo>
                  <a:lnTo>
                    <a:pt x="0" y="1990344"/>
                  </a:lnTo>
                  <a:lnTo>
                    <a:pt x="1463040" y="1990344"/>
                  </a:lnTo>
                  <a:lnTo>
                    <a:pt x="1463040" y="0"/>
                  </a:lnTo>
                  <a:close/>
                </a:path>
              </a:pathLst>
            </a:custGeom>
            <a:solidFill>
              <a:srgbClr val="CFF3CF"/>
            </a:solidFill>
          </p:spPr>
          <p:txBody>
            <a:bodyPr wrap="square" lIns="0" tIns="0" rIns="0" bIns="0" rtlCol="0"/>
            <a:lstStyle/>
            <a:p>
              <a:endParaRPr/>
            </a:p>
          </p:txBody>
        </p:sp>
        <p:sp>
          <p:nvSpPr>
            <p:cNvPr id="34" name="object 34"/>
            <p:cNvSpPr/>
            <p:nvPr/>
          </p:nvSpPr>
          <p:spPr>
            <a:xfrm>
              <a:off x="5465825" y="3350513"/>
              <a:ext cx="1463040" cy="1990725"/>
            </a:xfrm>
            <a:custGeom>
              <a:avLst/>
              <a:gdLst/>
              <a:ahLst/>
              <a:cxnLst/>
              <a:rect l="l" t="t" r="r" b="b"/>
              <a:pathLst>
                <a:path w="1463040" h="1990725">
                  <a:moveTo>
                    <a:pt x="0" y="0"/>
                  </a:moveTo>
                  <a:lnTo>
                    <a:pt x="1463040" y="0"/>
                  </a:lnTo>
                  <a:lnTo>
                    <a:pt x="1463040" y="1990344"/>
                  </a:lnTo>
                  <a:lnTo>
                    <a:pt x="0" y="1990344"/>
                  </a:lnTo>
                  <a:lnTo>
                    <a:pt x="0" y="0"/>
                  </a:lnTo>
                  <a:close/>
                </a:path>
              </a:pathLst>
            </a:custGeom>
            <a:ln w="28575">
              <a:solidFill>
                <a:srgbClr val="000000"/>
              </a:solidFill>
            </a:ln>
          </p:spPr>
          <p:txBody>
            <a:bodyPr wrap="square" lIns="0" tIns="0" rIns="0" bIns="0" rtlCol="0"/>
            <a:lstStyle/>
            <a:p>
              <a:endParaRPr/>
            </a:p>
          </p:txBody>
        </p:sp>
      </p:grpSp>
      <p:sp>
        <p:nvSpPr>
          <p:cNvPr id="35" name="object 35"/>
          <p:cNvSpPr txBox="1"/>
          <p:nvPr/>
        </p:nvSpPr>
        <p:spPr>
          <a:xfrm>
            <a:off x="5547544" y="3591196"/>
            <a:ext cx="1308735" cy="208279"/>
          </a:xfrm>
          <a:prstGeom prst="rect">
            <a:avLst/>
          </a:prstGeom>
        </p:spPr>
        <p:txBody>
          <a:bodyPr vert="horz" wrap="square" lIns="0" tIns="12700" rIns="0" bIns="0" rtlCol="0">
            <a:spAutoFit/>
          </a:bodyPr>
          <a:lstStyle/>
          <a:p>
            <a:pPr>
              <a:lnSpc>
                <a:spcPct val="100000"/>
              </a:lnSpc>
              <a:spcBef>
                <a:spcPts val="100"/>
              </a:spcBef>
            </a:pPr>
            <a:r>
              <a:rPr sz="1200" dirty="0">
                <a:latin typeface="Arial Black"/>
                <a:cs typeface="Arial Black"/>
              </a:rPr>
              <a:t>Job</a:t>
            </a:r>
            <a:r>
              <a:rPr sz="1200" spc="-15" dirty="0">
                <a:latin typeface="Arial Black"/>
                <a:cs typeface="Arial Black"/>
              </a:rPr>
              <a:t> </a:t>
            </a:r>
            <a:r>
              <a:rPr sz="1200" spc="-10" dirty="0">
                <a:latin typeface="Arial Black"/>
                <a:cs typeface="Arial Black"/>
              </a:rPr>
              <a:t>Proficiency</a:t>
            </a:r>
            <a:endParaRPr sz="1200">
              <a:latin typeface="Arial Black"/>
              <a:cs typeface="Arial Black"/>
            </a:endParaRPr>
          </a:p>
        </p:txBody>
      </p:sp>
      <p:sp>
        <p:nvSpPr>
          <p:cNvPr id="36" name="object 36"/>
          <p:cNvSpPr txBox="1"/>
          <p:nvPr/>
        </p:nvSpPr>
        <p:spPr>
          <a:xfrm>
            <a:off x="5823387" y="4231276"/>
            <a:ext cx="756285" cy="208279"/>
          </a:xfrm>
          <a:prstGeom prst="rect">
            <a:avLst/>
          </a:prstGeom>
        </p:spPr>
        <p:txBody>
          <a:bodyPr vert="horz" wrap="square" lIns="0" tIns="12700" rIns="0" bIns="0" rtlCol="0">
            <a:spAutoFit/>
          </a:bodyPr>
          <a:lstStyle/>
          <a:p>
            <a:pPr>
              <a:lnSpc>
                <a:spcPct val="100000"/>
              </a:lnSpc>
              <a:spcBef>
                <a:spcPts val="100"/>
              </a:spcBef>
            </a:pPr>
            <a:r>
              <a:rPr sz="1200" spc="-10" dirty="0">
                <a:latin typeface="Arial Black"/>
                <a:cs typeface="Arial Black"/>
              </a:rPr>
              <a:t>Initiative</a:t>
            </a:r>
            <a:endParaRPr sz="1200">
              <a:latin typeface="Arial Black"/>
              <a:cs typeface="Arial Black"/>
            </a:endParaRPr>
          </a:p>
        </p:txBody>
      </p:sp>
      <p:sp>
        <p:nvSpPr>
          <p:cNvPr id="37" name="object 37"/>
          <p:cNvSpPr txBox="1"/>
          <p:nvPr/>
        </p:nvSpPr>
        <p:spPr>
          <a:xfrm>
            <a:off x="5692324" y="4871356"/>
            <a:ext cx="1020444" cy="208279"/>
          </a:xfrm>
          <a:prstGeom prst="rect">
            <a:avLst/>
          </a:prstGeom>
        </p:spPr>
        <p:txBody>
          <a:bodyPr vert="horz" wrap="square" lIns="0" tIns="12700" rIns="0" bIns="0" rtlCol="0">
            <a:spAutoFit/>
          </a:bodyPr>
          <a:lstStyle/>
          <a:p>
            <a:pPr>
              <a:lnSpc>
                <a:spcPct val="100000"/>
              </a:lnSpc>
              <a:spcBef>
                <a:spcPts val="100"/>
              </a:spcBef>
            </a:pPr>
            <a:r>
              <a:rPr sz="1200" spc="-10" dirty="0">
                <a:latin typeface="Arial Black"/>
                <a:cs typeface="Arial Black"/>
              </a:rPr>
              <a:t>Adaptability</a:t>
            </a:r>
            <a:endParaRPr sz="1200">
              <a:latin typeface="Arial Black"/>
              <a:cs typeface="Arial Black"/>
            </a:endParaRPr>
          </a:p>
        </p:txBody>
      </p:sp>
      <p:grpSp>
        <p:nvGrpSpPr>
          <p:cNvPr id="38" name="object 38"/>
          <p:cNvGrpSpPr/>
          <p:nvPr/>
        </p:nvGrpSpPr>
        <p:grpSpPr>
          <a:xfrm>
            <a:off x="8634983" y="3270503"/>
            <a:ext cx="1623060" cy="2150745"/>
            <a:chOff x="8634983" y="3270503"/>
            <a:chExt cx="1623060" cy="2150745"/>
          </a:xfrm>
        </p:grpSpPr>
        <p:pic>
          <p:nvPicPr>
            <p:cNvPr id="39" name="object 39"/>
            <p:cNvPicPr/>
            <p:nvPr/>
          </p:nvPicPr>
          <p:blipFill>
            <a:blip r:embed="rId3" cstate="print"/>
            <a:stretch>
              <a:fillRect/>
            </a:stretch>
          </p:blipFill>
          <p:spPr>
            <a:xfrm>
              <a:off x="8634983" y="3270503"/>
              <a:ext cx="1623059" cy="2150363"/>
            </a:xfrm>
            <a:prstGeom prst="rect">
              <a:avLst/>
            </a:prstGeom>
          </p:spPr>
        </p:pic>
        <p:sp>
          <p:nvSpPr>
            <p:cNvPr id="40" name="object 40"/>
            <p:cNvSpPr/>
            <p:nvPr/>
          </p:nvSpPr>
          <p:spPr>
            <a:xfrm>
              <a:off x="8714993" y="3350513"/>
              <a:ext cx="1463040" cy="1990725"/>
            </a:xfrm>
            <a:custGeom>
              <a:avLst/>
              <a:gdLst/>
              <a:ahLst/>
              <a:cxnLst/>
              <a:rect l="l" t="t" r="r" b="b"/>
              <a:pathLst>
                <a:path w="1463040" h="1990725">
                  <a:moveTo>
                    <a:pt x="1463040" y="0"/>
                  </a:moveTo>
                  <a:lnTo>
                    <a:pt x="0" y="0"/>
                  </a:lnTo>
                  <a:lnTo>
                    <a:pt x="0" y="1990344"/>
                  </a:lnTo>
                  <a:lnTo>
                    <a:pt x="1463040" y="1990344"/>
                  </a:lnTo>
                  <a:lnTo>
                    <a:pt x="1463040" y="0"/>
                  </a:lnTo>
                  <a:close/>
                </a:path>
              </a:pathLst>
            </a:custGeom>
            <a:solidFill>
              <a:srgbClr val="FFC1C1"/>
            </a:solidFill>
          </p:spPr>
          <p:txBody>
            <a:bodyPr wrap="square" lIns="0" tIns="0" rIns="0" bIns="0" rtlCol="0"/>
            <a:lstStyle/>
            <a:p>
              <a:endParaRPr/>
            </a:p>
          </p:txBody>
        </p:sp>
        <p:sp>
          <p:nvSpPr>
            <p:cNvPr id="41" name="object 41"/>
            <p:cNvSpPr/>
            <p:nvPr/>
          </p:nvSpPr>
          <p:spPr>
            <a:xfrm>
              <a:off x="8714993" y="3350513"/>
              <a:ext cx="1463040" cy="1990725"/>
            </a:xfrm>
            <a:custGeom>
              <a:avLst/>
              <a:gdLst/>
              <a:ahLst/>
              <a:cxnLst/>
              <a:rect l="l" t="t" r="r" b="b"/>
              <a:pathLst>
                <a:path w="1463040" h="1990725">
                  <a:moveTo>
                    <a:pt x="0" y="0"/>
                  </a:moveTo>
                  <a:lnTo>
                    <a:pt x="1463040" y="0"/>
                  </a:lnTo>
                  <a:lnTo>
                    <a:pt x="1463040" y="1990344"/>
                  </a:lnTo>
                  <a:lnTo>
                    <a:pt x="0" y="1990344"/>
                  </a:lnTo>
                  <a:lnTo>
                    <a:pt x="0" y="0"/>
                  </a:lnTo>
                  <a:close/>
                </a:path>
              </a:pathLst>
            </a:custGeom>
            <a:ln w="28575">
              <a:solidFill>
                <a:srgbClr val="000000"/>
              </a:solidFill>
            </a:ln>
          </p:spPr>
          <p:txBody>
            <a:bodyPr wrap="square" lIns="0" tIns="0" rIns="0" bIns="0" rtlCol="0"/>
            <a:lstStyle/>
            <a:p>
              <a:endParaRPr/>
            </a:p>
          </p:txBody>
        </p:sp>
      </p:grpSp>
      <p:sp>
        <p:nvSpPr>
          <p:cNvPr id="42" name="object 42"/>
          <p:cNvSpPr txBox="1"/>
          <p:nvPr/>
        </p:nvSpPr>
        <p:spPr>
          <a:xfrm>
            <a:off x="8714993" y="3350514"/>
            <a:ext cx="1463040" cy="1990725"/>
          </a:xfrm>
          <a:prstGeom prst="rect">
            <a:avLst/>
          </a:prstGeom>
        </p:spPr>
        <p:txBody>
          <a:bodyPr vert="horz" wrap="square" lIns="0" tIns="0" rIns="0" bIns="0" rtlCol="0">
            <a:spAutoFit/>
          </a:bodyPr>
          <a:lstStyle/>
          <a:p>
            <a:pPr>
              <a:lnSpc>
                <a:spcPct val="100000"/>
              </a:lnSpc>
            </a:pPr>
            <a:endParaRPr sz="1700">
              <a:latin typeface="Times New Roman"/>
              <a:cs typeface="Times New Roman"/>
            </a:endParaRPr>
          </a:p>
          <a:p>
            <a:pPr>
              <a:lnSpc>
                <a:spcPct val="100000"/>
              </a:lnSpc>
              <a:spcBef>
                <a:spcPts val="5"/>
              </a:spcBef>
            </a:pPr>
            <a:endParaRPr sz="1700">
              <a:latin typeface="Times New Roman"/>
              <a:cs typeface="Times New Roman"/>
            </a:endParaRPr>
          </a:p>
          <a:p>
            <a:pPr marL="210185">
              <a:lnSpc>
                <a:spcPct val="100000"/>
              </a:lnSpc>
            </a:pPr>
            <a:r>
              <a:rPr sz="1200" spc="-10" dirty="0">
                <a:latin typeface="Arial Black"/>
                <a:cs typeface="Arial Black"/>
              </a:rPr>
              <a:t>Stewardship</a:t>
            </a:r>
            <a:endParaRPr sz="1200">
              <a:latin typeface="Arial Black"/>
              <a:cs typeface="Arial Black"/>
            </a:endParaRPr>
          </a:p>
          <a:p>
            <a:pPr>
              <a:lnSpc>
                <a:spcPct val="100000"/>
              </a:lnSpc>
            </a:pPr>
            <a:endParaRPr sz="1700">
              <a:latin typeface="Arial Black"/>
              <a:cs typeface="Arial Black"/>
            </a:endParaRPr>
          </a:p>
          <a:p>
            <a:pPr>
              <a:lnSpc>
                <a:spcPct val="100000"/>
              </a:lnSpc>
              <a:spcBef>
                <a:spcPts val="5"/>
              </a:spcBef>
            </a:pPr>
            <a:endParaRPr sz="1700">
              <a:latin typeface="Arial Black"/>
              <a:cs typeface="Arial Black"/>
            </a:endParaRPr>
          </a:p>
          <a:p>
            <a:pPr marL="125095">
              <a:lnSpc>
                <a:spcPct val="100000"/>
              </a:lnSpc>
            </a:pPr>
            <a:r>
              <a:rPr sz="1200" spc="-10" dirty="0">
                <a:latin typeface="Arial Black"/>
                <a:cs typeface="Arial Black"/>
              </a:rPr>
              <a:t>Accountability</a:t>
            </a:r>
            <a:endParaRPr sz="1200">
              <a:latin typeface="Arial Black"/>
              <a:cs typeface="Arial Black"/>
            </a:endParaRPr>
          </a:p>
        </p:txBody>
      </p:sp>
      <p:grpSp>
        <p:nvGrpSpPr>
          <p:cNvPr id="43" name="object 43"/>
          <p:cNvGrpSpPr/>
          <p:nvPr/>
        </p:nvGrpSpPr>
        <p:grpSpPr>
          <a:xfrm>
            <a:off x="10261092" y="3270503"/>
            <a:ext cx="1623060" cy="2150745"/>
            <a:chOff x="10261092" y="3270503"/>
            <a:chExt cx="1623060" cy="2150745"/>
          </a:xfrm>
        </p:grpSpPr>
        <p:pic>
          <p:nvPicPr>
            <p:cNvPr id="44" name="object 44"/>
            <p:cNvPicPr/>
            <p:nvPr/>
          </p:nvPicPr>
          <p:blipFill>
            <a:blip r:embed="rId3" cstate="print"/>
            <a:stretch>
              <a:fillRect/>
            </a:stretch>
          </p:blipFill>
          <p:spPr>
            <a:xfrm>
              <a:off x="10261092" y="3270503"/>
              <a:ext cx="1623059" cy="2150363"/>
            </a:xfrm>
            <a:prstGeom prst="rect">
              <a:avLst/>
            </a:prstGeom>
          </p:spPr>
        </p:pic>
        <p:sp>
          <p:nvSpPr>
            <p:cNvPr id="45" name="object 45"/>
            <p:cNvSpPr/>
            <p:nvPr/>
          </p:nvSpPr>
          <p:spPr>
            <a:xfrm>
              <a:off x="10341101" y="3350513"/>
              <a:ext cx="1463040" cy="1990725"/>
            </a:xfrm>
            <a:custGeom>
              <a:avLst/>
              <a:gdLst/>
              <a:ahLst/>
              <a:cxnLst/>
              <a:rect l="l" t="t" r="r" b="b"/>
              <a:pathLst>
                <a:path w="1463040" h="1990725">
                  <a:moveTo>
                    <a:pt x="1463040" y="0"/>
                  </a:moveTo>
                  <a:lnTo>
                    <a:pt x="0" y="0"/>
                  </a:lnTo>
                  <a:lnTo>
                    <a:pt x="0" y="1990344"/>
                  </a:lnTo>
                  <a:lnTo>
                    <a:pt x="1463040" y="1990344"/>
                  </a:lnTo>
                  <a:lnTo>
                    <a:pt x="1463040" y="0"/>
                  </a:lnTo>
                  <a:close/>
                </a:path>
              </a:pathLst>
            </a:custGeom>
            <a:solidFill>
              <a:srgbClr val="D4E2FF"/>
            </a:solidFill>
          </p:spPr>
          <p:txBody>
            <a:bodyPr wrap="square" lIns="0" tIns="0" rIns="0" bIns="0" rtlCol="0"/>
            <a:lstStyle/>
            <a:p>
              <a:endParaRPr/>
            </a:p>
          </p:txBody>
        </p:sp>
        <p:sp>
          <p:nvSpPr>
            <p:cNvPr id="46" name="object 46"/>
            <p:cNvSpPr/>
            <p:nvPr/>
          </p:nvSpPr>
          <p:spPr>
            <a:xfrm>
              <a:off x="10341101" y="3350513"/>
              <a:ext cx="1463040" cy="1990725"/>
            </a:xfrm>
            <a:custGeom>
              <a:avLst/>
              <a:gdLst/>
              <a:ahLst/>
              <a:cxnLst/>
              <a:rect l="l" t="t" r="r" b="b"/>
              <a:pathLst>
                <a:path w="1463040" h="1990725">
                  <a:moveTo>
                    <a:pt x="0" y="0"/>
                  </a:moveTo>
                  <a:lnTo>
                    <a:pt x="1463040" y="0"/>
                  </a:lnTo>
                  <a:lnTo>
                    <a:pt x="1463040" y="1990344"/>
                  </a:lnTo>
                  <a:lnTo>
                    <a:pt x="0" y="1990344"/>
                  </a:lnTo>
                  <a:lnTo>
                    <a:pt x="0" y="0"/>
                  </a:lnTo>
                  <a:close/>
                </a:path>
              </a:pathLst>
            </a:custGeom>
            <a:ln w="28575">
              <a:solidFill>
                <a:srgbClr val="000000"/>
              </a:solidFill>
            </a:ln>
          </p:spPr>
          <p:txBody>
            <a:bodyPr wrap="square" lIns="0" tIns="0" rIns="0" bIns="0" rtlCol="0"/>
            <a:lstStyle/>
            <a:p>
              <a:endParaRPr/>
            </a:p>
          </p:txBody>
        </p:sp>
      </p:grpSp>
      <p:sp>
        <p:nvSpPr>
          <p:cNvPr id="47" name="object 47"/>
          <p:cNvSpPr txBox="1"/>
          <p:nvPr/>
        </p:nvSpPr>
        <p:spPr>
          <a:xfrm>
            <a:off x="10341102" y="3350514"/>
            <a:ext cx="1463040" cy="1990725"/>
          </a:xfrm>
          <a:prstGeom prst="rect">
            <a:avLst/>
          </a:prstGeom>
        </p:spPr>
        <p:txBody>
          <a:bodyPr vert="horz" wrap="square" lIns="0" tIns="0" rIns="0" bIns="0" rtlCol="0">
            <a:spAutoFit/>
          </a:bodyPr>
          <a:lstStyle/>
          <a:p>
            <a:pPr>
              <a:lnSpc>
                <a:spcPct val="100000"/>
              </a:lnSpc>
            </a:pPr>
            <a:endParaRPr sz="1700">
              <a:latin typeface="Times New Roman"/>
              <a:cs typeface="Times New Roman"/>
            </a:endParaRPr>
          </a:p>
          <a:p>
            <a:pPr>
              <a:lnSpc>
                <a:spcPct val="100000"/>
              </a:lnSpc>
              <a:spcBef>
                <a:spcPts val="50"/>
              </a:spcBef>
            </a:pPr>
            <a:endParaRPr sz="1450">
              <a:latin typeface="Times New Roman"/>
              <a:cs typeface="Times New Roman"/>
            </a:endParaRPr>
          </a:p>
          <a:p>
            <a:pPr marL="368935" marR="364490" algn="ctr">
              <a:lnSpc>
                <a:spcPct val="100000"/>
              </a:lnSpc>
            </a:pPr>
            <a:r>
              <a:rPr sz="1200" spc="-10" dirty="0">
                <a:latin typeface="Arial Black"/>
                <a:cs typeface="Arial Black"/>
              </a:rPr>
              <a:t>Decision Making</a:t>
            </a:r>
            <a:endParaRPr sz="1200">
              <a:latin typeface="Arial Black"/>
              <a:cs typeface="Arial Black"/>
            </a:endParaRPr>
          </a:p>
          <a:p>
            <a:pPr>
              <a:lnSpc>
                <a:spcPct val="100000"/>
              </a:lnSpc>
            </a:pPr>
            <a:endParaRPr sz="1700">
              <a:latin typeface="Arial Black"/>
              <a:cs typeface="Arial Black"/>
            </a:endParaRPr>
          </a:p>
          <a:p>
            <a:pPr algn="ctr">
              <a:lnSpc>
                <a:spcPct val="100000"/>
              </a:lnSpc>
              <a:spcBef>
                <a:spcPts val="1445"/>
              </a:spcBef>
            </a:pPr>
            <a:r>
              <a:rPr sz="1200" spc="-10" dirty="0">
                <a:latin typeface="Arial Black"/>
                <a:cs typeface="Arial Black"/>
              </a:rPr>
              <a:t>Innovation</a:t>
            </a:r>
            <a:endParaRPr sz="1200">
              <a:latin typeface="Arial Black"/>
              <a:cs typeface="Arial Black"/>
            </a:endParaRPr>
          </a:p>
        </p:txBody>
      </p:sp>
      <p:sp>
        <p:nvSpPr>
          <p:cNvPr id="48" name="object 48"/>
          <p:cNvSpPr txBox="1"/>
          <p:nvPr/>
        </p:nvSpPr>
        <p:spPr>
          <a:xfrm>
            <a:off x="3293981" y="5442967"/>
            <a:ext cx="1792605" cy="589280"/>
          </a:xfrm>
          <a:prstGeom prst="rect">
            <a:avLst/>
          </a:prstGeom>
        </p:spPr>
        <p:txBody>
          <a:bodyPr vert="horz" wrap="square" lIns="0" tIns="34290" rIns="0" bIns="0" rtlCol="0">
            <a:spAutoFit/>
          </a:bodyPr>
          <a:lstStyle/>
          <a:p>
            <a:pPr marL="12700" marR="5080" indent="126364">
              <a:lnSpc>
                <a:spcPts val="2160"/>
              </a:lnSpc>
              <a:spcBef>
                <a:spcPts val="270"/>
              </a:spcBef>
            </a:pPr>
            <a:r>
              <a:rPr sz="1900" i="1" spc="-65" dirty="0">
                <a:latin typeface="Arial Black"/>
                <a:cs typeface="Arial Black"/>
              </a:rPr>
              <a:t>Core</a:t>
            </a:r>
            <a:r>
              <a:rPr sz="1900" i="1" spc="-85" dirty="0">
                <a:latin typeface="Arial Black"/>
                <a:cs typeface="Arial Black"/>
              </a:rPr>
              <a:t> </a:t>
            </a:r>
            <a:r>
              <a:rPr sz="1900" i="1" spc="-10" dirty="0">
                <a:latin typeface="Arial Black"/>
                <a:cs typeface="Arial Black"/>
              </a:rPr>
              <a:t>Values </a:t>
            </a:r>
            <a:r>
              <a:rPr sz="1900" i="1" spc="-30" dirty="0">
                <a:latin typeface="Arial Black"/>
                <a:cs typeface="Arial Black"/>
              </a:rPr>
              <a:t>as</a:t>
            </a:r>
            <a:r>
              <a:rPr sz="1900" i="1" spc="-125" dirty="0">
                <a:latin typeface="Arial Black"/>
                <a:cs typeface="Arial Black"/>
              </a:rPr>
              <a:t> </a:t>
            </a:r>
            <a:r>
              <a:rPr sz="1900" i="1" spc="-70" dirty="0">
                <a:latin typeface="Arial Black"/>
                <a:cs typeface="Arial Black"/>
              </a:rPr>
              <a:t>Foundation</a:t>
            </a:r>
            <a:endParaRPr sz="1900">
              <a:latin typeface="Arial Black"/>
              <a:cs typeface="Arial Black"/>
            </a:endParaRPr>
          </a:p>
        </p:txBody>
      </p:sp>
      <p:sp>
        <p:nvSpPr>
          <p:cNvPr id="49" name="object 49"/>
          <p:cNvSpPr/>
          <p:nvPr/>
        </p:nvSpPr>
        <p:spPr>
          <a:xfrm>
            <a:off x="3201923" y="3694176"/>
            <a:ext cx="2212975" cy="1292860"/>
          </a:xfrm>
          <a:custGeom>
            <a:avLst/>
            <a:gdLst/>
            <a:ahLst/>
            <a:cxnLst/>
            <a:rect l="l" t="t" r="r" b="b"/>
            <a:pathLst>
              <a:path w="2212975" h="1292860">
                <a:moveTo>
                  <a:pt x="1566672" y="0"/>
                </a:moveTo>
                <a:lnTo>
                  <a:pt x="0" y="0"/>
                </a:lnTo>
                <a:lnTo>
                  <a:pt x="0" y="1292352"/>
                </a:lnTo>
                <a:lnTo>
                  <a:pt x="1566672" y="1292352"/>
                </a:lnTo>
                <a:lnTo>
                  <a:pt x="2212848" y="646176"/>
                </a:lnTo>
                <a:lnTo>
                  <a:pt x="1566672" y="0"/>
                </a:lnTo>
                <a:close/>
              </a:path>
            </a:pathLst>
          </a:custGeom>
          <a:solidFill>
            <a:srgbClr val="2D4885"/>
          </a:solidFill>
        </p:spPr>
        <p:txBody>
          <a:bodyPr wrap="square" lIns="0" tIns="0" rIns="0" bIns="0" rtlCol="0"/>
          <a:lstStyle/>
          <a:p>
            <a:endParaRPr/>
          </a:p>
        </p:txBody>
      </p:sp>
      <p:sp>
        <p:nvSpPr>
          <p:cNvPr id="50" name="object 50"/>
          <p:cNvSpPr txBox="1"/>
          <p:nvPr/>
        </p:nvSpPr>
        <p:spPr>
          <a:xfrm>
            <a:off x="3388362" y="3839682"/>
            <a:ext cx="1564640" cy="957580"/>
          </a:xfrm>
          <a:prstGeom prst="rect">
            <a:avLst/>
          </a:prstGeom>
        </p:spPr>
        <p:txBody>
          <a:bodyPr vert="horz" wrap="square" lIns="0" tIns="36830" rIns="0" bIns="0" rtlCol="0">
            <a:spAutoFit/>
          </a:bodyPr>
          <a:lstStyle/>
          <a:p>
            <a:pPr marL="12700" marR="5080" indent="-635" algn="ctr">
              <a:lnSpc>
                <a:spcPts val="2400"/>
              </a:lnSpc>
              <a:spcBef>
                <a:spcPts val="290"/>
              </a:spcBef>
            </a:pPr>
            <a:r>
              <a:rPr sz="2100" i="1" spc="-10" dirty="0">
                <a:solidFill>
                  <a:srgbClr val="FFFFFF"/>
                </a:solidFill>
                <a:latin typeface="Arial Black"/>
                <a:cs typeface="Arial Black"/>
              </a:rPr>
              <a:t>Airman </a:t>
            </a:r>
            <a:r>
              <a:rPr sz="2100" i="1" spc="-70" dirty="0">
                <a:solidFill>
                  <a:srgbClr val="FFFFFF"/>
                </a:solidFill>
                <a:latin typeface="Arial Black"/>
                <a:cs typeface="Arial Black"/>
              </a:rPr>
              <a:t>Leadership </a:t>
            </a:r>
            <a:r>
              <a:rPr sz="2100" i="1" spc="-10" dirty="0">
                <a:solidFill>
                  <a:srgbClr val="FFFFFF"/>
                </a:solidFill>
                <a:latin typeface="Arial Black"/>
                <a:cs typeface="Arial Black"/>
              </a:rPr>
              <a:t>Qualities</a:t>
            </a:r>
            <a:endParaRPr sz="2100">
              <a:latin typeface="Arial Black"/>
              <a:cs typeface="Arial Black"/>
            </a:endParaRPr>
          </a:p>
        </p:txBody>
      </p:sp>
      <p:sp>
        <p:nvSpPr>
          <p:cNvPr id="52" name="object 52"/>
          <p:cNvSpPr txBox="1">
            <a:spLocks noGrp="1"/>
          </p:cNvSpPr>
          <p:nvPr>
            <p:ph type="ftr" sz="quarter" idx="5"/>
          </p:nvPr>
        </p:nvSpPr>
        <p:spPr>
          <a:prstGeom prst="rect">
            <a:avLst/>
          </a:prstGeom>
        </p:spPr>
        <p:txBody>
          <a:bodyPr vert="horz" wrap="square" lIns="0" tIns="0" rIns="0" bIns="0" rtlCol="0">
            <a:spAutoFit/>
          </a:bodyPr>
          <a:lstStyle/>
          <a:p>
            <a:pPr marL="12700">
              <a:lnSpc>
                <a:spcPts val="1864"/>
              </a:lnSpc>
            </a:pPr>
            <a:r>
              <a:rPr spc="-10" dirty="0"/>
              <a:t>UNCLASSIFIED</a:t>
            </a:r>
          </a:p>
        </p:txBody>
      </p:sp>
      <p:sp>
        <p:nvSpPr>
          <p:cNvPr id="53" name="object 53"/>
          <p:cNvSpPr txBox="1">
            <a:spLocks noGrp="1"/>
          </p:cNvSpPr>
          <p:nvPr>
            <p:ph type="sldNum" sz="quarter" idx="7"/>
          </p:nvPr>
        </p:nvSpPr>
        <p:spPr>
          <a:prstGeom prst="rect">
            <a:avLst/>
          </a:prstGeom>
        </p:spPr>
        <p:txBody>
          <a:bodyPr vert="horz" wrap="square" lIns="0" tIns="0" rIns="0" bIns="0" rtlCol="0">
            <a:spAutoFit/>
          </a:bodyPr>
          <a:lstStyle/>
          <a:p>
            <a:pPr marL="38100">
              <a:lnSpc>
                <a:spcPts val="1864"/>
              </a:lnSpc>
            </a:pPr>
            <a:fld id="{81D60167-4931-47E6-BA6A-407CBD079E47}" type="slidenum">
              <a:rPr spc="-5" dirty="0"/>
              <a:t>2</a:t>
            </a:fld>
            <a:endParaRPr spc="-5" dirty="0"/>
          </a:p>
        </p:txBody>
      </p:sp>
      <p:sp>
        <p:nvSpPr>
          <p:cNvPr id="54" name="object 54"/>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
        <p:nvSpPr>
          <p:cNvPr id="51" name="object 51"/>
          <p:cNvSpPr txBox="1">
            <a:spLocks noGrp="1"/>
          </p:cNvSpPr>
          <p:nvPr>
            <p:ph type="title"/>
          </p:nvPr>
        </p:nvSpPr>
        <p:spPr>
          <a:prstGeom prst="rect">
            <a:avLst/>
          </a:prstGeom>
        </p:spPr>
        <p:txBody>
          <a:bodyPr vert="horz" wrap="square" lIns="0" tIns="12700" rIns="0" bIns="0" rtlCol="0">
            <a:spAutoFit/>
          </a:bodyPr>
          <a:lstStyle/>
          <a:p>
            <a:pPr marL="1445895" marR="5080" algn="r">
              <a:lnSpc>
                <a:spcPts val="3650"/>
              </a:lnSpc>
              <a:spcBef>
                <a:spcPts val="100"/>
              </a:spcBef>
            </a:pPr>
            <a:r>
              <a:rPr dirty="0"/>
              <a:t>ALQ</a:t>
            </a:r>
            <a:r>
              <a:rPr spc="-60" dirty="0"/>
              <a:t> </a:t>
            </a:r>
            <a:r>
              <a:rPr dirty="0"/>
              <a:t>Evaluation</a:t>
            </a:r>
            <a:r>
              <a:rPr spc="-55" dirty="0"/>
              <a:t> </a:t>
            </a:r>
            <a:r>
              <a:rPr spc="-10" dirty="0"/>
              <a:t>Transformation</a:t>
            </a:r>
          </a:p>
          <a:p>
            <a:pPr marL="1445895" marR="5080" algn="r">
              <a:lnSpc>
                <a:spcPts val="3650"/>
              </a:lnSpc>
            </a:pPr>
            <a:r>
              <a:rPr i="1" dirty="0">
                <a:latin typeface="Arial"/>
                <a:cs typeface="Arial"/>
              </a:rPr>
              <a:t>Airman</a:t>
            </a:r>
            <a:r>
              <a:rPr i="1" spc="-60" dirty="0">
                <a:latin typeface="Arial"/>
                <a:cs typeface="Arial"/>
              </a:rPr>
              <a:t> </a:t>
            </a:r>
            <a:r>
              <a:rPr i="1" dirty="0">
                <a:latin typeface="Arial"/>
                <a:cs typeface="Arial"/>
              </a:rPr>
              <a:t>Leadership</a:t>
            </a:r>
            <a:r>
              <a:rPr i="1" spc="-85" dirty="0">
                <a:latin typeface="Arial"/>
                <a:cs typeface="Arial"/>
              </a:rPr>
              <a:t> </a:t>
            </a:r>
            <a:r>
              <a:rPr i="1" dirty="0">
                <a:latin typeface="Arial"/>
                <a:cs typeface="Arial"/>
              </a:rPr>
              <a:t>Qualities</a:t>
            </a:r>
            <a:r>
              <a:rPr i="1" spc="-75" dirty="0">
                <a:latin typeface="Arial"/>
                <a:cs typeface="Arial"/>
              </a:rPr>
              <a:t> </a:t>
            </a:r>
            <a:r>
              <a:rPr i="1" spc="-10" dirty="0">
                <a:latin typeface="Arial"/>
                <a:cs typeface="Arial"/>
              </a:rPr>
              <a:t>(ALQ)</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5654" y="83323"/>
            <a:ext cx="151765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007933"/>
                </a:solidFill>
                <a:latin typeface="Arial"/>
                <a:cs typeface="Arial"/>
              </a:rPr>
              <a:t>UNCLASSIFIED</a:t>
            </a:r>
            <a:endParaRPr sz="1600">
              <a:latin typeface="Arial"/>
              <a:cs typeface="Arial"/>
            </a:endParaRPr>
          </a:p>
        </p:txBody>
      </p:sp>
      <p:sp>
        <p:nvSpPr>
          <p:cNvPr id="3" name="object 3"/>
          <p:cNvSpPr txBox="1"/>
          <p:nvPr/>
        </p:nvSpPr>
        <p:spPr>
          <a:xfrm>
            <a:off x="3445172" y="1494536"/>
            <a:ext cx="8345170" cy="3958590"/>
          </a:xfrm>
          <a:prstGeom prst="rect">
            <a:avLst/>
          </a:prstGeom>
        </p:spPr>
        <p:txBody>
          <a:bodyPr vert="horz" wrap="square" lIns="0" tIns="47625" rIns="0" bIns="0" rtlCol="0">
            <a:spAutoFit/>
          </a:bodyPr>
          <a:lstStyle/>
          <a:p>
            <a:pPr marL="240665" marR="376555" indent="-228600">
              <a:lnSpc>
                <a:spcPts val="2160"/>
              </a:lnSpc>
              <a:spcBef>
                <a:spcPts val="375"/>
              </a:spcBef>
              <a:buClr>
                <a:srgbClr val="2D4885"/>
              </a:buClr>
              <a:buFont typeface="Symbol"/>
              <a:buChar char=""/>
              <a:tabLst>
                <a:tab pos="241300" algn="l"/>
              </a:tabLst>
            </a:pPr>
            <a:r>
              <a:rPr sz="2000" b="1" dirty="0">
                <a:latin typeface="Arial"/>
                <a:cs typeface="Arial"/>
              </a:rPr>
              <a:t>Standalone.</a:t>
            </a:r>
            <a:r>
              <a:rPr sz="2000" b="1" spc="-45" dirty="0">
                <a:latin typeface="Arial"/>
                <a:cs typeface="Arial"/>
              </a:rPr>
              <a:t> </a:t>
            </a:r>
            <a:r>
              <a:rPr sz="2000" dirty="0">
                <a:latin typeface="Arial"/>
                <a:cs typeface="Arial"/>
              </a:rPr>
              <a:t>Each</a:t>
            </a:r>
            <a:r>
              <a:rPr sz="2000" spc="-30" dirty="0">
                <a:latin typeface="Arial"/>
                <a:cs typeface="Arial"/>
              </a:rPr>
              <a:t> </a:t>
            </a:r>
            <a:r>
              <a:rPr sz="2000" dirty="0">
                <a:latin typeface="Arial"/>
                <a:cs typeface="Arial"/>
              </a:rPr>
              <a:t>Performance</a:t>
            </a:r>
            <a:r>
              <a:rPr sz="2000" spc="-45" dirty="0">
                <a:latin typeface="Arial"/>
                <a:cs typeface="Arial"/>
              </a:rPr>
              <a:t> </a:t>
            </a:r>
            <a:r>
              <a:rPr sz="2000" dirty="0">
                <a:latin typeface="Arial"/>
                <a:cs typeface="Arial"/>
              </a:rPr>
              <a:t>Statement</a:t>
            </a:r>
            <a:r>
              <a:rPr sz="2000" spc="-45" dirty="0">
                <a:latin typeface="Arial"/>
                <a:cs typeface="Arial"/>
              </a:rPr>
              <a:t> </a:t>
            </a:r>
            <a:r>
              <a:rPr sz="2000" dirty="0">
                <a:latin typeface="Arial"/>
                <a:cs typeface="Arial"/>
              </a:rPr>
              <a:t>is</a:t>
            </a:r>
            <a:r>
              <a:rPr sz="2000" spc="-20" dirty="0">
                <a:latin typeface="Arial"/>
                <a:cs typeface="Arial"/>
              </a:rPr>
              <a:t> </a:t>
            </a:r>
            <a:r>
              <a:rPr sz="2000" dirty="0">
                <a:latin typeface="Arial"/>
                <a:cs typeface="Arial"/>
              </a:rPr>
              <a:t>a</a:t>
            </a:r>
            <a:r>
              <a:rPr sz="2000" spc="-20" dirty="0">
                <a:latin typeface="Arial"/>
                <a:cs typeface="Arial"/>
              </a:rPr>
              <a:t> </a:t>
            </a:r>
            <a:r>
              <a:rPr sz="2000" dirty="0">
                <a:latin typeface="Arial"/>
                <a:cs typeface="Arial"/>
              </a:rPr>
              <a:t>standalone</a:t>
            </a:r>
            <a:r>
              <a:rPr sz="2000" spc="-45" dirty="0">
                <a:latin typeface="Arial"/>
                <a:cs typeface="Arial"/>
              </a:rPr>
              <a:t> </a:t>
            </a:r>
            <a:r>
              <a:rPr sz="2000" spc="-10" dirty="0">
                <a:latin typeface="Arial"/>
                <a:cs typeface="Arial"/>
              </a:rPr>
              <a:t>sentence </a:t>
            </a:r>
            <a:r>
              <a:rPr sz="2000" dirty="0">
                <a:latin typeface="Arial"/>
                <a:cs typeface="Arial"/>
              </a:rPr>
              <a:t>and</a:t>
            </a:r>
            <a:r>
              <a:rPr sz="2000" spc="-20" dirty="0">
                <a:latin typeface="Arial"/>
                <a:cs typeface="Arial"/>
              </a:rPr>
              <a:t> </a:t>
            </a:r>
            <a:r>
              <a:rPr sz="2000" dirty="0">
                <a:latin typeface="Arial"/>
                <a:cs typeface="Arial"/>
              </a:rPr>
              <a:t>includes</a:t>
            </a:r>
            <a:r>
              <a:rPr sz="2000" spc="-30" dirty="0">
                <a:latin typeface="Arial"/>
                <a:cs typeface="Arial"/>
              </a:rPr>
              <a:t> </a:t>
            </a:r>
            <a:r>
              <a:rPr sz="2000" dirty="0">
                <a:latin typeface="Arial"/>
                <a:cs typeface="Arial"/>
              </a:rPr>
              <a:t>two</a:t>
            </a:r>
            <a:r>
              <a:rPr sz="2000" spc="-5" dirty="0">
                <a:latin typeface="Arial"/>
                <a:cs typeface="Arial"/>
              </a:rPr>
              <a:t> </a:t>
            </a:r>
            <a:r>
              <a:rPr sz="2000" dirty="0">
                <a:latin typeface="Arial"/>
                <a:cs typeface="Arial"/>
              </a:rPr>
              <a:t>elements:</a:t>
            </a:r>
            <a:r>
              <a:rPr sz="2000" spc="-50" dirty="0">
                <a:latin typeface="Arial"/>
                <a:cs typeface="Arial"/>
              </a:rPr>
              <a:t> </a:t>
            </a:r>
            <a:r>
              <a:rPr sz="2000" dirty="0">
                <a:latin typeface="Arial"/>
                <a:cs typeface="Arial"/>
              </a:rPr>
              <a:t>1)</a:t>
            </a:r>
            <a:r>
              <a:rPr sz="2000" spc="-20" dirty="0">
                <a:latin typeface="Arial"/>
                <a:cs typeface="Arial"/>
              </a:rPr>
              <a:t> </a:t>
            </a:r>
            <a:r>
              <a:rPr sz="2000" b="1" dirty="0">
                <a:solidFill>
                  <a:srgbClr val="007933"/>
                </a:solidFill>
                <a:latin typeface="Arial"/>
                <a:cs typeface="Arial"/>
              </a:rPr>
              <a:t>action</a:t>
            </a:r>
            <a:r>
              <a:rPr sz="2000" b="1" spc="-30" dirty="0">
                <a:solidFill>
                  <a:srgbClr val="007933"/>
                </a:solidFill>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2)</a:t>
            </a:r>
            <a:r>
              <a:rPr sz="2000" spc="-20" dirty="0">
                <a:latin typeface="Arial"/>
                <a:cs typeface="Arial"/>
              </a:rPr>
              <a:t> </a:t>
            </a:r>
            <a:r>
              <a:rPr sz="2000" dirty="0">
                <a:latin typeface="Arial"/>
                <a:cs typeface="Arial"/>
              </a:rPr>
              <a:t>at</a:t>
            </a:r>
            <a:r>
              <a:rPr sz="2000" spc="-10" dirty="0">
                <a:latin typeface="Arial"/>
                <a:cs typeface="Arial"/>
              </a:rPr>
              <a:t> </a:t>
            </a:r>
            <a:r>
              <a:rPr sz="2000" dirty="0">
                <a:latin typeface="Arial"/>
                <a:cs typeface="Arial"/>
              </a:rPr>
              <a:t>least</a:t>
            </a:r>
            <a:r>
              <a:rPr sz="2000" spc="-40" dirty="0">
                <a:latin typeface="Arial"/>
                <a:cs typeface="Arial"/>
              </a:rPr>
              <a:t> </a:t>
            </a:r>
            <a:r>
              <a:rPr sz="2000" dirty="0">
                <a:latin typeface="Arial"/>
                <a:cs typeface="Arial"/>
              </a:rPr>
              <a:t>one</a:t>
            </a:r>
            <a:r>
              <a:rPr sz="2000" spc="-15" dirty="0">
                <a:latin typeface="Arial"/>
                <a:cs typeface="Arial"/>
              </a:rPr>
              <a:t> </a:t>
            </a:r>
            <a:r>
              <a:rPr sz="2000" b="1" spc="-10" dirty="0">
                <a:solidFill>
                  <a:srgbClr val="2D4885"/>
                </a:solidFill>
                <a:latin typeface="Arial"/>
                <a:cs typeface="Arial"/>
              </a:rPr>
              <a:t>impact, </a:t>
            </a:r>
            <a:r>
              <a:rPr sz="2000" b="1" dirty="0">
                <a:solidFill>
                  <a:srgbClr val="2D4885"/>
                </a:solidFill>
                <a:latin typeface="Arial"/>
                <a:cs typeface="Arial"/>
              </a:rPr>
              <a:t>result,</a:t>
            </a:r>
            <a:r>
              <a:rPr sz="2000" b="1" spc="-40" dirty="0">
                <a:solidFill>
                  <a:srgbClr val="2D4885"/>
                </a:solidFill>
                <a:latin typeface="Arial"/>
                <a:cs typeface="Arial"/>
              </a:rPr>
              <a:t> </a:t>
            </a:r>
            <a:r>
              <a:rPr sz="2000" b="1" dirty="0">
                <a:solidFill>
                  <a:srgbClr val="2D4885"/>
                </a:solidFill>
                <a:latin typeface="Arial"/>
                <a:cs typeface="Arial"/>
              </a:rPr>
              <a:t>or</a:t>
            </a:r>
            <a:r>
              <a:rPr sz="2000" b="1" spc="-20" dirty="0">
                <a:solidFill>
                  <a:srgbClr val="2D4885"/>
                </a:solidFill>
                <a:latin typeface="Arial"/>
                <a:cs typeface="Arial"/>
              </a:rPr>
              <a:t> </a:t>
            </a:r>
            <a:r>
              <a:rPr sz="2000" b="1" spc="-10" dirty="0">
                <a:solidFill>
                  <a:srgbClr val="2D4885"/>
                </a:solidFill>
                <a:latin typeface="Arial"/>
                <a:cs typeface="Arial"/>
              </a:rPr>
              <a:t>outcome</a:t>
            </a:r>
            <a:r>
              <a:rPr sz="2000" spc="-10" dirty="0">
                <a:latin typeface="Arial"/>
                <a:cs typeface="Arial"/>
              </a:rPr>
              <a:t>.</a:t>
            </a:r>
            <a:endParaRPr sz="2000">
              <a:latin typeface="Arial"/>
              <a:cs typeface="Arial"/>
            </a:endParaRPr>
          </a:p>
          <a:p>
            <a:pPr marL="241300" marR="59690" indent="-228600">
              <a:lnSpc>
                <a:spcPts val="2160"/>
              </a:lnSpc>
              <a:spcBef>
                <a:spcPts val="1200"/>
              </a:spcBef>
              <a:buClr>
                <a:srgbClr val="2D4885"/>
              </a:buClr>
              <a:buFont typeface="Symbol"/>
              <a:buChar char=""/>
              <a:tabLst>
                <a:tab pos="241300" algn="l"/>
              </a:tabLst>
            </a:pPr>
            <a:r>
              <a:rPr sz="2000" b="1" spc="-10" dirty="0">
                <a:latin typeface="Arial"/>
                <a:cs typeface="Arial"/>
              </a:rPr>
              <a:t>Readability.</a:t>
            </a:r>
            <a:r>
              <a:rPr sz="2000" b="1" spc="-50" dirty="0">
                <a:latin typeface="Arial"/>
                <a:cs typeface="Arial"/>
              </a:rPr>
              <a:t> </a:t>
            </a:r>
            <a:r>
              <a:rPr sz="2000" dirty="0">
                <a:latin typeface="Arial"/>
                <a:cs typeface="Arial"/>
              </a:rPr>
              <a:t>Performance</a:t>
            </a:r>
            <a:r>
              <a:rPr sz="2000" spc="-65" dirty="0">
                <a:latin typeface="Arial"/>
                <a:cs typeface="Arial"/>
              </a:rPr>
              <a:t> </a:t>
            </a:r>
            <a:r>
              <a:rPr sz="2000" dirty="0">
                <a:latin typeface="Arial"/>
                <a:cs typeface="Arial"/>
              </a:rPr>
              <a:t>Statements</a:t>
            </a:r>
            <a:r>
              <a:rPr sz="2000" spc="-60" dirty="0">
                <a:latin typeface="Arial"/>
                <a:cs typeface="Arial"/>
              </a:rPr>
              <a:t> </a:t>
            </a:r>
            <a:r>
              <a:rPr sz="2000" dirty="0">
                <a:latin typeface="Arial"/>
                <a:cs typeface="Arial"/>
              </a:rPr>
              <a:t>provide</a:t>
            </a:r>
            <a:r>
              <a:rPr sz="2000" spc="-40" dirty="0">
                <a:latin typeface="Arial"/>
                <a:cs typeface="Arial"/>
              </a:rPr>
              <a:t> </a:t>
            </a:r>
            <a:r>
              <a:rPr sz="2000" dirty="0">
                <a:latin typeface="Arial"/>
                <a:cs typeface="Arial"/>
              </a:rPr>
              <a:t>readability</a:t>
            </a:r>
            <a:r>
              <a:rPr sz="2000" spc="-50" dirty="0">
                <a:latin typeface="Arial"/>
                <a:cs typeface="Arial"/>
              </a:rPr>
              <a:t> </a:t>
            </a:r>
            <a:r>
              <a:rPr sz="2000" dirty="0">
                <a:latin typeface="Arial"/>
                <a:cs typeface="Arial"/>
              </a:rPr>
              <a:t>by</a:t>
            </a:r>
            <a:r>
              <a:rPr sz="2000" spc="-35" dirty="0">
                <a:latin typeface="Arial"/>
                <a:cs typeface="Arial"/>
              </a:rPr>
              <a:t> </a:t>
            </a:r>
            <a:r>
              <a:rPr sz="2000" dirty="0">
                <a:latin typeface="Arial"/>
                <a:cs typeface="Arial"/>
              </a:rPr>
              <a:t>using</a:t>
            </a:r>
            <a:r>
              <a:rPr sz="2000" spc="-40" dirty="0">
                <a:latin typeface="Arial"/>
                <a:cs typeface="Arial"/>
              </a:rPr>
              <a:t> </a:t>
            </a:r>
            <a:r>
              <a:rPr sz="2000" spc="-10" dirty="0">
                <a:latin typeface="Arial"/>
                <a:cs typeface="Arial"/>
              </a:rPr>
              <a:t>plain </a:t>
            </a:r>
            <a:r>
              <a:rPr sz="2000" dirty="0">
                <a:latin typeface="Arial"/>
                <a:cs typeface="Arial"/>
              </a:rPr>
              <a:t>language</a:t>
            </a:r>
            <a:r>
              <a:rPr sz="2000" spc="-45" dirty="0">
                <a:latin typeface="Arial"/>
                <a:cs typeface="Arial"/>
              </a:rPr>
              <a:t> </a:t>
            </a:r>
            <a:r>
              <a:rPr sz="2000" dirty="0">
                <a:latin typeface="Arial"/>
                <a:cs typeface="Arial"/>
              </a:rPr>
              <a:t>and</a:t>
            </a:r>
            <a:r>
              <a:rPr sz="2000" spc="-20" dirty="0">
                <a:latin typeface="Arial"/>
                <a:cs typeface="Arial"/>
              </a:rPr>
              <a:t> </a:t>
            </a:r>
            <a:r>
              <a:rPr sz="2000" i="1" dirty="0">
                <a:latin typeface="Arial"/>
                <a:cs typeface="Arial"/>
              </a:rPr>
              <a:t>avoiding</a:t>
            </a:r>
            <a:r>
              <a:rPr sz="2000" i="1" spc="-20" dirty="0">
                <a:latin typeface="Arial"/>
                <a:cs typeface="Arial"/>
              </a:rPr>
              <a:t> </a:t>
            </a:r>
            <a:r>
              <a:rPr sz="2000" dirty="0">
                <a:latin typeface="Arial"/>
                <a:cs typeface="Arial"/>
              </a:rPr>
              <a:t>uncommon</a:t>
            </a:r>
            <a:r>
              <a:rPr sz="2000" spc="-45" dirty="0">
                <a:latin typeface="Arial"/>
                <a:cs typeface="Arial"/>
              </a:rPr>
              <a:t> </a:t>
            </a:r>
            <a:r>
              <a:rPr sz="2000" dirty="0">
                <a:latin typeface="Arial"/>
                <a:cs typeface="Arial"/>
              </a:rPr>
              <a:t>acronyms</a:t>
            </a:r>
            <a:r>
              <a:rPr sz="2000" spc="-55" dirty="0">
                <a:latin typeface="Arial"/>
                <a:cs typeface="Arial"/>
              </a:rPr>
              <a:t> </a:t>
            </a:r>
            <a:r>
              <a:rPr sz="2000" dirty="0">
                <a:latin typeface="Arial"/>
                <a:cs typeface="Arial"/>
              </a:rPr>
              <a:t>and</a:t>
            </a:r>
            <a:r>
              <a:rPr sz="2000" spc="-15" dirty="0">
                <a:latin typeface="Arial"/>
                <a:cs typeface="Arial"/>
              </a:rPr>
              <a:t> </a:t>
            </a:r>
            <a:r>
              <a:rPr sz="2000" spc="-10" dirty="0">
                <a:latin typeface="Arial"/>
                <a:cs typeface="Arial"/>
              </a:rPr>
              <a:t>abbreviations.</a:t>
            </a:r>
            <a:endParaRPr sz="2000">
              <a:latin typeface="Arial"/>
              <a:cs typeface="Arial"/>
            </a:endParaRPr>
          </a:p>
          <a:p>
            <a:pPr marL="698500" marR="5080" lvl="1" indent="-228600">
              <a:lnSpc>
                <a:spcPts val="2160"/>
              </a:lnSpc>
              <a:spcBef>
                <a:spcPts val="1200"/>
              </a:spcBef>
              <a:buClr>
                <a:srgbClr val="2D4885"/>
              </a:buClr>
              <a:buFont typeface="Symbol"/>
              <a:buChar char=""/>
              <a:tabLst>
                <a:tab pos="698500" algn="l"/>
              </a:tabLst>
            </a:pPr>
            <a:r>
              <a:rPr sz="2000" dirty="0">
                <a:latin typeface="Arial"/>
                <a:cs typeface="Arial"/>
              </a:rPr>
              <a:t>If</a:t>
            </a:r>
            <a:r>
              <a:rPr sz="2000" spc="-50" dirty="0">
                <a:latin typeface="Arial"/>
                <a:cs typeface="Arial"/>
              </a:rPr>
              <a:t> </a:t>
            </a:r>
            <a:r>
              <a:rPr sz="2000" dirty="0">
                <a:latin typeface="Arial"/>
                <a:cs typeface="Arial"/>
              </a:rPr>
              <a:t>using</a:t>
            </a:r>
            <a:r>
              <a:rPr sz="2000" spc="-25" dirty="0">
                <a:latin typeface="Arial"/>
                <a:cs typeface="Arial"/>
              </a:rPr>
              <a:t> </a:t>
            </a:r>
            <a:r>
              <a:rPr sz="2000" dirty="0">
                <a:latin typeface="Arial"/>
                <a:cs typeface="Arial"/>
              </a:rPr>
              <a:t>acronyms</a:t>
            </a:r>
            <a:r>
              <a:rPr sz="2000" spc="-45" dirty="0">
                <a:latin typeface="Arial"/>
                <a:cs typeface="Arial"/>
              </a:rPr>
              <a:t> </a:t>
            </a:r>
            <a:r>
              <a:rPr sz="2000" dirty="0">
                <a:latin typeface="Arial"/>
                <a:cs typeface="Arial"/>
              </a:rPr>
              <a:t>and</a:t>
            </a:r>
            <a:r>
              <a:rPr sz="2000" spc="-25" dirty="0">
                <a:latin typeface="Arial"/>
                <a:cs typeface="Arial"/>
              </a:rPr>
              <a:t> </a:t>
            </a:r>
            <a:r>
              <a:rPr sz="2000" dirty="0">
                <a:latin typeface="Arial"/>
                <a:cs typeface="Arial"/>
              </a:rPr>
              <a:t>abbreviations,</a:t>
            </a:r>
            <a:r>
              <a:rPr sz="2000" spc="-55" dirty="0">
                <a:latin typeface="Arial"/>
                <a:cs typeface="Arial"/>
              </a:rPr>
              <a:t> </a:t>
            </a:r>
            <a:r>
              <a:rPr sz="2000" dirty="0">
                <a:latin typeface="Arial"/>
                <a:cs typeface="Arial"/>
              </a:rPr>
              <a:t>only</a:t>
            </a:r>
            <a:r>
              <a:rPr sz="2000" spc="-20" dirty="0">
                <a:latin typeface="Arial"/>
                <a:cs typeface="Arial"/>
              </a:rPr>
              <a:t> </a:t>
            </a:r>
            <a:r>
              <a:rPr sz="2000" dirty="0">
                <a:latin typeface="Arial"/>
                <a:cs typeface="Arial"/>
              </a:rPr>
              <a:t>utilize</a:t>
            </a:r>
            <a:r>
              <a:rPr sz="2000" spc="-15" dirty="0">
                <a:latin typeface="Arial"/>
                <a:cs typeface="Arial"/>
              </a:rPr>
              <a:t> </a:t>
            </a:r>
            <a:r>
              <a:rPr sz="2000" dirty="0">
                <a:latin typeface="Arial"/>
                <a:cs typeface="Arial"/>
              </a:rPr>
              <a:t>those</a:t>
            </a:r>
            <a:r>
              <a:rPr sz="2000" spc="-40" dirty="0">
                <a:latin typeface="Arial"/>
                <a:cs typeface="Arial"/>
              </a:rPr>
              <a:t> </a:t>
            </a:r>
            <a:r>
              <a:rPr sz="2000" dirty="0">
                <a:latin typeface="Arial"/>
                <a:cs typeface="Arial"/>
              </a:rPr>
              <a:t>identified</a:t>
            </a:r>
            <a:r>
              <a:rPr sz="2000" spc="-15" dirty="0">
                <a:latin typeface="Arial"/>
                <a:cs typeface="Arial"/>
              </a:rPr>
              <a:t> </a:t>
            </a:r>
            <a:r>
              <a:rPr sz="2000" spc="-25" dirty="0">
                <a:latin typeface="Arial"/>
                <a:cs typeface="Arial"/>
              </a:rPr>
              <a:t>on </a:t>
            </a:r>
            <a:r>
              <a:rPr sz="2000" dirty="0">
                <a:latin typeface="Arial"/>
                <a:cs typeface="Arial"/>
              </a:rPr>
              <a:t>the</a:t>
            </a:r>
            <a:r>
              <a:rPr sz="2000" spc="-25" dirty="0">
                <a:latin typeface="Arial"/>
                <a:cs typeface="Arial"/>
              </a:rPr>
              <a:t> </a:t>
            </a:r>
            <a:r>
              <a:rPr sz="2000" spc="-10" dirty="0">
                <a:latin typeface="Arial"/>
                <a:cs typeface="Arial"/>
              </a:rPr>
              <a:t>approved</a:t>
            </a:r>
            <a:r>
              <a:rPr sz="2000" spc="-150" dirty="0">
                <a:latin typeface="Arial"/>
                <a:cs typeface="Arial"/>
              </a:rPr>
              <a:t> </a:t>
            </a:r>
            <a:r>
              <a:rPr sz="2000" dirty="0">
                <a:latin typeface="Arial"/>
                <a:cs typeface="Arial"/>
              </a:rPr>
              <a:t>Air</a:t>
            </a:r>
            <a:r>
              <a:rPr sz="2000" spc="10" dirty="0">
                <a:latin typeface="Arial"/>
                <a:cs typeface="Arial"/>
              </a:rPr>
              <a:t> </a:t>
            </a:r>
            <a:r>
              <a:rPr sz="2000" dirty="0">
                <a:latin typeface="Arial"/>
                <a:cs typeface="Arial"/>
              </a:rPr>
              <a:t>Force</a:t>
            </a:r>
            <a:r>
              <a:rPr sz="2000" spc="-150" dirty="0">
                <a:latin typeface="Arial"/>
                <a:cs typeface="Arial"/>
              </a:rPr>
              <a:t> </a:t>
            </a:r>
            <a:r>
              <a:rPr sz="2000" dirty="0">
                <a:latin typeface="Arial"/>
                <a:cs typeface="Arial"/>
              </a:rPr>
              <a:t>Acronym</a:t>
            </a:r>
            <a:r>
              <a:rPr sz="2000" spc="-30" dirty="0">
                <a:latin typeface="Arial"/>
                <a:cs typeface="Arial"/>
              </a:rPr>
              <a:t> </a:t>
            </a:r>
            <a:r>
              <a:rPr sz="2000" dirty="0">
                <a:latin typeface="Arial"/>
                <a:cs typeface="Arial"/>
              </a:rPr>
              <a:t>and</a:t>
            </a:r>
            <a:r>
              <a:rPr sz="2000" spc="-125" dirty="0">
                <a:latin typeface="Arial"/>
                <a:cs typeface="Arial"/>
              </a:rPr>
              <a:t> </a:t>
            </a:r>
            <a:r>
              <a:rPr sz="2000" dirty="0">
                <a:latin typeface="Arial"/>
                <a:cs typeface="Arial"/>
              </a:rPr>
              <a:t>Abbreviation</a:t>
            </a:r>
            <a:r>
              <a:rPr sz="2000" spc="-15" dirty="0">
                <a:latin typeface="Arial"/>
                <a:cs typeface="Arial"/>
              </a:rPr>
              <a:t> </a:t>
            </a:r>
            <a:r>
              <a:rPr sz="2000" dirty="0">
                <a:latin typeface="Arial"/>
                <a:cs typeface="Arial"/>
              </a:rPr>
              <a:t>List,</a:t>
            </a:r>
            <a:r>
              <a:rPr sz="2000" spc="-25" dirty="0">
                <a:latin typeface="Arial"/>
                <a:cs typeface="Arial"/>
              </a:rPr>
              <a:t> </a:t>
            </a:r>
            <a:r>
              <a:rPr sz="2000" dirty="0">
                <a:latin typeface="Arial"/>
                <a:cs typeface="Arial"/>
              </a:rPr>
              <a:t>unless</a:t>
            </a:r>
            <a:r>
              <a:rPr sz="2000" spc="-20" dirty="0">
                <a:latin typeface="Arial"/>
                <a:cs typeface="Arial"/>
              </a:rPr>
              <a:t> </a:t>
            </a:r>
            <a:r>
              <a:rPr sz="2000" spc="-10" dirty="0">
                <a:latin typeface="Arial"/>
                <a:cs typeface="Arial"/>
              </a:rPr>
              <a:t>noted </a:t>
            </a:r>
            <a:r>
              <a:rPr sz="2000" dirty="0">
                <a:latin typeface="Arial"/>
                <a:cs typeface="Arial"/>
              </a:rPr>
              <a:t>by</a:t>
            </a:r>
            <a:r>
              <a:rPr sz="2000" spc="-20" dirty="0">
                <a:latin typeface="Arial"/>
                <a:cs typeface="Arial"/>
              </a:rPr>
              <a:t> </a:t>
            </a:r>
            <a:r>
              <a:rPr sz="2000" dirty="0">
                <a:latin typeface="Arial"/>
                <a:cs typeface="Arial"/>
              </a:rPr>
              <a:t>an</a:t>
            </a:r>
            <a:r>
              <a:rPr sz="2000" spc="-20" dirty="0">
                <a:latin typeface="Arial"/>
                <a:cs typeface="Arial"/>
              </a:rPr>
              <a:t> </a:t>
            </a:r>
            <a:r>
              <a:rPr sz="2000" dirty="0">
                <a:latin typeface="Arial"/>
                <a:cs typeface="Arial"/>
              </a:rPr>
              <a:t>approved</a:t>
            </a:r>
            <a:r>
              <a:rPr sz="2000" spc="-30" dirty="0">
                <a:latin typeface="Arial"/>
                <a:cs typeface="Arial"/>
              </a:rPr>
              <a:t> </a:t>
            </a:r>
            <a:r>
              <a:rPr sz="2000" spc="-10" dirty="0">
                <a:latin typeface="Arial"/>
                <a:cs typeface="Arial"/>
              </a:rPr>
              <a:t>category.</a:t>
            </a:r>
            <a:endParaRPr sz="2000">
              <a:latin typeface="Arial"/>
              <a:cs typeface="Arial"/>
            </a:endParaRPr>
          </a:p>
          <a:p>
            <a:pPr marL="698500" marR="1430655" lvl="1" indent="-228600">
              <a:lnSpc>
                <a:spcPts val="2160"/>
              </a:lnSpc>
              <a:spcBef>
                <a:spcPts val="1200"/>
              </a:spcBef>
              <a:buClr>
                <a:srgbClr val="2D4885"/>
              </a:buClr>
              <a:buFont typeface="Symbol"/>
              <a:buChar char=""/>
              <a:tabLst>
                <a:tab pos="698500" algn="l"/>
              </a:tabLst>
            </a:pPr>
            <a:r>
              <a:rPr sz="2000" dirty="0">
                <a:latin typeface="Arial"/>
                <a:cs typeface="Arial"/>
              </a:rPr>
              <a:t>The</a:t>
            </a:r>
            <a:r>
              <a:rPr sz="2000" spc="-25" dirty="0">
                <a:latin typeface="Arial"/>
                <a:cs typeface="Arial"/>
              </a:rPr>
              <a:t> </a:t>
            </a:r>
            <a:r>
              <a:rPr sz="2000" dirty="0">
                <a:latin typeface="Arial"/>
                <a:cs typeface="Arial"/>
              </a:rPr>
              <a:t>list</a:t>
            </a:r>
            <a:r>
              <a:rPr sz="2000" spc="-15" dirty="0">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ruleset</a:t>
            </a:r>
            <a:r>
              <a:rPr sz="2000" spc="-40" dirty="0">
                <a:latin typeface="Arial"/>
                <a:cs typeface="Arial"/>
              </a:rPr>
              <a:t> </a:t>
            </a:r>
            <a:r>
              <a:rPr sz="2000" dirty="0">
                <a:latin typeface="Arial"/>
                <a:cs typeface="Arial"/>
              </a:rPr>
              <a:t>are</a:t>
            </a:r>
            <a:r>
              <a:rPr sz="2000" spc="-20" dirty="0">
                <a:latin typeface="Arial"/>
                <a:cs typeface="Arial"/>
              </a:rPr>
              <a:t> </a:t>
            </a:r>
            <a:r>
              <a:rPr sz="2000" dirty="0">
                <a:latin typeface="Arial"/>
                <a:cs typeface="Arial"/>
              </a:rPr>
              <a:t>available</a:t>
            </a:r>
            <a:r>
              <a:rPr sz="2000" spc="-10" dirty="0">
                <a:latin typeface="Arial"/>
                <a:cs typeface="Arial"/>
              </a:rPr>
              <a:t> here: </a:t>
            </a:r>
            <a:r>
              <a:rPr sz="2000" u="sng" spc="-10" dirty="0">
                <a:solidFill>
                  <a:srgbClr val="0562C1"/>
                </a:solidFill>
                <a:uFill>
                  <a:solidFill>
                    <a:srgbClr val="0562C1"/>
                  </a:solidFill>
                </a:uFill>
                <a:latin typeface="Arial"/>
                <a:cs typeface="Arial"/>
                <a:hlinkClick r:id="rId2"/>
              </a:rPr>
              <a:t>https://www.afpc.af.mil/Career-Management/Acronyms/</a:t>
            </a:r>
            <a:endParaRPr sz="2000">
              <a:latin typeface="Arial"/>
              <a:cs typeface="Arial"/>
            </a:endParaRPr>
          </a:p>
          <a:p>
            <a:pPr marL="241300" marR="1130935" indent="-228600">
              <a:lnSpc>
                <a:spcPts val="2160"/>
              </a:lnSpc>
              <a:spcBef>
                <a:spcPts val="1200"/>
              </a:spcBef>
              <a:buClr>
                <a:srgbClr val="2D4885"/>
              </a:buClr>
              <a:buFont typeface="Symbol"/>
              <a:buChar char=""/>
              <a:tabLst>
                <a:tab pos="241300" algn="l"/>
              </a:tabLst>
            </a:pPr>
            <a:r>
              <a:rPr sz="2000" dirty="0">
                <a:latin typeface="Arial"/>
                <a:cs typeface="Arial"/>
              </a:rPr>
              <a:t>Search</a:t>
            </a:r>
            <a:r>
              <a:rPr sz="2000" spc="-55" dirty="0">
                <a:latin typeface="Arial"/>
                <a:cs typeface="Arial"/>
              </a:rPr>
              <a:t> </a:t>
            </a:r>
            <a:r>
              <a:rPr sz="2000" b="1" dirty="0">
                <a:latin typeface="Arial"/>
                <a:cs typeface="Arial"/>
              </a:rPr>
              <a:t>“ALQ</a:t>
            </a:r>
            <a:r>
              <a:rPr sz="2000" b="1" spc="-40" dirty="0">
                <a:latin typeface="Arial"/>
                <a:cs typeface="Arial"/>
              </a:rPr>
              <a:t> </a:t>
            </a:r>
            <a:r>
              <a:rPr sz="2000" b="1" dirty="0">
                <a:latin typeface="Arial"/>
                <a:cs typeface="Arial"/>
              </a:rPr>
              <a:t>Writing</a:t>
            </a:r>
            <a:r>
              <a:rPr sz="2000" b="1" spc="-40" dirty="0">
                <a:latin typeface="Arial"/>
                <a:cs typeface="Arial"/>
              </a:rPr>
              <a:t> </a:t>
            </a:r>
            <a:r>
              <a:rPr sz="2000" b="1" dirty="0">
                <a:latin typeface="Arial"/>
                <a:cs typeface="Arial"/>
              </a:rPr>
              <a:t>Guide”</a:t>
            </a:r>
            <a:r>
              <a:rPr sz="2000" b="1" spc="-35" dirty="0">
                <a:latin typeface="Arial"/>
                <a:cs typeface="Arial"/>
              </a:rPr>
              <a:t> </a:t>
            </a:r>
            <a:r>
              <a:rPr sz="2000" dirty="0">
                <a:latin typeface="Arial"/>
                <a:cs typeface="Arial"/>
              </a:rPr>
              <a:t>in</a:t>
            </a:r>
            <a:r>
              <a:rPr sz="2000" spc="-20" dirty="0">
                <a:latin typeface="Arial"/>
                <a:cs typeface="Arial"/>
              </a:rPr>
              <a:t> </a:t>
            </a:r>
            <a:r>
              <a:rPr sz="2000" dirty="0">
                <a:latin typeface="Arial"/>
                <a:cs typeface="Arial"/>
              </a:rPr>
              <a:t>myFSS</a:t>
            </a:r>
            <a:r>
              <a:rPr sz="2000" spc="-10" dirty="0">
                <a:latin typeface="Arial"/>
                <a:cs typeface="Arial"/>
              </a:rPr>
              <a:t> </a:t>
            </a:r>
            <a:r>
              <a:rPr sz="2000" dirty="0">
                <a:latin typeface="Arial"/>
                <a:cs typeface="Arial"/>
              </a:rPr>
              <a:t>for</a:t>
            </a:r>
            <a:r>
              <a:rPr sz="2000" spc="-35" dirty="0">
                <a:latin typeface="Arial"/>
                <a:cs typeface="Arial"/>
              </a:rPr>
              <a:t> </a:t>
            </a:r>
            <a:r>
              <a:rPr sz="2000" dirty="0">
                <a:latin typeface="Arial"/>
                <a:cs typeface="Arial"/>
              </a:rPr>
              <a:t>knowledge</a:t>
            </a:r>
            <a:r>
              <a:rPr sz="2000" spc="-40" dirty="0">
                <a:latin typeface="Arial"/>
                <a:cs typeface="Arial"/>
              </a:rPr>
              <a:t> </a:t>
            </a:r>
            <a:r>
              <a:rPr sz="2000" spc="-10" dirty="0">
                <a:latin typeface="Arial"/>
                <a:cs typeface="Arial"/>
              </a:rPr>
              <a:t>article </a:t>
            </a:r>
            <a:r>
              <a:rPr sz="2000" dirty="0">
                <a:latin typeface="Arial"/>
                <a:cs typeface="Arial"/>
              </a:rPr>
              <a:t>containing</a:t>
            </a:r>
            <a:r>
              <a:rPr sz="2000" spc="-45" dirty="0">
                <a:latin typeface="Arial"/>
                <a:cs typeface="Arial"/>
              </a:rPr>
              <a:t> </a:t>
            </a:r>
            <a:r>
              <a:rPr sz="2000" dirty="0">
                <a:latin typeface="Arial"/>
                <a:cs typeface="Arial"/>
              </a:rPr>
              <a:t>suggestions</a:t>
            </a:r>
            <a:r>
              <a:rPr sz="2000" spc="-40" dirty="0">
                <a:latin typeface="Arial"/>
                <a:cs typeface="Arial"/>
              </a:rPr>
              <a:t> </a:t>
            </a:r>
            <a:r>
              <a:rPr sz="2000" dirty="0">
                <a:latin typeface="Arial"/>
                <a:cs typeface="Arial"/>
              </a:rPr>
              <a:t>and</a:t>
            </a:r>
            <a:r>
              <a:rPr sz="2000" spc="-20" dirty="0">
                <a:latin typeface="Arial"/>
                <a:cs typeface="Arial"/>
              </a:rPr>
              <a:t> </a:t>
            </a:r>
            <a:r>
              <a:rPr sz="2000" spc="-10" dirty="0">
                <a:latin typeface="Arial"/>
                <a:cs typeface="Arial"/>
              </a:rPr>
              <a:t>examples</a:t>
            </a:r>
            <a:endParaRPr sz="2000">
              <a:latin typeface="Arial"/>
              <a:cs typeface="Arial"/>
            </a:endParaRPr>
          </a:p>
        </p:txBody>
      </p:sp>
      <p:grpSp>
        <p:nvGrpSpPr>
          <p:cNvPr id="4" name="object 4"/>
          <p:cNvGrpSpPr/>
          <p:nvPr/>
        </p:nvGrpSpPr>
        <p:grpSpPr>
          <a:xfrm>
            <a:off x="181355" y="1367026"/>
            <a:ext cx="2870200" cy="4907280"/>
            <a:chOff x="181355" y="1367026"/>
            <a:chExt cx="2870200" cy="4907280"/>
          </a:xfrm>
        </p:grpSpPr>
        <p:pic>
          <p:nvPicPr>
            <p:cNvPr id="5" name="object 5"/>
            <p:cNvPicPr/>
            <p:nvPr/>
          </p:nvPicPr>
          <p:blipFill>
            <a:blip r:embed="rId3" cstate="print"/>
            <a:stretch>
              <a:fillRect/>
            </a:stretch>
          </p:blipFill>
          <p:spPr>
            <a:xfrm>
              <a:off x="496823" y="1484376"/>
              <a:ext cx="2148839" cy="2148839"/>
            </a:xfrm>
            <a:prstGeom prst="rect">
              <a:avLst/>
            </a:prstGeom>
          </p:spPr>
        </p:pic>
        <p:sp>
          <p:nvSpPr>
            <p:cNvPr id="6" name="object 6"/>
            <p:cNvSpPr/>
            <p:nvPr/>
          </p:nvSpPr>
          <p:spPr>
            <a:xfrm>
              <a:off x="181355" y="1367026"/>
              <a:ext cx="2870200" cy="4907280"/>
            </a:xfrm>
            <a:custGeom>
              <a:avLst/>
              <a:gdLst/>
              <a:ahLst/>
              <a:cxnLst/>
              <a:rect l="l" t="t" r="r" b="b"/>
              <a:pathLst>
                <a:path w="2870200" h="4907280">
                  <a:moveTo>
                    <a:pt x="2391397" y="0"/>
                  </a:moveTo>
                  <a:lnTo>
                    <a:pt x="478294" y="0"/>
                  </a:lnTo>
                  <a:lnTo>
                    <a:pt x="429390" y="2469"/>
                  </a:lnTo>
                  <a:lnTo>
                    <a:pt x="381900" y="9717"/>
                  </a:lnTo>
                  <a:lnTo>
                    <a:pt x="336062" y="21502"/>
                  </a:lnTo>
                  <a:lnTo>
                    <a:pt x="292118" y="37586"/>
                  </a:lnTo>
                  <a:lnTo>
                    <a:pt x="250308" y="57726"/>
                  </a:lnTo>
                  <a:lnTo>
                    <a:pt x="210873" y="81683"/>
                  </a:lnTo>
                  <a:lnTo>
                    <a:pt x="174052" y="109217"/>
                  </a:lnTo>
                  <a:lnTo>
                    <a:pt x="140087" y="140087"/>
                  </a:lnTo>
                  <a:lnTo>
                    <a:pt x="109217" y="174052"/>
                  </a:lnTo>
                  <a:lnTo>
                    <a:pt x="81683" y="210873"/>
                  </a:lnTo>
                  <a:lnTo>
                    <a:pt x="57726" y="250308"/>
                  </a:lnTo>
                  <a:lnTo>
                    <a:pt x="37586" y="292118"/>
                  </a:lnTo>
                  <a:lnTo>
                    <a:pt x="21502" y="336062"/>
                  </a:lnTo>
                  <a:lnTo>
                    <a:pt x="9717" y="381900"/>
                  </a:lnTo>
                  <a:lnTo>
                    <a:pt x="2469" y="429390"/>
                  </a:lnTo>
                  <a:lnTo>
                    <a:pt x="0" y="478294"/>
                  </a:lnTo>
                  <a:lnTo>
                    <a:pt x="0" y="4428985"/>
                  </a:lnTo>
                  <a:lnTo>
                    <a:pt x="2469" y="4477889"/>
                  </a:lnTo>
                  <a:lnTo>
                    <a:pt x="9717" y="4525379"/>
                  </a:lnTo>
                  <a:lnTo>
                    <a:pt x="21502" y="4571217"/>
                  </a:lnTo>
                  <a:lnTo>
                    <a:pt x="37586" y="4615161"/>
                  </a:lnTo>
                  <a:lnTo>
                    <a:pt x="57726" y="4656971"/>
                  </a:lnTo>
                  <a:lnTo>
                    <a:pt x="81683" y="4696406"/>
                  </a:lnTo>
                  <a:lnTo>
                    <a:pt x="109217" y="4733227"/>
                  </a:lnTo>
                  <a:lnTo>
                    <a:pt x="140087" y="4767192"/>
                  </a:lnTo>
                  <a:lnTo>
                    <a:pt x="174052" y="4798062"/>
                  </a:lnTo>
                  <a:lnTo>
                    <a:pt x="210873" y="4825596"/>
                  </a:lnTo>
                  <a:lnTo>
                    <a:pt x="250308" y="4849553"/>
                  </a:lnTo>
                  <a:lnTo>
                    <a:pt x="292118" y="4869693"/>
                  </a:lnTo>
                  <a:lnTo>
                    <a:pt x="336062" y="4885777"/>
                  </a:lnTo>
                  <a:lnTo>
                    <a:pt x="381900" y="4897562"/>
                  </a:lnTo>
                  <a:lnTo>
                    <a:pt x="429390" y="4904810"/>
                  </a:lnTo>
                  <a:lnTo>
                    <a:pt x="478294" y="4907280"/>
                  </a:lnTo>
                  <a:lnTo>
                    <a:pt x="2391397" y="4907280"/>
                  </a:lnTo>
                  <a:lnTo>
                    <a:pt x="2440301" y="4904810"/>
                  </a:lnTo>
                  <a:lnTo>
                    <a:pt x="2487791" y="4897562"/>
                  </a:lnTo>
                  <a:lnTo>
                    <a:pt x="2533629" y="4885777"/>
                  </a:lnTo>
                  <a:lnTo>
                    <a:pt x="2577573" y="4869693"/>
                  </a:lnTo>
                  <a:lnTo>
                    <a:pt x="2619383" y="4849553"/>
                  </a:lnTo>
                  <a:lnTo>
                    <a:pt x="2658818" y="4825596"/>
                  </a:lnTo>
                  <a:lnTo>
                    <a:pt x="2695639" y="4798062"/>
                  </a:lnTo>
                  <a:lnTo>
                    <a:pt x="2729604" y="4767192"/>
                  </a:lnTo>
                  <a:lnTo>
                    <a:pt x="2760474" y="4733227"/>
                  </a:lnTo>
                  <a:lnTo>
                    <a:pt x="2788008" y="4696406"/>
                  </a:lnTo>
                  <a:lnTo>
                    <a:pt x="2811965" y="4656971"/>
                  </a:lnTo>
                  <a:lnTo>
                    <a:pt x="2832105" y="4615161"/>
                  </a:lnTo>
                  <a:lnTo>
                    <a:pt x="2848189" y="4571217"/>
                  </a:lnTo>
                  <a:lnTo>
                    <a:pt x="2859974" y="4525379"/>
                  </a:lnTo>
                  <a:lnTo>
                    <a:pt x="2867222" y="4477889"/>
                  </a:lnTo>
                  <a:lnTo>
                    <a:pt x="2869692" y="4428985"/>
                  </a:lnTo>
                  <a:lnTo>
                    <a:pt x="2869692" y="478294"/>
                  </a:lnTo>
                  <a:lnTo>
                    <a:pt x="2867222" y="429390"/>
                  </a:lnTo>
                  <a:lnTo>
                    <a:pt x="2859974" y="381900"/>
                  </a:lnTo>
                  <a:lnTo>
                    <a:pt x="2848189" y="336062"/>
                  </a:lnTo>
                  <a:lnTo>
                    <a:pt x="2832105" y="292118"/>
                  </a:lnTo>
                  <a:lnTo>
                    <a:pt x="2811965" y="250308"/>
                  </a:lnTo>
                  <a:lnTo>
                    <a:pt x="2788008" y="210873"/>
                  </a:lnTo>
                  <a:lnTo>
                    <a:pt x="2760474" y="174052"/>
                  </a:lnTo>
                  <a:lnTo>
                    <a:pt x="2729604" y="140087"/>
                  </a:lnTo>
                  <a:lnTo>
                    <a:pt x="2695639" y="109217"/>
                  </a:lnTo>
                  <a:lnTo>
                    <a:pt x="2658818" y="81683"/>
                  </a:lnTo>
                  <a:lnTo>
                    <a:pt x="2619383" y="57726"/>
                  </a:lnTo>
                  <a:lnTo>
                    <a:pt x="2577573" y="37586"/>
                  </a:lnTo>
                  <a:lnTo>
                    <a:pt x="2533629" y="21502"/>
                  </a:lnTo>
                  <a:lnTo>
                    <a:pt x="2487791" y="9717"/>
                  </a:lnTo>
                  <a:lnTo>
                    <a:pt x="2440301" y="2469"/>
                  </a:lnTo>
                  <a:lnTo>
                    <a:pt x="2391397" y="0"/>
                  </a:lnTo>
                  <a:close/>
                </a:path>
              </a:pathLst>
            </a:custGeom>
            <a:solidFill>
              <a:srgbClr val="E1EFD9"/>
            </a:solidFill>
          </p:spPr>
          <p:txBody>
            <a:bodyPr wrap="square" lIns="0" tIns="0" rIns="0" bIns="0" rtlCol="0"/>
            <a:lstStyle/>
            <a:p>
              <a:endParaRPr/>
            </a:p>
          </p:txBody>
        </p:sp>
      </p:grpSp>
      <p:sp>
        <p:nvSpPr>
          <p:cNvPr id="7" name="object 7"/>
          <p:cNvSpPr txBox="1"/>
          <p:nvPr/>
        </p:nvSpPr>
        <p:spPr>
          <a:xfrm>
            <a:off x="365008" y="3760492"/>
            <a:ext cx="2500630" cy="2102485"/>
          </a:xfrm>
          <a:prstGeom prst="rect">
            <a:avLst/>
          </a:prstGeom>
        </p:spPr>
        <p:txBody>
          <a:bodyPr vert="horz" wrap="square" lIns="0" tIns="12065" rIns="0" bIns="0" rtlCol="0">
            <a:spAutoFit/>
          </a:bodyPr>
          <a:lstStyle/>
          <a:p>
            <a:pPr marL="408305" marR="400685" algn="ctr">
              <a:lnSpc>
                <a:spcPct val="100000"/>
              </a:lnSpc>
              <a:spcBef>
                <a:spcPts val="95"/>
              </a:spcBef>
            </a:pPr>
            <a:r>
              <a:rPr sz="1900" spc="-10" dirty="0">
                <a:latin typeface="Arial Black"/>
                <a:cs typeface="Arial Black"/>
              </a:rPr>
              <a:t>Performance Statements</a:t>
            </a:r>
            <a:endParaRPr sz="1900">
              <a:latin typeface="Arial Black"/>
              <a:cs typeface="Arial Black"/>
            </a:endParaRPr>
          </a:p>
          <a:p>
            <a:pPr marL="12700" marR="5080" algn="ctr">
              <a:lnSpc>
                <a:spcPct val="100000"/>
              </a:lnSpc>
              <a:spcBef>
                <a:spcPts val="1710"/>
              </a:spcBef>
            </a:pPr>
            <a:r>
              <a:rPr sz="1400" spc="-10" dirty="0">
                <a:latin typeface="Arial"/>
                <a:cs typeface="Arial"/>
              </a:rPr>
              <a:t>Narrative-</a:t>
            </a:r>
            <a:r>
              <a:rPr sz="1400" dirty="0">
                <a:latin typeface="Arial"/>
                <a:cs typeface="Arial"/>
              </a:rPr>
              <a:t>style</a:t>
            </a:r>
            <a:r>
              <a:rPr sz="1400" spc="-25" dirty="0">
                <a:latin typeface="Arial"/>
                <a:cs typeface="Arial"/>
              </a:rPr>
              <a:t> </a:t>
            </a:r>
            <a:r>
              <a:rPr sz="1400" dirty="0">
                <a:latin typeface="Arial"/>
                <a:cs typeface="Arial"/>
              </a:rPr>
              <a:t>writing</a:t>
            </a:r>
            <a:r>
              <a:rPr sz="1400" spc="-5" dirty="0">
                <a:latin typeface="Arial"/>
                <a:cs typeface="Arial"/>
              </a:rPr>
              <a:t> </a:t>
            </a:r>
            <a:r>
              <a:rPr sz="1400" dirty="0">
                <a:latin typeface="Arial"/>
                <a:cs typeface="Arial"/>
              </a:rPr>
              <a:t>and</a:t>
            </a:r>
            <a:r>
              <a:rPr sz="1400" spc="-10" dirty="0">
                <a:latin typeface="Arial"/>
                <a:cs typeface="Arial"/>
              </a:rPr>
              <a:t> </a:t>
            </a:r>
            <a:r>
              <a:rPr sz="1400" spc="-20" dirty="0">
                <a:latin typeface="Arial"/>
                <a:cs typeface="Arial"/>
              </a:rPr>
              <a:t>plain </a:t>
            </a:r>
            <a:r>
              <a:rPr sz="1400" dirty="0">
                <a:latin typeface="Arial"/>
                <a:cs typeface="Arial"/>
              </a:rPr>
              <a:t>language</a:t>
            </a:r>
            <a:r>
              <a:rPr sz="1400" spc="-30" dirty="0">
                <a:latin typeface="Arial"/>
                <a:cs typeface="Arial"/>
              </a:rPr>
              <a:t> </a:t>
            </a:r>
            <a:r>
              <a:rPr sz="1400" dirty="0">
                <a:latin typeface="Arial"/>
                <a:cs typeface="Arial"/>
              </a:rPr>
              <a:t>to</a:t>
            </a:r>
            <a:r>
              <a:rPr sz="1400" spc="10" dirty="0">
                <a:latin typeface="Arial"/>
                <a:cs typeface="Arial"/>
              </a:rPr>
              <a:t> </a:t>
            </a:r>
            <a:r>
              <a:rPr sz="1400" spc="-10" dirty="0">
                <a:latin typeface="Arial"/>
                <a:cs typeface="Arial"/>
              </a:rPr>
              <a:t>describe</a:t>
            </a:r>
            <a:r>
              <a:rPr sz="1400" spc="-114" dirty="0">
                <a:latin typeface="Arial"/>
                <a:cs typeface="Arial"/>
              </a:rPr>
              <a:t> </a:t>
            </a:r>
            <a:r>
              <a:rPr sz="1400" spc="-10" dirty="0">
                <a:latin typeface="Arial"/>
                <a:cs typeface="Arial"/>
              </a:rPr>
              <a:t>Airmen’s </a:t>
            </a:r>
            <a:r>
              <a:rPr sz="1400" dirty="0">
                <a:latin typeface="Arial"/>
                <a:cs typeface="Arial"/>
              </a:rPr>
              <a:t>performance;</a:t>
            </a:r>
            <a:r>
              <a:rPr sz="1400" spc="-65" dirty="0">
                <a:latin typeface="Arial"/>
                <a:cs typeface="Arial"/>
              </a:rPr>
              <a:t> </a:t>
            </a:r>
            <a:r>
              <a:rPr sz="1400" dirty="0">
                <a:latin typeface="Arial"/>
                <a:cs typeface="Arial"/>
              </a:rPr>
              <a:t>they</a:t>
            </a:r>
            <a:r>
              <a:rPr sz="1400" spc="-45" dirty="0">
                <a:latin typeface="Arial"/>
                <a:cs typeface="Arial"/>
              </a:rPr>
              <a:t> </a:t>
            </a:r>
            <a:r>
              <a:rPr sz="1400" dirty="0">
                <a:latin typeface="Arial"/>
                <a:cs typeface="Arial"/>
              </a:rPr>
              <a:t>are</a:t>
            </a:r>
            <a:r>
              <a:rPr sz="1400" spc="-40" dirty="0">
                <a:latin typeface="Arial"/>
                <a:cs typeface="Arial"/>
              </a:rPr>
              <a:t> </a:t>
            </a:r>
            <a:r>
              <a:rPr sz="1400" spc="-10" dirty="0">
                <a:latin typeface="Arial"/>
                <a:cs typeface="Arial"/>
              </a:rPr>
              <a:t>efficient </a:t>
            </a:r>
            <a:r>
              <a:rPr sz="1400" dirty="0">
                <a:latin typeface="Arial"/>
                <a:cs typeface="Arial"/>
              </a:rPr>
              <a:t>and</a:t>
            </a:r>
            <a:r>
              <a:rPr sz="1400" spc="-40" dirty="0">
                <a:latin typeface="Arial"/>
                <a:cs typeface="Arial"/>
              </a:rPr>
              <a:t> </a:t>
            </a:r>
            <a:r>
              <a:rPr sz="1400" spc="-10" dirty="0">
                <a:latin typeface="Arial"/>
                <a:cs typeface="Arial"/>
              </a:rPr>
              <a:t>clear,</a:t>
            </a:r>
            <a:r>
              <a:rPr sz="1400" spc="-55" dirty="0">
                <a:latin typeface="Arial"/>
                <a:cs typeface="Arial"/>
              </a:rPr>
              <a:t> </a:t>
            </a:r>
            <a:r>
              <a:rPr sz="1400" dirty="0">
                <a:latin typeface="Arial"/>
                <a:cs typeface="Arial"/>
              </a:rPr>
              <a:t>improving</a:t>
            </a:r>
            <a:r>
              <a:rPr sz="1400" spc="-30" dirty="0">
                <a:latin typeface="Arial"/>
                <a:cs typeface="Arial"/>
              </a:rPr>
              <a:t> </a:t>
            </a:r>
            <a:r>
              <a:rPr sz="1400" dirty="0">
                <a:latin typeface="Arial"/>
                <a:cs typeface="Arial"/>
              </a:rPr>
              <a:t>the</a:t>
            </a:r>
            <a:r>
              <a:rPr sz="1400" spc="-35" dirty="0">
                <a:latin typeface="Arial"/>
                <a:cs typeface="Arial"/>
              </a:rPr>
              <a:t> </a:t>
            </a:r>
            <a:r>
              <a:rPr sz="1400" spc="-10" dirty="0">
                <a:latin typeface="Arial"/>
                <a:cs typeface="Arial"/>
              </a:rPr>
              <a:t>ability </a:t>
            </a:r>
            <a:r>
              <a:rPr sz="1400" dirty="0">
                <a:latin typeface="Arial"/>
                <a:cs typeface="Arial"/>
              </a:rPr>
              <a:t>to</a:t>
            </a:r>
            <a:r>
              <a:rPr sz="1400" spc="-35" dirty="0">
                <a:latin typeface="Arial"/>
                <a:cs typeface="Arial"/>
              </a:rPr>
              <a:t> </a:t>
            </a:r>
            <a:r>
              <a:rPr sz="1400" dirty="0">
                <a:latin typeface="Arial"/>
                <a:cs typeface="Arial"/>
              </a:rPr>
              <a:t>understand</a:t>
            </a:r>
            <a:r>
              <a:rPr sz="1400" spc="-55" dirty="0">
                <a:latin typeface="Arial"/>
                <a:cs typeface="Arial"/>
              </a:rPr>
              <a:t> </a:t>
            </a:r>
            <a:r>
              <a:rPr sz="1400" spc="-10" dirty="0">
                <a:latin typeface="Arial"/>
                <a:cs typeface="Arial"/>
              </a:rPr>
              <a:t>performance </a:t>
            </a:r>
            <a:r>
              <a:rPr sz="1400" dirty="0">
                <a:latin typeface="Arial"/>
                <a:cs typeface="Arial"/>
              </a:rPr>
              <a:t>correctly</a:t>
            </a:r>
            <a:r>
              <a:rPr sz="1400" spc="-45" dirty="0">
                <a:latin typeface="Arial"/>
                <a:cs typeface="Arial"/>
              </a:rPr>
              <a:t> </a:t>
            </a:r>
            <a:r>
              <a:rPr sz="1400" dirty="0">
                <a:latin typeface="Arial"/>
                <a:cs typeface="Arial"/>
              </a:rPr>
              <a:t>and</a:t>
            </a:r>
            <a:r>
              <a:rPr sz="1400" spc="-30" dirty="0">
                <a:latin typeface="Arial"/>
                <a:cs typeface="Arial"/>
              </a:rPr>
              <a:t> </a:t>
            </a:r>
            <a:r>
              <a:rPr sz="1400" spc="-10" dirty="0">
                <a:latin typeface="Arial"/>
                <a:cs typeface="Arial"/>
              </a:rPr>
              <a:t>equitably.</a:t>
            </a:r>
            <a:endParaRPr sz="1400">
              <a:latin typeface="Arial"/>
              <a:cs typeface="Arial"/>
            </a:endParaRPr>
          </a:p>
        </p:txBody>
      </p:sp>
      <p:pic>
        <p:nvPicPr>
          <p:cNvPr id="8" name="object 8"/>
          <p:cNvPicPr/>
          <p:nvPr/>
        </p:nvPicPr>
        <p:blipFill>
          <a:blip r:embed="rId4" cstate="print"/>
          <a:stretch>
            <a:fillRect/>
          </a:stretch>
        </p:blipFill>
        <p:spPr>
          <a:xfrm>
            <a:off x="731519" y="1703832"/>
            <a:ext cx="1767839" cy="1773935"/>
          </a:xfrm>
          <a:prstGeom prst="rect">
            <a:avLst/>
          </a:prstGeom>
        </p:spPr>
      </p:pic>
      <p:sp>
        <p:nvSpPr>
          <p:cNvPr id="9" name="object 9"/>
          <p:cNvSpPr txBox="1">
            <a:spLocks noGrp="1"/>
          </p:cNvSpPr>
          <p:nvPr>
            <p:ph type="title"/>
          </p:nvPr>
        </p:nvSpPr>
        <p:spPr>
          <a:prstGeom prst="rect">
            <a:avLst/>
          </a:prstGeom>
        </p:spPr>
        <p:txBody>
          <a:bodyPr vert="horz" wrap="square" lIns="0" tIns="12700" rIns="0" bIns="0" rtlCol="0">
            <a:spAutoFit/>
          </a:bodyPr>
          <a:lstStyle/>
          <a:p>
            <a:pPr marL="2099945" marR="5715" algn="r">
              <a:lnSpc>
                <a:spcPts val="3650"/>
              </a:lnSpc>
              <a:spcBef>
                <a:spcPts val="100"/>
              </a:spcBef>
            </a:pPr>
            <a:r>
              <a:rPr dirty="0"/>
              <a:t>ALQ</a:t>
            </a:r>
            <a:r>
              <a:rPr spc="-60" dirty="0"/>
              <a:t> </a:t>
            </a:r>
            <a:r>
              <a:rPr dirty="0"/>
              <a:t>Evaluation</a:t>
            </a:r>
            <a:r>
              <a:rPr spc="-55" dirty="0"/>
              <a:t> </a:t>
            </a:r>
            <a:r>
              <a:rPr spc="-10" dirty="0"/>
              <a:t>Transformation</a:t>
            </a:r>
          </a:p>
          <a:p>
            <a:pPr marL="2099945" marR="5080" algn="r">
              <a:lnSpc>
                <a:spcPts val="3650"/>
              </a:lnSpc>
            </a:pPr>
            <a:r>
              <a:rPr i="1" dirty="0">
                <a:latin typeface="Arial"/>
                <a:cs typeface="Arial"/>
              </a:rPr>
              <a:t>Performance</a:t>
            </a:r>
            <a:r>
              <a:rPr i="1" spc="-90" dirty="0">
                <a:latin typeface="Arial"/>
                <a:cs typeface="Arial"/>
              </a:rPr>
              <a:t> </a:t>
            </a:r>
            <a:r>
              <a:rPr i="1" spc="-10" dirty="0">
                <a:latin typeface="Arial"/>
                <a:cs typeface="Arial"/>
              </a:rPr>
              <a:t>Statements</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864"/>
              </a:lnSpc>
            </a:pPr>
            <a:r>
              <a:rPr spc="-10" dirty="0"/>
              <a:t>UNCLASSIFIED</a:t>
            </a: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864"/>
              </a:lnSpc>
            </a:pPr>
            <a:fld id="{81D60167-4931-47E6-BA6A-407CBD079E47}" type="slidenum">
              <a:rPr spc="-5" dirty="0"/>
              <a:t>3</a:t>
            </a:fld>
            <a:endParaRPr spc="-5" dirty="0"/>
          </a:p>
        </p:txBody>
      </p:sp>
      <p:sp>
        <p:nvSpPr>
          <p:cNvPr id="12" name="object 1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dirty="0"/>
              <a:t>V1,</a:t>
            </a:r>
            <a:r>
              <a:rPr spc="-5" dirty="0"/>
              <a:t> </a:t>
            </a:r>
            <a:r>
              <a:rPr dirty="0"/>
              <a:t>12</a:t>
            </a:r>
            <a:r>
              <a:rPr spc="-10" dirty="0"/>
              <a:t> </a:t>
            </a:r>
            <a:r>
              <a:rPr dirty="0"/>
              <a:t>Jan </a:t>
            </a:r>
            <a:r>
              <a:rPr spc="-20" dirty="0"/>
              <a:t>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F77E-CE6E-F26F-10D1-A920C1DDDBB8}"/>
              </a:ext>
            </a:extLst>
          </p:cNvPr>
          <p:cNvSpPr>
            <a:spLocks noGrp="1"/>
          </p:cNvSpPr>
          <p:nvPr>
            <p:ph type="title"/>
          </p:nvPr>
        </p:nvSpPr>
        <p:spPr>
          <a:xfrm>
            <a:off x="3746843" y="207939"/>
            <a:ext cx="8218461" cy="492443"/>
          </a:xfrm>
        </p:spPr>
        <p:txBody>
          <a:bodyPr/>
          <a:lstStyle/>
          <a:p>
            <a:pPr algn="r"/>
            <a:r>
              <a:rPr lang="en-US" dirty="0"/>
              <a:t>OPB Writing Tips (Maj </a:t>
            </a:r>
            <a:r>
              <a:rPr lang="en-US" dirty="0" err="1"/>
              <a:t>VonDran’s</a:t>
            </a:r>
            <a:r>
              <a:rPr lang="en-US" dirty="0"/>
              <a:t> opinion)</a:t>
            </a:r>
          </a:p>
        </p:txBody>
      </p:sp>
      <p:sp>
        <p:nvSpPr>
          <p:cNvPr id="3" name="Text Placeholder 2">
            <a:extLst>
              <a:ext uri="{FF2B5EF4-FFF2-40B4-BE49-F238E27FC236}">
                <a16:creationId xmlns:a16="http://schemas.microsoft.com/office/drawing/2014/main" id="{BEE20475-37EC-B7E4-719E-6F4094F4FBDA}"/>
              </a:ext>
            </a:extLst>
          </p:cNvPr>
          <p:cNvSpPr>
            <a:spLocks noGrp="1"/>
          </p:cNvSpPr>
          <p:nvPr>
            <p:ph type="body" idx="1"/>
          </p:nvPr>
        </p:nvSpPr>
        <p:spPr>
          <a:xfrm>
            <a:off x="304800" y="1494536"/>
            <a:ext cx="11662917" cy="4739759"/>
          </a:xfrm>
        </p:spPr>
        <p:txBody>
          <a:bodyPr/>
          <a:lstStyle/>
          <a:p>
            <a:pPr marL="342900" indent="-342900">
              <a:buFont typeface="Arial" panose="020B0604020202020204" pitchFamily="34" charset="0"/>
              <a:buChar char="•"/>
            </a:pPr>
            <a:r>
              <a:rPr lang="en-US" sz="2800" dirty="0"/>
              <a:t>Take ownership of your OPB (draft it, revise it, seek feedback, </a:t>
            </a:r>
            <a:r>
              <a:rPr lang="en-US" sz="2800" dirty="0" err="1"/>
              <a:t>etc</a:t>
            </a:r>
            <a:r>
              <a:rPr lang="en-US" sz="2800" dirty="0"/>
              <a:t>). </a:t>
            </a:r>
          </a:p>
          <a:p>
            <a:pPr marL="342900" indent="-342900">
              <a:buFont typeface="Arial" panose="020B0604020202020204" pitchFamily="34" charset="0"/>
              <a:buChar char="•"/>
            </a:pPr>
            <a:r>
              <a:rPr lang="en-US" sz="2800" dirty="0"/>
              <a:t>The earlier you start on it, the better it will be.</a:t>
            </a:r>
          </a:p>
          <a:p>
            <a:pPr marL="342900" indent="-342900">
              <a:buFont typeface="Arial" panose="020B0604020202020204" pitchFamily="34" charset="0"/>
              <a:buChar char="•"/>
            </a:pPr>
            <a:r>
              <a:rPr lang="en-US" sz="2800" dirty="0"/>
              <a:t>The more effort you put towards it, the better it will be. </a:t>
            </a:r>
          </a:p>
          <a:p>
            <a:pPr marL="342900" indent="-342900">
              <a:buFont typeface="Arial" panose="020B0604020202020204" pitchFamily="34" charset="0"/>
              <a:buChar char="•"/>
            </a:pPr>
            <a:r>
              <a:rPr lang="en-US" sz="2800" dirty="0"/>
              <a:t>Focus on content first (identify your topics)</a:t>
            </a:r>
          </a:p>
          <a:p>
            <a:pPr marL="800100" lvl="1" indent="-342900">
              <a:buFont typeface="Arial" panose="020B0604020202020204" pitchFamily="34" charset="0"/>
              <a:buChar char="•"/>
            </a:pPr>
            <a:r>
              <a:rPr lang="en-US" sz="2800" baseline="30000" dirty="0"/>
              <a:t>What was I involved with? I absolutely want to have _______ reflected on my OPB. </a:t>
            </a:r>
            <a:endParaRPr lang="en-US" sz="2800" dirty="0"/>
          </a:p>
          <a:p>
            <a:pPr marL="342900" indent="-342900">
              <a:buFont typeface="Arial" panose="020B0604020202020204" pitchFamily="34" charset="0"/>
              <a:buChar char="•"/>
            </a:pPr>
            <a:r>
              <a:rPr lang="en-US" sz="2800" dirty="0"/>
              <a:t>It’s okay to be missing details! Someone can help. </a:t>
            </a:r>
          </a:p>
          <a:p>
            <a:pPr marL="342900" indent="-342900">
              <a:buFont typeface="Arial" panose="020B0604020202020204" pitchFamily="34" charset="0"/>
              <a:buChar char="•"/>
            </a:pPr>
            <a:r>
              <a:rPr lang="en-US" sz="2800" dirty="0"/>
              <a:t>Tell a story</a:t>
            </a:r>
          </a:p>
          <a:p>
            <a:pPr marL="800100" lvl="1" indent="-342900">
              <a:buFont typeface="Arial" panose="020B0604020202020204" pitchFamily="34" charset="0"/>
              <a:buChar char="•"/>
            </a:pPr>
            <a:r>
              <a:rPr lang="en-US" sz="2800" dirty="0"/>
              <a:t>What did I do? How did I do it? What impact did it have?</a:t>
            </a:r>
          </a:p>
          <a:p>
            <a:pPr marL="800100" lvl="1" indent="-342900">
              <a:buFont typeface="Arial" panose="020B0604020202020204" pitchFamily="34" charset="0"/>
              <a:buChar char="•"/>
            </a:pPr>
            <a:r>
              <a:rPr lang="en-US" sz="2800" dirty="0"/>
              <a:t>At what scope? Did I improve it? What obstacles were there?</a:t>
            </a:r>
          </a:p>
          <a:p>
            <a:pPr marL="342900" indent="-342900">
              <a:buFont typeface="Arial" panose="020B0604020202020204" pitchFamily="34" charset="0"/>
              <a:buChar char="•"/>
            </a:pPr>
            <a:r>
              <a:rPr lang="en-US" sz="2800" dirty="0"/>
              <a:t>Can anyone read it?</a:t>
            </a:r>
          </a:p>
          <a:p>
            <a:pPr marL="342900" indent="-342900">
              <a:buFont typeface="Arial" panose="020B0604020202020204" pitchFamily="34" charset="0"/>
              <a:buChar char="•"/>
            </a:pPr>
            <a:r>
              <a:rPr lang="en-US" sz="2800" dirty="0"/>
              <a:t>Don’t become emotionally tied to your writing. </a:t>
            </a:r>
          </a:p>
        </p:txBody>
      </p:sp>
    </p:spTree>
    <p:extLst>
      <p:ext uri="{BB962C8B-B14F-4D97-AF65-F5344CB8AC3E}">
        <p14:creationId xmlns:p14="http://schemas.microsoft.com/office/powerpoint/2010/main" val="402613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44FA-ECB2-098E-5E3D-DF630F323D64}"/>
              </a:ext>
            </a:extLst>
          </p:cNvPr>
          <p:cNvSpPr>
            <a:spLocks noGrp="1"/>
          </p:cNvSpPr>
          <p:nvPr>
            <p:ph type="title"/>
          </p:nvPr>
        </p:nvSpPr>
        <p:spPr>
          <a:xfrm>
            <a:off x="1371601" y="207939"/>
            <a:ext cx="10593704" cy="984885"/>
          </a:xfrm>
        </p:spPr>
        <p:txBody>
          <a:bodyPr/>
          <a:lstStyle/>
          <a:p>
            <a:pPr algn="r"/>
            <a:r>
              <a:rPr lang="en-US" dirty="0"/>
              <a:t>Unwritten rules of OPB writing (tips from BSC leaders)</a:t>
            </a:r>
          </a:p>
        </p:txBody>
      </p:sp>
      <p:sp>
        <p:nvSpPr>
          <p:cNvPr id="3" name="Text Placeholder 2">
            <a:extLst>
              <a:ext uri="{FF2B5EF4-FFF2-40B4-BE49-F238E27FC236}">
                <a16:creationId xmlns:a16="http://schemas.microsoft.com/office/drawing/2014/main" id="{D79957C2-09CD-ADD6-1108-69487404301A}"/>
              </a:ext>
            </a:extLst>
          </p:cNvPr>
          <p:cNvSpPr>
            <a:spLocks noGrp="1"/>
          </p:cNvSpPr>
          <p:nvPr>
            <p:ph type="body" idx="1"/>
          </p:nvPr>
        </p:nvSpPr>
        <p:spPr>
          <a:xfrm>
            <a:off x="76200" y="1494536"/>
            <a:ext cx="11891517" cy="2462213"/>
          </a:xfrm>
        </p:spPr>
        <p:txBody>
          <a:bodyPr/>
          <a:lstStyle/>
          <a:p>
            <a:pPr marL="342900" indent="-342900">
              <a:buFont typeface="Arial" panose="020B0604020202020204" pitchFamily="34" charset="0"/>
              <a:buChar char="•"/>
            </a:pPr>
            <a:r>
              <a:rPr lang="en-US" sz="3200" dirty="0"/>
              <a:t>What you write/recommend/push for matters</a:t>
            </a:r>
          </a:p>
          <a:p>
            <a:pPr marL="342900" indent="-342900">
              <a:buFont typeface="Arial" panose="020B0604020202020204" pitchFamily="34" charset="0"/>
              <a:buChar char="•"/>
            </a:pPr>
            <a:r>
              <a:rPr lang="en-US" sz="3200" dirty="0"/>
              <a:t>What you don’t write/recommend/push for matters</a:t>
            </a:r>
          </a:p>
          <a:p>
            <a:pPr marL="342900" indent="-342900">
              <a:buFont typeface="Arial" panose="020B0604020202020204" pitchFamily="34" charset="0"/>
              <a:buChar char="•"/>
            </a:pPr>
            <a:r>
              <a:rPr lang="en-US" sz="3200" dirty="0"/>
              <a:t>Reading between the lines happens</a:t>
            </a:r>
          </a:p>
          <a:p>
            <a:pPr marL="342900" indent="-342900">
              <a:buFont typeface="Arial" panose="020B0604020202020204" pitchFamily="34" charset="0"/>
              <a:buChar char="•"/>
            </a:pPr>
            <a:r>
              <a:rPr lang="en-US" sz="3200" dirty="0"/>
              <a:t>Pushes should match time/rank/career development briefs</a:t>
            </a:r>
          </a:p>
          <a:p>
            <a:pPr marL="342900" indent="-342900">
              <a:buFont typeface="Arial" panose="020B0604020202020204" pitchFamily="34" charset="0"/>
              <a:buChar char="•"/>
            </a:pPr>
            <a:r>
              <a:rPr lang="en-US" sz="3200" dirty="0"/>
              <a:t>How can I tell the reader I am ready for my next job?</a:t>
            </a:r>
          </a:p>
        </p:txBody>
      </p:sp>
    </p:spTree>
    <p:extLst>
      <p:ext uri="{BB962C8B-B14F-4D97-AF65-F5344CB8AC3E}">
        <p14:creationId xmlns:p14="http://schemas.microsoft.com/office/powerpoint/2010/main" val="277324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9">
            <a:extLst>
              <a:ext uri="{FF2B5EF4-FFF2-40B4-BE49-F238E27FC236}">
                <a16:creationId xmlns:a16="http://schemas.microsoft.com/office/drawing/2014/main" id="{A513B036-3C42-10AC-AB33-AB758AED0311}"/>
              </a:ext>
            </a:extLst>
          </p:cNvPr>
          <p:cNvSpPr txBox="1">
            <a:spLocks noGrp="1"/>
          </p:cNvSpPr>
          <p:nvPr>
            <p:ph type="title"/>
          </p:nvPr>
        </p:nvSpPr>
        <p:spPr>
          <a:xfrm>
            <a:off x="3746843" y="207939"/>
            <a:ext cx="8218461"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Duty Descriptions</a:t>
            </a:r>
            <a:endParaRPr i="1" spc="-10" dirty="0">
              <a:latin typeface="Arial"/>
              <a:cs typeface="Arial"/>
            </a:endParaRPr>
          </a:p>
        </p:txBody>
      </p:sp>
      <p:sp>
        <p:nvSpPr>
          <p:cNvPr id="8" name="TextBox 7">
            <a:extLst>
              <a:ext uri="{FF2B5EF4-FFF2-40B4-BE49-F238E27FC236}">
                <a16:creationId xmlns:a16="http://schemas.microsoft.com/office/drawing/2014/main" id="{B7916A81-2E4C-2A40-E536-4B8995474C62}"/>
              </a:ext>
            </a:extLst>
          </p:cNvPr>
          <p:cNvSpPr txBox="1"/>
          <p:nvPr/>
        </p:nvSpPr>
        <p:spPr>
          <a:xfrm>
            <a:off x="230504" y="1295400"/>
            <a:ext cx="11734800" cy="5037598"/>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Sole pediatric anesthesiologist at the largest Ambulatory Surgery Center Anesthesiology department in the NCR, #1/12 Tier 1 MTFs, enabling 2.1K surgeries annually for 4 operating rooms to 11 surgical specialties, covering 271K enrollees/483K eligibles, recouping $16.4M in civilian costs. One of six deployable Critical Care Air Transport physicians within 48 hours. Directs the Group's moderate sedation program for 4 departments, 18 nurses.</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Manages 22 Public Health programs, safeguarding 9.5K personnel &amp; 4 GSUs. Leads 15 personnel, enabling key roles throughout the Wing Inspection Team, </a:t>
            </a:r>
            <a:r>
              <a:rPr lang="en-US" dirty="0" err="1">
                <a:latin typeface="Calibri" panose="020F0502020204030204" pitchFamily="34" charset="0"/>
                <a:ea typeface="Calibri" panose="020F0502020204030204" pitchFamily="34" charset="0"/>
                <a:cs typeface="Times New Roman" panose="02020603050405020304" pitchFamily="18" charset="0"/>
              </a:rPr>
              <a:t>Wg</a:t>
            </a:r>
            <a:r>
              <a:rPr lang="en-US" dirty="0">
                <a:latin typeface="Calibri" panose="020F0502020204030204" pitchFamily="34" charset="0"/>
                <a:ea typeface="Calibri" panose="020F0502020204030204" pitchFamily="34" charset="0"/>
                <a:cs typeface="Times New Roman" panose="02020603050405020304" pitchFamily="18" charset="0"/>
              </a:rPr>
              <a:t> Threat Working Group, Air Base Air Defense, &amp; Infection Prevention. Authors base emergency management plans, 52 FW consultant on potential pathogen &amp; disease risks. Provides language capabilities for USAFE/AFAFRICA international missions.</a:t>
            </a:r>
          </a:p>
          <a:p>
            <a:pPr marL="0" marR="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Executes base-wide alcohol abuse &amp; prevention services, directing a 6-person team in support of 6K  beneficiaries. Heads clinical training &amp; continuing education requirements for 9 enlisted members. Provides 24/7 crisis care, disaster response, &amp; leadership consultation across 24 tri-service command teams. Lead social work functional for 35 FW, oversees credentials, licensure, peer review &amp; mentorship for 12 clinicians.</a:t>
            </a:r>
          </a:p>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235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C70EB-6172-1FFE-F176-01C994C35796}"/>
              </a:ext>
            </a:extLst>
          </p:cNvPr>
          <p:cNvSpPr>
            <a:spLocks noGrp="1"/>
          </p:cNvSpPr>
          <p:nvPr>
            <p:ph type="title"/>
          </p:nvPr>
        </p:nvSpPr>
        <p:spPr>
          <a:xfrm>
            <a:off x="3746843" y="207939"/>
            <a:ext cx="8218461" cy="492443"/>
          </a:xfrm>
        </p:spPr>
        <p:txBody>
          <a:bodyPr/>
          <a:lstStyle/>
          <a:p>
            <a:pPr algn="r"/>
            <a:r>
              <a:rPr lang="en-US" dirty="0"/>
              <a:t>Duty Descriptions</a:t>
            </a:r>
          </a:p>
        </p:txBody>
      </p:sp>
      <p:sp>
        <p:nvSpPr>
          <p:cNvPr id="3" name="Text Placeholder 2">
            <a:extLst>
              <a:ext uri="{FF2B5EF4-FFF2-40B4-BE49-F238E27FC236}">
                <a16:creationId xmlns:a16="http://schemas.microsoft.com/office/drawing/2014/main" id="{95D66DD2-8948-E766-8E5A-2DE49A0279F0}"/>
              </a:ext>
            </a:extLst>
          </p:cNvPr>
          <p:cNvSpPr>
            <a:spLocks noGrp="1"/>
          </p:cNvSpPr>
          <p:nvPr>
            <p:ph type="body" idx="1"/>
          </p:nvPr>
        </p:nvSpPr>
        <p:spPr>
          <a:xfrm>
            <a:off x="152400" y="1494536"/>
            <a:ext cx="11815317" cy="3447098"/>
          </a:xfrm>
        </p:spPr>
        <p:txBody>
          <a:bodyPr/>
          <a:lstStyle/>
          <a:p>
            <a:pPr marL="342900" indent="-342900">
              <a:buFont typeface="Arial" panose="020B0604020202020204" pitchFamily="34" charset="0"/>
              <a:buChar char="•"/>
            </a:pPr>
            <a:r>
              <a:rPr lang="en-US" sz="3200" dirty="0"/>
              <a:t>Who am I leading?</a:t>
            </a:r>
          </a:p>
          <a:p>
            <a:pPr marL="342900" indent="-342900">
              <a:buFont typeface="Arial" panose="020B0604020202020204" pitchFamily="34" charset="0"/>
              <a:buChar char="•"/>
            </a:pPr>
            <a:r>
              <a:rPr lang="en-US" sz="3200" dirty="0"/>
              <a:t>What am I leading?</a:t>
            </a:r>
          </a:p>
          <a:p>
            <a:pPr marL="342900" indent="-342900">
              <a:buFont typeface="Arial" panose="020B0604020202020204" pitchFamily="34" charset="0"/>
              <a:buChar char="•"/>
            </a:pPr>
            <a:r>
              <a:rPr lang="en-US" sz="3200" dirty="0"/>
              <a:t>What are my responsibilities? Biggest to smallest</a:t>
            </a:r>
          </a:p>
          <a:p>
            <a:pPr marL="342900" indent="-342900">
              <a:buFont typeface="Arial" panose="020B0604020202020204" pitchFamily="34" charset="0"/>
              <a:buChar char="•"/>
            </a:pPr>
            <a:r>
              <a:rPr lang="en-US" sz="3200" dirty="0"/>
              <a:t># of people</a:t>
            </a:r>
          </a:p>
          <a:p>
            <a:pPr marL="342900" indent="-342900">
              <a:buFont typeface="Arial" panose="020B0604020202020204" pitchFamily="34" charset="0"/>
              <a:buChar char="•"/>
            </a:pPr>
            <a:r>
              <a:rPr lang="en-US" sz="3200" dirty="0"/>
              <a:t>Scope</a:t>
            </a:r>
          </a:p>
          <a:p>
            <a:pPr marL="342900" indent="-342900">
              <a:buFont typeface="Arial" panose="020B0604020202020204" pitchFamily="34" charset="0"/>
              <a:buChar char="•"/>
            </a:pPr>
            <a:r>
              <a:rPr lang="en-US" sz="3200" dirty="0"/>
              <a:t>Money, resources, equipment</a:t>
            </a:r>
          </a:p>
          <a:p>
            <a:pPr marL="342900" indent="-342900">
              <a:buFont typeface="Arial" panose="020B0604020202020204" pitchFamily="34" charset="0"/>
              <a:buChar char="•"/>
            </a:pPr>
            <a:r>
              <a:rPr lang="en-US" sz="3200" dirty="0"/>
              <a:t>Clinical duties</a:t>
            </a:r>
          </a:p>
        </p:txBody>
      </p:sp>
    </p:spTree>
    <p:extLst>
      <p:ext uri="{BB962C8B-B14F-4D97-AF65-F5344CB8AC3E}">
        <p14:creationId xmlns:p14="http://schemas.microsoft.com/office/powerpoint/2010/main" val="3059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4247317"/>
          </a:xfrm>
        </p:spPr>
        <p:txBody>
          <a:bodyPr/>
          <a:lstStyle/>
          <a:p>
            <a:r>
              <a:rPr lang="en-US" dirty="0">
                <a:latin typeface="+mn-lt"/>
              </a:rPr>
              <a:t>He provided 380 hours of staff mentorship, culminating in a master's degree, professional license, 2 national certifications &amp; 35 MDG's Company Grade Officer of the year. </a:t>
            </a:r>
          </a:p>
          <a:p>
            <a:endParaRPr lang="en-US" dirty="0">
              <a:latin typeface="+mn-lt"/>
            </a:endParaRPr>
          </a:p>
          <a:p>
            <a:r>
              <a:rPr lang="en-US" dirty="0">
                <a:latin typeface="+mn-lt"/>
              </a:rPr>
              <a:t>He implemented an AF-level Targeted Care pilot program, earning praise from the Defense Health Agency Director &amp; proving the model's effectiveness resulting in utilization at 74 hospitals.</a:t>
            </a:r>
          </a:p>
          <a:p>
            <a:endParaRPr lang="en-US" dirty="0">
              <a:latin typeface="+mn-lt"/>
            </a:endParaRPr>
          </a:p>
          <a:p>
            <a:pPr algn="l"/>
            <a:r>
              <a:rPr lang="en-US" sz="2000" b="0" i="0" u="none" strike="noStrike" baseline="0" dirty="0">
                <a:latin typeface="+mn-lt"/>
              </a:rPr>
              <a:t>She overcame a critical domestic abuse victim advocate regional gap, establishing a multi-base</a:t>
            </a:r>
          </a:p>
          <a:p>
            <a:pPr algn="l"/>
            <a:r>
              <a:rPr lang="en-US" sz="2000" b="0" i="0" u="none" strike="noStrike" baseline="0" dirty="0">
                <a:latin typeface="+mn-lt"/>
              </a:rPr>
              <a:t>coverage plan that weathered a 27% increase in service utilization across mainland Japan.</a:t>
            </a:r>
          </a:p>
          <a:p>
            <a:pPr algn="l"/>
            <a:endParaRPr lang="en-US" dirty="0">
              <a:latin typeface="+mn-lt"/>
            </a:endParaRPr>
          </a:p>
          <a:p>
            <a:pPr algn="l"/>
            <a:r>
              <a:rPr lang="en-US" dirty="0">
                <a:latin typeface="+mn-lt"/>
              </a:rPr>
              <a:t>He prevented a lethal bacterial outbreak, pioneering an automated water renewal system to safeguard 57 DoDEA staff &amp; 325 students.</a:t>
            </a:r>
          </a:p>
          <a:p>
            <a:pPr algn="l"/>
            <a:endParaRPr lang="en-US" dirty="0">
              <a:latin typeface="+mn-lt"/>
            </a:endParaRPr>
          </a:p>
          <a:p>
            <a:pPr algn="l"/>
            <a:r>
              <a:rPr lang="en-US" sz="1800" dirty="0">
                <a:effectLst/>
                <a:latin typeface="Calibri" panose="020F0502020204030204" pitchFamily="34" charset="0"/>
                <a:ea typeface="Calibri" panose="020F0502020204030204" pitchFamily="34" charset="0"/>
                <a:cs typeface="Times New Roman" panose="02020603050405020304" pitchFamily="18" charset="0"/>
              </a:rPr>
              <a:t>She drove 9 process improvements, fueling virtual preoperative evaluations, daily safety briefs, &amp; rapid recovery protocol cutting 2K in-person visits &amp; averting 1.2K patient admissions. </a:t>
            </a:r>
            <a:endParaRPr lang="en-US" dirty="0">
              <a:latin typeface="+mn-lt"/>
            </a:endParaRP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3746843" y="207939"/>
            <a:ext cx="8218461"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OPB Statements</a:t>
            </a:r>
            <a:endParaRPr i="1" spc="-10" dirty="0">
              <a:latin typeface="Arial"/>
              <a:cs typeface="Arial"/>
            </a:endParaRPr>
          </a:p>
        </p:txBody>
      </p:sp>
    </p:spTree>
    <p:extLst>
      <p:ext uri="{BB962C8B-B14F-4D97-AF65-F5344CB8AC3E}">
        <p14:creationId xmlns:p14="http://schemas.microsoft.com/office/powerpoint/2010/main" val="708153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72E7A53-2B5B-9A61-127B-77B6115AFB46}"/>
              </a:ext>
            </a:extLst>
          </p:cNvPr>
          <p:cNvSpPr>
            <a:spLocks noGrp="1"/>
          </p:cNvSpPr>
          <p:nvPr>
            <p:ph type="body" idx="1"/>
          </p:nvPr>
        </p:nvSpPr>
        <p:spPr>
          <a:xfrm>
            <a:off x="152400" y="1494536"/>
            <a:ext cx="12039600" cy="4308872"/>
          </a:xfrm>
        </p:spPr>
        <p:txBody>
          <a:bodyPr/>
          <a:lstStyle/>
          <a:p>
            <a:r>
              <a:rPr lang="en-US" dirty="0">
                <a:latin typeface="+mn-lt"/>
              </a:rPr>
              <a:t>XXX thwarted a 70% facility limitation with an innovative schedule that enabled him to complete 3K readiness exams, propelling Wing Individual Medical Readiness rates to #1 in PACAF &amp; #4 in AF.</a:t>
            </a:r>
          </a:p>
          <a:p>
            <a:endParaRPr lang="en-US" dirty="0">
              <a:latin typeface="+mn-lt"/>
            </a:endParaRPr>
          </a:p>
          <a:p>
            <a:r>
              <a:rPr lang="en-US" dirty="0">
                <a:latin typeface="+mn-lt"/>
              </a:rPr>
              <a:t>XXX built transgender service training programs for 3 hospitals, directly improving clinical capability for 89 AETC medics &amp; enhancing quality of care across 57K visits.</a:t>
            </a:r>
          </a:p>
          <a:p>
            <a:endParaRPr lang="en-US" dirty="0">
              <a:latin typeface="+mn-lt"/>
            </a:endParaRPr>
          </a:p>
          <a:p>
            <a:r>
              <a:rPr lang="en-US" dirty="0">
                <a:latin typeface="+mn-lt"/>
              </a:rPr>
              <a:t>XXX was INDOPACOM's human performance expert on a $3.3M safety investigation board where she spotted 6 causal factors &amp; made recommendations to improve MC-130J safety, supporting 4.4K flight hours.</a:t>
            </a:r>
          </a:p>
          <a:p>
            <a:endParaRPr lang="en-US" dirty="0">
              <a:latin typeface="+mn-lt"/>
            </a:endParaRPr>
          </a:p>
          <a:p>
            <a:pPr algn="l"/>
            <a:r>
              <a:rPr lang="en-US" sz="2000" b="0" i="0" u="none" strike="noStrike" baseline="0" dirty="0">
                <a:latin typeface="+mn-lt"/>
              </a:rPr>
              <a:t>As the fill-in Squadron Commander, he launched XX FW's 1st line-embedded medical flight to introduce on-site musculoskeletal &amp; mental health services for 1.1K MXG personnel.</a:t>
            </a:r>
          </a:p>
          <a:p>
            <a:pPr algn="l"/>
            <a:endParaRPr lang="en-US" dirty="0">
              <a:latin typeface="+mn-lt"/>
            </a:endParaRPr>
          </a:p>
          <a:p>
            <a:pPr algn="l"/>
            <a:r>
              <a:rPr lang="en-US" sz="2000" b="0" i="0" u="none" strike="noStrike" baseline="0" dirty="0">
                <a:latin typeface="Calibri" panose="020F0502020204030204" pitchFamily="34" charset="0"/>
                <a:cs typeface="Calibri" panose="020F0502020204030204" pitchFamily="34" charset="0"/>
              </a:rPr>
              <a:t>XXX drove FW compliance, chairing 4 inspections, validating 1.2K requirements, &amp; improving 9 processes, earning a UEI "Effective" rating &amp; PACAF Inspector General Superior Team Award.</a:t>
            </a:r>
            <a:endParaRPr lang="en-US" dirty="0">
              <a:latin typeface="Calibri" panose="020F0502020204030204" pitchFamily="34" charset="0"/>
              <a:cs typeface="Calibri" panose="020F0502020204030204" pitchFamily="34" charset="0"/>
            </a:endParaRPr>
          </a:p>
        </p:txBody>
      </p:sp>
      <p:sp>
        <p:nvSpPr>
          <p:cNvPr id="4" name="object 9">
            <a:extLst>
              <a:ext uri="{FF2B5EF4-FFF2-40B4-BE49-F238E27FC236}">
                <a16:creationId xmlns:a16="http://schemas.microsoft.com/office/drawing/2014/main" id="{09509842-9016-B03D-EE74-886EAEF69CCE}"/>
              </a:ext>
            </a:extLst>
          </p:cNvPr>
          <p:cNvSpPr txBox="1">
            <a:spLocks noGrp="1"/>
          </p:cNvSpPr>
          <p:nvPr>
            <p:ph type="title"/>
          </p:nvPr>
        </p:nvSpPr>
        <p:spPr>
          <a:xfrm>
            <a:off x="3746843" y="207939"/>
            <a:ext cx="8218461" cy="487313"/>
          </a:xfrm>
          <a:prstGeom prst="rect">
            <a:avLst/>
          </a:prstGeom>
        </p:spPr>
        <p:txBody>
          <a:bodyPr vert="horz" wrap="square" lIns="0" tIns="12700" rIns="0" bIns="0" rtlCol="0">
            <a:spAutoFit/>
          </a:bodyPr>
          <a:lstStyle/>
          <a:p>
            <a:pPr marL="2099945" marR="5715" algn="r">
              <a:lnSpc>
                <a:spcPts val="3650"/>
              </a:lnSpc>
              <a:spcBef>
                <a:spcPts val="100"/>
              </a:spcBef>
            </a:pPr>
            <a:r>
              <a:rPr lang="en-US" dirty="0"/>
              <a:t>OPB Statements</a:t>
            </a:r>
            <a:endParaRPr i="1" spc="-10" dirty="0">
              <a:latin typeface="Arial"/>
              <a:cs typeface="Arial"/>
            </a:endParaRPr>
          </a:p>
        </p:txBody>
      </p:sp>
    </p:spTree>
    <p:extLst>
      <p:ext uri="{BB962C8B-B14F-4D97-AF65-F5344CB8AC3E}">
        <p14:creationId xmlns:p14="http://schemas.microsoft.com/office/powerpoint/2010/main" val="2869451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FC3E8AEAB59F45A2E4EB7C544589C3" ma:contentTypeVersion="12" ma:contentTypeDescription="Create a new document." ma:contentTypeScope="" ma:versionID="c5301a1cdcaa07d98a6816b4dcd87e92">
  <xsd:schema xmlns:xsd="http://www.w3.org/2001/XMLSchema" xmlns:xs="http://www.w3.org/2001/XMLSchema" xmlns:p="http://schemas.microsoft.com/office/2006/metadata/properties" xmlns:ns2="57499f65-444a-49db-a061-b82af0f53cf2" xmlns:ns3="ff9abca8-d63b-4d8c-8e48-25f02496f0d5" targetNamespace="http://schemas.microsoft.com/office/2006/metadata/properties" ma:root="true" ma:fieldsID="6e8ae8c95ad2aeca83d52761d2731759" ns2:_="" ns3:_="">
    <xsd:import namespace="57499f65-444a-49db-a061-b82af0f53cf2"/>
    <xsd:import namespace="ff9abca8-d63b-4d8c-8e48-25f02496f0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499f65-444a-49db-a061-b82af0f53c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5476efd-2625-4ffb-b020-68dbe4abf38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f9abca8-d63b-4d8c-8e48-25f02496f0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c633d65-aa75-409c-a4af-1412883c9620}" ma:internalName="TaxCatchAll" ma:showField="CatchAllData" ma:web="ff9abca8-d63b-4d8c-8e48-25f02496f0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ff9abca8-d63b-4d8c-8e48-25f02496f0d5" xsi:nil="true"/>
    <lcf76f155ced4ddcb4097134ff3c332f xmlns="57499f65-444a-49db-a061-b82af0f53cf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F64D338-5959-49C3-B929-B7886A5F137F}"/>
</file>

<file path=customXml/itemProps2.xml><?xml version="1.0" encoding="utf-8"?>
<ds:datastoreItem xmlns:ds="http://schemas.openxmlformats.org/officeDocument/2006/customXml" ds:itemID="{6E3AAEED-D3D3-4A78-B8A2-34ED6FA45D1E}"/>
</file>

<file path=customXml/itemProps3.xml><?xml version="1.0" encoding="utf-8"?>
<ds:datastoreItem xmlns:ds="http://schemas.openxmlformats.org/officeDocument/2006/customXml" ds:itemID="{DD9B2239-A4FF-4864-A21C-5290338C70B8}"/>
</file>

<file path=docProps/app.xml><?xml version="1.0" encoding="utf-8"?>
<Properties xmlns="http://schemas.openxmlformats.org/officeDocument/2006/extended-properties" xmlns:vt="http://schemas.openxmlformats.org/officeDocument/2006/docPropsVTypes">
  <Template/>
  <TotalTime>460</TotalTime>
  <Words>1648</Words>
  <Application>Microsoft Office PowerPoint</Application>
  <PresentationFormat>Widescreen</PresentationFormat>
  <Paragraphs>165</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Symbol</vt:lpstr>
      <vt:lpstr>Times New Roman</vt:lpstr>
      <vt:lpstr>Office Theme</vt:lpstr>
      <vt:lpstr>OPB Writing</vt:lpstr>
      <vt:lpstr>ALQ Evaluation Transformation Airman Leadership Qualities (ALQ)</vt:lpstr>
      <vt:lpstr>ALQ Evaluation Transformation Performance Statements</vt:lpstr>
      <vt:lpstr>OPB Writing Tips (Maj VonDran’s opinion)</vt:lpstr>
      <vt:lpstr>Unwritten rules of OPB writing (tips from BSC leaders)</vt:lpstr>
      <vt:lpstr>Duty Descriptions</vt:lpstr>
      <vt:lpstr>Duty Descriptions</vt:lpstr>
      <vt:lpstr>OPB Statements</vt:lpstr>
      <vt:lpstr>OPB Statements</vt:lpstr>
      <vt:lpstr>OPB Statements</vt:lpstr>
      <vt:lpstr>OPB Statements</vt:lpstr>
      <vt:lpstr>Stratification Discussion</vt:lpstr>
      <vt:lpstr>Higher Level Reviewer Assessment</vt:lpstr>
      <vt:lpstr>Higher Level Reviewer Assessment</vt:lpstr>
      <vt:lpstr>Questions?</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Transition to Performance Statements</dc:title>
  <dc:creator>CIESLAK, CHRISTOPHER J JR Capt USAF HAF AF/A1H</dc:creator>
  <cp:lastModifiedBy>Autmon, Queenester J Capt USAF 52 MDG (USA)</cp:lastModifiedBy>
  <cp:revision>4</cp:revision>
  <dcterms:created xsi:type="dcterms:W3CDTF">2023-02-02T15:35:22Z</dcterms:created>
  <dcterms:modified xsi:type="dcterms:W3CDTF">2024-06-10T13:47:50Z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0x0101000EFC3E8AEAB59F45A2E4EB7C544589C3</vt:lpwstr>
  </property>
  <property fmtid="{D5CDD505-2E9C-101B-9397-08002B2CF9AE}" pid="3" name="Created">
    <vt:filetime>2023-01-12T00:00:00Z</vt:filetime>
  </property>
  <property fmtid="{D5CDD505-2E9C-101B-9397-08002B2CF9AE}" pid="4" name="Creator">
    <vt:lpwstr>Acrobat PDFMaker 22 for PowerPoint</vt:lpwstr>
  </property>
  <property fmtid="{D5CDD505-2E9C-101B-9397-08002B2CF9AE}" pid="5" name="LastSaved">
    <vt:filetime>2023-02-02T00:00:00Z</vt:filetime>
  </property>
  <property fmtid="{D5CDD505-2E9C-101B-9397-08002B2CF9AE}" pid="6" name="Producer">
    <vt:lpwstr>Adobe PDF Library 22.3.34</vt:lpwstr>
  </property>
</Properties>
</file>