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2" r:id="rId5"/>
    <p:sldId id="264" r:id="rId6"/>
    <p:sldId id="259" r:id="rId7"/>
    <p:sldId id="260"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8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27CB2-F27C-4098-B319-2B73277C8E20}"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BC7EC-25A5-484C-925F-50B44B073D9B}" type="slidenum">
              <a:rPr lang="en-US" smtClean="0"/>
              <a:t>‹#›</a:t>
            </a:fld>
            <a:endParaRPr lang="en-US"/>
          </a:p>
        </p:txBody>
      </p:sp>
    </p:spTree>
    <p:extLst>
      <p:ext uri="{BB962C8B-B14F-4D97-AF65-F5344CB8AC3E}">
        <p14:creationId xmlns:p14="http://schemas.microsoft.com/office/powerpoint/2010/main" val="199452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12B6EA-258D-44DD-A1A6-35411E0EF81E}"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458BB-4A2C-4F7C-9056-7A6C5659ADDB}"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7CBD4-E263-4DF1-B6B6-65F3DD88BB73}"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1A0946-FBB0-448B-A57F-B929F848EB4B}"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7E9657-307D-4507-B50D-7F00E9108147}" type="datetime1">
              <a:rPr lang="en-US" smtClean="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DC8073-0F8F-472F-93FC-796A09AFB039}" type="datetime1">
              <a:rPr lang="en-US" smtClean="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9EBD6-06D8-48DB-A10F-811EC3CFF601}" type="datetime1">
              <a:rPr lang="en-US" smtClean="0"/>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89AA1-93BA-4676-8082-C95748179F21}" type="datetime1">
              <a:rPr lang="en-US" smtClean="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85004B-FC57-4FF1-8177-488EDC12A628}" type="datetime1">
              <a:rPr lang="en-US" smtClean="0"/>
              <a:t>2/19/2021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683220-5A0F-42EF-9F08-86407879375C}" type="datetime1">
              <a:rPr lang="en-US" smtClean="0"/>
              <a:t>2/19/2021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33B4F0-7830-4C53-9A18-E8B556BC7479}" type="datetime1">
              <a:rPr lang="en-US" smtClean="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A70D88-78EE-4F5A-82B5-B6A8C811ABF5}" type="datetime1">
              <a:rPr lang="en-US" smtClean="0"/>
              <a:t>2/19/2021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ea typeface="Tahoma" panose="020B0604030504040204" pitchFamily="34" charset="0"/>
                <a:cs typeface="Times New Roman" panose="02020603050405020304" pitchFamily="18" charset="0"/>
              </a:rPr>
              <a:t>CGOC Fundraising</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smtClean="0"/>
              <a:t>Current as of February 2021</a:t>
            </a:r>
            <a:endParaRPr lang="en-US" dirty="0"/>
          </a:p>
        </p:txBody>
      </p:sp>
      <p:pic>
        <p:nvPicPr>
          <p:cNvPr id="1026" name="Picture 2" descr="AFCGO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3867" y="402573"/>
            <a:ext cx="2909398" cy="20980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2932" r="11338"/>
          <a:stretch/>
        </p:blipFill>
        <p:spPr>
          <a:xfrm>
            <a:off x="390967" y="429110"/>
            <a:ext cx="2930731" cy="2167177"/>
          </a:xfrm>
          <a:prstGeom prst="rect">
            <a:avLst/>
          </a:prstGeom>
        </p:spPr>
      </p:pic>
    </p:spTree>
    <p:extLst>
      <p:ext uri="{BB962C8B-B14F-4D97-AF65-F5344CB8AC3E}">
        <p14:creationId xmlns:p14="http://schemas.microsoft.com/office/powerpoint/2010/main" val="105343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Questions</a:t>
            </a:r>
            <a:endParaRPr lang="en-US" sz="6000" dirty="0"/>
          </a:p>
        </p:txBody>
      </p:sp>
      <p:sp>
        <p:nvSpPr>
          <p:cNvPr id="3" name="Content Placeholder 2"/>
          <p:cNvSpPr>
            <a:spLocks noGrp="1"/>
          </p:cNvSpPr>
          <p:nvPr>
            <p:ph idx="1"/>
          </p:nvPr>
        </p:nvSpPr>
        <p:spPr/>
        <p:txBody>
          <a:bodyPr>
            <a:normAutofit/>
          </a:bodyPr>
          <a:lstStyle/>
          <a:p>
            <a:pPr marL="233363" indent="-233363">
              <a:buFont typeface="Wingdings" panose="05000000000000000000" pitchFamily="2" charset="2"/>
              <a:buChar char="§"/>
            </a:pPr>
            <a:r>
              <a:rPr lang="en-US" sz="3600" dirty="0" smtClean="0"/>
              <a:t>With any questions, first consult AFI 34-223.</a:t>
            </a:r>
          </a:p>
          <a:p>
            <a:pPr marL="233363" indent="-233363">
              <a:buFont typeface="Wingdings" panose="05000000000000000000" pitchFamily="2" charset="2"/>
              <a:buChar char="§"/>
            </a:pPr>
            <a:r>
              <a:rPr lang="en-US" sz="3600" dirty="0" smtClean="0"/>
              <a:t>While JA is not required to give you legal advice, it doesn’t hurt to make a good friend over there!  They may be willing to offer guidance for any grey areas in AFI 34-223.</a:t>
            </a:r>
          </a:p>
          <a:p>
            <a:pPr marL="233363" indent="-233363">
              <a:buFont typeface="Wingdings" panose="05000000000000000000" pitchFamily="2" charset="2"/>
              <a:buChar char="§"/>
            </a:pPr>
            <a:r>
              <a:rPr lang="en-US" sz="3600" dirty="0" smtClean="0"/>
              <a:t>FSS’s PO Coordinator (if your base is lucky enough to have someone) can give general guidance.</a:t>
            </a:r>
            <a:endParaRPr lang="en-US" sz="3600" dirty="0"/>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235214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3259"/>
            <a:ext cx="10058400" cy="1397063"/>
          </a:xfrm>
        </p:spPr>
        <p:txBody>
          <a:bodyPr>
            <a:normAutofit/>
          </a:bodyPr>
          <a:lstStyle/>
          <a:p>
            <a:pPr algn="ctr"/>
            <a:r>
              <a:rPr lang="en-US" sz="6000" dirty="0" smtClean="0"/>
              <a:t>Roadmap</a:t>
            </a:r>
            <a:endParaRPr lang="en-US" sz="6000" dirty="0"/>
          </a:p>
        </p:txBody>
      </p:sp>
      <p:sp>
        <p:nvSpPr>
          <p:cNvPr id="3" name="Content Placeholder 2"/>
          <p:cNvSpPr>
            <a:spLocks noGrp="1"/>
          </p:cNvSpPr>
          <p:nvPr>
            <p:ph idx="1"/>
          </p:nvPr>
        </p:nvSpPr>
        <p:spPr>
          <a:xfrm>
            <a:off x="1097280" y="2060046"/>
            <a:ext cx="10058400" cy="4023360"/>
          </a:xfrm>
        </p:spPr>
        <p:txBody>
          <a:bodyPr>
            <a:normAutofit/>
          </a:bodyPr>
          <a:lstStyle/>
          <a:p>
            <a:pPr marL="288925" indent="-288925">
              <a:buFont typeface="Wingdings" panose="05000000000000000000" pitchFamily="2" charset="2"/>
              <a:buChar char="§"/>
            </a:pPr>
            <a:r>
              <a:rPr lang="en-US" sz="2800" dirty="0" smtClean="0"/>
              <a:t>Key Authority</a:t>
            </a:r>
          </a:p>
          <a:p>
            <a:pPr marL="288925" indent="-288925">
              <a:buFont typeface="Wingdings" panose="05000000000000000000" pitchFamily="2" charset="2"/>
              <a:buChar char="§"/>
            </a:pPr>
            <a:r>
              <a:rPr lang="en-US" sz="2800" dirty="0" smtClean="0"/>
              <a:t>Fundamentals</a:t>
            </a:r>
          </a:p>
          <a:p>
            <a:pPr marL="288925" indent="-288925">
              <a:buFont typeface="Wingdings" panose="05000000000000000000" pitchFamily="2" charset="2"/>
              <a:buChar char="§"/>
            </a:pPr>
            <a:r>
              <a:rPr lang="en-US" sz="2800" dirty="0" smtClean="0"/>
              <a:t>Getting Approved for Fundraising</a:t>
            </a:r>
          </a:p>
          <a:p>
            <a:pPr marL="288925" indent="-288925">
              <a:buFont typeface="Wingdings" panose="05000000000000000000" pitchFamily="2" charset="2"/>
              <a:buChar char="§"/>
            </a:pPr>
            <a:r>
              <a:rPr lang="en-US" sz="2800" dirty="0" smtClean="0"/>
              <a:t>Fundraising Ideas and Tips</a:t>
            </a:r>
          </a:p>
          <a:p>
            <a:pPr marL="288925" indent="-288925">
              <a:buFont typeface="Wingdings" panose="05000000000000000000" pitchFamily="2" charset="2"/>
              <a:buChar char="§"/>
            </a:pPr>
            <a:r>
              <a:rPr lang="en-US" sz="2800" dirty="0" smtClean="0"/>
              <a:t>Prohibited Fundraising</a:t>
            </a:r>
          </a:p>
          <a:p>
            <a:pPr marL="288925" indent="-288925">
              <a:buFont typeface="Wingdings" panose="05000000000000000000" pitchFamily="2" charset="2"/>
              <a:buChar char="§"/>
            </a:pPr>
            <a:r>
              <a:rPr lang="en-US" sz="2800" dirty="0" smtClean="0"/>
              <a:t>Questions</a:t>
            </a:r>
          </a:p>
          <a:p>
            <a:pPr>
              <a:buFont typeface="Wingdings" panose="05000000000000000000" pitchFamily="2" charset="2"/>
              <a:buChar char="§"/>
            </a:pPr>
            <a:endParaRPr lang="en-US" sz="2800"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107609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Key Authority</a:t>
            </a:r>
            <a:endParaRPr lang="en-US" sz="6000" dirty="0"/>
          </a:p>
        </p:txBody>
      </p:sp>
      <p:sp>
        <p:nvSpPr>
          <p:cNvPr id="3" name="Content Placeholder 2"/>
          <p:cNvSpPr>
            <a:spLocks noGrp="1"/>
          </p:cNvSpPr>
          <p:nvPr>
            <p:ph idx="1"/>
          </p:nvPr>
        </p:nvSpPr>
        <p:spPr/>
        <p:txBody>
          <a:bodyPr>
            <a:noAutofit/>
          </a:bodyPr>
          <a:lstStyle/>
          <a:p>
            <a:pPr marL="233363" indent="-233363">
              <a:buFont typeface="Wingdings" panose="05000000000000000000" pitchFamily="2" charset="2"/>
              <a:buChar char="§"/>
            </a:pPr>
            <a:r>
              <a:rPr lang="en-US" sz="3400" b="1" dirty="0" smtClean="0"/>
              <a:t>AFI 34-223, </a:t>
            </a:r>
            <a:r>
              <a:rPr lang="en-US" sz="3400" b="1" i="1" dirty="0" smtClean="0"/>
              <a:t>Private Organizations Program</a:t>
            </a:r>
            <a:r>
              <a:rPr lang="en-US" sz="3400" b="1" dirty="0" smtClean="0"/>
              <a:t>, 13 Dec 18</a:t>
            </a:r>
          </a:p>
          <a:p>
            <a:pPr marL="416243" lvl="2" indent="-233363">
              <a:buFont typeface="Wingdings" panose="05000000000000000000" pitchFamily="2" charset="2"/>
              <a:buChar char="§"/>
            </a:pPr>
            <a:r>
              <a:rPr lang="en-US" sz="3400" dirty="0" smtClean="0"/>
              <a:t>Be familiar with this AFI…after all, it’s the key authority and it’s only 16 pages long!</a:t>
            </a:r>
          </a:p>
          <a:p>
            <a:pPr marL="233363" lvl="1" indent="-233363">
              <a:buFont typeface="Wingdings" panose="05000000000000000000" pitchFamily="2" charset="2"/>
              <a:buChar char="§"/>
            </a:pPr>
            <a:r>
              <a:rPr lang="en-US" sz="3400" dirty="0" smtClean="0"/>
              <a:t>For anything else, consult the gatekeeper for Private Organization (PO) fundraising: FSS.</a:t>
            </a:r>
          </a:p>
          <a:p>
            <a:pPr marL="233363" lvl="1" indent="-233363">
              <a:buFont typeface="Wingdings" panose="05000000000000000000" pitchFamily="2" charset="2"/>
              <a:buChar char="§"/>
            </a:pPr>
            <a:r>
              <a:rPr lang="en-US" sz="3400" dirty="0" smtClean="0"/>
              <a:t>If you’re able to make a friend at your local JA, lean on them for guidance.</a:t>
            </a:r>
          </a:p>
          <a:p>
            <a:pPr marL="0" indent="0">
              <a:buNone/>
            </a:pPr>
            <a:endParaRPr lang="en-US" sz="3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427158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Fundamentals</a:t>
            </a:r>
            <a:endParaRPr lang="en-US" sz="6000" dirty="0"/>
          </a:p>
        </p:txBody>
      </p:sp>
      <p:sp>
        <p:nvSpPr>
          <p:cNvPr id="3" name="Content Placeholder 2"/>
          <p:cNvSpPr>
            <a:spLocks noGrp="1"/>
          </p:cNvSpPr>
          <p:nvPr>
            <p:ph idx="1"/>
          </p:nvPr>
        </p:nvSpPr>
        <p:spPr/>
        <p:txBody>
          <a:bodyPr>
            <a:normAutofit lnSpcReduction="10000"/>
          </a:bodyPr>
          <a:lstStyle/>
          <a:p>
            <a:pPr marL="233363" indent="-233363">
              <a:buFont typeface="Wingdings" panose="05000000000000000000" pitchFamily="2" charset="2"/>
              <a:buChar char="§"/>
            </a:pPr>
            <a:r>
              <a:rPr lang="en-US" sz="2800" dirty="0" smtClean="0"/>
              <a:t>If your CGOC isn’t already a PO, it should be.</a:t>
            </a:r>
          </a:p>
          <a:p>
            <a:pPr lvl="1">
              <a:buFont typeface="Wingdings" panose="05000000000000000000" pitchFamily="2" charset="2"/>
              <a:buChar char="§"/>
            </a:pPr>
            <a:r>
              <a:rPr lang="en-US" sz="2800" dirty="0" smtClean="0"/>
              <a:t>AFI 34-223 states that PO’s are non-federal entities “with greater latitude in fundraising.”</a:t>
            </a:r>
          </a:p>
          <a:p>
            <a:pPr lvl="1">
              <a:buFont typeface="Wingdings" panose="05000000000000000000" pitchFamily="2" charset="2"/>
              <a:buChar char="§"/>
            </a:pPr>
            <a:r>
              <a:rPr lang="en-US" sz="2800" dirty="0" smtClean="0"/>
              <a:t>That’s because PO’s are officially sanctioned and regulated by the installation commander (or MSG/CC if delegated)…but in exchange for oversight, they’re given a longer leash for fundraising.</a:t>
            </a:r>
          </a:p>
          <a:p>
            <a:pPr marL="233363" indent="-233363">
              <a:buFont typeface="Wingdings" panose="05000000000000000000" pitchFamily="2" charset="2"/>
              <a:buChar char="§"/>
            </a:pPr>
            <a:r>
              <a:rPr lang="en-US" sz="2800" dirty="0" smtClean="0"/>
              <a:t>FSS/CC or FSS/CD monitors and administers the PO program.</a:t>
            </a:r>
          </a:p>
          <a:p>
            <a:pPr marL="233363" indent="-233363">
              <a:buFont typeface="Wingdings" panose="05000000000000000000" pitchFamily="2" charset="2"/>
              <a:buChar char="§"/>
            </a:pPr>
            <a:r>
              <a:rPr lang="en-US" sz="2800" dirty="0" smtClean="0"/>
              <a:t>JA does not provide legal advice to POs, but reviews constitution/bylaws, blesses PO formation, and approves fundraisers.</a:t>
            </a:r>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384783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Fundamentals (cont’d)</a:t>
            </a:r>
            <a:endParaRPr lang="en-US" sz="6000" dirty="0"/>
          </a:p>
        </p:txBody>
      </p:sp>
      <p:sp>
        <p:nvSpPr>
          <p:cNvPr id="3" name="Content Placeholder 2"/>
          <p:cNvSpPr>
            <a:spLocks noGrp="1"/>
          </p:cNvSpPr>
          <p:nvPr>
            <p:ph idx="1"/>
          </p:nvPr>
        </p:nvSpPr>
        <p:spPr/>
        <p:txBody>
          <a:bodyPr>
            <a:noAutofit/>
          </a:bodyPr>
          <a:lstStyle/>
          <a:p>
            <a:pPr marL="233363" indent="-233363">
              <a:buFont typeface="Wingdings" panose="05000000000000000000" pitchFamily="2" charset="2"/>
              <a:buChar char="§"/>
            </a:pPr>
            <a:r>
              <a:rPr lang="en-US" sz="2800" dirty="0" smtClean="0"/>
              <a:t>Due to greater fundraising latitude, many CGOC’s are already PO’s.  </a:t>
            </a:r>
          </a:p>
          <a:p>
            <a:pPr lvl="1">
              <a:buFont typeface="Wingdings" panose="05000000000000000000" pitchFamily="2" charset="2"/>
              <a:buChar char="§"/>
            </a:pPr>
            <a:r>
              <a:rPr lang="en-US" sz="2800" dirty="0" smtClean="0"/>
              <a:t>If yours isn’t, consider organizing as a PO under AFI 34-223, para 5.1.</a:t>
            </a:r>
          </a:p>
          <a:p>
            <a:pPr lvl="1">
              <a:buFont typeface="Wingdings" panose="05000000000000000000" pitchFamily="2" charset="2"/>
              <a:buChar char="§"/>
            </a:pPr>
            <a:r>
              <a:rPr lang="en-US" sz="2800" dirty="0" smtClean="0"/>
              <a:t>Start with JA at your base or if you know the appropriate office, try to locate the PO Coordinator at FSS (if any).</a:t>
            </a:r>
          </a:p>
          <a:p>
            <a:pPr marL="233363" indent="-233363">
              <a:buFont typeface="Wingdings" panose="05000000000000000000" pitchFamily="2" charset="2"/>
              <a:buChar char="§"/>
            </a:pPr>
            <a:r>
              <a:rPr lang="en-US" sz="2800" dirty="0" smtClean="0"/>
              <a:t>Use the template constitution and bylaws from CGOC National…don’t reinvent the wheel or risk errors.</a:t>
            </a:r>
          </a:p>
          <a:p>
            <a:pPr marL="233363" indent="-233363">
              <a:buFont typeface="Wingdings" panose="05000000000000000000" pitchFamily="2" charset="2"/>
              <a:buChar char="§"/>
            </a:pPr>
            <a:r>
              <a:rPr lang="en-US" sz="2800" dirty="0" smtClean="0"/>
              <a:t>Don’t use your official time, logo/seal, or unit resources on POs…PO activities are strictly for when you’re off the clock.</a:t>
            </a:r>
            <a:endParaRPr lang="en-US" sz="2800"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251519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800" dirty="0" smtClean="0"/>
              <a:t>Getting Approved for Fundraising </a:t>
            </a:r>
            <a:endParaRPr lang="en-US" sz="5800" dirty="0"/>
          </a:p>
        </p:txBody>
      </p:sp>
      <p:sp>
        <p:nvSpPr>
          <p:cNvPr id="3" name="Content Placeholder 2"/>
          <p:cNvSpPr>
            <a:spLocks noGrp="1"/>
          </p:cNvSpPr>
          <p:nvPr>
            <p:ph idx="1"/>
          </p:nvPr>
        </p:nvSpPr>
        <p:spPr/>
        <p:txBody>
          <a:bodyPr>
            <a:normAutofit/>
          </a:bodyPr>
          <a:lstStyle/>
          <a:p>
            <a:pPr marL="233363" indent="-233363">
              <a:buFont typeface="Wingdings" panose="05000000000000000000" pitchFamily="2" charset="2"/>
              <a:buChar char="§"/>
            </a:pPr>
            <a:r>
              <a:rPr lang="en-US" sz="3200" dirty="0" smtClean="0"/>
              <a:t>You can put raised funds toward any use that benefits the CGOC members as a whole.</a:t>
            </a:r>
          </a:p>
          <a:p>
            <a:pPr lvl="1">
              <a:buFont typeface="Wingdings" panose="05000000000000000000" pitchFamily="2" charset="2"/>
              <a:buChar char="§"/>
            </a:pPr>
            <a:r>
              <a:rPr lang="en-US" sz="3200" dirty="0" smtClean="0"/>
              <a:t>Such as: training, events, food, and motivational speakers</a:t>
            </a:r>
          </a:p>
          <a:p>
            <a:pPr marL="233363" indent="-233363">
              <a:buFont typeface="Wingdings" panose="05000000000000000000" pitchFamily="2" charset="2"/>
              <a:buChar char="§"/>
            </a:pPr>
            <a:r>
              <a:rPr lang="en-US" sz="3200" dirty="0" smtClean="0"/>
              <a:t>The approval authority on fundraiser requests: installation commander (or MSG/CC if delegated)</a:t>
            </a:r>
          </a:p>
          <a:p>
            <a:pPr marL="233363" indent="-233363">
              <a:buFont typeface="Wingdings" panose="05000000000000000000" pitchFamily="2" charset="2"/>
              <a:buChar char="§"/>
            </a:pPr>
            <a:r>
              <a:rPr lang="en-US" sz="3200" dirty="0" smtClean="0"/>
              <a:t>Ask your local legal office for a template for fundraiser requests</a:t>
            </a:r>
            <a:endParaRPr lang="en-US" sz="3200" dirty="0"/>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399593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Fundraising Ideas and Tips</a:t>
            </a:r>
            <a:endParaRPr lang="en-US" sz="6000" dirty="0"/>
          </a:p>
        </p:txBody>
      </p:sp>
      <p:sp>
        <p:nvSpPr>
          <p:cNvPr id="3" name="Content Placeholder 2"/>
          <p:cNvSpPr>
            <a:spLocks noGrp="1"/>
          </p:cNvSpPr>
          <p:nvPr>
            <p:ph idx="1"/>
          </p:nvPr>
        </p:nvSpPr>
        <p:spPr/>
        <p:txBody>
          <a:bodyPr>
            <a:normAutofit lnSpcReduction="10000"/>
          </a:bodyPr>
          <a:lstStyle/>
          <a:p>
            <a:pPr marL="233363" indent="-233363">
              <a:buFont typeface="Wingdings" panose="05000000000000000000" pitchFamily="2" charset="2"/>
              <a:buChar char="§"/>
            </a:pPr>
            <a:r>
              <a:rPr lang="en-US" sz="2400" dirty="0" smtClean="0"/>
              <a:t>The installation commander approves PO continuous thrift shop sales operations and occasional on-installation events for fundraising purposes.</a:t>
            </a:r>
          </a:p>
          <a:p>
            <a:pPr lvl="1">
              <a:buFont typeface="Wingdings" panose="05000000000000000000" pitchFamily="2" charset="2"/>
              <a:buChar char="§"/>
            </a:pPr>
            <a:r>
              <a:rPr lang="en-US" sz="2400" dirty="0" smtClean="0"/>
              <a:t>Such as: volunteering at the base thrift shop, bake sales, dances, carnivals, car washes, etc.</a:t>
            </a:r>
          </a:p>
          <a:p>
            <a:pPr lvl="1">
              <a:buFont typeface="Wingdings" panose="05000000000000000000" pitchFamily="2" charset="2"/>
              <a:buChar char="§"/>
            </a:pPr>
            <a:r>
              <a:rPr lang="en-US" sz="2400" dirty="0" smtClean="0"/>
              <a:t>“Occasional” fundraising is defined as not more than three per calendar quarter.  Para 10.10.2.</a:t>
            </a:r>
          </a:p>
          <a:p>
            <a:pPr marL="233363" indent="-233363">
              <a:buFont typeface="Wingdings" panose="05000000000000000000" pitchFamily="2" charset="2"/>
              <a:buChar char="§"/>
            </a:pPr>
            <a:r>
              <a:rPr lang="en-US" sz="2400" dirty="0" smtClean="0"/>
              <a:t>Use the disclaimer language of para 10.1.2.3 on all public-facing print and electronic media for the PO.</a:t>
            </a:r>
          </a:p>
          <a:p>
            <a:pPr marL="233363" indent="-233363">
              <a:buFont typeface="Wingdings" panose="05000000000000000000" pitchFamily="2" charset="2"/>
              <a:buChar char="§"/>
            </a:pPr>
            <a:r>
              <a:rPr lang="en-US" sz="2400" dirty="0" smtClean="0"/>
              <a:t>POs can conduct fundraising events </a:t>
            </a:r>
            <a:r>
              <a:rPr lang="en-US" sz="2400" b="1" dirty="0" smtClean="0"/>
              <a:t>off the installation </a:t>
            </a:r>
            <a:r>
              <a:rPr lang="en-US" sz="2400" dirty="0" smtClean="0"/>
              <a:t>so long as it’s clear to the public that the PO is not representing the installation or the AF.  Just consult with your local FSS POC and JA before doing this.</a:t>
            </a:r>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80175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600" dirty="0" smtClean="0"/>
              <a:t>Fundraising Ideas and Tips (cont’d)</a:t>
            </a:r>
            <a:endParaRPr lang="en-US" sz="5600" dirty="0"/>
          </a:p>
        </p:txBody>
      </p:sp>
      <p:sp>
        <p:nvSpPr>
          <p:cNvPr id="3" name="Content Placeholder 2"/>
          <p:cNvSpPr>
            <a:spLocks noGrp="1"/>
          </p:cNvSpPr>
          <p:nvPr>
            <p:ph idx="1"/>
          </p:nvPr>
        </p:nvSpPr>
        <p:spPr/>
        <p:txBody>
          <a:bodyPr>
            <a:normAutofit lnSpcReduction="10000"/>
          </a:bodyPr>
          <a:lstStyle/>
          <a:p>
            <a:pPr marL="233363" indent="-233363">
              <a:buFont typeface="Wingdings" panose="05000000000000000000" pitchFamily="2" charset="2"/>
              <a:buChar char="§"/>
            </a:pPr>
            <a:r>
              <a:rPr lang="en-US" sz="2800" dirty="0" smtClean="0"/>
              <a:t>It’s fine to have fundraisers involving sale of goods and consumables at public entrances and in community support facilities like the lobby of the Exchange.  But raffles can’t be done in these public areas.</a:t>
            </a:r>
          </a:p>
          <a:p>
            <a:pPr marL="233363" indent="-233363">
              <a:buFont typeface="Wingdings" panose="05000000000000000000" pitchFamily="2" charset="2"/>
              <a:buChar char="§"/>
            </a:pPr>
            <a:r>
              <a:rPr lang="en-US" sz="2800" dirty="0" smtClean="0"/>
              <a:t>Raffles are generally forbidden.  BUT they’re ok if conducted on the installation and the PO is primarily composed of DoD personnel and family members.  You need authority in advance by the installation commander or designee.  Also, a raffle must receive JA approval and it counts toward the overall PO limit to hold not more than three fundraisers per calendar quarter.  Read para 10.20 for more.</a:t>
            </a:r>
            <a:endParaRPr lang="en-US" sz="2800" dirty="0"/>
          </a:p>
        </p:txBody>
      </p:sp>
      <p:sp>
        <p:nvSpPr>
          <p:cNvPr id="4" name="Slide Number Placeholder 3"/>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85756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Prohibited Fundraising</a:t>
            </a:r>
            <a:endParaRPr lang="en-US" sz="6000" dirty="0"/>
          </a:p>
        </p:txBody>
      </p:sp>
      <p:sp>
        <p:nvSpPr>
          <p:cNvPr id="3" name="Content Placeholder 2"/>
          <p:cNvSpPr>
            <a:spLocks noGrp="1"/>
          </p:cNvSpPr>
          <p:nvPr>
            <p:ph idx="1"/>
          </p:nvPr>
        </p:nvSpPr>
        <p:spPr/>
        <p:txBody>
          <a:bodyPr>
            <a:normAutofit lnSpcReduction="10000"/>
          </a:bodyPr>
          <a:lstStyle/>
          <a:p>
            <a:pPr marL="288925" indent="-288925">
              <a:buFont typeface="Wingdings" panose="05000000000000000000" pitchFamily="2" charset="2"/>
              <a:buChar char="§"/>
            </a:pPr>
            <a:r>
              <a:rPr lang="en-US" sz="2400" dirty="0"/>
              <a:t>PO’s must </a:t>
            </a:r>
            <a:r>
              <a:rPr lang="en-US" sz="2400" dirty="0" smtClean="0"/>
              <a:t>cease all </a:t>
            </a:r>
            <a:r>
              <a:rPr lang="en-US" sz="2400" dirty="0"/>
              <a:t>fundraising during the annual AFAF and </a:t>
            </a:r>
            <a:r>
              <a:rPr lang="en-US" sz="2400" dirty="0" smtClean="0"/>
              <a:t>CFC. </a:t>
            </a:r>
            <a:endParaRPr lang="en-US" sz="2400" dirty="0"/>
          </a:p>
          <a:p>
            <a:pPr marL="288925" indent="-288925">
              <a:buFont typeface="Wingdings" panose="05000000000000000000" pitchFamily="2" charset="2"/>
              <a:buChar char="§"/>
            </a:pPr>
            <a:r>
              <a:rPr lang="en-US" sz="2400" dirty="0" smtClean="0"/>
              <a:t>PO’s cannot duplicate goods/services from </a:t>
            </a:r>
            <a:r>
              <a:rPr lang="en-US" sz="2400" dirty="0"/>
              <a:t>AAFES or FSS non-appropriated fund </a:t>
            </a:r>
            <a:r>
              <a:rPr lang="en-US" sz="2400" dirty="0" smtClean="0"/>
              <a:t>instrumentalities.</a:t>
            </a:r>
            <a:endParaRPr lang="en-US" sz="2400" dirty="0"/>
          </a:p>
          <a:p>
            <a:pPr marL="288925" indent="-288925">
              <a:buFont typeface="Wingdings" panose="05000000000000000000" pitchFamily="2" charset="2"/>
              <a:buChar char="§"/>
            </a:pPr>
            <a:r>
              <a:rPr lang="en-US" sz="2400" dirty="0" smtClean="0"/>
              <a:t>Generally, no </a:t>
            </a:r>
            <a:r>
              <a:rPr lang="en-US" sz="2400" dirty="0"/>
              <a:t>amusement machines, slot machines, lotteries, raffles, games of chance, or other gambling-type </a:t>
            </a:r>
            <a:r>
              <a:rPr lang="en-US" sz="2400" dirty="0" smtClean="0"/>
              <a:t>activities (except as allowed under para 10.20).</a:t>
            </a:r>
            <a:endParaRPr lang="en-US" sz="2400" dirty="0"/>
          </a:p>
          <a:p>
            <a:pPr marL="288925" indent="-288925">
              <a:buFont typeface="Wingdings" panose="05000000000000000000" pitchFamily="2" charset="2"/>
              <a:buChar char="§"/>
            </a:pPr>
            <a:r>
              <a:rPr lang="en-US" sz="2400" dirty="0"/>
              <a:t>No direct solicitations for donations from non-members on </a:t>
            </a:r>
            <a:r>
              <a:rPr lang="en-US" sz="2400" dirty="0" smtClean="0"/>
              <a:t>base.</a:t>
            </a:r>
            <a:endParaRPr lang="en-US" sz="2400" dirty="0"/>
          </a:p>
          <a:p>
            <a:pPr marL="288925" indent="-288925">
              <a:buFont typeface="Wingdings" panose="05000000000000000000" pitchFamily="2" charset="2"/>
              <a:buChar char="§"/>
            </a:pPr>
            <a:r>
              <a:rPr lang="en-US" sz="2400" dirty="0"/>
              <a:t>No selling or serving alcoholic beverages on AF installations.  Para 10.14.  But alcoholic beverages may be consumed and shared among members of the PO and their guests in a potluck fashion at PO social (non-business) events.</a:t>
            </a:r>
          </a:p>
          <a:p>
            <a:pPr marL="288925" indent="-288925">
              <a:buFont typeface="Wingdings" panose="05000000000000000000" pitchFamily="2" charset="2"/>
              <a:buChar char="§"/>
            </a:pPr>
            <a:r>
              <a:rPr lang="en-US" sz="2400" dirty="0" smtClean="0"/>
              <a:t>For more on specific </a:t>
            </a:r>
            <a:r>
              <a:rPr lang="en-US" sz="2400" dirty="0"/>
              <a:t>fundraising </a:t>
            </a:r>
            <a:r>
              <a:rPr lang="en-US" sz="2400" dirty="0" smtClean="0"/>
              <a:t>limitations, see para 10 of AFI 34-223.</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10674097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TotalTime>
  <Words>765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Tahoma</vt:lpstr>
      <vt:lpstr>Times New Roman</vt:lpstr>
      <vt:lpstr>Wingdings</vt:lpstr>
      <vt:lpstr>Retrospect</vt:lpstr>
      <vt:lpstr>CGOC Fundraising</vt:lpstr>
      <vt:lpstr>Roadmap</vt:lpstr>
      <vt:lpstr>Key Authority</vt:lpstr>
      <vt:lpstr>Fundamentals</vt:lpstr>
      <vt:lpstr>Fundamentals (cont’d)</vt:lpstr>
      <vt:lpstr>Getting Approved for Fundraising </vt:lpstr>
      <vt:lpstr>Fundraising Ideas and Tips</vt:lpstr>
      <vt:lpstr>Fundraising Ideas and Tips (cont’d)</vt:lpstr>
      <vt:lpstr>Prohibited Fundraising</vt:lpstr>
      <vt:lpstr>Questions</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CGOC Fundraising</dc:title>
  <dc:creator>ORMSBEE, MATTHEW H Capt USAF AFLOA 35 FW/ADC/QD7F</dc:creator>
  <cp:lastModifiedBy>ORMSBEE, MATTHEW H Capt USAF AFLOA 35 FW/ADC/QD7F</cp:lastModifiedBy>
  <cp:revision>34</cp:revision>
  <dcterms:created xsi:type="dcterms:W3CDTF">2021-02-19T04:33:56Z</dcterms:created>
  <dcterms:modified xsi:type="dcterms:W3CDTF">2021-02-19T07:14:52Z</dcterms:modified>
</cp:coreProperties>
</file>