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549" r:id="rId5"/>
    <p:sldId id="550" r:id="rId6"/>
    <p:sldId id="551" r:id="rId7"/>
    <p:sldId id="552" r:id="rId8"/>
    <p:sldId id="553" r:id="rId9"/>
    <p:sldId id="507" r:id="rId10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4">
          <p15:clr>
            <a:srgbClr val="A4A3A4"/>
          </p15:clr>
        </p15:guide>
        <p15:guide id="2" pos="17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1C77"/>
    <a:srgbClr val="000000"/>
    <a:srgbClr val="CC3300"/>
    <a:srgbClr val="EB3FD2"/>
    <a:srgbClr val="0000FF"/>
    <a:srgbClr val="FFCC00"/>
    <a:srgbClr val="002147"/>
    <a:srgbClr val="008000"/>
    <a:srgbClr val="FFFFCC"/>
    <a:srgbClr val="FFF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02A7D1-F9E4-430E-808E-CA2498BB1A9F}" v="1" dt="2023-12-21T22:11:13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76005" autoAdjust="0"/>
  </p:normalViewPr>
  <p:slideViewPr>
    <p:cSldViewPr snapToGrid="0">
      <p:cViewPr varScale="1">
        <p:scale>
          <a:sx n="53" d="100"/>
          <a:sy n="53" d="100"/>
        </p:scale>
        <p:origin x="44" y="592"/>
      </p:cViewPr>
      <p:guideLst>
        <p:guide orient="horz" pos="894"/>
        <p:guide pos="174"/>
      </p:guideLst>
    </p:cSldViewPr>
  </p:slideViewPr>
  <p:outlineViewPr>
    <p:cViewPr>
      <p:scale>
        <a:sx n="33" d="100"/>
        <a:sy n="33" d="100"/>
      </p:scale>
      <p:origin x="258" y="18141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92"/>
    </p:cViewPr>
  </p:sorterViewPr>
  <p:notesViewPr>
    <p:cSldViewPr snapToGrid="0">
      <p:cViewPr>
        <p:scale>
          <a:sx n="50" d="100"/>
          <a:sy n="50" d="100"/>
        </p:scale>
        <p:origin x="-2760" y="-966"/>
      </p:cViewPr>
      <p:guideLst>
        <p:guide orient="horz" pos="2928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, BENJAMIN K 2d Lt USAF ACC 366 LRS/LGR" userId="09d88e07-c2be-4db1-be7b-b2b21629e336" providerId="ADAL" clId="{3102A7D1-F9E4-430E-808E-CA2498BB1A9F}"/>
    <pc:docChg chg="undo custSel modSld">
      <pc:chgData name="JOHNSON, BENJAMIN K 2d Lt USAF ACC 366 LRS/LGR" userId="09d88e07-c2be-4db1-be7b-b2b21629e336" providerId="ADAL" clId="{3102A7D1-F9E4-430E-808E-CA2498BB1A9F}" dt="2023-12-21T22:15:58.022" v="593" actId="20577"/>
      <pc:docMkLst>
        <pc:docMk/>
      </pc:docMkLst>
      <pc:sldChg chg="modSp mod">
        <pc:chgData name="JOHNSON, BENJAMIN K 2d Lt USAF ACC 366 LRS/LGR" userId="09d88e07-c2be-4db1-be7b-b2b21629e336" providerId="ADAL" clId="{3102A7D1-F9E4-430E-808E-CA2498BB1A9F}" dt="2023-12-21T21:41:44.939" v="8" actId="20577"/>
        <pc:sldMkLst>
          <pc:docMk/>
          <pc:sldMk cId="371963759" sldId="549"/>
        </pc:sldMkLst>
        <pc:spChg chg="mod">
          <ac:chgData name="JOHNSON, BENJAMIN K 2d Lt USAF ACC 366 LRS/LGR" userId="09d88e07-c2be-4db1-be7b-b2b21629e336" providerId="ADAL" clId="{3102A7D1-F9E4-430E-808E-CA2498BB1A9F}" dt="2023-12-21T21:41:44.939" v="8" actId="20577"/>
          <ac:spMkLst>
            <pc:docMk/>
            <pc:sldMk cId="371963759" sldId="549"/>
            <ac:spMk id="10" creationId="{00000000-0000-0000-0000-000000000000}"/>
          </ac:spMkLst>
        </pc:spChg>
      </pc:sldChg>
      <pc:sldChg chg="modSp mod">
        <pc:chgData name="JOHNSON, BENJAMIN K 2d Lt USAF ACC 366 LRS/LGR" userId="09d88e07-c2be-4db1-be7b-b2b21629e336" providerId="ADAL" clId="{3102A7D1-F9E4-430E-808E-CA2498BB1A9F}" dt="2023-12-21T22:06:39.748" v="99" actId="20577"/>
        <pc:sldMkLst>
          <pc:docMk/>
          <pc:sldMk cId="3233010020" sldId="551"/>
        </pc:sldMkLst>
        <pc:spChg chg="mod">
          <ac:chgData name="JOHNSON, BENJAMIN K 2d Lt USAF ACC 366 LRS/LGR" userId="09d88e07-c2be-4db1-be7b-b2b21629e336" providerId="ADAL" clId="{3102A7D1-F9E4-430E-808E-CA2498BB1A9F}" dt="2023-12-21T22:06:39.748" v="99" actId="20577"/>
          <ac:spMkLst>
            <pc:docMk/>
            <pc:sldMk cId="3233010020" sldId="551"/>
            <ac:spMk id="14" creationId="{00000000-0000-0000-0000-000000000000}"/>
          </ac:spMkLst>
        </pc:spChg>
      </pc:sldChg>
      <pc:sldChg chg="modSp mod">
        <pc:chgData name="JOHNSON, BENJAMIN K 2d Lt USAF ACC 366 LRS/LGR" userId="09d88e07-c2be-4db1-be7b-b2b21629e336" providerId="ADAL" clId="{3102A7D1-F9E4-430E-808E-CA2498BB1A9F}" dt="2023-12-21T22:15:04.568" v="524" actId="20577"/>
        <pc:sldMkLst>
          <pc:docMk/>
          <pc:sldMk cId="4035737846" sldId="552"/>
        </pc:sldMkLst>
        <pc:spChg chg="mod">
          <ac:chgData name="JOHNSON, BENJAMIN K 2d Lt USAF ACC 366 LRS/LGR" userId="09d88e07-c2be-4db1-be7b-b2b21629e336" providerId="ADAL" clId="{3102A7D1-F9E4-430E-808E-CA2498BB1A9F}" dt="2023-12-21T22:15:04.568" v="524" actId="20577"/>
          <ac:spMkLst>
            <pc:docMk/>
            <pc:sldMk cId="4035737846" sldId="552"/>
            <ac:spMk id="14" creationId="{00000000-0000-0000-0000-000000000000}"/>
          </ac:spMkLst>
        </pc:spChg>
      </pc:sldChg>
      <pc:sldChg chg="modSp mod">
        <pc:chgData name="JOHNSON, BENJAMIN K 2d Lt USAF ACC 366 LRS/LGR" userId="09d88e07-c2be-4db1-be7b-b2b21629e336" providerId="ADAL" clId="{3102A7D1-F9E4-430E-808E-CA2498BB1A9F}" dt="2023-12-21T22:15:58.022" v="593" actId="20577"/>
        <pc:sldMkLst>
          <pc:docMk/>
          <pc:sldMk cId="1057746122" sldId="553"/>
        </pc:sldMkLst>
        <pc:spChg chg="mod">
          <ac:chgData name="JOHNSON, BENJAMIN K 2d Lt USAF ACC 366 LRS/LGR" userId="09d88e07-c2be-4db1-be7b-b2b21629e336" providerId="ADAL" clId="{3102A7D1-F9E4-430E-808E-CA2498BB1A9F}" dt="2023-12-21T22:15:58.022" v="593" actId="20577"/>
          <ac:spMkLst>
            <pc:docMk/>
            <pc:sldMk cId="1057746122" sldId="553"/>
            <ac:spMk id="1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038475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645" tIns="46320" rIns="92645" bIns="463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2"/>
            <a:ext cx="3038475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645" tIns="46320" rIns="92645" bIns="463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3327"/>
            <a:ext cx="3038475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645" tIns="46320" rIns="92645" bIns="463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23327"/>
            <a:ext cx="3038475" cy="460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2645" tIns="46320" rIns="92645" bIns="463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8CC70BA-71A3-464A-9C36-5B0ADE47A4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844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5" tIns="46320" rIns="92645" bIns="463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5" tIns="46320" rIns="92645" bIns="463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7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5" tIns="46320" rIns="92645" bIns="46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9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1265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5" tIns="46320" rIns="92645" bIns="463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9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5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45" tIns="46320" rIns="92645" bIns="463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ACE4E80-AFC1-4682-96C1-588481378CD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21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91C38-1CDE-46D1-A23D-BD01C54F475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91C38-1CDE-46D1-A23D-BD01C54F475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46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91C38-1CDE-46D1-A23D-BD01C54F475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047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91C38-1CDE-46D1-A23D-BD01C54F475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3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91C38-1CDE-46D1-A23D-BD01C54F475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178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91C38-1CDE-46D1-A23D-BD01C54F475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28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600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1782967" y="457483"/>
            <a:ext cx="58785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600" b="1" i="1" dirty="0">
                <a:solidFill>
                  <a:srgbClr val="151C77"/>
                </a:solidFill>
                <a:latin typeface="+mj-lt"/>
                <a:ea typeface="+mj-ea"/>
                <a:cs typeface="+mj-cs"/>
              </a:rPr>
              <a:t>7th Contracting Squadron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3189767" y="6451600"/>
            <a:ext cx="264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51C77"/>
                </a:solidFill>
              </a:rPr>
              <a:t>Anytime…Anywhere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9951" y="87351"/>
            <a:ext cx="5730430" cy="114300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537" y="1339702"/>
            <a:ext cx="8677547" cy="4908698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5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5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5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1028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5969C-A9F3-4748-BBDA-63449A9EC970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8" name="Picture 1037" descr="afsymbol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2537" y="118318"/>
            <a:ext cx="1319066" cy="104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E:\7th MSG beveled with path.jpg"/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82" t="4146" r="2648" b="2819"/>
          <a:stretch>
            <a:fillRect/>
          </a:stretch>
        </p:blipFill>
        <p:spPr bwMode="auto">
          <a:xfrm>
            <a:off x="7654450" y="118317"/>
            <a:ext cx="724998" cy="7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O:\01. Command Section\03. CCS\CONS Logo\conswolf-2018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517" y="455399"/>
            <a:ext cx="611456" cy="70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A30B10-CD66-4350-803C-4B94D6C3634A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88300" y="6524625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969696"/>
                </a:solidFill>
                <a:latin typeface="Arial" charset="0"/>
              </a:defRPr>
            </a:lvl1pPr>
          </a:lstStyle>
          <a:p>
            <a:pPr>
              <a:defRPr/>
            </a:pPr>
            <a:fld id="{E9394276-864B-4667-8126-84788132C429}" type="slidenum">
              <a:rPr lang="en-US"/>
              <a:pPr>
                <a:defRPr/>
              </a:pPr>
              <a:t>‹#›</a:t>
            </a:fld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9163" name="Line 103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9164" name="Line 1036"/>
          <p:cNvSpPr>
            <a:spLocks noChangeShapeType="1"/>
          </p:cNvSpPr>
          <p:nvPr/>
        </p:nvSpPr>
        <p:spPr bwMode="auto">
          <a:xfrm>
            <a:off x="381000" y="12319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032" name="Rectangle 10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327" y="1307805"/>
            <a:ext cx="8867552" cy="494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0"/>
            <a:r>
              <a:rPr lang="en-US" dirty="0"/>
              <a:t>2nd Bullet</a:t>
            </a:r>
          </a:p>
        </p:txBody>
      </p:sp>
      <p:sp>
        <p:nvSpPr>
          <p:cNvPr id="7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1541417" y="88900"/>
            <a:ext cx="6061166" cy="102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3189767" y="6451600"/>
            <a:ext cx="2647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51C77"/>
                </a:solidFill>
              </a:rPr>
              <a:t>Anytime…Anywhere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818" r:id="rId1"/>
    <p:sldLayoutId id="2147485819" r:id="rId2"/>
    <p:sldLayoutId id="2147485817" r:id="rId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9pPr>
    </p:titleStyle>
    <p:bodyStyle>
      <a:lvl1pPr marL="285750" indent="-285750" algn="l" rtl="0" eaLnBrk="1" fontAlgn="base" hangingPunct="1">
        <a:spcBef>
          <a:spcPct val="5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1pPr>
      <a:lvl2pPr marL="688975" indent="-282575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accent2">
              <a:lumMod val="50000"/>
            </a:schemeClr>
          </a:solidFill>
          <a:latin typeface="+mn-lt"/>
        </a:defRPr>
      </a:lvl2pPr>
      <a:lvl3pPr marL="1027113" indent="-223838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accent2">
              <a:lumMod val="50000"/>
            </a:schemeClr>
          </a:solidFill>
          <a:latin typeface="+mn-lt"/>
        </a:defRPr>
      </a:lvl3pPr>
      <a:lvl4pPr marL="1600200" indent="-228600" algn="l" rtl="0" eaLnBrk="1" fontAlgn="base" hangingPunct="1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accent2">
              <a:lumMod val="50000"/>
            </a:schemeClr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743200" y="4648200"/>
            <a:ext cx="60198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000" y="5176838"/>
            <a:ext cx="533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000" b="1" dirty="0">
              <a:latin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3850" y="346869"/>
            <a:ext cx="7696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r>
              <a:rPr lang="en-US" kern="0" dirty="0"/>
              <a:t>FTOC Working Group</a:t>
            </a:r>
          </a:p>
        </p:txBody>
      </p:sp>
      <p:sp>
        <p:nvSpPr>
          <p:cNvPr id="10" name="Title 2"/>
          <p:cNvSpPr txBox="1">
            <a:spLocks/>
          </p:cNvSpPr>
          <p:nvPr/>
        </p:nvSpPr>
        <p:spPr bwMode="auto">
          <a:xfrm>
            <a:off x="3741789" y="2227281"/>
            <a:ext cx="5402211" cy="3229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br>
              <a:rPr lang="en-US" kern="0" dirty="0">
                <a:latin typeface="Times New Roman" pitchFamily="18" charset="0"/>
              </a:rPr>
            </a:br>
            <a:br>
              <a:rPr lang="en-US" kern="0" dirty="0">
                <a:latin typeface="Times New Roman" pitchFamily="18" charset="0"/>
              </a:rPr>
            </a:br>
            <a:r>
              <a:rPr lang="en-US" sz="3200" kern="0" dirty="0">
                <a:latin typeface="Times New Roman" pitchFamily="18" charset="0"/>
              </a:rPr>
              <a:t>First Term Officer Course</a:t>
            </a:r>
            <a:br>
              <a:rPr lang="en-US" sz="3200" kern="0" dirty="0">
                <a:latin typeface="Times New Roman" pitchFamily="18" charset="0"/>
              </a:rPr>
            </a:br>
            <a:r>
              <a:rPr lang="en-US" sz="3200" kern="0" dirty="0">
                <a:latin typeface="Times New Roman" pitchFamily="18" charset="0"/>
              </a:rPr>
              <a:t>CC Presentation</a:t>
            </a:r>
            <a:endParaRPr lang="en-US" sz="2400" kern="0" dirty="0">
              <a:latin typeface="Times New Roman" pitchFamily="18" charset="0"/>
            </a:endParaRP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365F5D90-49EA-4010-808B-00D648130F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125986"/>
            <a:ext cx="1032031" cy="103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3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743200" y="4648200"/>
            <a:ext cx="60198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000" y="5176838"/>
            <a:ext cx="533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000" b="1" dirty="0">
              <a:latin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3850" y="346869"/>
            <a:ext cx="7696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r>
              <a:rPr lang="en-US" kern="0" dirty="0"/>
              <a:t>Overview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23850" y="1447007"/>
            <a:ext cx="7696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i="0" kern="0" dirty="0"/>
              <a:t>FTOC Overview/Goals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i="0" kern="0" dirty="0"/>
              <a:t>Curriculum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i="0" kern="0" dirty="0"/>
              <a:t>Asks </a:t>
            </a:r>
          </a:p>
          <a:p>
            <a:pPr lvl="1" algn="l"/>
            <a:endParaRPr lang="en-US" sz="2800" i="0" kern="0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8FBFF1CE-DB96-4E77-9037-F2652EDDA8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125986"/>
            <a:ext cx="1032031" cy="103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23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743200" y="4648200"/>
            <a:ext cx="60198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000" y="5176838"/>
            <a:ext cx="533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000" b="1" dirty="0">
              <a:latin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3850" y="346869"/>
            <a:ext cx="7696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r>
              <a:rPr lang="en-US" kern="0" dirty="0"/>
              <a:t>FTOC Overview/Goals 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23850" y="1353696"/>
            <a:ext cx="7696200" cy="290115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i="0" kern="0" dirty="0"/>
              <a:t>What is FTOC? </a:t>
            </a:r>
            <a:endParaRPr lang="en-US" sz="2400" b="0" i="0" kern="0" dirty="0"/>
          </a:p>
          <a:p>
            <a:pPr marL="1028700" lvl="1" indent="-571500" algn="l">
              <a:buFont typeface="Courier New" panose="02070309020205020404" pitchFamily="49" charset="0"/>
              <a:buChar char="o"/>
            </a:pPr>
            <a:r>
              <a:rPr lang="en-US" sz="2000" b="0" i="0" kern="0" dirty="0"/>
              <a:t>Three Day Professional Development course</a:t>
            </a:r>
          </a:p>
          <a:p>
            <a:pPr marL="1028700" lvl="1" indent="-571500" algn="l">
              <a:buFont typeface="Courier New" panose="02070309020205020404" pitchFamily="49" charset="0"/>
              <a:buChar char="o"/>
            </a:pPr>
            <a:r>
              <a:rPr lang="en-US" sz="2000" b="0" i="0" kern="0" dirty="0"/>
              <a:t>FTAC equivalent for officers </a:t>
            </a:r>
          </a:p>
          <a:p>
            <a:pPr lvl="1" algn="l"/>
            <a:endParaRPr lang="en-US" sz="2000" b="0" i="0" kern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i="0" kern="0" dirty="0"/>
              <a:t>Goals:</a:t>
            </a:r>
          </a:p>
          <a:p>
            <a:pPr marL="1028700" lvl="1" indent="-571500" algn="l">
              <a:buFont typeface="Courier New" panose="02070309020205020404" pitchFamily="49" charset="0"/>
              <a:buChar char="o"/>
            </a:pPr>
            <a:r>
              <a:rPr lang="en-US" sz="2000" b="0" i="0" kern="0" dirty="0"/>
              <a:t>“I wish I had this”</a:t>
            </a:r>
          </a:p>
          <a:p>
            <a:pPr marL="1028700" lvl="1" indent="-571500" algn="l">
              <a:buFont typeface="Courier New" panose="02070309020205020404" pitchFamily="49" charset="0"/>
              <a:buChar char="o"/>
            </a:pPr>
            <a:r>
              <a:rPr lang="en-US" sz="2000" b="0" i="0" kern="0" dirty="0"/>
              <a:t>Professional development foundation/ Develop Skills  </a:t>
            </a:r>
          </a:p>
          <a:p>
            <a:pPr marL="1028700" lvl="1" indent="-571500" algn="l">
              <a:buFont typeface="Courier New" panose="02070309020205020404" pitchFamily="49" charset="0"/>
              <a:buChar char="o"/>
            </a:pPr>
            <a:r>
              <a:rPr lang="en-US" sz="2000" b="0" i="0" kern="0" dirty="0"/>
              <a:t>Networking </a:t>
            </a:r>
          </a:p>
          <a:p>
            <a:pPr marL="1028700" lvl="1" indent="-571500" algn="l">
              <a:buFont typeface="Courier New" panose="02070309020205020404" pitchFamily="49" charset="0"/>
              <a:buChar char="o"/>
            </a:pPr>
            <a:r>
              <a:rPr lang="en-US" sz="2000" b="0" i="0" kern="0" dirty="0"/>
              <a:t>Understanding resources-Big DAF &amp; MHAFB </a:t>
            </a:r>
          </a:p>
          <a:p>
            <a:pPr marL="1028700" lvl="1" indent="-571500" algn="l">
              <a:buFont typeface="Courier New" panose="02070309020205020404" pitchFamily="49" charset="0"/>
              <a:buChar char="o"/>
            </a:pPr>
            <a:r>
              <a:rPr lang="en-US" sz="2000" b="0" i="0" kern="0" dirty="0"/>
              <a:t>Confident new </a:t>
            </a:r>
            <a:r>
              <a:rPr lang="en-US" sz="2000" b="0" i="0" kern="0" dirty="0" err="1"/>
              <a:t>Os</a:t>
            </a:r>
            <a:r>
              <a:rPr lang="en-US" sz="2000" b="0" i="0" kern="0" dirty="0"/>
              <a:t>!</a:t>
            </a:r>
          </a:p>
          <a:p>
            <a:pPr marL="1028700" lvl="1" indent="-571500" algn="l">
              <a:buFont typeface="Courier New" panose="02070309020205020404" pitchFamily="49" charset="0"/>
              <a:buChar char="o"/>
            </a:pPr>
            <a:r>
              <a:rPr lang="en-US" sz="2000" b="0" i="0" kern="0" dirty="0"/>
              <a:t>Onboarding Process </a:t>
            </a:r>
          </a:p>
          <a:p>
            <a:pPr lvl="1" algn="l"/>
            <a:endParaRPr lang="en-US" sz="2000" b="0" i="0" kern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i="0" kern="0" dirty="0"/>
              <a:t>March 2024: </a:t>
            </a:r>
            <a:r>
              <a:rPr lang="en-US" sz="2400" b="0" i="0" kern="0" dirty="0"/>
              <a:t>First Target</a:t>
            </a:r>
            <a:r>
              <a:rPr lang="en-US" sz="2400" i="0" kern="0" dirty="0"/>
              <a:t> </a:t>
            </a:r>
            <a:r>
              <a:rPr lang="en-US" sz="2400" b="0" i="0" kern="0" dirty="0"/>
              <a:t>FTOC—The Pilot! </a:t>
            </a:r>
          </a:p>
          <a:p>
            <a:pPr marL="1028700" lvl="1" indent="-571500" algn="l">
              <a:buFont typeface="Courier New" panose="02070309020205020404" pitchFamily="49" charset="0"/>
              <a:buChar char="o"/>
            </a:pPr>
            <a:r>
              <a:rPr lang="en-US" sz="2000" b="0" i="0" kern="0" dirty="0"/>
              <a:t>Monthly FTOC working groups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1400" b="0" i="0" kern="0" dirty="0"/>
          </a:p>
          <a:p>
            <a:pPr algn="l"/>
            <a:endParaRPr lang="en-US" sz="1400" b="0" i="0" kern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1400" b="0" i="0" kern="0" dirty="0"/>
          </a:p>
          <a:p>
            <a:pPr algn="l"/>
            <a:endParaRPr lang="en-US" sz="1400" b="0" i="0" kern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1400" b="0" i="0" kern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1400" b="0" i="0" kern="0" dirty="0"/>
          </a:p>
          <a:p>
            <a:pPr algn="l"/>
            <a:endParaRPr lang="en-US" sz="1400" b="0" i="0" kern="0" dirty="0"/>
          </a:p>
          <a:p>
            <a:pPr algn="l"/>
            <a:endParaRPr lang="en-US" sz="1400" i="0" kern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400" i="0" kern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400" i="0" kern="0" dirty="0"/>
          </a:p>
          <a:p>
            <a:pPr marL="1028700" lvl="1" indent="-571500" algn="l">
              <a:buFont typeface="Arial" panose="020B0604020202020204" pitchFamily="34" charset="0"/>
              <a:buChar char="-"/>
            </a:pPr>
            <a:endParaRPr lang="en-US" sz="2800" i="0" kern="0" dirty="0"/>
          </a:p>
          <a:p>
            <a:pPr marL="1028700" lvl="1" indent="-571500" algn="l">
              <a:buFont typeface="Arial" panose="020B0604020202020204" pitchFamily="34" charset="0"/>
              <a:buChar char="-"/>
            </a:pPr>
            <a:endParaRPr lang="en-US" sz="2800" i="0" kern="0" dirty="0"/>
          </a:p>
          <a:p>
            <a:pPr algn="l"/>
            <a:endParaRPr lang="en-US" sz="2800" i="0" kern="0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CD2368C-3EF9-4234-8ADA-C693BBFDA8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125986"/>
            <a:ext cx="1032031" cy="103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1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743200" y="4648200"/>
            <a:ext cx="60198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000" y="5176838"/>
            <a:ext cx="533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000" b="1" dirty="0">
              <a:latin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3850" y="346869"/>
            <a:ext cx="7696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r>
              <a:rPr lang="en-US" kern="0" dirty="0"/>
              <a:t>Curriculum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23850" y="1353696"/>
            <a:ext cx="7696200" cy="290115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i="0" kern="0" dirty="0"/>
              <a:t>Three Days</a:t>
            </a:r>
            <a:endParaRPr lang="en-US" sz="2400" b="0" i="0" kern="0" dirty="0"/>
          </a:p>
          <a:p>
            <a:pPr marL="1028700" lvl="1" indent="-571500" algn="l">
              <a:buFont typeface="Courier New" panose="02070309020205020404" pitchFamily="49" charset="0"/>
              <a:buChar char="o"/>
            </a:pPr>
            <a:r>
              <a:rPr lang="en-US" sz="2000" b="0" i="0" kern="0" dirty="0"/>
              <a:t>Day 1: “Resources”</a:t>
            </a:r>
          </a:p>
          <a:p>
            <a:pPr marL="1028700" lvl="1" indent="-571500" algn="l">
              <a:buFont typeface="Courier New" panose="02070309020205020404" pitchFamily="49" charset="0"/>
              <a:buChar char="o"/>
            </a:pPr>
            <a:r>
              <a:rPr lang="en-US" sz="2000" b="0" i="0" kern="0" dirty="0"/>
              <a:t>Day 2: “Workshops”</a:t>
            </a:r>
          </a:p>
          <a:p>
            <a:pPr marL="1028700" lvl="1" indent="-571500" algn="l">
              <a:buFont typeface="Courier New" panose="02070309020205020404" pitchFamily="49" charset="0"/>
              <a:buChar char="o"/>
            </a:pPr>
            <a:r>
              <a:rPr lang="en-US" sz="2000" b="0" i="0" kern="0" dirty="0"/>
              <a:t>Day 3: “Leadership”</a:t>
            </a:r>
          </a:p>
          <a:p>
            <a:pPr lvl="1" algn="l"/>
            <a:endParaRPr lang="en-US" sz="2000" b="0" i="0" kern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400" i="0" kern="0" dirty="0"/>
              <a:t>Lesson Objectives:</a:t>
            </a:r>
          </a:p>
          <a:p>
            <a:pPr marL="1028700" lvl="1" indent="-571500" algn="l">
              <a:buFont typeface="Courier New" panose="02070309020205020404" pitchFamily="49" charset="0"/>
              <a:buChar char="o"/>
            </a:pPr>
            <a:r>
              <a:rPr lang="en-US" sz="2000" b="0" i="0" kern="0" dirty="0"/>
              <a:t>The why of each lesson</a:t>
            </a:r>
          </a:p>
          <a:p>
            <a:pPr marL="1028700" lvl="1" indent="-571500" algn="l">
              <a:buFont typeface="Courier New" panose="02070309020205020404" pitchFamily="49" charset="0"/>
              <a:buChar char="o"/>
            </a:pPr>
            <a:r>
              <a:rPr lang="en-US" sz="2000" b="0" i="0" kern="0" dirty="0"/>
              <a:t>Geared towards new officers </a:t>
            </a:r>
          </a:p>
          <a:p>
            <a:pPr marL="1028700" lvl="1" indent="-571500" algn="l">
              <a:buFont typeface="Courier New" panose="02070309020205020404" pitchFamily="49" charset="0"/>
              <a:buChar char="o"/>
            </a:pPr>
            <a:r>
              <a:rPr lang="en-US" sz="2000" b="0" i="0" kern="0" dirty="0"/>
              <a:t>Multiple perspectives </a:t>
            </a:r>
          </a:p>
          <a:p>
            <a:pPr marL="1028700" lvl="1" indent="-571500" algn="l">
              <a:buFont typeface="Courier New" panose="02070309020205020404" pitchFamily="49" charset="0"/>
              <a:buChar char="o"/>
            </a:pPr>
            <a:r>
              <a:rPr lang="en-US" sz="2000" b="0" i="0" kern="0" dirty="0"/>
              <a:t>Supplemental resources: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000" b="0" i="0" kern="0" dirty="0"/>
              <a:t>Common Contacts List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000" b="0" i="0" kern="0" dirty="0"/>
              <a:t>Acronym &amp; AFI List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000" b="0" i="0" kern="0" dirty="0"/>
              <a:t>Closeout Dates</a:t>
            </a:r>
          </a:p>
          <a:p>
            <a:pPr marL="1485900" lvl="2" indent="-571500" algn="l">
              <a:buFont typeface="Courier New" panose="02070309020205020404" pitchFamily="49" charset="0"/>
              <a:buChar char="o"/>
            </a:pPr>
            <a:r>
              <a:rPr lang="en-US" sz="2000" b="0" i="0" kern="0" dirty="0"/>
              <a:t>(If/when purchased) Brown, Blue, Purple books</a:t>
            </a:r>
          </a:p>
          <a:p>
            <a:pPr lvl="1" algn="l"/>
            <a:endParaRPr lang="en-US" sz="1400" b="0" i="0" kern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1400" b="0" i="0" kern="0" dirty="0"/>
          </a:p>
          <a:p>
            <a:pPr algn="l"/>
            <a:endParaRPr lang="en-US" sz="1400" b="0" i="0" kern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1400" b="0" i="0" kern="0" dirty="0"/>
          </a:p>
          <a:p>
            <a:pPr algn="l"/>
            <a:endParaRPr lang="en-US" sz="1400" b="0" i="0" kern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1400" b="0" i="0" kern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1400" b="0" i="0" kern="0" dirty="0"/>
          </a:p>
          <a:p>
            <a:pPr algn="l"/>
            <a:endParaRPr lang="en-US" sz="1400" b="0" i="0" kern="0" dirty="0"/>
          </a:p>
          <a:p>
            <a:pPr algn="l"/>
            <a:endParaRPr lang="en-US" sz="1400" i="0" kern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400" i="0" kern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400" i="0" kern="0" dirty="0"/>
          </a:p>
          <a:p>
            <a:pPr marL="1028700" lvl="1" indent="-571500" algn="l">
              <a:buFont typeface="Arial" panose="020B0604020202020204" pitchFamily="34" charset="0"/>
              <a:buChar char="-"/>
            </a:pPr>
            <a:endParaRPr lang="en-US" sz="2800" i="0" kern="0" dirty="0"/>
          </a:p>
          <a:p>
            <a:pPr marL="1028700" lvl="1" indent="-571500" algn="l">
              <a:buFont typeface="Arial" panose="020B0604020202020204" pitchFamily="34" charset="0"/>
              <a:buChar char="-"/>
            </a:pPr>
            <a:endParaRPr lang="en-US" sz="2800" i="0" kern="0" dirty="0"/>
          </a:p>
          <a:p>
            <a:pPr algn="l"/>
            <a:endParaRPr lang="en-US" sz="2800" i="0" kern="0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CD2368C-3EF9-4234-8ADA-C693BBFDA8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125986"/>
            <a:ext cx="1032031" cy="103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3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743200" y="4648200"/>
            <a:ext cx="60198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000" y="5176838"/>
            <a:ext cx="533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000" b="1" dirty="0">
              <a:latin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3850" y="346869"/>
            <a:ext cx="7696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r>
              <a:rPr lang="en-US" kern="0" dirty="0"/>
              <a:t>Asks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323850" y="1353696"/>
            <a:ext cx="7696200" cy="2901155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i="0" kern="0" dirty="0"/>
              <a:t>Send your New-O’s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400" i="0" kern="0" dirty="0"/>
              <a:t>Reservations dates TBD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i="0" kern="0"/>
              <a:t>Support by </a:t>
            </a:r>
            <a:r>
              <a:rPr lang="en-US" sz="2800" i="0" kern="0" dirty="0"/>
              <a:t>experienced functional leads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400" i="0" kern="0" dirty="0"/>
              <a:t>JA &amp; ADC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400" i="0" kern="0" dirty="0"/>
              <a:t>Shirts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2800" i="0" kern="0" dirty="0"/>
              <a:t>Senior Leadership Panel 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400" i="0" kern="0" dirty="0"/>
              <a:t>Wing &amp; Group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400" i="0" kern="0" dirty="0"/>
              <a:t>FGOs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400" i="0" kern="0" dirty="0"/>
              <a:t>CGOs (</a:t>
            </a:r>
            <a:r>
              <a:rPr lang="en-US" sz="2400" i="0" kern="0" dirty="0" err="1"/>
              <a:t>Capts</a:t>
            </a:r>
            <a:r>
              <a:rPr lang="en-US" sz="2400" i="0" kern="0" dirty="0"/>
              <a:t>)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400" i="0" kern="0" dirty="0"/>
              <a:t>SELs 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400" i="0" kern="0" dirty="0"/>
              <a:t>Shirts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2400" i="0" kern="0" dirty="0"/>
              <a:t>Amn</a:t>
            </a:r>
          </a:p>
          <a:p>
            <a:pPr lvl="1" algn="l"/>
            <a:endParaRPr lang="en-US" sz="1400" b="0" i="0" kern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1400" b="0" i="0" kern="0" dirty="0"/>
          </a:p>
          <a:p>
            <a:pPr algn="l"/>
            <a:endParaRPr lang="en-US" sz="1400" b="0" i="0" kern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1400" b="0" i="0" kern="0" dirty="0"/>
          </a:p>
          <a:p>
            <a:pPr algn="l"/>
            <a:endParaRPr lang="en-US" sz="1400" b="0" i="0" kern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1400" b="0" i="0" kern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1400" b="0" i="0" kern="0" dirty="0"/>
          </a:p>
          <a:p>
            <a:pPr algn="l"/>
            <a:endParaRPr lang="en-US" sz="1400" b="0" i="0" kern="0" dirty="0"/>
          </a:p>
          <a:p>
            <a:pPr algn="l"/>
            <a:endParaRPr lang="en-US" sz="1400" i="0" kern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400" i="0" kern="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2400" i="0" kern="0" dirty="0"/>
          </a:p>
          <a:p>
            <a:pPr marL="1028700" lvl="1" indent="-571500" algn="l">
              <a:buFont typeface="Arial" panose="020B0604020202020204" pitchFamily="34" charset="0"/>
              <a:buChar char="-"/>
            </a:pPr>
            <a:endParaRPr lang="en-US" sz="2800" i="0" kern="0" dirty="0"/>
          </a:p>
          <a:p>
            <a:pPr marL="1028700" lvl="1" indent="-571500" algn="l">
              <a:buFont typeface="Arial" panose="020B0604020202020204" pitchFamily="34" charset="0"/>
              <a:buChar char="-"/>
            </a:pPr>
            <a:endParaRPr lang="en-US" sz="2800" i="0" kern="0" dirty="0"/>
          </a:p>
          <a:p>
            <a:pPr algn="l"/>
            <a:endParaRPr lang="en-US" sz="2800" i="0" kern="0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FCD2368C-3EF9-4234-8ADA-C693BBFDA8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125986"/>
            <a:ext cx="1032031" cy="103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746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743200" y="4648200"/>
            <a:ext cx="60198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810000" y="5176838"/>
            <a:ext cx="5334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>
              <a:defRPr/>
            </a:pPr>
            <a:endParaRPr lang="en-US" sz="2000" b="1" dirty="0">
              <a:latin typeface="Arial" charset="0"/>
              <a:cs typeface="Arial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3850" y="346869"/>
            <a:ext cx="7696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r>
              <a:rPr lang="en-US" kern="0" dirty="0"/>
              <a:t>Closing Thoughts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707904" y="2621756"/>
            <a:ext cx="76962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+mj-lt"/>
                <a:ea typeface="+mj-ea"/>
                <a:cs typeface="+mj-cs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5pPr>
            <a:lvl6pPr marL="4572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6pPr>
            <a:lvl7pPr marL="9144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7pPr>
            <a:lvl8pPr marL="13716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8pPr>
            <a:lvl9pPr marL="1828800" algn="r" rtl="0" eaLnBrk="0" fontAlgn="base" hangingPunct="0">
              <a:spcBef>
                <a:spcPct val="0"/>
              </a:spcBef>
              <a:spcAft>
                <a:spcPct val="0"/>
              </a:spcAft>
              <a:defRPr sz="3600" b="1" i="1">
                <a:solidFill>
                  <a:srgbClr val="151C77"/>
                </a:solidFill>
                <a:latin typeface="Arial" charset="0"/>
              </a:defRPr>
            </a:lvl9pPr>
          </a:lstStyle>
          <a:p>
            <a:r>
              <a:rPr lang="en-US" sz="4400" i="0" kern="0" dirty="0"/>
              <a:t>Questions?</a:t>
            </a:r>
          </a:p>
          <a:p>
            <a:endParaRPr lang="en-US" sz="2800" i="0" kern="0" dirty="0"/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4C5904D1-774D-4DC5-81DD-79A535C627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50" y="125986"/>
            <a:ext cx="1032031" cy="103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961355"/>
      </p:ext>
    </p:extLst>
  </p:cSld>
  <p:clrMapOvr>
    <a:masterClrMapping/>
  </p:clrMapOvr>
</p:sld>
</file>

<file path=ppt/theme/theme1.xml><?xml version="1.0" encoding="utf-8"?>
<a:theme xmlns:a="http://schemas.openxmlformats.org/drawingml/2006/main" name="USAF(Unclas)">
  <a:themeElements>
    <a:clrScheme name="USAF(Unclas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SAF(Unclas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AF(Uncla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F(Unclas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9464881969C43A51E03B46D2C4BBE" ma:contentTypeVersion="6" ma:contentTypeDescription="Create a new document." ma:contentTypeScope="" ma:versionID="be63a3b5b5699b10c8bcee7060e85d61">
  <xsd:schema xmlns:xsd="http://www.w3.org/2001/XMLSchema" xmlns:xs="http://www.w3.org/2001/XMLSchema" xmlns:p="http://schemas.microsoft.com/office/2006/metadata/properties" xmlns:ns2="a669f170-e4d6-425e-bf03-66304df6f974" xmlns:ns3="f1a2f714-5bf7-4fac-a32c-61a2516ff3aa" targetNamespace="http://schemas.microsoft.com/office/2006/metadata/properties" ma:root="true" ma:fieldsID="5387e2353b2e4e8fd62701fc8c50c093" ns2:_="" ns3:_="">
    <xsd:import namespace="a669f170-e4d6-425e-bf03-66304df6f974"/>
    <xsd:import namespace="f1a2f714-5bf7-4fac-a32c-61a2516ff3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69f170-e4d6-425e-bf03-66304df6f9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a2f714-5bf7-4fac-a32c-61a2516ff3a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4AB67F9A-BAEA-4EC7-A484-C705CD7B27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791F84-6088-42D9-9873-23685E38CE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669f170-e4d6-425e-bf03-66304df6f974"/>
    <ds:schemaRef ds:uri="f1a2f714-5bf7-4fac-a32c-61a2516ff3a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11B800-6E05-4ABC-BD76-24415A11688A}">
  <ds:schemaRefs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a669f170-e4d6-425e-bf03-66304df6f974"/>
    <ds:schemaRef ds:uri="http://schemas.microsoft.com/office/infopath/2007/PartnerControl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FTOC Meeting-15 Apr 22</Template>
  <TotalTime>42</TotalTime>
  <Words>176</Words>
  <Application>Microsoft Office PowerPoint</Application>
  <PresentationFormat>On-screen Show (4:3)</PresentationFormat>
  <Paragraphs>92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Courier New</vt:lpstr>
      <vt:lpstr>Times New Roman</vt:lpstr>
      <vt:lpstr>Wingdings</vt:lpstr>
      <vt:lpstr>USAF(Unclas)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JOHNDROW, BRIANNA R 2d Lt USAF AFGSC 7 CONS/PKC</dc:creator>
  <cp:lastModifiedBy>JOHNDROW, BRIANNA R 1st Lt USAF AFMC AFLCMC/HNJ</cp:lastModifiedBy>
  <cp:revision>4</cp:revision>
  <cp:lastPrinted>2022-01-27T15:23:07Z</cp:lastPrinted>
  <dcterms:created xsi:type="dcterms:W3CDTF">2022-04-19T15:50:10Z</dcterms:created>
  <dcterms:modified xsi:type="dcterms:W3CDTF">2024-07-25T03:08:51Z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0x0101007FA9464881969C43A51E03B46D2C4BBE</vt:lpwstr>
  </property>
</Properties>
</file>