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sldIdLst>
    <p:sldId id="579" r:id="rId5"/>
    <p:sldId id="577" r:id="rId6"/>
    <p:sldId id="582" r:id="rId7"/>
    <p:sldId id="257" r:id="rId8"/>
    <p:sldId id="584" r:id="rId9"/>
    <p:sldId id="585" r:id="rId10"/>
    <p:sldId id="586" r:id="rId11"/>
    <p:sldId id="588" r:id="rId1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0066CC"/>
    <a:srgbClr val="FF9999"/>
    <a:srgbClr val="8AC6CD"/>
    <a:srgbClr val="CECEEF"/>
    <a:srgbClr val="99FF66"/>
    <a:srgbClr val="CCFF99"/>
    <a:srgbClr val="99FF99"/>
    <a:srgbClr val="3366CC"/>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3C7D15-EF89-4E84-9C3D-EF381B2406E1}" v="2328" dt="2023-11-14T20:46:25.1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34" autoAdjust="0"/>
    <p:restoredTop sz="96296" autoAdjust="0"/>
  </p:normalViewPr>
  <p:slideViewPr>
    <p:cSldViewPr snapToGrid="0">
      <p:cViewPr varScale="1">
        <p:scale>
          <a:sx n="41" d="100"/>
          <a:sy n="41" d="100"/>
        </p:scale>
        <p:origin x="32"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A4EA23AD-0A3F-4B05-BB6D-D53CFC6E41B7}" type="datetimeFigureOut">
              <a:rPr lang="en-US" smtClean="0"/>
              <a:t>4/17/2024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3165F078-91AE-437F-B491-A869D41F730A}" type="slidenum">
              <a:rPr lang="en-US" smtClean="0"/>
              <a:t>‹#›</a:t>
            </a:fld>
            <a:endParaRPr lang="en-US"/>
          </a:p>
        </p:txBody>
      </p:sp>
    </p:spTree>
    <p:extLst>
      <p:ext uri="{BB962C8B-B14F-4D97-AF65-F5344CB8AC3E}">
        <p14:creationId xmlns:p14="http://schemas.microsoft.com/office/powerpoint/2010/main" val="20920567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 Title Slide">
    <p:spTree>
      <p:nvGrpSpPr>
        <p:cNvPr id="1" name=""/>
        <p:cNvGrpSpPr/>
        <p:nvPr/>
      </p:nvGrpSpPr>
      <p:grpSpPr>
        <a:xfrm>
          <a:off x="0" y="0"/>
          <a:ext cx="0" cy="0"/>
          <a:chOff x="0" y="0"/>
          <a:chExt cx="0" cy="0"/>
        </a:xfrm>
      </p:grpSpPr>
      <p:sp>
        <p:nvSpPr>
          <p:cNvPr id="10" name="Slide Number Placeholder 4"/>
          <p:cNvSpPr>
            <a:spLocks noGrp="1"/>
          </p:cNvSpPr>
          <p:nvPr>
            <p:ph type="sldNum" sz="quarter" idx="4"/>
          </p:nvPr>
        </p:nvSpPr>
        <p:spPr>
          <a:xfrm>
            <a:off x="11652069" y="6400801"/>
            <a:ext cx="539931"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E02A4C-1C94-49F5-B61B-EA59AFC99EFA}" type="slidenum">
              <a:rPr kumimoji="0" lang="en-US" sz="1800" b="0" i="0" u="none" strike="noStrike" kern="1200" cap="none" spc="0" normalizeH="0" baseline="0" noProof="0">
                <a:ln>
                  <a:noFill/>
                </a:ln>
                <a:solidFill>
                  <a:srgbClr val="000000"/>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11" name="Line 4"/>
          <p:cNvSpPr>
            <a:spLocks noChangeShapeType="1"/>
          </p:cNvSpPr>
          <p:nvPr/>
        </p:nvSpPr>
        <p:spPr bwMode="auto">
          <a:xfrm>
            <a:off x="152400" y="990600"/>
            <a:ext cx="11887200" cy="0"/>
          </a:xfrm>
          <a:prstGeom prst="line">
            <a:avLst/>
          </a:prstGeom>
          <a:noFill/>
          <a:ln w="57150">
            <a:solidFill>
              <a:srgbClr val="000066"/>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a:ea typeface="+mn-ea"/>
              <a:cs typeface="Arial" charset="0"/>
            </a:endParaRPr>
          </a:p>
        </p:txBody>
      </p:sp>
      <p:sp>
        <p:nvSpPr>
          <p:cNvPr id="12" name="Line 6"/>
          <p:cNvSpPr>
            <a:spLocks noChangeShapeType="1"/>
          </p:cNvSpPr>
          <p:nvPr/>
        </p:nvSpPr>
        <p:spPr bwMode="auto">
          <a:xfrm flipV="1">
            <a:off x="152400" y="6316388"/>
            <a:ext cx="11887200" cy="0"/>
          </a:xfrm>
          <a:prstGeom prst="line">
            <a:avLst/>
          </a:prstGeom>
          <a:noFill/>
          <a:ln w="57150">
            <a:solidFill>
              <a:srgbClr val="000066"/>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a:ea typeface="+mn-ea"/>
              <a:cs typeface="Arial" charset="0"/>
            </a:endParaRPr>
          </a:p>
        </p:txBody>
      </p:sp>
      <p:sp>
        <p:nvSpPr>
          <p:cNvPr id="14" name="Rectangle 2"/>
          <p:cNvSpPr txBox="1">
            <a:spLocks noChangeArrowheads="1"/>
          </p:cNvSpPr>
          <p:nvPr userDrawn="1"/>
        </p:nvSpPr>
        <p:spPr bwMode="auto">
          <a:xfrm>
            <a:off x="6820829" y="3381000"/>
            <a:ext cx="537117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175" tIns="43598" rIns="87175" bIns="43598" numCol="1" anchor="ctr" anchorCtr="0" compatLnSpc="1">
            <a:prstTxWarp prst="textNoShape">
              <a:avLst/>
            </a:prstTxWarp>
          </a:bodyPr>
          <a:lstStyle>
            <a:lvl1pPr algn="ctr" defTabSz="833438" rtl="0" eaLnBrk="1" fontAlgn="base" hangingPunct="1">
              <a:spcBef>
                <a:spcPct val="0"/>
              </a:spcBef>
              <a:spcAft>
                <a:spcPct val="0"/>
              </a:spcAft>
              <a:defRPr sz="3200" b="1">
                <a:solidFill>
                  <a:srgbClr val="000066"/>
                </a:solidFill>
                <a:latin typeface="+mj-lt"/>
                <a:ea typeface="+mj-ea"/>
                <a:cs typeface="+mj-cs"/>
              </a:defRPr>
            </a:lvl1pPr>
            <a:lvl2pPr algn="ctr" defTabSz="833438" rtl="0" eaLnBrk="1" fontAlgn="base" hangingPunct="1">
              <a:spcBef>
                <a:spcPct val="0"/>
              </a:spcBef>
              <a:spcAft>
                <a:spcPct val="0"/>
              </a:spcAft>
              <a:defRPr sz="3300" b="1">
                <a:solidFill>
                  <a:srgbClr val="000066"/>
                </a:solidFill>
                <a:latin typeface="Arial" charset="0"/>
              </a:defRPr>
            </a:lvl2pPr>
            <a:lvl3pPr algn="ctr" defTabSz="833438" rtl="0" eaLnBrk="1" fontAlgn="base" hangingPunct="1">
              <a:spcBef>
                <a:spcPct val="0"/>
              </a:spcBef>
              <a:spcAft>
                <a:spcPct val="0"/>
              </a:spcAft>
              <a:defRPr sz="3300" b="1">
                <a:solidFill>
                  <a:srgbClr val="000066"/>
                </a:solidFill>
                <a:latin typeface="Arial" charset="0"/>
              </a:defRPr>
            </a:lvl3pPr>
            <a:lvl4pPr algn="ctr" defTabSz="833438" rtl="0" eaLnBrk="1" fontAlgn="base" hangingPunct="1">
              <a:spcBef>
                <a:spcPct val="0"/>
              </a:spcBef>
              <a:spcAft>
                <a:spcPct val="0"/>
              </a:spcAft>
              <a:defRPr sz="3300" b="1">
                <a:solidFill>
                  <a:srgbClr val="000066"/>
                </a:solidFill>
                <a:latin typeface="Arial" charset="0"/>
              </a:defRPr>
            </a:lvl4pPr>
            <a:lvl5pPr algn="ctr" defTabSz="833438" rtl="0" eaLnBrk="1" fontAlgn="base" hangingPunct="1">
              <a:spcBef>
                <a:spcPct val="0"/>
              </a:spcBef>
              <a:spcAft>
                <a:spcPct val="0"/>
              </a:spcAft>
              <a:defRPr sz="3300" b="1">
                <a:solidFill>
                  <a:srgbClr val="000066"/>
                </a:solidFill>
                <a:latin typeface="Arial" charset="0"/>
              </a:defRPr>
            </a:lvl5pPr>
            <a:lvl6pPr marL="457200" algn="ctr" defTabSz="833438" rtl="0" eaLnBrk="1" fontAlgn="base" hangingPunct="1">
              <a:spcBef>
                <a:spcPct val="0"/>
              </a:spcBef>
              <a:spcAft>
                <a:spcPct val="0"/>
              </a:spcAft>
              <a:defRPr sz="3300" b="1">
                <a:solidFill>
                  <a:schemeClr val="folHlink"/>
                </a:solidFill>
                <a:latin typeface="Arial" charset="0"/>
              </a:defRPr>
            </a:lvl6pPr>
            <a:lvl7pPr marL="914400" algn="ctr" defTabSz="833438" rtl="0" eaLnBrk="1" fontAlgn="base" hangingPunct="1">
              <a:spcBef>
                <a:spcPct val="0"/>
              </a:spcBef>
              <a:spcAft>
                <a:spcPct val="0"/>
              </a:spcAft>
              <a:defRPr sz="3300" b="1">
                <a:solidFill>
                  <a:schemeClr val="folHlink"/>
                </a:solidFill>
                <a:latin typeface="Arial" charset="0"/>
              </a:defRPr>
            </a:lvl7pPr>
            <a:lvl8pPr marL="1371600" algn="ctr" defTabSz="833438" rtl="0" eaLnBrk="1" fontAlgn="base" hangingPunct="1">
              <a:spcBef>
                <a:spcPct val="0"/>
              </a:spcBef>
              <a:spcAft>
                <a:spcPct val="0"/>
              </a:spcAft>
              <a:defRPr sz="3300" b="1">
                <a:solidFill>
                  <a:schemeClr val="folHlink"/>
                </a:solidFill>
                <a:latin typeface="Arial" charset="0"/>
              </a:defRPr>
            </a:lvl8pPr>
            <a:lvl9pPr marL="1828800" algn="ctr" defTabSz="833438" rtl="0" eaLnBrk="1" fontAlgn="base" hangingPunct="1">
              <a:spcBef>
                <a:spcPct val="0"/>
              </a:spcBef>
              <a:spcAft>
                <a:spcPct val="0"/>
              </a:spcAft>
              <a:defRPr sz="3300" b="1">
                <a:solidFill>
                  <a:schemeClr val="folHlink"/>
                </a:solidFill>
                <a:latin typeface="Arial" charset="0"/>
              </a:defRPr>
            </a:lvl9pPr>
          </a:lstStyle>
          <a:p>
            <a:endParaRPr lang="en-US" altLang="en-US" sz="2400" b="0" i="1" kern="0" dirty="0"/>
          </a:p>
        </p:txBody>
      </p:sp>
    </p:spTree>
    <p:extLst>
      <p:ext uri="{BB962C8B-B14F-4D97-AF65-F5344CB8AC3E}">
        <p14:creationId xmlns:p14="http://schemas.microsoft.com/office/powerpoint/2010/main" val="374285264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 Content Layou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0" y="6413500"/>
            <a:ext cx="3069771" cy="444500"/>
          </a:xfrm>
          <a:noFill/>
          <a:ln>
            <a:noFill/>
          </a:ln>
        </p:spPr>
        <p:txBody>
          <a:bodyPr/>
          <a:lstStyle>
            <a:lvl1pPr marL="0" indent="0">
              <a:spcBef>
                <a:spcPct val="0"/>
              </a:spcBef>
              <a:buFontTx/>
              <a:buNone/>
              <a:defRPr sz="1200"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a:spcBef>
                <a:spcPct val="0"/>
              </a:spcBef>
              <a:buFontTx/>
              <a:buNone/>
            </a:pPr>
            <a:r>
              <a:rPr lang="en-US" altLang="en-US" sz="900" b="1" dirty="0">
                <a:solidFill>
                  <a:srgbClr val="000000"/>
                </a:solidFill>
              </a:rPr>
              <a:t>As of: DD MMM YY</a:t>
            </a:r>
          </a:p>
          <a:p>
            <a:pPr>
              <a:spcBef>
                <a:spcPct val="0"/>
              </a:spcBef>
              <a:buFontTx/>
              <a:buNone/>
            </a:pPr>
            <a:r>
              <a:rPr lang="en-US" altLang="en-US" sz="900" b="1" dirty="0">
                <a:solidFill>
                  <a:srgbClr val="000000"/>
                </a:solidFill>
              </a:rPr>
              <a:t>OPR: 19 XXX</a:t>
            </a:r>
          </a:p>
        </p:txBody>
      </p:sp>
      <p:sp>
        <p:nvSpPr>
          <p:cNvPr id="5" name="TextBox 4"/>
          <p:cNvSpPr txBox="1"/>
          <p:nvPr/>
        </p:nvSpPr>
        <p:spPr>
          <a:xfrm>
            <a:off x="11617125" y="6451084"/>
            <a:ext cx="5748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BEF049C-6239-4B1C-A27A-4F4B4640BBDE}" type="slidenum">
              <a:rPr kumimoji="0" lang="en-US" sz="1800" b="0" i="0" u="none" strike="noStrike" kern="1200" cap="none" spc="0" normalizeH="0" baseline="0" noProof="0" smtClean="0">
                <a:ln>
                  <a:noFill/>
                </a:ln>
                <a:solidFill>
                  <a:srgbClr val="000000"/>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408271377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ex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j-lt"/>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E02A4C-1C94-49F5-B61B-EA59AFC99EFA}" type="slidenum">
              <a:rPr kumimoji="0" lang="en-US" sz="1800" b="0" i="0" u="none" strike="noStrike" kern="1200" cap="none" spc="0" normalizeH="0" baseline="0" noProof="0" smtClean="0">
                <a:ln>
                  <a:noFill/>
                </a:ln>
                <a:solidFill>
                  <a:srgbClr val="000000"/>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5" name="Text Placeholder 4"/>
          <p:cNvSpPr>
            <a:spLocks noGrp="1"/>
          </p:cNvSpPr>
          <p:nvPr>
            <p:ph type="body" sz="quarter" idx="11"/>
          </p:nvPr>
        </p:nvSpPr>
        <p:spPr>
          <a:xfrm>
            <a:off x="166688" y="1028700"/>
            <a:ext cx="11831637" cy="524986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3"/>
          <p:cNvSpPr>
            <a:spLocks noGrp="1"/>
          </p:cNvSpPr>
          <p:nvPr>
            <p:ph type="body" sz="quarter" idx="12" hasCustomPrompt="1"/>
          </p:nvPr>
        </p:nvSpPr>
        <p:spPr>
          <a:xfrm>
            <a:off x="0" y="6413500"/>
            <a:ext cx="3069771" cy="444500"/>
          </a:xfrm>
          <a:noFill/>
          <a:ln>
            <a:noFill/>
          </a:ln>
        </p:spPr>
        <p:txBody>
          <a:bodyPr/>
          <a:lstStyle>
            <a:lvl1pPr marL="0" indent="0">
              <a:spcBef>
                <a:spcPct val="0"/>
              </a:spcBef>
              <a:buFontTx/>
              <a:buNone/>
              <a:defRPr sz="1200" b="0" baseline="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a:spcBef>
                <a:spcPct val="0"/>
              </a:spcBef>
              <a:buFontTx/>
              <a:buNone/>
            </a:pPr>
            <a:r>
              <a:rPr lang="en-US" altLang="en-US" sz="900" b="1" dirty="0">
                <a:solidFill>
                  <a:srgbClr val="000000"/>
                </a:solidFill>
              </a:rPr>
              <a:t>As of: DD MMM YY</a:t>
            </a:r>
          </a:p>
          <a:p>
            <a:pPr>
              <a:spcBef>
                <a:spcPct val="0"/>
              </a:spcBef>
              <a:buFontTx/>
              <a:buNone/>
            </a:pPr>
            <a:r>
              <a:rPr lang="en-US" altLang="en-US" sz="900" b="1" dirty="0">
                <a:solidFill>
                  <a:srgbClr val="000000"/>
                </a:solidFill>
              </a:rPr>
              <a:t>OPR: 19 XXX</a:t>
            </a:r>
          </a:p>
        </p:txBody>
      </p:sp>
    </p:spTree>
    <p:extLst>
      <p:ext uri="{BB962C8B-B14F-4D97-AF65-F5344CB8AC3E}">
        <p14:creationId xmlns:p14="http://schemas.microsoft.com/office/powerpoint/2010/main" val="2802032520"/>
      </p:ext>
    </p:extLst>
  </p:cSld>
  <p:clrMapOvr>
    <a:masterClrMapping/>
  </p:clrMapOvr>
  <p:transition/>
  <p:extLst>
    <p:ext uri="{DCECCB84-F9BA-43D5-87BE-67443E8EF086}">
      <p15:sldGuideLst xmlns:p15="http://schemas.microsoft.com/office/powerpoint/2012/main">
        <p15:guide id="1"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ynamic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E02A4C-1C94-49F5-B61B-EA59AFC99EFA}" type="slidenum">
              <a:rPr kumimoji="0" lang="en-US" sz="1800" b="0" i="0" u="none" strike="noStrike" kern="1200" cap="none" spc="0" normalizeH="0" baseline="0" noProof="0" smtClean="0">
                <a:ln>
                  <a:noFill/>
                </a:ln>
                <a:solidFill>
                  <a:srgbClr val="000000"/>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Content Placeholder 5"/>
          <p:cNvSpPr>
            <a:spLocks noGrp="1"/>
          </p:cNvSpPr>
          <p:nvPr>
            <p:ph sz="quarter" idx="12"/>
          </p:nvPr>
        </p:nvSpPr>
        <p:spPr>
          <a:xfrm>
            <a:off x="213518" y="1028700"/>
            <a:ext cx="11764963" cy="52276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
          <p:cNvSpPr>
            <a:spLocks noGrp="1"/>
          </p:cNvSpPr>
          <p:nvPr>
            <p:ph type="body" sz="quarter" idx="13" hasCustomPrompt="1"/>
          </p:nvPr>
        </p:nvSpPr>
        <p:spPr>
          <a:xfrm>
            <a:off x="0" y="6413500"/>
            <a:ext cx="3069771" cy="444500"/>
          </a:xfrm>
          <a:noFill/>
          <a:ln>
            <a:noFill/>
          </a:ln>
        </p:spPr>
        <p:txBody>
          <a:bodyPr/>
          <a:lstStyle>
            <a:lvl1pPr marL="0" indent="0">
              <a:spcBef>
                <a:spcPct val="0"/>
              </a:spcBef>
              <a:buFontTx/>
              <a:buNone/>
              <a:defRPr sz="1200"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a:spcBef>
                <a:spcPct val="0"/>
              </a:spcBef>
              <a:buFontTx/>
              <a:buNone/>
            </a:pPr>
            <a:r>
              <a:rPr lang="en-US" altLang="en-US" sz="900" b="1" dirty="0">
                <a:solidFill>
                  <a:srgbClr val="000000"/>
                </a:solidFill>
              </a:rPr>
              <a:t>As of: DD MMM YY</a:t>
            </a:r>
          </a:p>
          <a:p>
            <a:pPr>
              <a:spcBef>
                <a:spcPct val="0"/>
              </a:spcBef>
              <a:buFontTx/>
              <a:buNone/>
            </a:pPr>
            <a:r>
              <a:rPr lang="en-US" altLang="en-US" sz="900" b="1" dirty="0">
                <a:solidFill>
                  <a:srgbClr val="000000"/>
                </a:solidFill>
              </a:rPr>
              <a:t>OPR: 19 XXX</a:t>
            </a:r>
          </a:p>
        </p:txBody>
      </p:sp>
    </p:spTree>
    <p:extLst>
      <p:ext uri="{BB962C8B-B14F-4D97-AF65-F5344CB8AC3E}">
        <p14:creationId xmlns:p14="http://schemas.microsoft.com/office/powerpoint/2010/main" val="3228800296"/>
      </p:ext>
    </p:extLst>
  </p:cSld>
  <p:clrMapOvr>
    <a:masterClrMapping/>
  </p:clrMapOvr>
  <p:transition/>
  <p:extLst>
    <p:ext uri="{DCECCB84-F9BA-43D5-87BE-67443E8EF086}">
      <p15:sldGuideLst xmlns:p15="http://schemas.microsoft.com/office/powerpoint/2012/main">
        <p15:guide id="1"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E02A4C-1C94-49F5-B61B-EA59AFC99EFA}" type="slidenum">
              <a:rPr kumimoji="0" lang="en-US" sz="1800" b="0" i="0" u="none" strike="noStrike" kern="1200" cap="none" spc="0" normalizeH="0" baseline="0" noProof="0" smtClean="0">
                <a:ln>
                  <a:noFill/>
                </a:ln>
                <a:solidFill>
                  <a:srgbClr val="000000"/>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73717905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4305" y="1167493"/>
            <a:ext cx="5103389" cy="5094514"/>
          </a:xfrm>
          <a:prstGeom prst="rect">
            <a:avLst/>
          </a:prstGeom>
        </p:spPr>
      </p:pic>
      <p:sp>
        <p:nvSpPr>
          <p:cNvPr id="5" name="TextBox 4"/>
          <p:cNvSpPr txBox="1"/>
          <p:nvPr/>
        </p:nvSpPr>
        <p:spPr>
          <a:xfrm>
            <a:off x="11617125" y="6451084"/>
            <a:ext cx="57487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BEF049C-6239-4B1C-A27A-4F4B4640BBDE}" type="slidenum">
              <a:rPr kumimoji="0" lang="en-US" sz="1800" b="0" i="0" u="none" strike="noStrike" kern="1200" cap="none" spc="0" normalizeH="0" baseline="0" noProof="0" smtClean="0">
                <a:ln>
                  <a:noFill/>
                </a:ln>
                <a:solidFill>
                  <a:srgbClr val="000000"/>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3" name="TextBox 2"/>
          <p:cNvSpPr txBox="1"/>
          <p:nvPr userDrawn="1"/>
        </p:nvSpPr>
        <p:spPr>
          <a:xfrm>
            <a:off x="1355075" y="99152"/>
            <a:ext cx="9661793" cy="646331"/>
          </a:xfrm>
          <a:prstGeom prst="rect">
            <a:avLst/>
          </a:prstGeom>
          <a:noFill/>
        </p:spPr>
        <p:txBody>
          <a:bodyPr wrap="square" rtlCol="0">
            <a:spAutoFit/>
          </a:bodyPr>
          <a:lstStyle/>
          <a:p>
            <a:pPr algn="ctr"/>
            <a:r>
              <a:rPr kumimoji="0" lang="en-US" sz="3600" b="1" i="0" u="none" strike="noStrike" kern="0" cap="none" spc="0" normalizeH="0" baseline="0" noProof="0" dirty="0">
                <a:ln>
                  <a:noFill/>
                </a:ln>
                <a:solidFill>
                  <a:srgbClr val="000066"/>
                </a:solidFill>
                <a:effectLst/>
                <a:uLnTx/>
                <a:uFillTx/>
                <a:latin typeface="+mn-lt"/>
                <a:ea typeface="+mj-ea"/>
                <a:cs typeface="+mj-cs"/>
              </a:rPr>
              <a:t>Questions</a:t>
            </a:r>
            <a:endParaRPr lang="en-US" dirty="0"/>
          </a:p>
        </p:txBody>
      </p:sp>
    </p:spTree>
    <p:extLst>
      <p:ext uri="{BB962C8B-B14F-4D97-AF65-F5344CB8AC3E}">
        <p14:creationId xmlns:p14="http://schemas.microsoft.com/office/powerpoint/2010/main" val="74636736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8790EC-EB9B-4D0F-9CD1-8682E349917B}" type="datetimeFigureOut">
              <a:rPr lang="en-US" smtClean="0"/>
              <a:t>4/17/2024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DBA574-C8AA-464C-A0C9-27426718368C}" type="slidenum">
              <a:rPr lang="en-US" smtClean="0"/>
              <a:t>‹#›</a:t>
            </a:fld>
            <a:endParaRPr lang="en-US"/>
          </a:p>
        </p:txBody>
      </p:sp>
    </p:spTree>
    <p:extLst>
      <p:ext uri="{BB962C8B-B14F-4D97-AF65-F5344CB8AC3E}">
        <p14:creationId xmlns:p14="http://schemas.microsoft.com/office/powerpoint/2010/main" val="3074095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0" y="-114300"/>
            <a:ext cx="1219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175" tIns="43598" rIns="87175" bIns="43598" numCol="1" anchor="ctr" anchorCtr="0" compatLnSpc="1">
            <a:prstTxWarp prst="textNoShape">
              <a:avLst/>
            </a:prstTxWarp>
          </a:bodyPr>
          <a:lstStyle/>
          <a:p>
            <a:pPr lvl="0"/>
            <a:r>
              <a:rPr lang="en-US" altLang="en-US" dirty="0"/>
              <a:t>Click to edit Master title style</a:t>
            </a:r>
          </a:p>
        </p:txBody>
      </p:sp>
      <p:sp>
        <p:nvSpPr>
          <p:cNvPr id="20483" name="Rectangle 3"/>
          <p:cNvSpPr>
            <a:spLocks noGrp="1" noChangeArrowheads="1"/>
          </p:cNvSpPr>
          <p:nvPr>
            <p:ph type="body" idx="1"/>
          </p:nvPr>
        </p:nvSpPr>
        <p:spPr bwMode="auto">
          <a:xfrm>
            <a:off x="497417" y="1095375"/>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7175" tIns="43598" rIns="87175" bIns="43598"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p:txBody>
      </p:sp>
      <p:sp>
        <p:nvSpPr>
          <p:cNvPr id="20487" name="Line 4"/>
          <p:cNvSpPr>
            <a:spLocks noChangeShapeType="1"/>
          </p:cNvSpPr>
          <p:nvPr/>
        </p:nvSpPr>
        <p:spPr bwMode="auto">
          <a:xfrm>
            <a:off x="152400" y="990600"/>
            <a:ext cx="11887200" cy="0"/>
          </a:xfrm>
          <a:prstGeom prst="line">
            <a:avLst/>
          </a:prstGeom>
          <a:noFill/>
          <a:ln w="57150">
            <a:solidFill>
              <a:srgbClr val="000066"/>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a:ea typeface="+mn-ea"/>
              <a:cs typeface="Arial" charset="0"/>
            </a:endParaRPr>
          </a:p>
        </p:txBody>
      </p:sp>
      <p:sp>
        <p:nvSpPr>
          <p:cNvPr id="20488" name="Line 6"/>
          <p:cNvSpPr>
            <a:spLocks noChangeShapeType="1"/>
          </p:cNvSpPr>
          <p:nvPr/>
        </p:nvSpPr>
        <p:spPr bwMode="auto">
          <a:xfrm flipV="1">
            <a:off x="152400" y="6316388"/>
            <a:ext cx="11887200" cy="0"/>
          </a:xfrm>
          <a:prstGeom prst="line">
            <a:avLst/>
          </a:prstGeom>
          <a:noFill/>
          <a:ln w="57150">
            <a:solidFill>
              <a:srgbClr val="000066"/>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Arial"/>
              <a:ea typeface="+mn-ea"/>
              <a:cs typeface="Arial" charset="0"/>
            </a:endParaRPr>
          </a:p>
        </p:txBody>
      </p:sp>
      <p:sp>
        <p:nvSpPr>
          <p:cNvPr id="10" name="Slide Number Placeholder 4"/>
          <p:cNvSpPr>
            <a:spLocks noGrp="1"/>
          </p:cNvSpPr>
          <p:nvPr>
            <p:ph type="sldNum" sz="quarter" idx="4"/>
          </p:nvPr>
        </p:nvSpPr>
        <p:spPr>
          <a:xfrm>
            <a:off x="11652069" y="6400801"/>
            <a:ext cx="539931"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E02A4C-1C94-49F5-B61B-EA59AFC99EFA}" type="slidenum">
              <a:rPr kumimoji="0" lang="en-US" sz="1800" b="0" i="0" u="none" strike="noStrike" kern="1200" cap="none" spc="0" normalizeH="0" baseline="0" noProof="0">
                <a:ln>
                  <a:noFill/>
                </a:ln>
                <a:solidFill>
                  <a:srgbClr val="000000"/>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18047036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ransition/>
  <p:hf hdr="0" ftr="0" dt="0"/>
  <p:txStyles>
    <p:titleStyle>
      <a:lvl1pPr algn="ctr" defTabSz="833438" rtl="0" eaLnBrk="1" fontAlgn="base" hangingPunct="1">
        <a:spcBef>
          <a:spcPct val="0"/>
        </a:spcBef>
        <a:spcAft>
          <a:spcPct val="0"/>
        </a:spcAft>
        <a:defRPr sz="3600" b="1">
          <a:solidFill>
            <a:srgbClr val="000066"/>
          </a:solidFill>
          <a:latin typeface="+mj-lt"/>
          <a:ea typeface="+mj-ea"/>
          <a:cs typeface="+mj-cs"/>
        </a:defRPr>
      </a:lvl1pPr>
      <a:lvl2pPr algn="ctr" defTabSz="833438" rtl="0" eaLnBrk="1" fontAlgn="base" hangingPunct="1">
        <a:spcBef>
          <a:spcPct val="0"/>
        </a:spcBef>
        <a:spcAft>
          <a:spcPct val="0"/>
        </a:spcAft>
        <a:defRPr sz="3300" b="1">
          <a:solidFill>
            <a:srgbClr val="000066"/>
          </a:solidFill>
          <a:latin typeface="Arial" charset="0"/>
        </a:defRPr>
      </a:lvl2pPr>
      <a:lvl3pPr algn="ctr" defTabSz="833438" rtl="0" eaLnBrk="1" fontAlgn="base" hangingPunct="1">
        <a:spcBef>
          <a:spcPct val="0"/>
        </a:spcBef>
        <a:spcAft>
          <a:spcPct val="0"/>
        </a:spcAft>
        <a:defRPr sz="3300" b="1">
          <a:solidFill>
            <a:srgbClr val="000066"/>
          </a:solidFill>
          <a:latin typeface="Arial" charset="0"/>
        </a:defRPr>
      </a:lvl3pPr>
      <a:lvl4pPr algn="ctr" defTabSz="833438" rtl="0" eaLnBrk="1" fontAlgn="base" hangingPunct="1">
        <a:spcBef>
          <a:spcPct val="0"/>
        </a:spcBef>
        <a:spcAft>
          <a:spcPct val="0"/>
        </a:spcAft>
        <a:defRPr sz="3300" b="1">
          <a:solidFill>
            <a:srgbClr val="000066"/>
          </a:solidFill>
          <a:latin typeface="Arial" charset="0"/>
        </a:defRPr>
      </a:lvl4pPr>
      <a:lvl5pPr algn="ctr" defTabSz="833438" rtl="0" eaLnBrk="1" fontAlgn="base" hangingPunct="1">
        <a:spcBef>
          <a:spcPct val="0"/>
        </a:spcBef>
        <a:spcAft>
          <a:spcPct val="0"/>
        </a:spcAft>
        <a:defRPr sz="3300" b="1">
          <a:solidFill>
            <a:srgbClr val="000066"/>
          </a:solidFill>
          <a:latin typeface="Arial" charset="0"/>
        </a:defRPr>
      </a:lvl5pPr>
      <a:lvl6pPr marL="457200" algn="ctr" defTabSz="833438" rtl="0" eaLnBrk="1" fontAlgn="base" hangingPunct="1">
        <a:spcBef>
          <a:spcPct val="0"/>
        </a:spcBef>
        <a:spcAft>
          <a:spcPct val="0"/>
        </a:spcAft>
        <a:defRPr sz="3300" b="1">
          <a:solidFill>
            <a:schemeClr val="folHlink"/>
          </a:solidFill>
          <a:latin typeface="Arial" charset="0"/>
        </a:defRPr>
      </a:lvl6pPr>
      <a:lvl7pPr marL="914400" algn="ctr" defTabSz="833438" rtl="0" eaLnBrk="1" fontAlgn="base" hangingPunct="1">
        <a:spcBef>
          <a:spcPct val="0"/>
        </a:spcBef>
        <a:spcAft>
          <a:spcPct val="0"/>
        </a:spcAft>
        <a:defRPr sz="3300" b="1">
          <a:solidFill>
            <a:schemeClr val="folHlink"/>
          </a:solidFill>
          <a:latin typeface="Arial" charset="0"/>
        </a:defRPr>
      </a:lvl7pPr>
      <a:lvl8pPr marL="1371600" algn="ctr" defTabSz="833438" rtl="0" eaLnBrk="1" fontAlgn="base" hangingPunct="1">
        <a:spcBef>
          <a:spcPct val="0"/>
        </a:spcBef>
        <a:spcAft>
          <a:spcPct val="0"/>
        </a:spcAft>
        <a:defRPr sz="3300" b="1">
          <a:solidFill>
            <a:schemeClr val="folHlink"/>
          </a:solidFill>
          <a:latin typeface="Arial" charset="0"/>
        </a:defRPr>
      </a:lvl8pPr>
      <a:lvl9pPr marL="1828800" algn="ctr" defTabSz="833438" rtl="0" eaLnBrk="1" fontAlgn="base" hangingPunct="1">
        <a:spcBef>
          <a:spcPct val="0"/>
        </a:spcBef>
        <a:spcAft>
          <a:spcPct val="0"/>
        </a:spcAft>
        <a:defRPr sz="3300" b="1">
          <a:solidFill>
            <a:schemeClr val="folHlink"/>
          </a:solidFill>
          <a:latin typeface="Arial" charset="0"/>
        </a:defRPr>
      </a:lvl9pPr>
    </p:titleStyle>
    <p:bodyStyle>
      <a:lvl1pPr marL="312738" indent="-312738" algn="l" defTabSz="833438" rtl="0" eaLnBrk="1" fontAlgn="base" hangingPunct="1">
        <a:spcBef>
          <a:spcPct val="20000"/>
        </a:spcBef>
        <a:spcAft>
          <a:spcPct val="0"/>
        </a:spcAft>
        <a:buChar char="•"/>
        <a:defRPr sz="2400">
          <a:solidFill>
            <a:schemeClr val="tx1"/>
          </a:solidFill>
          <a:latin typeface="+mn-lt"/>
          <a:ea typeface="+mn-ea"/>
          <a:cs typeface="+mn-cs"/>
        </a:defRPr>
      </a:lvl1pPr>
      <a:lvl2pPr marL="677863" indent="-261938" algn="l" defTabSz="833438" rtl="0" eaLnBrk="1" fontAlgn="base" hangingPunct="1">
        <a:spcBef>
          <a:spcPct val="20000"/>
        </a:spcBef>
        <a:spcAft>
          <a:spcPct val="0"/>
        </a:spcAft>
        <a:buChar char="•"/>
        <a:defRPr sz="2200">
          <a:solidFill>
            <a:schemeClr val="tx1"/>
          </a:solidFill>
          <a:latin typeface="+mn-lt"/>
        </a:defRPr>
      </a:lvl2pPr>
      <a:lvl3pPr marL="1041400" indent="-207963" algn="l" defTabSz="833438" rtl="0" eaLnBrk="1" fontAlgn="base" hangingPunct="1">
        <a:spcBef>
          <a:spcPct val="20000"/>
        </a:spcBef>
        <a:spcAft>
          <a:spcPct val="0"/>
        </a:spcAft>
        <a:buChar char="•"/>
        <a:defRPr>
          <a:solidFill>
            <a:schemeClr val="tx1"/>
          </a:solidFill>
          <a:latin typeface="+mn-lt"/>
        </a:defRPr>
      </a:lvl3pPr>
      <a:lvl4pPr marL="1458913" indent="-209550" algn="l" defTabSz="833438" rtl="0" eaLnBrk="1" fontAlgn="base" hangingPunct="1">
        <a:spcBef>
          <a:spcPct val="20000"/>
        </a:spcBef>
        <a:spcAft>
          <a:spcPct val="0"/>
        </a:spcAft>
        <a:defRPr>
          <a:solidFill>
            <a:schemeClr val="tx1"/>
          </a:solidFill>
          <a:latin typeface="+mn-lt"/>
        </a:defRPr>
      </a:lvl4pPr>
      <a:lvl5pPr marL="1874838" indent="-207963" algn="l" defTabSz="833438" rtl="0" eaLnBrk="1" fontAlgn="base" hangingPunct="1">
        <a:spcBef>
          <a:spcPct val="20000"/>
        </a:spcBef>
        <a:spcAft>
          <a:spcPct val="0"/>
        </a:spcAft>
        <a:buChar char="»"/>
        <a:defRPr>
          <a:solidFill>
            <a:schemeClr val="tx1"/>
          </a:solidFill>
          <a:latin typeface="+mn-lt"/>
        </a:defRPr>
      </a:lvl5pPr>
      <a:lvl6pPr marL="2332038" indent="-207963" algn="l" defTabSz="833438" rtl="0" eaLnBrk="1" fontAlgn="base" hangingPunct="1">
        <a:spcBef>
          <a:spcPct val="20000"/>
        </a:spcBef>
        <a:spcAft>
          <a:spcPct val="0"/>
        </a:spcAft>
        <a:buChar char="»"/>
        <a:defRPr>
          <a:solidFill>
            <a:schemeClr val="tx1"/>
          </a:solidFill>
          <a:latin typeface="+mn-lt"/>
        </a:defRPr>
      </a:lvl6pPr>
      <a:lvl7pPr marL="2789238" indent="-207963" algn="l" defTabSz="833438" rtl="0" eaLnBrk="1" fontAlgn="base" hangingPunct="1">
        <a:spcBef>
          <a:spcPct val="20000"/>
        </a:spcBef>
        <a:spcAft>
          <a:spcPct val="0"/>
        </a:spcAft>
        <a:buChar char="»"/>
        <a:defRPr>
          <a:solidFill>
            <a:schemeClr val="tx1"/>
          </a:solidFill>
          <a:latin typeface="+mn-lt"/>
        </a:defRPr>
      </a:lvl7pPr>
      <a:lvl8pPr marL="3246438" indent="-207963" algn="l" defTabSz="833438" rtl="0" eaLnBrk="1" fontAlgn="base" hangingPunct="1">
        <a:spcBef>
          <a:spcPct val="20000"/>
        </a:spcBef>
        <a:spcAft>
          <a:spcPct val="0"/>
        </a:spcAft>
        <a:buChar char="»"/>
        <a:defRPr>
          <a:solidFill>
            <a:schemeClr val="tx1"/>
          </a:solidFill>
          <a:latin typeface="+mn-lt"/>
        </a:defRPr>
      </a:lvl8pPr>
      <a:lvl9pPr marL="3703638" indent="-207963" algn="l" defTabSz="833438"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terrell.chester@us.af.mil"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1.png"/><Relationship Id="rId3" Type="http://schemas.openxmlformats.org/officeDocument/2006/relationships/image" Target="../media/image4.svg"/><Relationship Id="rId7" Type="http://schemas.openxmlformats.org/officeDocument/2006/relationships/image" Target="../media/image7.png"/><Relationship Id="rId12" Type="http://schemas.microsoft.com/office/2007/relationships/hdphoto" Target="../media/hdphoto3.wdp"/><Relationship Id="rId17" Type="http://schemas.openxmlformats.org/officeDocument/2006/relationships/image" Target="../media/image2.png"/><Relationship Id="rId2" Type="http://schemas.openxmlformats.org/officeDocument/2006/relationships/image" Target="../media/image3.png"/><Relationship Id="rId16" Type="http://schemas.microsoft.com/office/2007/relationships/hdphoto" Target="../media/hdphoto5.wdp"/><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0.png"/><Relationship Id="rId5" Type="http://schemas.microsoft.com/office/2007/relationships/hdphoto" Target="../media/hdphoto1.wdp"/><Relationship Id="rId15" Type="http://schemas.openxmlformats.org/officeDocument/2006/relationships/image" Target="../media/image12.png"/><Relationship Id="rId10" Type="http://schemas.microsoft.com/office/2007/relationships/hdphoto" Target="../media/hdphoto2.wdp"/><Relationship Id="rId4" Type="http://schemas.openxmlformats.org/officeDocument/2006/relationships/image" Target="../media/image5.png"/><Relationship Id="rId9" Type="http://schemas.openxmlformats.org/officeDocument/2006/relationships/image" Target="../media/image9.png"/><Relationship Id="rId14" Type="http://schemas.microsoft.com/office/2007/relationships/hdphoto" Target="../media/hdphoto4.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terrell.chester@us.af.mil"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terrell.chester@us.af.mil"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terrell.chester@us.af.mil" TargetMode="Externa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hape, circle&#10;&#10;Description automatically generated">
            <a:extLst>
              <a:ext uri="{FF2B5EF4-FFF2-40B4-BE49-F238E27FC236}">
                <a16:creationId xmlns:a16="http://schemas.microsoft.com/office/drawing/2014/main" id="{E3B8CB1C-249D-4780-1F32-62634B3BF9C0}"/>
              </a:ext>
            </a:extLst>
          </p:cNvPr>
          <p:cNvPicPr>
            <a:picLocks noChangeAspect="1"/>
          </p:cNvPicPr>
          <p:nvPr/>
        </p:nvPicPr>
        <p:blipFill rotWithShape="1">
          <a:blip r:embed="rId2">
            <a:extLst>
              <a:ext uri="{28A0092B-C50C-407E-A947-70E740481C1C}">
                <a14:useLocalDpi xmlns:a14="http://schemas.microsoft.com/office/drawing/2010/main" val="0"/>
              </a:ext>
            </a:extLst>
          </a:blip>
          <a:srcRect l="8211" t="8502" r="10934" b="6745"/>
          <a:stretch/>
        </p:blipFill>
        <p:spPr>
          <a:xfrm>
            <a:off x="606641" y="1406743"/>
            <a:ext cx="5175682" cy="4498548"/>
          </a:xfrm>
          <a:prstGeom prst="rect">
            <a:avLst/>
          </a:prstGeom>
        </p:spPr>
      </p:pic>
      <p:sp>
        <p:nvSpPr>
          <p:cNvPr id="2" name="Slide Number Placeholder 1">
            <a:extLst>
              <a:ext uri="{FF2B5EF4-FFF2-40B4-BE49-F238E27FC236}">
                <a16:creationId xmlns:a16="http://schemas.microsoft.com/office/drawing/2014/main" id="{D6BAD90A-6F6A-F931-64CE-D5334B72E52E}"/>
              </a:ext>
            </a:extLst>
          </p:cNvPr>
          <p:cNvSpPr>
            <a:spLocks noGrp="1"/>
          </p:cNvSpPr>
          <p:nvPr>
            <p:ph type="sldNum"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EE02A4C-1C94-49F5-B61B-EA59AFC99EFA}" type="slidenum">
              <a:rPr kumimoji="0" lang="en-US" sz="1800" b="0" i="0" u="none" strike="noStrike" kern="1200" cap="none" spc="0" normalizeH="0" baseline="0" noProof="0" smtClean="0">
                <a:ln>
                  <a:noFill/>
                </a:ln>
                <a:solidFill>
                  <a:srgbClr val="000000"/>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3" name="TextBox 2">
            <a:extLst>
              <a:ext uri="{FF2B5EF4-FFF2-40B4-BE49-F238E27FC236}">
                <a16:creationId xmlns:a16="http://schemas.microsoft.com/office/drawing/2014/main" id="{9A3209E5-DA79-09F6-E5D9-9332F1680B68}"/>
              </a:ext>
            </a:extLst>
          </p:cNvPr>
          <p:cNvSpPr txBox="1"/>
          <p:nvPr/>
        </p:nvSpPr>
        <p:spPr>
          <a:xfrm>
            <a:off x="26634" y="251872"/>
            <a:ext cx="12286695" cy="523220"/>
          </a:xfrm>
          <a:prstGeom prst="rect">
            <a:avLst/>
          </a:prstGeom>
          <a:noFill/>
        </p:spPr>
        <p:txBody>
          <a:bodyPr wrap="square" rtlCol="0">
            <a:spAutoFit/>
          </a:bodyPr>
          <a:lstStyle/>
          <a:p>
            <a:pPr algn="ctr"/>
            <a:r>
              <a:rPr lang="en-US" sz="2800" b="1" spc="600" dirty="0">
                <a:solidFill>
                  <a:srgbClr val="002060"/>
                </a:solidFill>
                <a:latin typeface="Trebuchet MS" panose="020B0603020202020204" pitchFamily="34" charset="0"/>
                <a:cs typeface="Times New Roman" panose="02020603050405020304" pitchFamily="18" charset="0"/>
              </a:rPr>
              <a:t>DEVELOPING ENLISTED FUTURE OFFICERS PROGRAM </a:t>
            </a:r>
          </a:p>
        </p:txBody>
      </p:sp>
      <p:sp>
        <p:nvSpPr>
          <p:cNvPr id="4" name="TextBox 3">
            <a:extLst>
              <a:ext uri="{FF2B5EF4-FFF2-40B4-BE49-F238E27FC236}">
                <a16:creationId xmlns:a16="http://schemas.microsoft.com/office/drawing/2014/main" id="{8BA9FEF7-BF4D-D055-2729-0728C2405C5A}"/>
              </a:ext>
            </a:extLst>
          </p:cNvPr>
          <p:cNvSpPr txBox="1"/>
          <p:nvPr/>
        </p:nvSpPr>
        <p:spPr>
          <a:xfrm>
            <a:off x="7016447" y="3627744"/>
            <a:ext cx="3775968" cy="2277547"/>
          </a:xfrm>
          <a:prstGeom prst="rect">
            <a:avLst/>
          </a:prstGeom>
          <a:noFill/>
        </p:spPr>
        <p:txBody>
          <a:bodyPr wrap="square" lIns="91440" tIns="45720" rIns="91440" bIns="45720" rtlCol="0" anchor="t">
            <a:spAutoFit/>
          </a:bodyPr>
          <a:lstStyle/>
          <a:p>
            <a:r>
              <a:rPr lang="en-US" sz="1600" dirty="0">
                <a:solidFill>
                  <a:srgbClr val="002060"/>
                </a:solidFill>
                <a:highlight>
                  <a:srgbClr val="FFFF00"/>
                </a:highlight>
                <a:latin typeface="Trebuchet MS" panose="020B0603020202020204" pitchFamily="34" charset="0"/>
              </a:rPr>
              <a:t>NAME</a:t>
            </a:r>
          </a:p>
          <a:p>
            <a:r>
              <a:rPr lang="en-US" sz="1600" dirty="0">
                <a:solidFill>
                  <a:srgbClr val="002060"/>
                </a:solidFill>
                <a:latin typeface="Trebuchet MS" panose="020B0603020202020204" pitchFamily="34" charset="0"/>
              </a:rPr>
              <a:t>CGOC President</a:t>
            </a:r>
          </a:p>
          <a:p>
            <a:endParaRPr lang="en-US" sz="1600" dirty="0">
              <a:solidFill>
                <a:srgbClr val="002060"/>
              </a:solidFill>
              <a:latin typeface="Trebuchet MS" panose="020B0603020202020204" pitchFamily="34" charset="0"/>
            </a:endParaRPr>
          </a:p>
          <a:p>
            <a:r>
              <a:rPr lang="en-US" sz="1600" dirty="0">
                <a:solidFill>
                  <a:srgbClr val="002060"/>
                </a:solidFill>
                <a:highlight>
                  <a:srgbClr val="FFFF00"/>
                </a:highlight>
                <a:latin typeface="Trebuchet MS" panose="020B0603020202020204" pitchFamily="34" charset="0"/>
              </a:rPr>
              <a:t>NAME</a:t>
            </a:r>
          </a:p>
          <a:p>
            <a:r>
              <a:rPr lang="en-US" sz="1600" dirty="0">
                <a:solidFill>
                  <a:srgbClr val="002060"/>
                </a:solidFill>
                <a:highlight>
                  <a:srgbClr val="FFFF00"/>
                </a:highlight>
                <a:latin typeface="Trebuchet MS" panose="020B0603020202020204" pitchFamily="34" charset="0"/>
              </a:rPr>
              <a:t>Base</a:t>
            </a:r>
            <a:r>
              <a:rPr lang="en-US" sz="1600" dirty="0">
                <a:solidFill>
                  <a:srgbClr val="002060"/>
                </a:solidFill>
                <a:latin typeface="Trebuchet MS" panose="020B0603020202020204" pitchFamily="34" charset="0"/>
              </a:rPr>
              <a:t> CGOC DEFO Lead</a:t>
            </a:r>
          </a:p>
          <a:p>
            <a:endParaRPr lang="en-US" sz="1600" dirty="0">
              <a:solidFill>
                <a:srgbClr val="002060"/>
              </a:solidFill>
              <a:latin typeface="Trebuchet MS" panose="020B0603020202020204" pitchFamily="34" charset="0"/>
            </a:endParaRPr>
          </a:p>
          <a:p>
            <a:r>
              <a:rPr lang="en-US" sz="1600" dirty="0">
                <a:solidFill>
                  <a:srgbClr val="002060"/>
                </a:solidFill>
                <a:highlight>
                  <a:srgbClr val="FFFF00"/>
                </a:highlight>
                <a:latin typeface="Trebuchet MS" panose="020B0603020202020204" pitchFamily="34" charset="0"/>
                <a:cs typeface="Arial"/>
              </a:rPr>
              <a:t>NAME</a:t>
            </a:r>
          </a:p>
          <a:p>
            <a:r>
              <a:rPr lang="en-US" sz="1600" dirty="0">
                <a:solidFill>
                  <a:srgbClr val="002060"/>
                </a:solidFill>
                <a:highlight>
                  <a:srgbClr val="FFFF00"/>
                </a:highlight>
                <a:latin typeface="Trebuchet MS" panose="020B0603020202020204" pitchFamily="34" charset="0"/>
              </a:rPr>
              <a:t>Base</a:t>
            </a:r>
            <a:r>
              <a:rPr lang="en-US" sz="1600" dirty="0">
                <a:solidFill>
                  <a:srgbClr val="002060"/>
                </a:solidFill>
                <a:latin typeface="Trebuchet MS" panose="020B0603020202020204" pitchFamily="34" charset="0"/>
              </a:rPr>
              <a:t> Development Advisor (DA)</a:t>
            </a:r>
          </a:p>
          <a:p>
            <a:endParaRPr lang="en-US" sz="1400" dirty="0"/>
          </a:p>
        </p:txBody>
      </p:sp>
      <p:sp>
        <p:nvSpPr>
          <p:cNvPr id="7" name="TextBox 6">
            <a:extLst>
              <a:ext uri="{FF2B5EF4-FFF2-40B4-BE49-F238E27FC236}">
                <a16:creationId xmlns:a16="http://schemas.microsoft.com/office/drawing/2014/main" id="{BB833674-D4FD-CDC7-A7F3-39E9942E720C}"/>
              </a:ext>
            </a:extLst>
          </p:cNvPr>
          <p:cNvSpPr txBox="1"/>
          <p:nvPr/>
        </p:nvSpPr>
        <p:spPr>
          <a:xfrm>
            <a:off x="7016447" y="2018286"/>
            <a:ext cx="4568912" cy="1046440"/>
          </a:xfrm>
          <a:prstGeom prst="rect">
            <a:avLst/>
          </a:prstGeom>
          <a:noFill/>
        </p:spPr>
        <p:txBody>
          <a:bodyPr wrap="square" lIns="91440" tIns="45720" rIns="91440" bIns="45720" rtlCol="0" anchor="t">
            <a:spAutoFit/>
          </a:bodyPr>
          <a:lstStyle/>
          <a:p>
            <a:r>
              <a:rPr lang="en-US" sz="2400" b="1" spc="300" dirty="0">
                <a:solidFill>
                  <a:srgbClr val="002060"/>
                </a:solidFill>
                <a:highlight>
                  <a:srgbClr val="FFFF00"/>
                </a:highlight>
                <a:latin typeface="Trebuchet MS" panose="020B0603020202020204" pitchFamily="34" charset="0"/>
              </a:rPr>
              <a:t>BASE NAME </a:t>
            </a:r>
          </a:p>
          <a:p>
            <a:r>
              <a:rPr lang="en-US" sz="2400" b="1" spc="300" dirty="0">
                <a:solidFill>
                  <a:srgbClr val="002060"/>
                </a:solidFill>
                <a:latin typeface="Trebuchet MS" panose="020B0603020202020204" pitchFamily="34" charset="0"/>
              </a:rPr>
              <a:t>COMMANDER’S PROGRAM</a:t>
            </a:r>
          </a:p>
          <a:p>
            <a:endParaRPr lang="en-US" sz="1400" dirty="0"/>
          </a:p>
        </p:txBody>
      </p:sp>
    </p:spTree>
    <p:extLst>
      <p:ext uri="{BB962C8B-B14F-4D97-AF65-F5344CB8AC3E}">
        <p14:creationId xmlns:p14="http://schemas.microsoft.com/office/powerpoint/2010/main" val="111448023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2983" y="-183968"/>
            <a:ext cx="4998720" cy="1143000"/>
          </a:xfrm>
        </p:spPr>
        <p:txBody>
          <a:bodyPr/>
          <a:lstStyle/>
          <a:p>
            <a:r>
              <a:rPr lang="en-US" sz="4000" spc="300" dirty="0"/>
              <a:t>OVERVIEW</a:t>
            </a:r>
          </a:p>
        </p:txBody>
      </p:sp>
      <p:sp>
        <p:nvSpPr>
          <p:cNvPr id="3" name="TextBox 2">
            <a:extLst>
              <a:ext uri="{FF2B5EF4-FFF2-40B4-BE49-F238E27FC236}">
                <a16:creationId xmlns:a16="http://schemas.microsoft.com/office/drawing/2014/main" id="{6A35A7F4-FE15-0FA0-6001-76D98897A733}"/>
              </a:ext>
            </a:extLst>
          </p:cNvPr>
          <p:cNvSpPr txBox="1"/>
          <p:nvPr/>
        </p:nvSpPr>
        <p:spPr>
          <a:xfrm>
            <a:off x="865683" y="1086264"/>
            <a:ext cx="9662980" cy="5047536"/>
          </a:xfrm>
          <a:prstGeom prst="rect">
            <a:avLst/>
          </a:prstGeom>
          <a:noFill/>
        </p:spPr>
        <p:txBody>
          <a:bodyPr wrap="square" rtlCol="0">
            <a:spAutoFit/>
          </a:bodyPr>
          <a:lstStyle/>
          <a:p>
            <a:pPr marL="285750" indent="-285750">
              <a:buFont typeface="Arial" panose="020B0604020202020204" pitchFamily="34" charset="0"/>
              <a:buChar char="•"/>
            </a:pPr>
            <a:r>
              <a:rPr lang="en-US" sz="2800" b="1" dirty="0"/>
              <a:t>Introductions</a:t>
            </a:r>
          </a:p>
          <a:p>
            <a:pPr marL="285750" indent="-285750">
              <a:buFont typeface="Arial" panose="020B0604020202020204" pitchFamily="34" charset="0"/>
              <a:buChar char="•"/>
            </a:pPr>
            <a:endParaRPr lang="en-US" sz="2800" b="1" dirty="0"/>
          </a:p>
          <a:p>
            <a:pPr marL="285750" indent="-285750">
              <a:buFont typeface="Arial" panose="020B0604020202020204" pitchFamily="34" charset="0"/>
              <a:buChar char="•"/>
            </a:pPr>
            <a:r>
              <a:rPr lang="en-US" sz="2800" b="1" dirty="0"/>
              <a:t>DEFO Program Background</a:t>
            </a:r>
          </a:p>
          <a:p>
            <a:pPr marL="285750" indent="-285750">
              <a:buFont typeface="Arial" panose="020B0604020202020204" pitchFamily="34" charset="0"/>
              <a:buChar char="•"/>
            </a:pPr>
            <a:endParaRPr lang="en-US" sz="2800" b="1" dirty="0"/>
          </a:p>
          <a:p>
            <a:pPr marL="285750" indent="-285750">
              <a:buFont typeface="Arial" panose="020B0604020202020204" pitchFamily="34" charset="0"/>
              <a:buChar char="•"/>
            </a:pPr>
            <a:r>
              <a:rPr lang="en-US" sz="2800" b="1" dirty="0"/>
              <a:t>How to Use DEFO</a:t>
            </a:r>
          </a:p>
          <a:p>
            <a:pPr marL="285750" indent="-285750">
              <a:buFont typeface="Arial" panose="020B0604020202020204" pitchFamily="34" charset="0"/>
              <a:buChar char="•"/>
            </a:pPr>
            <a:endParaRPr lang="en-US" sz="2800" b="1" dirty="0"/>
          </a:p>
          <a:p>
            <a:pPr marL="285750" indent="-285750">
              <a:buFont typeface="Arial" panose="020B0604020202020204" pitchFamily="34" charset="0"/>
              <a:buChar char="•"/>
            </a:pPr>
            <a:r>
              <a:rPr lang="en-US" sz="2800" b="1" dirty="0">
                <a:highlight>
                  <a:srgbClr val="FFFF00"/>
                </a:highlight>
              </a:rPr>
              <a:t>Base Name </a:t>
            </a:r>
            <a:r>
              <a:rPr lang="en-US" sz="2800" b="1" dirty="0"/>
              <a:t>DEFO Program Implementation</a:t>
            </a:r>
          </a:p>
          <a:p>
            <a:pPr marL="285750" indent="-285750">
              <a:buFont typeface="Arial" panose="020B0604020202020204" pitchFamily="34" charset="0"/>
              <a:buChar char="•"/>
            </a:pPr>
            <a:endParaRPr lang="en-US" sz="2800" b="1" dirty="0"/>
          </a:p>
          <a:p>
            <a:pPr marL="285750" indent="-285750">
              <a:buFont typeface="Arial" panose="020B0604020202020204" pitchFamily="34" charset="0"/>
              <a:buChar char="•"/>
            </a:pPr>
            <a:r>
              <a:rPr lang="en-US" sz="2800" b="1" dirty="0"/>
              <a:t>Commander’s Decision Point &amp; Action Items</a:t>
            </a:r>
          </a:p>
          <a:p>
            <a:pPr marL="285750" indent="-285750">
              <a:buFont typeface="Arial" panose="020B0604020202020204" pitchFamily="34" charset="0"/>
              <a:buChar char="•"/>
            </a:pPr>
            <a:endParaRPr lang="en-US" sz="2800" b="1" dirty="0"/>
          </a:p>
          <a:p>
            <a:pPr marL="285750" indent="-285750">
              <a:buFont typeface="Arial" panose="020B0604020202020204" pitchFamily="34" charset="0"/>
              <a:buChar char="•"/>
            </a:pPr>
            <a:r>
              <a:rPr lang="en-US" sz="2800" b="1" dirty="0"/>
              <a:t>Questions </a:t>
            </a:r>
          </a:p>
          <a:p>
            <a:pPr marL="285750" indent="-285750">
              <a:buFont typeface="Arial" panose="020B0604020202020204" pitchFamily="34" charset="0"/>
              <a:buChar char="•"/>
            </a:pPr>
            <a:endParaRPr lang="en-US" sz="1400" dirty="0"/>
          </a:p>
        </p:txBody>
      </p:sp>
      <p:pic>
        <p:nvPicPr>
          <p:cNvPr id="4" name="Picture 3" descr="Shape, circle&#10;&#10;Description automatically generated">
            <a:extLst>
              <a:ext uri="{FF2B5EF4-FFF2-40B4-BE49-F238E27FC236}">
                <a16:creationId xmlns:a16="http://schemas.microsoft.com/office/drawing/2014/main" id="{35499C7F-130D-16B1-5CCC-2227F4DD7785}"/>
              </a:ext>
            </a:extLst>
          </p:cNvPr>
          <p:cNvPicPr>
            <a:picLocks noChangeAspect="1"/>
          </p:cNvPicPr>
          <p:nvPr/>
        </p:nvPicPr>
        <p:blipFill rotWithShape="1">
          <a:blip r:embed="rId2">
            <a:extLst>
              <a:ext uri="{28A0092B-C50C-407E-A947-70E740481C1C}">
                <a14:useLocalDpi xmlns:a14="http://schemas.microsoft.com/office/drawing/2010/main" val="0"/>
              </a:ext>
            </a:extLst>
          </a:blip>
          <a:srcRect l="8211" t="8502" r="10934" b="6745"/>
          <a:stretch/>
        </p:blipFill>
        <p:spPr>
          <a:xfrm>
            <a:off x="146065" y="0"/>
            <a:ext cx="1105686" cy="961028"/>
          </a:xfrm>
          <a:prstGeom prst="rect">
            <a:avLst/>
          </a:prstGeom>
        </p:spPr>
      </p:pic>
    </p:spTree>
    <p:extLst>
      <p:ext uri="{BB962C8B-B14F-4D97-AF65-F5344CB8AC3E}">
        <p14:creationId xmlns:p14="http://schemas.microsoft.com/office/powerpoint/2010/main" val="221580340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47671" y="987296"/>
            <a:ext cx="5648325" cy="2523768"/>
          </a:xfrm>
          <a:prstGeom prst="rect">
            <a:avLst/>
          </a:prstGeom>
          <a:noFill/>
        </p:spPr>
        <p:txBody>
          <a:bodyPr wrap="square" rtlCol="0">
            <a:spAutoFit/>
          </a:bodyPr>
          <a:lstStyle/>
          <a:p>
            <a:pPr algn="ctr"/>
            <a:r>
              <a:rPr lang="en-US" b="1" dirty="0"/>
              <a:t>Overview</a:t>
            </a:r>
            <a:r>
              <a:rPr lang="en-US" sz="1400" b="1" dirty="0"/>
              <a:t> </a:t>
            </a:r>
            <a:endParaRPr lang="en-US" b="1" dirty="0"/>
          </a:p>
          <a:p>
            <a:endParaRPr lang="en-US" sz="1100" dirty="0"/>
          </a:p>
          <a:p>
            <a:pPr marL="285750" indent="-285750">
              <a:buFont typeface="Arial" panose="020B0604020202020204" pitchFamily="34" charset="0"/>
              <a:buChar char="•"/>
            </a:pPr>
            <a:r>
              <a:rPr lang="en-US" sz="1400" dirty="0"/>
              <a:t>The DEFO Program was initiated in 2019 by SSgt Terrell Chester and the Little Rock AFB CGOC to provide a clear pathway to commissioning for dedicated Airman.</a:t>
            </a:r>
            <a:br>
              <a:rPr lang="en-US" sz="1400" dirty="0"/>
            </a:br>
            <a:endParaRPr lang="en-US" sz="1400" dirty="0"/>
          </a:p>
          <a:p>
            <a:pPr marL="285750" indent="-285750">
              <a:buFont typeface="Arial" panose="020B0604020202020204" pitchFamily="34" charset="0"/>
              <a:buChar char="•"/>
            </a:pPr>
            <a:r>
              <a:rPr lang="en-US" sz="1400" dirty="0"/>
              <a:t>DEFO is a Commander’s Program that resides within the CGOC and connects Airmen with CGOs, guiding them through the commissioning process, providing shadowing opportunities within requested AFSCs (as feasible), commissioning package reviews, and monthly mentorship.</a:t>
            </a:r>
          </a:p>
        </p:txBody>
      </p:sp>
      <p:sp>
        <p:nvSpPr>
          <p:cNvPr id="6" name="TextBox 5"/>
          <p:cNvSpPr txBox="1"/>
          <p:nvPr/>
        </p:nvSpPr>
        <p:spPr>
          <a:xfrm>
            <a:off x="6334125" y="1038776"/>
            <a:ext cx="5835290" cy="2092881"/>
          </a:xfrm>
          <a:prstGeom prst="rect">
            <a:avLst/>
          </a:prstGeom>
          <a:noFill/>
        </p:spPr>
        <p:txBody>
          <a:bodyPr wrap="square" rtlCol="0">
            <a:spAutoFit/>
          </a:bodyPr>
          <a:lstStyle/>
          <a:p>
            <a:pPr algn="ctr"/>
            <a:r>
              <a:rPr lang="en-US" b="1" dirty="0"/>
              <a:t>Audience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The DEFO program educates enlisted members of all ranks on </a:t>
            </a:r>
            <a:r>
              <a:rPr lang="en-US" sz="1400"/>
              <a:t>the 18 </a:t>
            </a:r>
            <a:r>
              <a:rPr lang="en-US" sz="1400" dirty="0"/>
              <a:t>primary </a:t>
            </a:r>
            <a:r>
              <a:rPr lang="en-US" sz="1400"/>
              <a:t>and 22 </a:t>
            </a:r>
            <a:r>
              <a:rPr lang="en-US" sz="1400" dirty="0"/>
              <a:t>sub-programs of various commissioning sources and assists members in applying to programs of their interest. </a:t>
            </a:r>
            <a:br>
              <a:rPr lang="en-US" sz="1400" dirty="0"/>
            </a:br>
            <a:endParaRPr lang="en-US" sz="1400" dirty="0"/>
          </a:p>
          <a:p>
            <a:pPr marL="285750" indent="-285750">
              <a:buFont typeface="Arial" panose="020B0604020202020204" pitchFamily="34" charset="0"/>
              <a:buChar char="•"/>
            </a:pPr>
            <a:r>
              <a:rPr lang="en-US" sz="1400" dirty="0"/>
              <a:t>The DEFO program provides a platform for CGOs (with a focus on prior-enlisted officers) to mentor enlisted members and guide them through the commissioning process.</a:t>
            </a:r>
          </a:p>
        </p:txBody>
      </p:sp>
      <p:sp>
        <p:nvSpPr>
          <p:cNvPr id="7" name="TextBox 6"/>
          <p:cNvSpPr txBox="1"/>
          <p:nvPr/>
        </p:nvSpPr>
        <p:spPr>
          <a:xfrm>
            <a:off x="482506" y="3531037"/>
            <a:ext cx="5578656" cy="3816429"/>
          </a:xfrm>
          <a:prstGeom prst="rect">
            <a:avLst/>
          </a:prstGeom>
          <a:noFill/>
        </p:spPr>
        <p:txBody>
          <a:bodyPr wrap="square" rtlCol="0">
            <a:spAutoFit/>
          </a:bodyPr>
          <a:lstStyle/>
          <a:p>
            <a:pPr algn="ctr"/>
            <a:r>
              <a:rPr lang="en-US" b="1" dirty="0"/>
              <a:t>Commander’s DEFO Program</a:t>
            </a:r>
          </a:p>
          <a:p>
            <a:r>
              <a:rPr lang="en-US" sz="1400" b="1" dirty="0"/>
              <a:t>Requirements:</a:t>
            </a:r>
          </a:p>
          <a:p>
            <a:pPr marL="285750" indent="-285750">
              <a:buFont typeface="Arial" panose="020B0604020202020204" pitchFamily="34" charset="0"/>
              <a:buChar char="•"/>
            </a:pPr>
            <a:r>
              <a:rPr lang="en-US" sz="1400" dirty="0"/>
              <a:t>No pending or current disciplinary actions</a:t>
            </a:r>
          </a:p>
          <a:p>
            <a:pPr marL="285750" indent="-285750">
              <a:buFont typeface="Arial" panose="020B0604020202020204" pitchFamily="34" charset="0"/>
              <a:buChar char="•"/>
            </a:pPr>
            <a:r>
              <a:rPr lang="en-US" sz="1400" dirty="0"/>
              <a:t>Proof of passing PFA </a:t>
            </a:r>
          </a:p>
          <a:p>
            <a:pPr marL="285750" indent="-285750">
              <a:buFont typeface="Arial" panose="020B0604020202020204" pitchFamily="34" charset="0"/>
              <a:buChar char="•"/>
            </a:pPr>
            <a:r>
              <a:rPr lang="en-US" sz="1400" dirty="0"/>
              <a:t>SQ/CC &amp; WG/CC Approval </a:t>
            </a:r>
          </a:p>
          <a:p>
            <a:pPr marL="285750" indent="-285750">
              <a:buFont typeface="Arial" panose="020B0604020202020204" pitchFamily="34" charset="0"/>
              <a:buChar char="•"/>
            </a:pPr>
            <a:r>
              <a:rPr lang="en-US" sz="1400" dirty="0"/>
              <a:t>Quarterly updates from CGOC to WG/CC </a:t>
            </a:r>
          </a:p>
          <a:p>
            <a:endParaRPr lang="en-US" sz="1400" b="1" dirty="0"/>
          </a:p>
          <a:p>
            <a:r>
              <a:rPr lang="en-US" sz="1400" b="1" dirty="0"/>
              <a:t>Member Benefits: </a:t>
            </a:r>
          </a:p>
          <a:p>
            <a:pPr marL="285750" indent="-285750">
              <a:buFont typeface="Arial" panose="020B0604020202020204" pitchFamily="34" charset="0"/>
              <a:buChar char="•"/>
            </a:pPr>
            <a:r>
              <a:rPr lang="en-US" sz="1400" dirty="0"/>
              <a:t>Member paired with prior-enlisted Officers in AFSCs of interest</a:t>
            </a:r>
          </a:p>
          <a:p>
            <a:pPr marL="285750" indent="-285750">
              <a:buFont typeface="Arial" panose="020B0604020202020204" pitchFamily="34" charset="0"/>
              <a:buChar char="•"/>
            </a:pPr>
            <a:r>
              <a:rPr lang="en-US" sz="1400" dirty="0"/>
              <a:t>Members are mentored monthly, and CGO representative assists in reviewing commissioning package</a:t>
            </a:r>
          </a:p>
          <a:p>
            <a:pPr marL="285750" indent="-285750">
              <a:buFont typeface="Arial" panose="020B0604020202020204" pitchFamily="34" charset="0"/>
              <a:buChar char="•"/>
            </a:pPr>
            <a:r>
              <a:rPr lang="en-US" sz="1400" dirty="0"/>
              <a:t>Member may be granted Officer Shadowing opportunities  </a:t>
            </a:r>
          </a:p>
          <a:p>
            <a:pPr marL="285750" indent="-285750">
              <a:buFont typeface="Arial" panose="020B0604020202020204" pitchFamily="34" charset="0"/>
              <a:buChar char="•"/>
            </a:pPr>
            <a:endParaRPr lang="en-US" sz="1400" i="1" dirty="0"/>
          </a:p>
          <a:p>
            <a:pPr marL="285750" indent="-285750">
              <a:buFont typeface="Arial" panose="020B0604020202020204" pitchFamily="34" charset="0"/>
              <a:buChar char="•"/>
            </a:pPr>
            <a:endParaRPr lang="en-US" sz="1400" i="1" dirty="0"/>
          </a:p>
          <a:p>
            <a:pPr marL="285750" indent="-285750">
              <a:buFont typeface="Arial" panose="020B0604020202020204" pitchFamily="34" charset="0"/>
              <a:buChar char="•"/>
            </a:pPr>
            <a:endParaRPr lang="en-US" sz="1400" i="1" dirty="0"/>
          </a:p>
          <a:p>
            <a:pPr marL="285750" indent="-285750">
              <a:buFont typeface="Arial" panose="020B0604020202020204" pitchFamily="34" charset="0"/>
              <a:buChar char="•"/>
            </a:pPr>
            <a:endParaRPr lang="en-US" sz="1400" i="1" dirty="0"/>
          </a:p>
          <a:p>
            <a:pPr marL="285750" indent="-285750">
              <a:buFont typeface="Arial" panose="020B0604020202020204" pitchFamily="34" charset="0"/>
              <a:buChar char="•"/>
            </a:pPr>
            <a:endParaRPr lang="en-US" sz="1400" i="1" dirty="0"/>
          </a:p>
        </p:txBody>
      </p:sp>
      <p:sp>
        <p:nvSpPr>
          <p:cNvPr id="3" name="Title 2">
            <a:extLst>
              <a:ext uri="{FF2B5EF4-FFF2-40B4-BE49-F238E27FC236}">
                <a16:creationId xmlns:a16="http://schemas.microsoft.com/office/drawing/2014/main" id="{5D290BEF-D662-31E1-D4DB-2BC56D7C0266}"/>
              </a:ext>
            </a:extLst>
          </p:cNvPr>
          <p:cNvSpPr>
            <a:spLocks noGrp="1"/>
          </p:cNvSpPr>
          <p:nvPr>
            <p:ph type="title"/>
          </p:nvPr>
        </p:nvSpPr>
        <p:spPr>
          <a:xfrm>
            <a:off x="3596640" y="-114300"/>
            <a:ext cx="8595360" cy="1143000"/>
          </a:xfrm>
        </p:spPr>
        <p:txBody>
          <a:bodyPr/>
          <a:lstStyle/>
          <a:p>
            <a:r>
              <a:rPr lang="en-US" sz="4000" spc="300" dirty="0"/>
              <a:t>PROGRAM BACKGROUND</a:t>
            </a:r>
          </a:p>
        </p:txBody>
      </p:sp>
      <p:cxnSp>
        <p:nvCxnSpPr>
          <p:cNvPr id="12" name="Straight Connector 11">
            <a:extLst>
              <a:ext uri="{FF2B5EF4-FFF2-40B4-BE49-F238E27FC236}">
                <a16:creationId xmlns:a16="http://schemas.microsoft.com/office/drawing/2014/main" id="{85B31A40-FD1B-E5DE-05BC-DC78D726712A}"/>
              </a:ext>
            </a:extLst>
          </p:cNvPr>
          <p:cNvCxnSpPr>
            <a:cxnSpLocks/>
          </p:cNvCxnSpPr>
          <p:nvPr/>
        </p:nvCxnSpPr>
        <p:spPr bwMode="auto">
          <a:xfrm>
            <a:off x="6095996" y="1028700"/>
            <a:ext cx="0" cy="5289766"/>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02ACDFBA-B69A-28D9-796C-9B8CC44E2B9C}"/>
              </a:ext>
            </a:extLst>
          </p:cNvPr>
          <p:cNvCxnSpPr>
            <a:cxnSpLocks/>
          </p:cNvCxnSpPr>
          <p:nvPr/>
        </p:nvCxnSpPr>
        <p:spPr bwMode="auto">
          <a:xfrm>
            <a:off x="0" y="3429000"/>
            <a:ext cx="12169415"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2" name="TextBox 1">
            <a:extLst>
              <a:ext uri="{FF2B5EF4-FFF2-40B4-BE49-F238E27FC236}">
                <a16:creationId xmlns:a16="http://schemas.microsoft.com/office/drawing/2014/main" id="{FCDE7759-D15C-6A3E-4C52-84047D065E82}"/>
              </a:ext>
            </a:extLst>
          </p:cNvPr>
          <p:cNvSpPr txBox="1"/>
          <p:nvPr/>
        </p:nvSpPr>
        <p:spPr>
          <a:xfrm>
            <a:off x="376073" y="6318466"/>
            <a:ext cx="5580844" cy="553998"/>
          </a:xfrm>
          <a:prstGeom prst="rect">
            <a:avLst/>
          </a:prstGeom>
          <a:noFill/>
        </p:spPr>
        <p:txBody>
          <a:bodyPr wrap="square" rtlCol="0">
            <a:spAutoFit/>
          </a:bodyPr>
          <a:lstStyle/>
          <a:p>
            <a:pPr algn="ctr"/>
            <a:r>
              <a:rPr lang="en-US" sz="900" b="1" dirty="0"/>
              <a:t>DEFO Points of Contact:</a:t>
            </a:r>
            <a:endParaRPr lang="en-US" sz="700" dirty="0"/>
          </a:p>
          <a:p>
            <a:r>
              <a:rPr lang="en-US" sz="700" dirty="0"/>
              <a:t>Program Director: SSgt Terrell Chester – 987-3476      	  </a:t>
            </a:r>
            <a:r>
              <a:rPr lang="en-US" sz="700" dirty="0">
                <a:highlight>
                  <a:srgbClr val="FFFF00"/>
                </a:highlight>
              </a:rPr>
              <a:t>BASE CGOC DEFO Rep: Name – Number</a:t>
            </a:r>
          </a:p>
          <a:p>
            <a:r>
              <a:rPr lang="en-US" sz="700" dirty="0">
                <a:hlinkClick r:id="rId2"/>
              </a:rPr>
              <a:t>terrell.chester@us.af.mil</a:t>
            </a:r>
            <a:r>
              <a:rPr lang="en-US" sz="700" dirty="0"/>
              <a:t>                                 	</a:t>
            </a:r>
            <a:r>
              <a:rPr lang="en-US" sz="700" dirty="0">
                <a:highlight>
                  <a:srgbClr val="FFFF00"/>
                </a:highlight>
              </a:rPr>
              <a:t>  email address</a:t>
            </a:r>
            <a:br>
              <a:rPr lang="en-US" sz="700" dirty="0"/>
            </a:br>
            <a:endParaRPr lang="en-US" sz="700" dirty="0"/>
          </a:p>
        </p:txBody>
      </p:sp>
      <p:pic>
        <p:nvPicPr>
          <p:cNvPr id="4" name="Picture 3" descr="Shape, circle&#10;&#10;Description automatically generated">
            <a:extLst>
              <a:ext uri="{FF2B5EF4-FFF2-40B4-BE49-F238E27FC236}">
                <a16:creationId xmlns:a16="http://schemas.microsoft.com/office/drawing/2014/main" id="{C49C8600-515A-2DBC-B2DF-728794321C10}"/>
              </a:ext>
            </a:extLst>
          </p:cNvPr>
          <p:cNvPicPr>
            <a:picLocks noChangeAspect="1"/>
          </p:cNvPicPr>
          <p:nvPr/>
        </p:nvPicPr>
        <p:blipFill rotWithShape="1">
          <a:blip r:embed="rId3">
            <a:extLst>
              <a:ext uri="{28A0092B-C50C-407E-A947-70E740481C1C}">
                <a14:useLocalDpi xmlns:a14="http://schemas.microsoft.com/office/drawing/2010/main" val="0"/>
              </a:ext>
            </a:extLst>
          </a:blip>
          <a:srcRect l="8211" t="8502" r="10934" b="6745"/>
          <a:stretch/>
        </p:blipFill>
        <p:spPr>
          <a:xfrm>
            <a:off x="146065" y="0"/>
            <a:ext cx="1105686" cy="961028"/>
          </a:xfrm>
          <a:prstGeom prst="rect">
            <a:avLst/>
          </a:prstGeom>
        </p:spPr>
      </p:pic>
      <p:sp>
        <p:nvSpPr>
          <p:cNvPr id="11" name="TextBox 10">
            <a:extLst>
              <a:ext uri="{FF2B5EF4-FFF2-40B4-BE49-F238E27FC236}">
                <a16:creationId xmlns:a16="http://schemas.microsoft.com/office/drawing/2014/main" id="{0CFEF349-3F96-D85B-B970-B71E3647BBC8}"/>
              </a:ext>
            </a:extLst>
          </p:cNvPr>
          <p:cNvSpPr txBox="1"/>
          <p:nvPr/>
        </p:nvSpPr>
        <p:spPr>
          <a:xfrm>
            <a:off x="6334125" y="3848939"/>
            <a:ext cx="6138908" cy="2246769"/>
          </a:xfrm>
          <a:prstGeom prst="rect">
            <a:avLst/>
          </a:prstGeom>
          <a:noFill/>
        </p:spPr>
        <p:txBody>
          <a:bodyPr wrap="square">
            <a:spAutoFit/>
          </a:bodyPr>
          <a:lstStyle/>
          <a:p>
            <a:pPr marL="285750" indent="-285750">
              <a:buFont typeface="Arial" panose="020B0604020202020204" pitchFamily="34" charset="0"/>
              <a:buChar char="•"/>
            </a:pPr>
            <a:r>
              <a:rPr lang="en-US" sz="1400" dirty="0"/>
              <a:t>DEFO is implemented at the Commander’s Program level at the following three bases, with four bases pending:</a:t>
            </a:r>
          </a:p>
          <a:p>
            <a:pPr marL="285750"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dirty="0"/>
              <a:t>Little Rock Air Force Base (Benchmark)</a:t>
            </a:r>
          </a:p>
          <a:p>
            <a:pPr marL="742950" lvl="1" indent="-285750">
              <a:buFont typeface="Arial" panose="020B0604020202020204" pitchFamily="34" charset="0"/>
              <a:buChar char="•"/>
            </a:pPr>
            <a:r>
              <a:rPr lang="en-US" sz="1400" dirty="0"/>
              <a:t>Kirtland Air Force Base </a:t>
            </a:r>
          </a:p>
          <a:p>
            <a:pPr marL="742950" lvl="1" indent="-285750">
              <a:buFont typeface="Arial" panose="020B0604020202020204" pitchFamily="34" charset="0"/>
              <a:buChar char="•"/>
            </a:pPr>
            <a:r>
              <a:rPr lang="en-US" sz="1400"/>
              <a:t>Robins </a:t>
            </a:r>
            <a:r>
              <a:rPr lang="en-US" sz="1400" dirty="0"/>
              <a:t>Air Force Base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DEFO is being run at the Networking level at 49 Air Force bases worldwide</a:t>
            </a:r>
          </a:p>
          <a:p>
            <a:pPr marL="285750" indent="-285750">
              <a:buFont typeface="Arial" panose="020B0604020202020204" pitchFamily="34" charset="0"/>
              <a:buChar char="•"/>
            </a:pPr>
            <a:r>
              <a:rPr lang="en-US" sz="1400" dirty="0"/>
              <a:t>DEFO currently has 113 members in the program globally</a:t>
            </a:r>
          </a:p>
        </p:txBody>
      </p:sp>
      <p:sp>
        <p:nvSpPr>
          <p:cNvPr id="15" name="TextBox 14">
            <a:extLst>
              <a:ext uri="{FF2B5EF4-FFF2-40B4-BE49-F238E27FC236}">
                <a16:creationId xmlns:a16="http://schemas.microsoft.com/office/drawing/2014/main" id="{2FB6C369-4BCD-B022-E3FF-489F0FC09E04}"/>
              </a:ext>
            </a:extLst>
          </p:cNvPr>
          <p:cNvSpPr txBox="1"/>
          <p:nvPr/>
        </p:nvSpPr>
        <p:spPr>
          <a:xfrm>
            <a:off x="7665291" y="3479607"/>
            <a:ext cx="2925576" cy="369332"/>
          </a:xfrm>
          <a:prstGeom prst="rect">
            <a:avLst/>
          </a:prstGeom>
          <a:noFill/>
        </p:spPr>
        <p:txBody>
          <a:bodyPr wrap="square">
            <a:spAutoFit/>
          </a:bodyPr>
          <a:lstStyle/>
          <a:p>
            <a:pPr algn="ctr"/>
            <a:r>
              <a:rPr lang="en-US" b="1" dirty="0"/>
              <a:t>Global Status</a:t>
            </a:r>
          </a:p>
        </p:txBody>
      </p:sp>
    </p:spTree>
    <p:extLst>
      <p:ext uri="{BB962C8B-B14F-4D97-AF65-F5344CB8AC3E}">
        <p14:creationId xmlns:p14="http://schemas.microsoft.com/office/powerpoint/2010/main" val="112964450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57183C9-3B00-4BA1-8699-13D031F8AF96}"/>
              </a:ext>
            </a:extLst>
          </p:cNvPr>
          <p:cNvSpPr>
            <a:spLocks noGrp="1"/>
          </p:cNvSpPr>
          <p:nvPr>
            <p:ph type="body" sz="half" idx="2"/>
          </p:nvPr>
        </p:nvSpPr>
        <p:spPr>
          <a:xfrm>
            <a:off x="2345711" y="5723180"/>
            <a:ext cx="9682166" cy="429115"/>
          </a:xfrm>
          <a:ln>
            <a:solidFill>
              <a:schemeClr val="tx1"/>
            </a:solidFill>
          </a:ln>
        </p:spPr>
        <p:txBody>
          <a:bodyPr>
            <a:normAutofit fontScale="85000" lnSpcReduction="10000"/>
          </a:bodyPr>
          <a:lstStyle/>
          <a:p>
            <a:pPr algn="ctr"/>
            <a:r>
              <a:rPr lang="en-US" b="1" dirty="0"/>
              <a:t>Networking</a:t>
            </a:r>
            <a:r>
              <a:rPr lang="en-US" dirty="0"/>
              <a:t>: If you don’t want to use it as a Commander’s Program, you can use it as a Networking Opportunity</a:t>
            </a:r>
          </a:p>
          <a:p>
            <a:endParaRPr lang="en-US" dirty="0"/>
          </a:p>
        </p:txBody>
      </p:sp>
      <p:sp>
        <p:nvSpPr>
          <p:cNvPr id="6" name="Title 1">
            <a:extLst>
              <a:ext uri="{FF2B5EF4-FFF2-40B4-BE49-F238E27FC236}">
                <a16:creationId xmlns:a16="http://schemas.microsoft.com/office/drawing/2014/main" id="{BEA8019E-0108-4A67-AFDD-4BC3CD89D831}"/>
              </a:ext>
            </a:extLst>
          </p:cNvPr>
          <p:cNvSpPr txBox="1">
            <a:spLocks/>
          </p:cNvSpPr>
          <p:nvPr/>
        </p:nvSpPr>
        <p:spPr>
          <a:xfrm>
            <a:off x="6631618" y="-76617"/>
            <a:ext cx="5232673" cy="910686"/>
          </a:xfrm>
          <a:prstGeom prst="rect">
            <a:avLst/>
          </a:prstGeom>
        </p:spPr>
        <p:txBody>
          <a:bodyPr vert="horz" lIns="91440" tIns="45720" rIns="91440" bIns="45720" rtlCol="0" anchor="b">
            <a:normAutofit fontScale="92500"/>
            <a:scene3d>
              <a:camera prst="orthographicFront"/>
              <a:lightRig rig="threePt" dir="t"/>
            </a:scene3d>
            <a:sp3d extrusionH="57150">
              <a:bevelT w="38100" h="38100"/>
            </a:sp3d>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4000" b="1" spc="300" dirty="0">
                <a:effectLst>
                  <a:glow>
                    <a:schemeClr val="accent1">
                      <a:alpha val="40000"/>
                    </a:schemeClr>
                  </a:glow>
                  <a:reflection endPos="0" dist="50800" dir="5400000" sy="-100000" algn="bl" rotWithShape="0"/>
                </a:effectLst>
                <a:latin typeface="+mn-lt"/>
              </a:rPr>
              <a:t>HOW TO USE </a:t>
            </a:r>
            <a:r>
              <a:rPr lang="en-US" sz="4400" b="1" spc="300" dirty="0">
                <a:effectLst>
                  <a:glow>
                    <a:schemeClr val="accent1">
                      <a:alpha val="40000"/>
                    </a:schemeClr>
                  </a:glow>
                  <a:reflection endPos="0" dist="50800" dir="5400000" sy="-100000" algn="bl" rotWithShape="0"/>
                </a:effectLst>
                <a:latin typeface="+mn-lt"/>
              </a:rPr>
              <a:t>DEFO</a:t>
            </a:r>
            <a:endParaRPr lang="en-US" sz="4000" b="1" spc="300" dirty="0">
              <a:effectLst>
                <a:glow>
                  <a:schemeClr val="accent1">
                    <a:alpha val="40000"/>
                  </a:schemeClr>
                </a:glow>
                <a:reflection endPos="0" dist="50800" dir="5400000" sy="-100000" algn="bl" rotWithShape="0"/>
              </a:effectLst>
              <a:latin typeface="+mn-lt"/>
            </a:endParaRPr>
          </a:p>
        </p:txBody>
      </p:sp>
      <p:pic>
        <p:nvPicPr>
          <p:cNvPr id="7" name="Content Placeholder 6" descr="Connections">
            <a:extLst>
              <a:ext uri="{FF2B5EF4-FFF2-40B4-BE49-F238E27FC236}">
                <a16:creationId xmlns:a16="http://schemas.microsoft.com/office/drawing/2014/main" id="{4B3BDD00-E79F-421C-8333-7C0F8502DD01}"/>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98990" y="4327549"/>
            <a:ext cx="1546409" cy="1546409"/>
          </a:xfrm>
        </p:spPr>
      </p:pic>
      <p:pic>
        <p:nvPicPr>
          <p:cNvPr id="3" name="Picture 2">
            <a:extLst>
              <a:ext uri="{FF2B5EF4-FFF2-40B4-BE49-F238E27FC236}">
                <a16:creationId xmlns:a16="http://schemas.microsoft.com/office/drawing/2014/main" id="{B91C077D-A213-4D3B-B21E-466C306B005A}"/>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5304" b="95691" l="9761" r="89841">
                        <a14:foregroundMark x1="47809" y1="26740" x2="47809" y2="26740"/>
                        <a14:foregroundMark x1="45618" y1="17238" x2="45618" y2="17238"/>
                        <a14:foregroundMark x1="48207" y1="12707" x2="48207" y2="12707"/>
                        <a14:foregroundMark x1="52191" y1="5304" x2="52191" y2="5304"/>
                        <a14:foregroundMark x1="16733" y1="11271" x2="16733" y2="11271"/>
                        <a14:foregroundMark x1="19323" y1="22320" x2="19323" y2="22320"/>
                        <a14:foregroundMark x1="73904" y1="22762" x2="73904" y2="22762"/>
                        <a14:foregroundMark x1="74502" y1="18122" x2="74502" y2="18122"/>
                        <a14:foregroundMark x1="40637" y1="94807" x2="40637" y2="94807"/>
                        <a14:foregroundMark x1="57171" y1="95691" x2="57171" y2="95691"/>
                      </a14:backgroundRemoval>
                    </a14:imgEffect>
                  </a14:imgLayer>
                </a14:imgProps>
              </a:ext>
            </a:extLst>
          </a:blip>
          <a:stretch>
            <a:fillRect/>
          </a:stretch>
        </p:blipFill>
        <p:spPr>
          <a:xfrm>
            <a:off x="4191548" y="4083625"/>
            <a:ext cx="798962" cy="1440360"/>
          </a:xfrm>
          <a:prstGeom prst="rect">
            <a:avLst/>
          </a:prstGeom>
        </p:spPr>
      </p:pic>
      <p:pic>
        <p:nvPicPr>
          <p:cNvPr id="11" name="Picture 10">
            <a:extLst>
              <a:ext uri="{FF2B5EF4-FFF2-40B4-BE49-F238E27FC236}">
                <a16:creationId xmlns:a16="http://schemas.microsoft.com/office/drawing/2014/main" id="{840C5A00-FD16-471A-AA76-A6CAB07819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36313" y="4395698"/>
            <a:ext cx="1272274" cy="1272274"/>
          </a:xfrm>
          <a:prstGeom prst="rect">
            <a:avLst/>
          </a:prstGeom>
        </p:spPr>
      </p:pic>
      <p:pic>
        <p:nvPicPr>
          <p:cNvPr id="16" name="Graphic 15" descr="Add">
            <a:extLst>
              <a:ext uri="{FF2B5EF4-FFF2-40B4-BE49-F238E27FC236}">
                <a16:creationId xmlns:a16="http://schemas.microsoft.com/office/drawing/2014/main" id="{65C567B4-DAB9-4394-8589-2BA3FFBEED6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207721" y="4680898"/>
            <a:ext cx="419856" cy="419856"/>
          </a:xfrm>
          <a:prstGeom prst="rect">
            <a:avLst/>
          </a:prstGeom>
        </p:spPr>
      </p:pic>
      <p:pic>
        <p:nvPicPr>
          <p:cNvPr id="18" name="Picture 17">
            <a:extLst>
              <a:ext uri="{FF2B5EF4-FFF2-40B4-BE49-F238E27FC236}">
                <a16:creationId xmlns:a16="http://schemas.microsoft.com/office/drawing/2014/main" id="{B6581A8B-2901-4DA9-BF30-79C661A305E5}"/>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70508" y1="64063" x2="70508" y2="64063"/>
                      </a14:backgroundRemoval>
                    </a14:imgEffect>
                  </a14:imgLayer>
                </a14:imgProps>
              </a:ext>
              <a:ext uri="{28A0092B-C50C-407E-A947-70E740481C1C}">
                <a14:useLocalDpi xmlns:a14="http://schemas.microsoft.com/office/drawing/2010/main" val="0"/>
              </a:ext>
            </a:extLst>
          </a:blip>
          <a:stretch>
            <a:fillRect/>
          </a:stretch>
        </p:blipFill>
        <p:spPr>
          <a:xfrm>
            <a:off x="7505014" y="4542742"/>
            <a:ext cx="978187" cy="978187"/>
          </a:xfrm>
          <a:prstGeom prst="rect">
            <a:avLst/>
          </a:prstGeom>
        </p:spPr>
      </p:pic>
      <p:pic>
        <p:nvPicPr>
          <p:cNvPr id="22" name="Picture 21" descr="Text, letter&#10;&#10;Description automatically generated">
            <a:extLst>
              <a:ext uri="{FF2B5EF4-FFF2-40B4-BE49-F238E27FC236}">
                <a16:creationId xmlns:a16="http://schemas.microsoft.com/office/drawing/2014/main" id="{CE5929DA-7C49-AFAB-73FE-E0DEF4F549AD}"/>
              </a:ext>
            </a:extLst>
          </p:cNvPr>
          <p:cNvPicPr>
            <a:picLocks noChangeAspect="1"/>
          </p:cNvPicPr>
          <p:nvPr/>
        </p:nvPicPr>
        <p:blipFill>
          <a:blip r:embed="rId11">
            <a:extLst>
              <a:ext uri="{BEBA8EAE-BF5A-486C-A8C5-ECC9F3942E4B}">
                <a14:imgProps xmlns:a14="http://schemas.microsoft.com/office/drawing/2010/main">
                  <a14:imgLayer r:embed="rId12">
                    <a14:imgEffect>
                      <a14:saturation sat="0"/>
                    </a14:imgEffect>
                  </a14:imgLayer>
                </a14:imgProps>
              </a:ext>
              <a:ext uri="{28A0092B-C50C-407E-A947-70E740481C1C}">
                <a14:useLocalDpi xmlns:a14="http://schemas.microsoft.com/office/drawing/2010/main" val="0"/>
              </a:ext>
            </a:extLst>
          </a:blip>
          <a:stretch>
            <a:fillRect/>
          </a:stretch>
        </p:blipFill>
        <p:spPr>
          <a:xfrm>
            <a:off x="2878341" y="1346421"/>
            <a:ext cx="1460643" cy="1650444"/>
          </a:xfrm>
          <a:prstGeom prst="rect">
            <a:avLst/>
          </a:prstGeom>
        </p:spPr>
      </p:pic>
      <p:pic>
        <p:nvPicPr>
          <p:cNvPr id="24" name="Picture 23" descr="Icon&#10;&#10;Description automatically generated">
            <a:extLst>
              <a:ext uri="{FF2B5EF4-FFF2-40B4-BE49-F238E27FC236}">
                <a16:creationId xmlns:a16="http://schemas.microsoft.com/office/drawing/2014/main" id="{10824A87-C6E9-7CD8-DF03-5FD67BFE2372}"/>
              </a:ext>
            </a:extLst>
          </p:cNvPr>
          <p:cNvPicPr>
            <a:picLocks noChangeAspect="1"/>
          </p:cNvPicPr>
          <p:nvPr/>
        </p:nvPicPr>
        <p:blipFill>
          <a:blip r:embed="rId13">
            <a:extLst>
              <a:ext uri="{BEBA8EAE-BF5A-486C-A8C5-ECC9F3942E4B}">
                <a14:imgProps xmlns:a14="http://schemas.microsoft.com/office/drawing/2010/main">
                  <a14:imgLayer r:embed="rId14">
                    <a14:imgEffect>
                      <a14:saturation sat="0"/>
                    </a14:imgEffect>
                  </a14:imgLayer>
                </a14:imgProps>
              </a:ext>
              <a:ext uri="{28A0092B-C50C-407E-A947-70E740481C1C}">
                <a14:useLocalDpi xmlns:a14="http://schemas.microsoft.com/office/drawing/2010/main" val="0"/>
              </a:ext>
            </a:extLst>
          </a:blip>
          <a:stretch>
            <a:fillRect/>
          </a:stretch>
        </p:blipFill>
        <p:spPr>
          <a:xfrm>
            <a:off x="5102778" y="1374195"/>
            <a:ext cx="1986444" cy="1546409"/>
          </a:xfrm>
          <a:prstGeom prst="rect">
            <a:avLst/>
          </a:prstGeom>
        </p:spPr>
      </p:pic>
      <p:pic>
        <p:nvPicPr>
          <p:cNvPr id="27" name="Graphic 26" descr="Add">
            <a:extLst>
              <a:ext uri="{FF2B5EF4-FFF2-40B4-BE49-F238E27FC236}">
                <a16:creationId xmlns:a16="http://schemas.microsoft.com/office/drawing/2014/main" id="{1344F1EB-F1E2-7F17-F7D6-66AA95EA6BE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413142" y="1782514"/>
            <a:ext cx="419856" cy="419856"/>
          </a:xfrm>
          <a:prstGeom prst="rect">
            <a:avLst/>
          </a:prstGeom>
        </p:spPr>
      </p:pic>
      <p:pic>
        <p:nvPicPr>
          <p:cNvPr id="28" name="Graphic 27" descr="Add">
            <a:extLst>
              <a:ext uri="{FF2B5EF4-FFF2-40B4-BE49-F238E27FC236}">
                <a16:creationId xmlns:a16="http://schemas.microsoft.com/office/drawing/2014/main" id="{DF286BE4-6754-3CF4-C449-1A43D50660C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56950" y="1817492"/>
            <a:ext cx="419856" cy="419856"/>
          </a:xfrm>
          <a:prstGeom prst="rect">
            <a:avLst/>
          </a:prstGeom>
        </p:spPr>
      </p:pic>
      <p:sp>
        <p:nvSpPr>
          <p:cNvPr id="34" name="Rectangle 33">
            <a:extLst>
              <a:ext uri="{FF2B5EF4-FFF2-40B4-BE49-F238E27FC236}">
                <a16:creationId xmlns:a16="http://schemas.microsoft.com/office/drawing/2014/main" id="{8E8A96DE-974C-B15A-42AC-7BB3B563ACCB}"/>
              </a:ext>
            </a:extLst>
          </p:cNvPr>
          <p:cNvSpPr/>
          <p:nvPr/>
        </p:nvSpPr>
        <p:spPr>
          <a:xfrm>
            <a:off x="299574" y="4014425"/>
            <a:ext cx="1673215" cy="1077218"/>
          </a:xfrm>
          <a:prstGeom prst="rect">
            <a:avLst/>
          </a:prstGeom>
          <a:noFill/>
          <a:ln>
            <a:solidFill>
              <a:schemeClr val="tx1"/>
            </a:solidFill>
          </a:ln>
        </p:spPr>
        <p:txBody>
          <a:bodyPr wrap="none" lIns="91440" tIns="45720" rIns="91440" bIns="45720">
            <a:spAutoFit/>
          </a:bodyPr>
          <a:lstStyle/>
          <a:p>
            <a:pPr algn="ctr"/>
            <a:r>
              <a:rPr lang="en-US" sz="3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2 Ways </a:t>
            </a:r>
          </a:p>
          <a:p>
            <a:pPr algn="ctr"/>
            <a:r>
              <a:rPr lang="en-US" sz="32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to DEFO:</a:t>
            </a:r>
          </a:p>
        </p:txBody>
      </p:sp>
      <p:pic>
        <p:nvPicPr>
          <p:cNvPr id="40" name="Picture 39" descr="A group of people standing in front of a sign&#10;&#10;Description automatically generated with medium confidence">
            <a:extLst>
              <a:ext uri="{FF2B5EF4-FFF2-40B4-BE49-F238E27FC236}">
                <a16:creationId xmlns:a16="http://schemas.microsoft.com/office/drawing/2014/main" id="{4CCB82B6-1C17-E9C9-3594-125FA04445D7}"/>
              </a:ext>
            </a:extLst>
          </p:cNvPr>
          <p:cNvPicPr>
            <a:picLocks noChangeAspect="1"/>
          </p:cNvPicPr>
          <p:nvPr/>
        </p:nvPicPr>
        <p:blipFill>
          <a:blip r:embed="rId15">
            <a:extLst>
              <a:ext uri="{BEBA8EAE-BF5A-486C-A8C5-ECC9F3942E4B}">
                <a14:imgProps xmlns:a14="http://schemas.microsoft.com/office/drawing/2010/main">
                  <a14:imgLayer r:embed="rId16">
                    <a14:imgEffect>
                      <a14:saturation sat="0"/>
                    </a14:imgEffect>
                  </a14:imgLayer>
                </a14:imgProps>
              </a:ext>
              <a:ext uri="{28A0092B-C50C-407E-A947-70E740481C1C}">
                <a14:useLocalDpi xmlns:a14="http://schemas.microsoft.com/office/drawing/2010/main" val="0"/>
              </a:ext>
            </a:extLst>
          </a:blip>
          <a:stretch>
            <a:fillRect/>
          </a:stretch>
        </p:blipFill>
        <p:spPr>
          <a:xfrm>
            <a:off x="7668561" y="1190028"/>
            <a:ext cx="1706219" cy="1406993"/>
          </a:xfrm>
          <a:prstGeom prst="rect">
            <a:avLst/>
          </a:prstGeom>
        </p:spPr>
      </p:pic>
      <p:pic>
        <p:nvPicPr>
          <p:cNvPr id="43" name="Picture 42">
            <a:extLst>
              <a:ext uri="{FF2B5EF4-FFF2-40B4-BE49-F238E27FC236}">
                <a16:creationId xmlns:a16="http://schemas.microsoft.com/office/drawing/2014/main" id="{C23DB540-EAD1-30B9-6889-D631EB22D45F}"/>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foregroundMark x1="70508" y1="64063" x2="70508" y2="64063"/>
                      </a14:backgroundRemoval>
                    </a14:imgEffect>
                  </a14:imgLayer>
                </a14:imgProps>
              </a:ext>
              <a:ext uri="{28A0092B-C50C-407E-A947-70E740481C1C}">
                <a14:useLocalDpi xmlns:a14="http://schemas.microsoft.com/office/drawing/2010/main" val="0"/>
              </a:ext>
            </a:extLst>
          </a:blip>
          <a:stretch>
            <a:fillRect/>
          </a:stretch>
        </p:blipFill>
        <p:spPr>
          <a:xfrm>
            <a:off x="9350541" y="1503348"/>
            <a:ext cx="978187" cy="978187"/>
          </a:xfrm>
          <a:prstGeom prst="rect">
            <a:avLst/>
          </a:prstGeom>
        </p:spPr>
      </p:pic>
      <p:pic>
        <p:nvPicPr>
          <p:cNvPr id="44" name="Picture 43">
            <a:extLst>
              <a:ext uri="{FF2B5EF4-FFF2-40B4-BE49-F238E27FC236}">
                <a16:creationId xmlns:a16="http://schemas.microsoft.com/office/drawing/2014/main" id="{B2A5695B-9323-6446-70EB-4598706BB83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839634" y="1391283"/>
            <a:ext cx="1272274" cy="1272274"/>
          </a:xfrm>
          <a:prstGeom prst="rect">
            <a:avLst/>
          </a:prstGeom>
        </p:spPr>
      </p:pic>
      <p:sp>
        <p:nvSpPr>
          <p:cNvPr id="50" name="Text Placeholder 3">
            <a:extLst>
              <a:ext uri="{FF2B5EF4-FFF2-40B4-BE49-F238E27FC236}">
                <a16:creationId xmlns:a16="http://schemas.microsoft.com/office/drawing/2014/main" id="{1EA5CFB1-B296-088C-E206-CA26D9E3BF74}"/>
              </a:ext>
            </a:extLst>
          </p:cNvPr>
          <p:cNvSpPr txBox="1">
            <a:spLocks/>
          </p:cNvSpPr>
          <p:nvPr/>
        </p:nvSpPr>
        <p:spPr>
          <a:xfrm>
            <a:off x="2182125" y="3065883"/>
            <a:ext cx="9682166" cy="429115"/>
          </a:xfrm>
          <a:prstGeom prst="rect">
            <a:avLst/>
          </a:prstGeom>
          <a:ln>
            <a:solidFill>
              <a:schemeClr val="tx1"/>
            </a:solidFill>
          </a:ln>
        </p:spPr>
        <p:txBody>
          <a:bodyPr vert="horz" lIns="91440" tIns="45720" rIns="91440" bIns="4572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gn="ctr"/>
            <a:r>
              <a:rPr lang="en-US" b="1" dirty="0"/>
              <a:t>Commander’s Program</a:t>
            </a:r>
            <a:r>
              <a:rPr lang="en-US" dirty="0"/>
              <a:t>: Meet Program requirements; get Commander approval; get assigned a DEFO Officer Team </a:t>
            </a:r>
          </a:p>
        </p:txBody>
      </p:sp>
      <p:cxnSp>
        <p:nvCxnSpPr>
          <p:cNvPr id="52" name="Straight Arrow Connector 51">
            <a:extLst>
              <a:ext uri="{FF2B5EF4-FFF2-40B4-BE49-F238E27FC236}">
                <a16:creationId xmlns:a16="http://schemas.microsoft.com/office/drawing/2014/main" id="{D0258A36-5169-99F9-ABFA-9686DCD1B641}"/>
              </a:ext>
            </a:extLst>
          </p:cNvPr>
          <p:cNvCxnSpPr/>
          <p:nvPr/>
        </p:nvCxnSpPr>
        <p:spPr>
          <a:xfrm flipV="1">
            <a:off x="1617785" y="3429000"/>
            <a:ext cx="464233" cy="481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DE5A891-0492-615B-7828-ED3CB6B68AFD}"/>
              </a:ext>
            </a:extLst>
          </p:cNvPr>
          <p:cNvCxnSpPr>
            <a:cxnSpLocks/>
          </p:cNvCxnSpPr>
          <p:nvPr/>
        </p:nvCxnSpPr>
        <p:spPr>
          <a:xfrm>
            <a:off x="1617785" y="5319673"/>
            <a:ext cx="668311" cy="506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21C29AF-BDB4-C726-690C-DE44835F12D5}"/>
              </a:ext>
            </a:extLst>
          </p:cNvPr>
          <p:cNvCxnSpPr/>
          <p:nvPr/>
        </p:nvCxnSpPr>
        <p:spPr>
          <a:xfrm>
            <a:off x="98474" y="1031977"/>
            <a:ext cx="11929403" cy="0"/>
          </a:xfrm>
          <a:prstGeom prst="line">
            <a:avLst/>
          </a:prstGeom>
          <a:ln w="47625">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A circular logo with black text&#10;&#10;Description automatically generated">
            <a:extLst>
              <a:ext uri="{FF2B5EF4-FFF2-40B4-BE49-F238E27FC236}">
                <a16:creationId xmlns:a16="http://schemas.microsoft.com/office/drawing/2014/main" id="{75079870-B01A-4A9C-7BB6-F9CE84A0A819}"/>
              </a:ext>
            </a:extLst>
          </p:cNvPr>
          <p:cNvPicPr>
            <a:picLocks noChangeAspect="1"/>
          </p:cNvPicPr>
          <p:nvPr/>
        </p:nvPicPr>
        <p:blipFill rotWithShape="1">
          <a:blip r:embed="rId17">
            <a:extLst>
              <a:ext uri="{28A0092B-C50C-407E-A947-70E740481C1C}">
                <a14:useLocalDpi xmlns:a14="http://schemas.microsoft.com/office/drawing/2010/main" val="0"/>
              </a:ext>
            </a:extLst>
          </a:blip>
          <a:srcRect l="9612" t="8582" r="11316" b="5658"/>
          <a:stretch/>
        </p:blipFill>
        <p:spPr>
          <a:xfrm>
            <a:off x="754967" y="39591"/>
            <a:ext cx="996390" cy="896059"/>
          </a:xfrm>
          <a:prstGeom prst="rect">
            <a:avLst/>
          </a:prstGeom>
        </p:spPr>
      </p:pic>
    </p:spTree>
    <p:extLst>
      <p:ext uri="{BB962C8B-B14F-4D97-AF65-F5344CB8AC3E}">
        <p14:creationId xmlns:p14="http://schemas.microsoft.com/office/powerpoint/2010/main" val="821084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D290BEF-D662-31E1-D4DB-2BC56D7C0266}"/>
              </a:ext>
            </a:extLst>
          </p:cNvPr>
          <p:cNvSpPr>
            <a:spLocks noGrp="1"/>
          </p:cNvSpPr>
          <p:nvPr>
            <p:ph type="title"/>
          </p:nvPr>
        </p:nvSpPr>
        <p:spPr>
          <a:xfrm>
            <a:off x="3897298" y="0"/>
            <a:ext cx="8294702" cy="1028700"/>
          </a:xfrm>
        </p:spPr>
        <p:txBody>
          <a:bodyPr/>
          <a:lstStyle/>
          <a:p>
            <a:r>
              <a:rPr lang="en-US" sz="4000" spc="300" dirty="0">
                <a:highlight>
                  <a:srgbClr val="FFFF00"/>
                </a:highlight>
              </a:rPr>
              <a:t>[BASE NAME] </a:t>
            </a:r>
            <a:r>
              <a:rPr lang="en-US" sz="4000" spc="300" dirty="0"/>
              <a:t>DEFO PROGRAM </a:t>
            </a:r>
          </a:p>
        </p:txBody>
      </p:sp>
      <p:sp>
        <p:nvSpPr>
          <p:cNvPr id="5" name="TextBox 4">
            <a:extLst>
              <a:ext uri="{FF2B5EF4-FFF2-40B4-BE49-F238E27FC236}">
                <a16:creationId xmlns:a16="http://schemas.microsoft.com/office/drawing/2014/main" id="{C71ABC92-4B8F-23C2-509B-4A7CE00F2412}"/>
              </a:ext>
            </a:extLst>
          </p:cNvPr>
          <p:cNvSpPr txBox="1"/>
          <p:nvPr/>
        </p:nvSpPr>
        <p:spPr>
          <a:xfrm>
            <a:off x="376075" y="1338720"/>
            <a:ext cx="11598212" cy="3570208"/>
          </a:xfrm>
          <a:prstGeom prst="rect">
            <a:avLst/>
          </a:prstGeom>
          <a:noFill/>
        </p:spPr>
        <p:txBody>
          <a:bodyPr wrap="square">
            <a:spAutoFit/>
          </a:bodyPr>
          <a:lstStyle/>
          <a:p>
            <a:r>
              <a:rPr lang="en-US" sz="1600" dirty="0"/>
              <a:t>The </a:t>
            </a:r>
            <a:r>
              <a:rPr lang="en-US" sz="1600" dirty="0">
                <a:highlight>
                  <a:srgbClr val="FFFF00"/>
                </a:highlight>
              </a:rPr>
              <a:t>[BASE NAME] </a:t>
            </a:r>
            <a:r>
              <a:rPr lang="en-US" sz="1600" dirty="0"/>
              <a:t>CGOC would like to implement the DEFO Program at </a:t>
            </a:r>
            <a:r>
              <a:rPr lang="en-US" sz="1600" dirty="0">
                <a:highlight>
                  <a:srgbClr val="FFFF00"/>
                </a:highlight>
              </a:rPr>
              <a:t>[BASE NAME] </a:t>
            </a:r>
            <a:r>
              <a:rPr lang="en-US" sz="1600" dirty="0"/>
              <a:t>beginning in </a:t>
            </a:r>
            <a:r>
              <a:rPr lang="en-US" sz="1600" dirty="0">
                <a:highlight>
                  <a:srgbClr val="FFFF00"/>
                </a:highlight>
              </a:rPr>
              <a:t>[MONTH &amp; YEAR]. </a:t>
            </a:r>
          </a:p>
          <a:p>
            <a:endParaRPr lang="en-US" sz="1600" dirty="0"/>
          </a:p>
          <a:p>
            <a:r>
              <a:rPr lang="en-US" sz="1600" dirty="0"/>
              <a:t>The plan for implementation is as follows:</a:t>
            </a:r>
          </a:p>
          <a:p>
            <a:r>
              <a:rPr lang="en-US" sz="1600" dirty="0"/>
              <a:t> </a:t>
            </a:r>
          </a:p>
          <a:p>
            <a:pPr marL="742950" marR="0" indent="-285750">
              <a:spcBef>
                <a:spcPts val="0"/>
              </a:spcBef>
              <a:spcAft>
                <a:spcPts val="0"/>
              </a:spcAft>
              <a:buFont typeface="Wingdings" panose="05000000000000000000" pitchFamily="2" charset="2"/>
              <a:buChar char="q"/>
            </a:pPr>
            <a:r>
              <a:rPr lang="en-US" sz="1600" dirty="0">
                <a:effectLst/>
                <a:ea typeface="Calibri" panose="020F0502020204030204" pitchFamily="34" charset="0"/>
              </a:rPr>
              <a:t>Coordinate with CGOC to implement DEFO Representative position </a:t>
            </a:r>
          </a:p>
          <a:p>
            <a:pPr marL="742950" marR="0" indent="-285750">
              <a:spcBef>
                <a:spcPts val="0"/>
              </a:spcBef>
              <a:spcAft>
                <a:spcPts val="0"/>
              </a:spcAft>
              <a:buFont typeface="Wingdings" panose="05000000000000000000" pitchFamily="2" charset="2"/>
              <a:buChar char="q"/>
            </a:pPr>
            <a:r>
              <a:rPr lang="en-US" sz="1600" dirty="0">
                <a:ea typeface="Calibri" panose="020F0502020204030204" pitchFamily="34" charset="0"/>
              </a:rPr>
              <a:t>Delegate DEFO Representative duties to selectee</a:t>
            </a:r>
            <a:endParaRPr lang="en-US" sz="1600" dirty="0">
              <a:effectLst/>
              <a:ea typeface="Calibri" panose="020F0502020204030204" pitchFamily="34" charset="0"/>
            </a:endParaRPr>
          </a:p>
          <a:p>
            <a:pPr marL="742950" marR="0" indent="-285750">
              <a:spcBef>
                <a:spcPts val="0"/>
              </a:spcBef>
              <a:spcAft>
                <a:spcPts val="0"/>
              </a:spcAft>
              <a:buFont typeface="Wingdings" panose="05000000000000000000" pitchFamily="2" charset="2"/>
              <a:buChar char="q"/>
            </a:pPr>
            <a:r>
              <a:rPr lang="en-US" sz="1600" dirty="0">
                <a:effectLst/>
                <a:ea typeface="Calibri" panose="020F0502020204030204" pitchFamily="34" charset="0"/>
              </a:rPr>
              <a:t>Coordinate with Base Developmental Advisor to provide DEFO information into educational and base briefings</a:t>
            </a:r>
          </a:p>
          <a:p>
            <a:pPr marL="742950" marR="0" indent="-285750">
              <a:spcBef>
                <a:spcPts val="0"/>
              </a:spcBef>
              <a:spcAft>
                <a:spcPts val="0"/>
              </a:spcAft>
              <a:buFont typeface="Wingdings" panose="05000000000000000000" pitchFamily="2" charset="2"/>
              <a:buChar char="q"/>
            </a:pPr>
            <a:r>
              <a:rPr lang="en-US" sz="1600" dirty="0">
                <a:ea typeface="Calibri" panose="020F0502020204030204" pitchFamily="34" charset="0"/>
              </a:rPr>
              <a:t>Receive WG/CC Program Approval</a:t>
            </a:r>
            <a:endParaRPr lang="en-US" sz="1600" dirty="0">
              <a:effectLst/>
              <a:ea typeface="Calibri" panose="020F0502020204030204" pitchFamily="34" charset="0"/>
            </a:endParaRPr>
          </a:p>
          <a:p>
            <a:pPr marL="742950" marR="0" indent="-285750">
              <a:spcBef>
                <a:spcPts val="0"/>
              </a:spcBef>
              <a:spcAft>
                <a:spcPts val="0"/>
              </a:spcAft>
              <a:buFont typeface="Wingdings" panose="05000000000000000000" pitchFamily="2" charset="2"/>
              <a:buChar char="q"/>
            </a:pPr>
            <a:r>
              <a:rPr lang="en-US" sz="1600" dirty="0">
                <a:ea typeface="Calibri" panose="020F0502020204030204" pitchFamily="34" charset="0"/>
              </a:rPr>
              <a:t>Broadcast DEFO Program and Mentorship Opportunities to base personnel </a:t>
            </a:r>
          </a:p>
          <a:p>
            <a:pPr marL="742950" marR="0" indent="-285750">
              <a:spcBef>
                <a:spcPts val="0"/>
              </a:spcBef>
              <a:spcAft>
                <a:spcPts val="0"/>
              </a:spcAft>
              <a:buFont typeface="Wingdings" panose="05000000000000000000" pitchFamily="2" charset="2"/>
              <a:buChar char="q"/>
            </a:pPr>
            <a:r>
              <a:rPr lang="en-US" sz="1600" dirty="0">
                <a:effectLst/>
                <a:ea typeface="Calibri" panose="020F0502020204030204" pitchFamily="34" charset="0"/>
              </a:rPr>
              <a:t>Report quarterly data to WG/CC and DEFO Program Director</a:t>
            </a:r>
          </a:p>
          <a:p>
            <a:pPr marL="742950" marR="0" indent="-285750">
              <a:spcBef>
                <a:spcPts val="0"/>
              </a:spcBef>
              <a:spcAft>
                <a:spcPts val="0"/>
              </a:spcAft>
              <a:buFont typeface="Wingdings" panose="05000000000000000000" pitchFamily="2" charset="2"/>
              <a:buChar char="q"/>
            </a:pPr>
            <a:r>
              <a:rPr lang="en-US" sz="1600" dirty="0">
                <a:ea typeface="Calibri" panose="020F0502020204030204" pitchFamily="34" charset="0"/>
              </a:rPr>
              <a:t>Maintain </a:t>
            </a:r>
            <a:r>
              <a:rPr lang="en-US" sz="1600" dirty="0">
                <a:highlight>
                  <a:srgbClr val="FFFF00"/>
                </a:highlight>
                <a:ea typeface="Calibri" panose="020F0502020204030204" pitchFamily="34" charset="0"/>
              </a:rPr>
              <a:t>[BASE NAME]</a:t>
            </a:r>
            <a:r>
              <a:rPr lang="en-US" sz="1600" dirty="0">
                <a:ea typeface="Calibri" panose="020F0502020204030204" pitchFamily="34" charset="0"/>
              </a:rPr>
              <a:t> DEFO Program continuity within the CGOC</a:t>
            </a:r>
            <a:endParaRPr lang="en-US" sz="1600" dirty="0">
              <a:effectLst/>
              <a:ea typeface="Calibri" panose="020F0502020204030204" pitchFamily="34" charset="0"/>
            </a:endParaRPr>
          </a:p>
          <a:p>
            <a:pPr marL="742950" marR="0" indent="-285750">
              <a:spcBef>
                <a:spcPts val="0"/>
              </a:spcBef>
              <a:spcAft>
                <a:spcPts val="0"/>
              </a:spcAft>
              <a:buFont typeface="Wingdings" panose="05000000000000000000" pitchFamily="2" charset="2"/>
              <a:buChar char="q"/>
            </a:pPr>
            <a:endParaRPr lang="en-US" sz="1600" dirty="0"/>
          </a:p>
          <a:p>
            <a:endParaRPr lang="en-US" sz="1600" dirty="0"/>
          </a:p>
          <a:p>
            <a:endParaRPr lang="en-US" dirty="0">
              <a:latin typeface="Calibri" panose="020F0502020204030204" pitchFamily="34" charset="0"/>
            </a:endParaRPr>
          </a:p>
        </p:txBody>
      </p:sp>
      <p:sp>
        <p:nvSpPr>
          <p:cNvPr id="4" name="TextBox 3">
            <a:extLst>
              <a:ext uri="{FF2B5EF4-FFF2-40B4-BE49-F238E27FC236}">
                <a16:creationId xmlns:a16="http://schemas.microsoft.com/office/drawing/2014/main" id="{D975FAF0-ED02-7894-83F0-DDFC22BCFCD3}"/>
              </a:ext>
            </a:extLst>
          </p:cNvPr>
          <p:cNvSpPr txBox="1"/>
          <p:nvPr/>
        </p:nvSpPr>
        <p:spPr>
          <a:xfrm>
            <a:off x="376073" y="6318466"/>
            <a:ext cx="5580844" cy="553998"/>
          </a:xfrm>
          <a:prstGeom prst="rect">
            <a:avLst/>
          </a:prstGeom>
          <a:noFill/>
        </p:spPr>
        <p:txBody>
          <a:bodyPr wrap="square" rtlCol="0">
            <a:spAutoFit/>
          </a:bodyPr>
          <a:lstStyle/>
          <a:p>
            <a:pPr algn="ctr"/>
            <a:r>
              <a:rPr lang="en-US" sz="900" b="1" dirty="0"/>
              <a:t>DEFO Points of Contact:</a:t>
            </a:r>
            <a:endParaRPr lang="en-US" sz="700" dirty="0"/>
          </a:p>
          <a:p>
            <a:r>
              <a:rPr lang="en-US" sz="700" dirty="0"/>
              <a:t>Program Director: SSgt Terrell Chester – 987-3476      	  </a:t>
            </a:r>
            <a:r>
              <a:rPr lang="en-US" sz="700" dirty="0">
                <a:highlight>
                  <a:srgbClr val="FFFF00"/>
                </a:highlight>
              </a:rPr>
              <a:t>BASE CGOC DEFO Rep: Name – Number</a:t>
            </a:r>
          </a:p>
          <a:p>
            <a:r>
              <a:rPr lang="en-US" sz="700" dirty="0">
                <a:hlinkClick r:id="rId2"/>
              </a:rPr>
              <a:t>terrell.chester@us.af.mil</a:t>
            </a:r>
            <a:r>
              <a:rPr lang="en-US" sz="700" dirty="0"/>
              <a:t>                                 	</a:t>
            </a:r>
            <a:r>
              <a:rPr lang="en-US" sz="700" dirty="0">
                <a:highlight>
                  <a:srgbClr val="FFFF00"/>
                </a:highlight>
              </a:rPr>
              <a:t>  email address</a:t>
            </a:r>
            <a:br>
              <a:rPr lang="en-US" sz="700" dirty="0"/>
            </a:br>
            <a:endParaRPr lang="en-US" sz="700" dirty="0"/>
          </a:p>
        </p:txBody>
      </p:sp>
      <p:pic>
        <p:nvPicPr>
          <p:cNvPr id="6" name="Picture 5" descr="Shape, circle&#10;&#10;Description automatically generated">
            <a:extLst>
              <a:ext uri="{FF2B5EF4-FFF2-40B4-BE49-F238E27FC236}">
                <a16:creationId xmlns:a16="http://schemas.microsoft.com/office/drawing/2014/main" id="{CA317663-8BCD-741E-EF55-AACA4CCC05E2}"/>
              </a:ext>
            </a:extLst>
          </p:cNvPr>
          <p:cNvPicPr>
            <a:picLocks noChangeAspect="1"/>
          </p:cNvPicPr>
          <p:nvPr/>
        </p:nvPicPr>
        <p:blipFill rotWithShape="1">
          <a:blip r:embed="rId3">
            <a:extLst>
              <a:ext uri="{28A0092B-C50C-407E-A947-70E740481C1C}">
                <a14:useLocalDpi xmlns:a14="http://schemas.microsoft.com/office/drawing/2010/main" val="0"/>
              </a:ext>
            </a:extLst>
          </a:blip>
          <a:srcRect l="8211" t="8502" r="10934" b="6745"/>
          <a:stretch/>
        </p:blipFill>
        <p:spPr>
          <a:xfrm>
            <a:off x="146065" y="0"/>
            <a:ext cx="1105686" cy="961028"/>
          </a:xfrm>
          <a:prstGeom prst="rect">
            <a:avLst/>
          </a:prstGeom>
        </p:spPr>
      </p:pic>
    </p:spTree>
    <p:extLst>
      <p:ext uri="{BB962C8B-B14F-4D97-AF65-F5344CB8AC3E}">
        <p14:creationId xmlns:p14="http://schemas.microsoft.com/office/powerpoint/2010/main" val="121935047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D290BEF-D662-31E1-D4DB-2BC56D7C0266}"/>
              </a:ext>
            </a:extLst>
          </p:cNvPr>
          <p:cNvSpPr>
            <a:spLocks noGrp="1"/>
          </p:cNvSpPr>
          <p:nvPr>
            <p:ph type="title"/>
          </p:nvPr>
        </p:nvSpPr>
        <p:spPr>
          <a:xfrm>
            <a:off x="4023360" y="0"/>
            <a:ext cx="8168640" cy="1028700"/>
          </a:xfrm>
        </p:spPr>
        <p:txBody>
          <a:bodyPr/>
          <a:lstStyle/>
          <a:p>
            <a:r>
              <a:rPr lang="en-US" sz="4000" spc="300" dirty="0"/>
              <a:t>COMMANDER’S DECISION</a:t>
            </a:r>
          </a:p>
        </p:txBody>
      </p:sp>
      <p:sp>
        <p:nvSpPr>
          <p:cNvPr id="2" name="TextBox 1">
            <a:extLst>
              <a:ext uri="{FF2B5EF4-FFF2-40B4-BE49-F238E27FC236}">
                <a16:creationId xmlns:a16="http://schemas.microsoft.com/office/drawing/2014/main" id="{37520D7C-87BF-7841-5145-D2D45195FD76}"/>
              </a:ext>
            </a:extLst>
          </p:cNvPr>
          <p:cNvSpPr txBox="1"/>
          <p:nvPr/>
        </p:nvSpPr>
        <p:spPr>
          <a:xfrm>
            <a:off x="376073" y="6318466"/>
            <a:ext cx="5580844" cy="553998"/>
          </a:xfrm>
          <a:prstGeom prst="rect">
            <a:avLst/>
          </a:prstGeom>
          <a:noFill/>
        </p:spPr>
        <p:txBody>
          <a:bodyPr wrap="square" rtlCol="0">
            <a:spAutoFit/>
          </a:bodyPr>
          <a:lstStyle/>
          <a:p>
            <a:pPr algn="ctr"/>
            <a:r>
              <a:rPr lang="en-US" sz="900" b="1" dirty="0"/>
              <a:t>DEFO Points of Contact:</a:t>
            </a:r>
            <a:endParaRPr lang="en-US" sz="700" dirty="0"/>
          </a:p>
          <a:p>
            <a:r>
              <a:rPr lang="en-US" sz="700" dirty="0"/>
              <a:t>Program Director: SSgt Terrell Chester – 987-3476      	  </a:t>
            </a:r>
            <a:r>
              <a:rPr lang="en-US" sz="700" dirty="0">
                <a:highlight>
                  <a:srgbClr val="FFFF00"/>
                </a:highlight>
              </a:rPr>
              <a:t>BASE CGOC DEFO Rep: Name – Number</a:t>
            </a:r>
          </a:p>
          <a:p>
            <a:r>
              <a:rPr lang="en-US" sz="700" dirty="0">
                <a:hlinkClick r:id="rId2"/>
              </a:rPr>
              <a:t>terrell.chester@us.af.mil</a:t>
            </a:r>
            <a:r>
              <a:rPr lang="en-US" sz="700" dirty="0"/>
              <a:t>                                 	</a:t>
            </a:r>
            <a:r>
              <a:rPr lang="en-US" sz="700" dirty="0">
                <a:highlight>
                  <a:srgbClr val="FFFF00"/>
                </a:highlight>
              </a:rPr>
              <a:t>  email address</a:t>
            </a:r>
            <a:br>
              <a:rPr lang="en-US" sz="700" dirty="0"/>
            </a:br>
            <a:endParaRPr lang="en-US" sz="700" dirty="0"/>
          </a:p>
        </p:txBody>
      </p:sp>
      <p:sp>
        <p:nvSpPr>
          <p:cNvPr id="6" name="TextBox 5">
            <a:extLst>
              <a:ext uri="{FF2B5EF4-FFF2-40B4-BE49-F238E27FC236}">
                <a16:creationId xmlns:a16="http://schemas.microsoft.com/office/drawing/2014/main" id="{52961035-2430-D60E-603A-6C1152B471B8}"/>
              </a:ext>
            </a:extLst>
          </p:cNvPr>
          <p:cNvSpPr txBox="1"/>
          <p:nvPr/>
        </p:nvSpPr>
        <p:spPr>
          <a:xfrm>
            <a:off x="209006" y="1772555"/>
            <a:ext cx="11564982" cy="1384995"/>
          </a:xfrm>
          <a:prstGeom prst="rect">
            <a:avLst/>
          </a:prstGeom>
          <a:noFill/>
        </p:spPr>
        <p:txBody>
          <a:bodyPr wrap="square">
            <a:spAutoFit/>
          </a:bodyPr>
          <a:lstStyle/>
          <a:p>
            <a:r>
              <a:rPr lang="en-US" sz="1400" dirty="0"/>
              <a:t>It my decision [ to ] [ not to ] initiate the Developing Enlisted Future Officer’s Program onto </a:t>
            </a:r>
            <a:r>
              <a:rPr lang="en-US" sz="1400" dirty="0">
                <a:highlight>
                  <a:srgbClr val="FFFF00"/>
                </a:highlight>
              </a:rPr>
              <a:t>[BASE NAME]</a:t>
            </a:r>
            <a:r>
              <a:rPr lang="en-US" sz="1400" dirty="0"/>
              <a:t> </a:t>
            </a:r>
            <a:r>
              <a:rPr lang="en-US" sz="1400" dirty="0">
                <a:highlight>
                  <a:srgbClr val="FFFF00"/>
                </a:highlight>
              </a:rPr>
              <a:t>Air Force Base </a:t>
            </a:r>
            <a:r>
              <a:rPr lang="en-US" sz="1400" dirty="0"/>
              <a:t>as a Commander’s Program.</a:t>
            </a:r>
          </a:p>
          <a:p>
            <a:endParaRPr lang="en-US" sz="1400" dirty="0"/>
          </a:p>
          <a:p>
            <a:r>
              <a:rPr lang="en-US" sz="1400" dirty="0"/>
              <a:t>It is at my discretion to revisit this decision at any time, and upon a change of decision, the CGOC Leadership will be notified. </a:t>
            </a:r>
          </a:p>
          <a:p>
            <a:endParaRPr lang="en-US" sz="1400" dirty="0"/>
          </a:p>
          <a:p>
            <a:r>
              <a:rPr lang="en-US" sz="1400" dirty="0"/>
              <a:t>  </a:t>
            </a:r>
          </a:p>
        </p:txBody>
      </p:sp>
      <p:cxnSp>
        <p:nvCxnSpPr>
          <p:cNvPr id="8" name="Straight Connector 7">
            <a:extLst>
              <a:ext uri="{FF2B5EF4-FFF2-40B4-BE49-F238E27FC236}">
                <a16:creationId xmlns:a16="http://schemas.microsoft.com/office/drawing/2014/main" id="{C762A79C-AE5F-8331-FF11-F137F46CFBAA}"/>
              </a:ext>
            </a:extLst>
          </p:cNvPr>
          <p:cNvCxnSpPr/>
          <p:nvPr/>
        </p:nvCxnSpPr>
        <p:spPr bwMode="auto">
          <a:xfrm>
            <a:off x="3657600" y="3429000"/>
            <a:ext cx="4876800" cy="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
        <p:nvSpPr>
          <p:cNvPr id="9" name="TextBox 8">
            <a:extLst>
              <a:ext uri="{FF2B5EF4-FFF2-40B4-BE49-F238E27FC236}">
                <a16:creationId xmlns:a16="http://schemas.microsoft.com/office/drawing/2014/main" id="{F93E2D4A-97E1-6A21-0B62-346539E15837}"/>
              </a:ext>
            </a:extLst>
          </p:cNvPr>
          <p:cNvSpPr txBox="1"/>
          <p:nvPr/>
        </p:nvSpPr>
        <p:spPr>
          <a:xfrm>
            <a:off x="3727270" y="3429000"/>
            <a:ext cx="3649525" cy="646331"/>
          </a:xfrm>
          <a:prstGeom prst="rect">
            <a:avLst/>
          </a:prstGeom>
          <a:noFill/>
        </p:spPr>
        <p:txBody>
          <a:bodyPr wrap="none" rtlCol="0">
            <a:spAutoFit/>
          </a:bodyPr>
          <a:lstStyle/>
          <a:p>
            <a:r>
              <a:rPr lang="en-US" dirty="0">
                <a:highlight>
                  <a:srgbClr val="FFFF00"/>
                </a:highlight>
              </a:rPr>
              <a:t>Commander Name, Rank, Branch</a:t>
            </a:r>
          </a:p>
          <a:p>
            <a:r>
              <a:rPr lang="en-US" dirty="0">
                <a:highlight>
                  <a:srgbClr val="FFFF00"/>
                </a:highlight>
              </a:rPr>
              <a:t>Commander, Base Organization</a:t>
            </a:r>
          </a:p>
        </p:txBody>
      </p:sp>
      <p:cxnSp>
        <p:nvCxnSpPr>
          <p:cNvPr id="10" name="Straight Connector 9">
            <a:extLst>
              <a:ext uri="{FF2B5EF4-FFF2-40B4-BE49-F238E27FC236}">
                <a16:creationId xmlns:a16="http://schemas.microsoft.com/office/drawing/2014/main" id="{74307530-D12F-2A0E-8418-310A3B00F7CB}"/>
              </a:ext>
            </a:extLst>
          </p:cNvPr>
          <p:cNvCxnSpPr>
            <a:cxnSpLocks/>
          </p:cNvCxnSpPr>
          <p:nvPr/>
        </p:nvCxnSpPr>
        <p:spPr bwMode="auto">
          <a:xfrm>
            <a:off x="9244148" y="3429948"/>
            <a:ext cx="1685109" cy="0"/>
          </a:xfrm>
          <a:prstGeom prst="line">
            <a:avLst/>
          </a:prstGeom>
          <a:ln>
            <a:headEnd type="none" w="med" len="med"/>
            <a:tailEnd type="none" w="med" len="med"/>
          </a:ln>
        </p:spPr>
        <p:style>
          <a:lnRef idx="2">
            <a:schemeClr val="accent4"/>
          </a:lnRef>
          <a:fillRef idx="0">
            <a:schemeClr val="accent4"/>
          </a:fillRef>
          <a:effectRef idx="1">
            <a:schemeClr val="accent4"/>
          </a:effectRef>
          <a:fontRef idx="minor">
            <a:schemeClr val="tx1"/>
          </a:fontRef>
        </p:style>
      </p:cxnSp>
      <p:sp>
        <p:nvSpPr>
          <p:cNvPr id="12" name="TextBox 11">
            <a:extLst>
              <a:ext uri="{FF2B5EF4-FFF2-40B4-BE49-F238E27FC236}">
                <a16:creationId xmlns:a16="http://schemas.microsoft.com/office/drawing/2014/main" id="{3A04D69C-7A6F-DDF9-F285-D69BFF9A78E1}"/>
              </a:ext>
            </a:extLst>
          </p:cNvPr>
          <p:cNvSpPr txBox="1"/>
          <p:nvPr/>
        </p:nvSpPr>
        <p:spPr>
          <a:xfrm>
            <a:off x="9130938" y="3450163"/>
            <a:ext cx="671979" cy="369332"/>
          </a:xfrm>
          <a:prstGeom prst="rect">
            <a:avLst/>
          </a:prstGeom>
          <a:noFill/>
        </p:spPr>
        <p:txBody>
          <a:bodyPr wrap="none" rtlCol="0">
            <a:spAutoFit/>
          </a:bodyPr>
          <a:lstStyle/>
          <a:p>
            <a:r>
              <a:rPr lang="en-US" dirty="0">
                <a:highlight>
                  <a:srgbClr val="FFFF00"/>
                </a:highlight>
              </a:rPr>
              <a:t>Date</a:t>
            </a:r>
          </a:p>
        </p:txBody>
      </p:sp>
      <p:pic>
        <p:nvPicPr>
          <p:cNvPr id="4" name="Picture 3" descr="Shape, circle&#10;&#10;Description automatically generated">
            <a:extLst>
              <a:ext uri="{FF2B5EF4-FFF2-40B4-BE49-F238E27FC236}">
                <a16:creationId xmlns:a16="http://schemas.microsoft.com/office/drawing/2014/main" id="{0BAB3168-D779-D9BA-41FB-7AC7A03C131A}"/>
              </a:ext>
            </a:extLst>
          </p:cNvPr>
          <p:cNvPicPr>
            <a:picLocks noChangeAspect="1"/>
          </p:cNvPicPr>
          <p:nvPr/>
        </p:nvPicPr>
        <p:blipFill rotWithShape="1">
          <a:blip r:embed="rId3">
            <a:extLst>
              <a:ext uri="{28A0092B-C50C-407E-A947-70E740481C1C}">
                <a14:useLocalDpi xmlns:a14="http://schemas.microsoft.com/office/drawing/2010/main" val="0"/>
              </a:ext>
            </a:extLst>
          </a:blip>
          <a:srcRect l="8211" t="8502" r="10934" b="6745"/>
          <a:stretch/>
        </p:blipFill>
        <p:spPr>
          <a:xfrm>
            <a:off x="146065" y="0"/>
            <a:ext cx="1105686" cy="961028"/>
          </a:xfrm>
          <a:prstGeom prst="rect">
            <a:avLst/>
          </a:prstGeom>
        </p:spPr>
      </p:pic>
    </p:spTree>
    <p:extLst>
      <p:ext uri="{BB962C8B-B14F-4D97-AF65-F5344CB8AC3E}">
        <p14:creationId xmlns:p14="http://schemas.microsoft.com/office/powerpoint/2010/main" val="63147751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D290BEF-D662-31E1-D4DB-2BC56D7C0266}"/>
              </a:ext>
            </a:extLst>
          </p:cNvPr>
          <p:cNvSpPr>
            <a:spLocks noGrp="1"/>
          </p:cNvSpPr>
          <p:nvPr>
            <p:ph type="title"/>
          </p:nvPr>
        </p:nvSpPr>
        <p:spPr>
          <a:xfrm>
            <a:off x="6775268" y="0"/>
            <a:ext cx="5416731" cy="1028700"/>
          </a:xfrm>
        </p:spPr>
        <p:txBody>
          <a:bodyPr/>
          <a:lstStyle/>
          <a:p>
            <a:r>
              <a:rPr lang="en-US" sz="4000" spc="300" dirty="0"/>
              <a:t>ACTION ITEMS</a:t>
            </a:r>
          </a:p>
        </p:txBody>
      </p:sp>
      <p:graphicFrame>
        <p:nvGraphicFramePr>
          <p:cNvPr id="8" name="Table 8">
            <a:extLst>
              <a:ext uri="{FF2B5EF4-FFF2-40B4-BE49-F238E27FC236}">
                <a16:creationId xmlns:a16="http://schemas.microsoft.com/office/drawing/2014/main" id="{012F5E86-9A23-28C5-451A-6E7E31720011}"/>
              </a:ext>
            </a:extLst>
          </p:cNvPr>
          <p:cNvGraphicFramePr>
            <a:graphicFrameLocks noGrp="1"/>
          </p:cNvGraphicFramePr>
          <p:nvPr>
            <p:extLst>
              <p:ext uri="{D42A27DB-BD31-4B8C-83A1-F6EECF244321}">
                <p14:modId xmlns:p14="http://schemas.microsoft.com/office/powerpoint/2010/main" val="388375904"/>
              </p:ext>
            </p:extLst>
          </p:nvPr>
        </p:nvGraphicFramePr>
        <p:xfrm>
          <a:off x="696686" y="1712444"/>
          <a:ext cx="10668000" cy="1854200"/>
        </p:xfrm>
        <a:graphic>
          <a:graphicData uri="http://schemas.openxmlformats.org/drawingml/2006/table">
            <a:tbl>
              <a:tblPr firstRow="1" bandRow="1">
                <a:tableStyleId>{93296810-A885-4BE3-A3E7-6D5BEEA58F35}</a:tableStyleId>
              </a:tblPr>
              <a:tblGrid>
                <a:gridCol w="7419703">
                  <a:extLst>
                    <a:ext uri="{9D8B030D-6E8A-4147-A177-3AD203B41FA5}">
                      <a16:colId xmlns:a16="http://schemas.microsoft.com/office/drawing/2014/main" val="2413094867"/>
                    </a:ext>
                  </a:extLst>
                </a:gridCol>
                <a:gridCol w="1506582">
                  <a:extLst>
                    <a:ext uri="{9D8B030D-6E8A-4147-A177-3AD203B41FA5}">
                      <a16:colId xmlns:a16="http://schemas.microsoft.com/office/drawing/2014/main" val="1215229209"/>
                    </a:ext>
                  </a:extLst>
                </a:gridCol>
                <a:gridCol w="1741715">
                  <a:extLst>
                    <a:ext uri="{9D8B030D-6E8A-4147-A177-3AD203B41FA5}">
                      <a16:colId xmlns:a16="http://schemas.microsoft.com/office/drawing/2014/main" val="3543312801"/>
                    </a:ext>
                  </a:extLst>
                </a:gridCol>
              </a:tblGrid>
              <a:tr h="370840">
                <a:tc>
                  <a:txBody>
                    <a:bodyPr/>
                    <a:lstStyle/>
                    <a:p>
                      <a:r>
                        <a:rPr lang="en-US" dirty="0"/>
                        <a:t>Item</a:t>
                      </a:r>
                    </a:p>
                  </a:txBody>
                  <a:tcPr/>
                </a:tc>
                <a:tc>
                  <a:txBody>
                    <a:bodyPr/>
                    <a:lstStyle/>
                    <a:p>
                      <a:r>
                        <a:rPr lang="en-US" dirty="0"/>
                        <a:t>POC</a:t>
                      </a:r>
                    </a:p>
                  </a:txBody>
                  <a:tcPr/>
                </a:tc>
                <a:tc>
                  <a:txBody>
                    <a:bodyPr/>
                    <a:lstStyle/>
                    <a:p>
                      <a:r>
                        <a:rPr lang="en-US" dirty="0"/>
                        <a:t>Due Date</a:t>
                      </a:r>
                    </a:p>
                  </a:txBody>
                  <a:tcPr/>
                </a:tc>
                <a:extLst>
                  <a:ext uri="{0D108BD9-81ED-4DB2-BD59-A6C34878D82A}">
                    <a16:rowId xmlns:a16="http://schemas.microsoft.com/office/drawing/2014/main" val="2372427162"/>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9002344"/>
                  </a:ext>
                </a:extLst>
              </a:tr>
              <a:tr h="370840">
                <a:tc>
                  <a:txBody>
                    <a:bodyPr/>
                    <a:lstStyle/>
                    <a:p>
                      <a:endParaRPr lang="en-US"/>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1691756860"/>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514857939"/>
                  </a:ext>
                </a:extLst>
              </a:tr>
              <a:tr h="370840">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176376813"/>
                  </a:ext>
                </a:extLst>
              </a:tr>
            </a:tbl>
          </a:graphicData>
        </a:graphic>
      </p:graphicFrame>
      <p:sp>
        <p:nvSpPr>
          <p:cNvPr id="4" name="TextBox 3">
            <a:extLst>
              <a:ext uri="{FF2B5EF4-FFF2-40B4-BE49-F238E27FC236}">
                <a16:creationId xmlns:a16="http://schemas.microsoft.com/office/drawing/2014/main" id="{B7123687-7EAB-1437-C949-4FD32DD11E54}"/>
              </a:ext>
            </a:extLst>
          </p:cNvPr>
          <p:cNvSpPr txBox="1"/>
          <p:nvPr/>
        </p:nvSpPr>
        <p:spPr>
          <a:xfrm>
            <a:off x="376073" y="6318466"/>
            <a:ext cx="5580844" cy="553998"/>
          </a:xfrm>
          <a:prstGeom prst="rect">
            <a:avLst/>
          </a:prstGeom>
          <a:noFill/>
        </p:spPr>
        <p:txBody>
          <a:bodyPr wrap="square" rtlCol="0">
            <a:spAutoFit/>
          </a:bodyPr>
          <a:lstStyle/>
          <a:p>
            <a:pPr algn="ctr"/>
            <a:r>
              <a:rPr lang="en-US" sz="900" b="1" dirty="0"/>
              <a:t>DEFO Points of Contact:</a:t>
            </a:r>
            <a:endParaRPr lang="en-US" sz="700" dirty="0"/>
          </a:p>
          <a:p>
            <a:r>
              <a:rPr lang="en-US" sz="700" dirty="0"/>
              <a:t>Program Director: SSgt Terrell Chester – 987-3476      	  </a:t>
            </a:r>
            <a:r>
              <a:rPr lang="en-US" sz="700" dirty="0">
                <a:highlight>
                  <a:srgbClr val="FFFF00"/>
                </a:highlight>
              </a:rPr>
              <a:t>BASE CGOC DEFO Rep: Name – Number</a:t>
            </a:r>
          </a:p>
          <a:p>
            <a:r>
              <a:rPr lang="en-US" sz="700" dirty="0">
                <a:hlinkClick r:id="rId2"/>
              </a:rPr>
              <a:t>terrell.chester@us.af.mil</a:t>
            </a:r>
            <a:r>
              <a:rPr lang="en-US" sz="700" dirty="0"/>
              <a:t>                                 	</a:t>
            </a:r>
            <a:r>
              <a:rPr lang="en-US" sz="700" dirty="0">
                <a:highlight>
                  <a:srgbClr val="FFFF00"/>
                </a:highlight>
              </a:rPr>
              <a:t>  email address</a:t>
            </a:r>
            <a:br>
              <a:rPr lang="en-US" sz="700" dirty="0"/>
            </a:br>
            <a:endParaRPr lang="en-US" sz="700" dirty="0"/>
          </a:p>
        </p:txBody>
      </p:sp>
      <p:pic>
        <p:nvPicPr>
          <p:cNvPr id="5" name="Picture 4" descr="Shape, circle&#10;&#10;Description automatically generated">
            <a:extLst>
              <a:ext uri="{FF2B5EF4-FFF2-40B4-BE49-F238E27FC236}">
                <a16:creationId xmlns:a16="http://schemas.microsoft.com/office/drawing/2014/main" id="{1BCD7C85-C16E-16C8-13AD-3B8A14541AA0}"/>
              </a:ext>
            </a:extLst>
          </p:cNvPr>
          <p:cNvPicPr>
            <a:picLocks noChangeAspect="1"/>
          </p:cNvPicPr>
          <p:nvPr/>
        </p:nvPicPr>
        <p:blipFill rotWithShape="1">
          <a:blip r:embed="rId3">
            <a:extLst>
              <a:ext uri="{28A0092B-C50C-407E-A947-70E740481C1C}">
                <a14:useLocalDpi xmlns:a14="http://schemas.microsoft.com/office/drawing/2010/main" val="0"/>
              </a:ext>
            </a:extLst>
          </a:blip>
          <a:srcRect l="8211" t="8502" r="10934" b="6745"/>
          <a:stretch/>
        </p:blipFill>
        <p:spPr>
          <a:xfrm>
            <a:off x="146065" y="0"/>
            <a:ext cx="1105686" cy="961028"/>
          </a:xfrm>
          <a:prstGeom prst="rect">
            <a:avLst/>
          </a:prstGeom>
        </p:spPr>
      </p:pic>
    </p:spTree>
    <p:extLst>
      <p:ext uri="{BB962C8B-B14F-4D97-AF65-F5344CB8AC3E}">
        <p14:creationId xmlns:p14="http://schemas.microsoft.com/office/powerpoint/2010/main" val="211504009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hape, circle&#10;&#10;Description automatically generated">
            <a:extLst>
              <a:ext uri="{FF2B5EF4-FFF2-40B4-BE49-F238E27FC236}">
                <a16:creationId xmlns:a16="http://schemas.microsoft.com/office/drawing/2014/main" id="{0BAB3168-D779-D9BA-41FB-7AC7A03C131A}"/>
              </a:ext>
            </a:extLst>
          </p:cNvPr>
          <p:cNvPicPr>
            <a:picLocks noChangeAspect="1"/>
          </p:cNvPicPr>
          <p:nvPr/>
        </p:nvPicPr>
        <p:blipFill rotWithShape="1">
          <a:blip r:embed="rId2">
            <a:alphaModFix amt="12000"/>
            <a:extLst>
              <a:ext uri="{28A0092B-C50C-407E-A947-70E740481C1C}">
                <a14:useLocalDpi xmlns:a14="http://schemas.microsoft.com/office/drawing/2010/main" val="0"/>
              </a:ext>
            </a:extLst>
          </a:blip>
          <a:srcRect l="8211" t="8502" r="10934" b="6745"/>
          <a:stretch/>
        </p:blipFill>
        <p:spPr>
          <a:xfrm>
            <a:off x="3369354" y="1217085"/>
            <a:ext cx="5453292" cy="4739832"/>
          </a:xfrm>
          <a:prstGeom prst="rect">
            <a:avLst/>
          </a:prstGeom>
          <a:effectLst>
            <a:reflection endPos="0" dist="50800" dir="5400000" sy="-100000" algn="bl" rotWithShape="0"/>
          </a:effectLst>
        </p:spPr>
      </p:pic>
      <p:sp>
        <p:nvSpPr>
          <p:cNvPr id="3" name="Title 2">
            <a:extLst>
              <a:ext uri="{FF2B5EF4-FFF2-40B4-BE49-F238E27FC236}">
                <a16:creationId xmlns:a16="http://schemas.microsoft.com/office/drawing/2014/main" id="{5D290BEF-D662-31E1-D4DB-2BC56D7C0266}"/>
              </a:ext>
            </a:extLst>
          </p:cNvPr>
          <p:cNvSpPr>
            <a:spLocks noGrp="1"/>
          </p:cNvSpPr>
          <p:nvPr>
            <p:ph type="title"/>
          </p:nvPr>
        </p:nvSpPr>
        <p:spPr>
          <a:xfrm>
            <a:off x="2109335" y="3072651"/>
            <a:ext cx="8168640" cy="1028700"/>
          </a:xfrm>
        </p:spPr>
        <p:txBody>
          <a:bodyPr/>
          <a:lstStyle/>
          <a:p>
            <a:r>
              <a:rPr lang="en-US" sz="5400" spc="600" dirty="0"/>
              <a:t>QUESTIONS?</a:t>
            </a:r>
          </a:p>
        </p:txBody>
      </p:sp>
    </p:spTree>
    <p:extLst>
      <p:ext uri="{BB962C8B-B14F-4D97-AF65-F5344CB8AC3E}">
        <p14:creationId xmlns:p14="http://schemas.microsoft.com/office/powerpoint/2010/main" val="2627290679"/>
      </p:ext>
    </p:extLst>
  </p:cSld>
  <p:clrMapOvr>
    <a:masterClrMapping/>
  </p:clrMapOvr>
  <p:transition/>
</p:sld>
</file>

<file path=ppt/theme/theme1.xml><?xml version="1.0" encoding="utf-8"?>
<a:theme xmlns:a="http://schemas.openxmlformats.org/drawingml/2006/main" name="19AW_MasterSlide1JUL">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66"/>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059644A7-0206-4618-9E66-7DB24547E872}" vid="{79173616-1EFD-4EB5-BDE7-A6667CB0B8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EFC3E8AEAB59F45A2E4EB7C544589C3" ma:contentTypeVersion="11" ma:contentTypeDescription="Create a new document." ma:contentTypeScope="" ma:versionID="c4f5ee026f49ceb2f6cafd0c2099053a">
  <xsd:schema xmlns:xsd="http://www.w3.org/2001/XMLSchema" xmlns:xs="http://www.w3.org/2001/XMLSchema" xmlns:p="http://schemas.microsoft.com/office/2006/metadata/properties" xmlns:ns2="57499f65-444a-49db-a061-b82af0f53cf2" xmlns:ns3="ff9abca8-d63b-4d8c-8e48-25f02496f0d5" targetNamespace="http://schemas.microsoft.com/office/2006/metadata/properties" ma:root="true" ma:fieldsID="56e45f4da9dfc23c6c353826ca639579" ns2:_="" ns3:_="">
    <xsd:import namespace="57499f65-444a-49db-a061-b82af0f53cf2"/>
    <xsd:import namespace="ff9abca8-d63b-4d8c-8e48-25f02496f0d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499f65-444a-49db-a061-b82af0f53c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95476efd-2625-4ffb-b020-68dbe4abf389"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f9abca8-d63b-4d8c-8e48-25f02496f0d5"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6c633d65-aa75-409c-a4af-1412883c9620}" ma:internalName="TaxCatchAll" ma:showField="CatchAllData" ma:web="ff9abca8-d63b-4d8c-8e48-25f02496f0d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ff9abca8-d63b-4d8c-8e48-25f02496f0d5" xsi:nil="true"/>
    <lcf76f155ced4ddcb4097134ff3c332f xmlns="57499f65-444a-49db-a061-b82af0f53cf2">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675B94-28F4-40BE-822E-F42E9B28F9C1}"/>
</file>

<file path=customXml/itemProps2.xml><?xml version="1.0" encoding="utf-8"?>
<ds:datastoreItem xmlns:ds="http://schemas.openxmlformats.org/officeDocument/2006/customXml" ds:itemID="{487E48A1-7E31-4688-954F-7AD9895D7331}">
  <ds:schemaRefs>
    <ds:schemaRef ds:uri="http://schemas.microsoft.com/office/2006/documentManagement/types"/>
    <ds:schemaRef ds:uri="http://purl.org/dc/elements/1.1/"/>
    <ds:schemaRef ds:uri="http://schemas.openxmlformats.org/package/2006/metadata/core-properties"/>
    <ds:schemaRef ds:uri="http://schemas.microsoft.com/office/2006/metadata/properties"/>
    <ds:schemaRef ds:uri="http://www.w3.org/XML/1998/namespace"/>
    <ds:schemaRef ds:uri="http://purl.org/dc/terms/"/>
    <ds:schemaRef ds:uri="http://schemas.microsoft.com/office/infopath/2007/PartnerControls"/>
    <ds:schemaRef ds:uri="c4a21457-5151-4c70-a5eb-fa5b0a838bbb"/>
    <ds:schemaRef ds:uri="c68ebe86-ee97-4fd0-bb3c-021a3ae6e781"/>
    <ds:schemaRef ds:uri="http://purl.org/dc/dcmitype/"/>
  </ds:schemaRefs>
</ds:datastoreItem>
</file>

<file path=customXml/itemProps3.xml><?xml version="1.0" encoding="utf-8"?>
<ds:datastoreItem xmlns:ds="http://schemas.openxmlformats.org/officeDocument/2006/customXml" ds:itemID="{E4736B9F-1760-4847-82A0-7BFCF652ACEB}">
  <ds:schemaRefs>
    <ds:schemaRef ds:uri="http://schemas.microsoft.com/sharepoint/v3/contenttype/forms"/>
  </ds:schemaRefs>
</ds:datastoreItem>
</file>

<file path=docMetadata/LabelInfo.xml><?xml version="1.0" encoding="utf-8"?>
<clbl:labelList xmlns:clbl="http://schemas.microsoft.com/office/2020/mipLabelMetadata">
  <clbl:label id="{8331b18d-2d87-48ef-a35f-ac8818ebf9b4}" enabled="0" method="" siteId="{8331b18d-2d87-48ef-a35f-ac8818ebf9b4}" removed="1"/>
</clbl:labelList>
</file>

<file path=docProps/app.xml><?xml version="1.0" encoding="utf-8"?>
<Properties xmlns="http://schemas.openxmlformats.org/officeDocument/2006/extended-properties" xmlns:vt="http://schemas.openxmlformats.org/officeDocument/2006/docPropsVTypes">
  <TotalTime>9191</TotalTime>
  <Words>683</Words>
  <Application>Microsoft Office PowerPoint</Application>
  <PresentationFormat>Widescreen</PresentationFormat>
  <Paragraphs>100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19AW_MasterSlide1JUL</vt:lpstr>
      <vt:lpstr>PowerPoint Presentation</vt:lpstr>
      <vt:lpstr>OVERVIEW</vt:lpstr>
      <vt:lpstr>PROGRAM BACKGROUND</vt:lpstr>
      <vt:lpstr>PowerPoint Presentation</vt:lpstr>
      <vt:lpstr>[BASE NAME] DEFO PROGRAM </vt:lpstr>
      <vt:lpstr>COMMANDER’S DECISION</vt:lpstr>
      <vt:lpstr>ACTION ITEMS</vt:lpstr>
      <vt:lpstr>QUESTIONS?</vt:lpstr>
    </vt:vector>
  </TitlesOfParts>
  <Company>U.S. Department of Defense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TAYLOR, JEFFREY L Lt Col USAF AMC 19 AW/IG</dc:creator>
  <cp:lastModifiedBy>DAHARSH, ALISON K Capt USSF SSC SSC/SZI</cp:lastModifiedBy>
  <cp:revision>766</cp:revision>
  <cp:lastPrinted>2020-04-13T12:29:18Z</cp:lastPrinted>
  <dcterms:created xsi:type="dcterms:W3CDTF">2019-12-04T22:56:07Z</dcterms:created>
  <dcterms:modified xsi:type="dcterms:W3CDTF">2024-04-17T22:41:09Z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0x0101000EFC3E8AEAB59F45A2E4EB7C544589C3</vt:lpwstr>
  </property>
</Properties>
</file>