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56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1138" y="-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FEA91-42EC-4C89-A3A4-8330AC50BB34}" type="datetimeFigureOut">
              <a:rPr lang="zh-TW" altLang="en-US" smtClean="0"/>
              <a:t>2017/4/17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C95BC-AE64-4D6B-886E-52544B8CA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817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C95BC-AE64-4D6B-886E-52544B8CA00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035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C3F7-E428-4D5E-A9A2-13C8F92F561C}" type="datetimeFigureOut">
              <a:rPr lang="zh-TW" altLang="en-US" smtClean="0"/>
              <a:t>2017/4/17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9A9A-94AF-4A59-B445-29412E78F4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38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C3F7-E428-4D5E-A9A2-13C8F92F561C}" type="datetimeFigureOut">
              <a:rPr lang="zh-TW" altLang="en-US" smtClean="0"/>
              <a:t>2017/4/17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9A9A-94AF-4A59-B445-29412E78F4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992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C3F7-E428-4D5E-A9A2-13C8F92F561C}" type="datetimeFigureOut">
              <a:rPr lang="zh-TW" altLang="en-US" smtClean="0"/>
              <a:t>2017/4/17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9A9A-94AF-4A59-B445-29412E78F4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22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C3F7-E428-4D5E-A9A2-13C8F92F561C}" type="datetimeFigureOut">
              <a:rPr lang="zh-TW" altLang="en-US" smtClean="0"/>
              <a:t>2017/4/17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9A9A-94AF-4A59-B445-29412E78F4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43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C3F7-E428-4D5E-A9A2-13C8F92F561C}" type="datetimeFigureOut">
              <a:rPr lang="zh-TW" altLang="en-US" smtClean="0"/>
              <a:t>2017/4/17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9A9A-94AF-4A59-B445-29412E78F4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16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C3F7-E428-4D5E-A9A2-13C8F92F561C}" type="datetimeFigureOut">
              <a:rPr lang="zh-TW" altLang="en-US" smtClean="0"/>
              <a:t>2017/4/17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9A9A-94AF-4A59-B445-29412E78F4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69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C3F7-E428-4D5E-A9A2-13C8F92F561C}" type="datetimeFigureOut">
              <a:rPr lang="zh-TW" altLang="en-US" smtClean="0"/>
              <a:t>2017/4/17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9A9A-94AF-4A59-B445-29412E78F4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566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C3F7-E428-4D5E-A9A2-13C8F92F561C}" type="datetimeFigureOut">
              <a:rPr lang="zh-TW" altLang="en-US" smtClean="0"/>
              <a:t>2017/4/17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9A9A-94AF-4A59-B445-29412E78F4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02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C3F7-E428-4D5E-A9A2-13C8F92F561C}" type="datetimeFigureOut">
              <a:rPr lang="zh-TW" altLang="en-US" smtClean="0"/>
              <a:t>2017/4/17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9A9A-94AF-4A59-B445-29412E78F4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590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C3F7-E428-4D5E-A9A2-13C8F92F561C}" type="datetimeFigureOut">
              <a:rPr lang="zh-TW" altLang="en-US" smtClean="0"/>
              <a:t>2017/4/17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9A9A-94AF-4A59-B445-29412E78F4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59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C3F7-E428-4D5E-A9A2-13C8F92F561C}" type="datetimeFigureOut">
              <a:rPr lang="zh-TW" altLang="en-US" smtClean="0"/>
              <a:t>2017/4/17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9A9A-94AF-4A59-B445-29412E78F4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87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6C3F7-E428-4D5E-A9A2-13C8F92F561C}" type="datetimeFigureOut">
              <a:rPr lang="zh-TW" altLang="en-US" smtClean="0"/>
              <a:t>2017/4/17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B9A9A-94AF-4A59-B445-29412E78F4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98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e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922616" y="3385442"/>
            <a:ext cx="24687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000" dirty="0" err="1" smtClean="0"/>
              <a:t>Hw</a:t>
            </a:r>
            <a:r>
              <a:rPr lang="en-US" altLang="zh-TW" sz="2000" dirty="0" smtClean="0"/>
              <a:t> 1 Presentation</a:t>
            </a:r>
          </a:p>
          <a:p>
            <a:pPr algn="ctr">
              <a:lnSpc>
                <a:spcPct val="150000"/>
              </a:lnSpc>
            </a:pPr>
            <a:r>
              <a:rPr lang="en-US" altLang="zh-TW" sz="2000" dirty="0" smtClean="0"/>
              <a:t>Presenter: </a:t>
            </a:r>
            <a:r>
              <a:rPr lang="zh-TW" altLang="en-US" sz="2000" dirty="0" smtClean="0"/>
              <a:t>柯達方</a:t>
            </a:r>
            <a:endParaRPr lang="en-US" altLang="zh-TW" sz="2000" dirty="0" smtClean="0"/>
          </a:p>
          <a:p>
            <a:pPr algn="ctr">
              <a:lnSpc>
                <a:spcPct val="150000"/>
              </a:lnSpc>
            </a:pPr>
            <a:r>
              <a:rPr lang="en-US" altLang="zh-TW" sz="2000" dirty="0" smtClean="0"/>
              <a:t>2017/04/21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845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55590" y="28288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3600" kern="100" dirty="0">
                <a:solidFill>
                  <a:srgbClr val="695D46"/>
                </a:solidFill>
                <a:latin typeface="Open Sans"/>
                <a:cs typeface="Times New Roman"/>
              </a:rPr>
              <a:t>Environment </a:t>
            </a:r>
            <a:endParaRPr lang="zh-TW" altLang="zh-TW" kern="100" dirty="0">
              <a:cs typeface="Times New Roman"/>
            </a:endParaRPr>
          </a:p>
          <a:p>
            <a:pPr marL="152400">
              <a:spcAft>
                <a:spcPts val="0"/>
              </a:spcAft>
              <a:tabLst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4472C4"/>
                </a:solidFill>
                <a:latin typeface="Times New Roman"/>
                <a:ea typeface="細明體"/>
                <a:cs typeface="Times New Roman"/>
              </a:rPr>
              <a:t>Linux, Intel i7, GTX 960M(4G memory)</a:t>
            </a:r>
            <a:endParaRPr lang="zh-TW" altLang="zh-TW" kern="100" dirty="0">
              <a:cs typeface="Times New Roman"/>
            </a:endParaRPr>
          </a:p>
          <a:p>
            <a:pPr marL="1524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C45911"/>
                </a:solidFill>
                <a:latin typeface="Times New Roman"/>
                <a:ea typeface="細明體"/>
                <a:cs typeface="Times New Roman"/>
              </a:rPr>
              <a:t>Package: </a:t>
            </a:r>
            <a:r>
              <a:rPr lang="en-US" altLang="zh-TW" kern="0" dirty="0" err="1">
                <a:solidFill>
                  <a:srgbClr val="C45911"/>
                </a:solidFill>
                <a:latin typeface="Times New Roman"/>
                <a:ea typeface="細明體"/>
                <a:cs typeface="Times New Roman"/>
              </a:rPr>
              <a:t>tensorflow</a:t>
            </a:r>
            <a:r>
              <a:rPr lang="en-US" altLang="zh-TW" kern="0" dirty="0">
                <a:solidFill>
                  <a:srgbClr val="C45911"/>
                </a:solidFill>
                <a:latin typeface="Times New Roman"/>
                <a:ea typeface="細明體"/>
                <a:cs typeface="Times New Roman"/>
              </a:rPr>
              <a:t>, </a:t>
            </a:r>
            <a:r>
              <a:rPr lang="en-US" altLang="zh-TW" kern="0" dirty="0" err="1">
                <a:solidFill>
                  <a:srgbClr val="C45911"/>
                </a:solidFill>
                <a:latin typeface="Times New Roman"/>
                <a:ea typeface="細明體"/>
                <a:cs typeface="Times New Roman"/>
              </a:rPr>
              <a:t>nltk</a:t>
            </a:r>
            <a:r>
              <a:rPr lang="en-US" altLang="zh-TW" kern="0" dirty="0">
                <a:solidFill>
                  <a:srgbClr val="C45911"/>
                </a:solidFill>
                <a:latin typeface="Times New Roman"/>
                <a:ea typeface="細明體"/>
                <a:cs typeface="Times New Roman"/>
              </a:rPr>
              <a:t>, genism, </a:t>
            </a:r>
            <a:r>
              <a:rPr lang="en-US" altLang="zh-TW" kern="0" dirty="0" err="1">
                <a:solidFill>
                  <a:srgbClr val="C45911"/>
                </a:solidFill>
                <a:latin typeface="Times New Roman"/>
                <a:ea typeface="細明體"/>
                <a:cs typeface="Times New Roman"/>
              </a:rPr>
              <a:t>numpy</a:t>
            </a:r>
            <a:endParaRPr lang="zh-TW" altLang="zh-TW" kern="1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0210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群組 294"/>
          <p:cNvGrpSpPr/>
          <p:nvPr/>
        </p:nvGrpSpPr>
        <p:grpSpPr>
          <a:xfrm>
            <a:off x="3715379" y="3087315"/>
            <a:ext cx="45720" cy="892912"/>
            <a:chOff x="4296300" y="3273606"/>
            <a:chExt cx="45720" cy="698162"/>
          </a:xfrm>
        </p:grpSpPr>
        <p:sp>
          <p:nvSpPr>
            <p:cNvPr id="203" name="矩形 202"/>
            <p:cNvSpPr/>
            <p:nvPr/>
          </p:nvSpPr>
          <p:spPr>
            <a:xfrm>
              <a:off x="4296301" y="3273606"/>
              <a:ext cx="45719" cy="3460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4" name="矩形 203"/>
            <p:cNvSpPr/>
            <p:nvPr/>
          </p:nvSpPr>
          <p:spPr>
            <a:xfrm>
              <a:off x="4296300" y="3625748"/>
              <a:ext cx="45719" cy="3460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220697" y="4082612"/>
            <a:ext cx="68580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TW" sz="1200" kern="100" dirty="0">
                <a:cs typeface="Times New Roman" panose="02020603050405020304" pitchFamily="18" charset="0"/>
              </a:rPr>
              <a:t>LSTM </a:t>
            </a:r>
            <a:r>
              <a:rPr lang="en-US" altLang="zh-TW" sz="1200" kern="100" dirty="0" err="1">
                <a:cs typeface="Times New Roman" panose="02020603050405020304" pitchFamily="18" charset="0"/>
              </a:rPr>
              <a:t>fw</a:t>
            </a:r>
            <a:r>
              <a:rPr lang="en-US" altLang="zh-TW" sz="1200" kern="100" dirty="0">
                <a:cs typeface="Times New Roman" panose="02020603050405020304" pitchFamily="18" charset="0"/>
              </a:rPr>
              <a:t> </a:t>
            </a:r>
            <a:r>
              <a:rPr lang="en-US" altLang="zh-TW" sz="1200" kern="100" dirty="0" smtClean="0">
                <a:cs typeface="Times New Roman" panose="02020603050405020304" pitchFamily="18" charset="0"/>
              </a:rPr>
              <a:t>2</a:t>
            </a:r>
            <a:endParaRPr lang="zh-TW" altLang="zh-TW" sz="1200" kern="100" dirty="0">
              <a:cs typeface="Times New Roman" panose="02020603050405020304" pitchFamily="18" charset="0"/>
            </a:endParaRPr>
          </a:p>
        </p:txBody>
      </p:sp>
      <p:cxnSp>
        <p:nvCxnSpPr>
          <p:cNvPr id="23" name="直線單箭頭接點 22"/>
          <p:cNvCxnSpPr>
            <a:stCxn id="24" idx="0"/>
            <a:endCxn id="21" idx="2"/>
          </p:cNvCxnSpPr>
          <p:nvPr/>
        </p:nvCxnSpPr>
        <p:spPr>
          <a:xfrm flipV="1">
            <a:off x="563597" y="4622362"/>
            <a:ext cx="0" cy="171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20697" y="4793812"/>
            <a:ext cx="68580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TW" sz="1200" kern="100" dirty="0">
                <a:cs typeface="Times New Roman" panose="02020603050405020304" pitchFamily="18" charset="0"/>
              </a:rPr>
              <a:t>LSTM </a:t>
            </a:r>
            <a:r>
              <a:rPr lang="en-US" altLang="zh-TW" sz="1200" kern="100" dirty="0" err="1">
                <a:cs typeface="Times New Roman" panose="02020603050405020304" pitchFamily="18" charset="0"/>
              </a:rPr>
              <a:t>fw</a:t>
            </a:r>
            <a:r>
              <a:rPr lang="en-US" altLang="zh-TW" sz="1200" kern="100" dirty="0">
                <a:cs typeface="Times New Roman" panose="02020603050405020304" pitchFamily="18" charset="0"/>
              </a:rPr>
              <a:t> 1</a:t>
            </a:r>
            <a:endParaRPr lang="zh-TW" altLang="zh-TW" sz="1200" kern="100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"/>
              <p:cNvSpPr txBox="1">
                <a:spLocks noChangeArrowheads="1"/>
              </p:cNvSpPr>
              <p:nvPr/>
            </p:nvSpPr>
            <p:spPr bwMode="auto">
              <a:xfrm>
                <a:off x="185772" y="5511362"/>
                <a:ext cx="755650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sz="1200" i="1" kern="100">
                              <a:effectLst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 kern="1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Glove</m:t>
                          </m:r>
                        </m:e>
                        <m:sub>
                          <m: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𝑤</m:t>
                          </m:r>
                          <m: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sz="12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5772" y="5511362"/>
                <a:ext cx="75565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單箭頭接點 25"/>
          <p:cNvCxnSpPr>
            <a:stCxn id="25" idx="0"/>
            <a:endCxn id="24" idx="2"/>
          </p:cNvCxnSpPr>
          <p:nvPr/>
        </p:nvCxnSpPr>
        <p:spPr>
          <a:xfrm flipV="1">
            <a:off x="563597" y="5333562"/>
            <a:ext cx="0" cy="177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284322" y="4082612"/>
            <a:ext cx="68580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TW" sz="1200" kern="100" dirty="0">
                <a:cs typeface="Times New Roman" panose="02020603050405020304" pitchFamily="18" charset="0"/>
              </a:rPr>
              <a:t>LSTM </a:t>
            </a:r>
            <a:r>
              <a:rPr lang="en-US" altLang="zh-TW" sz="1200" kern="100" dirty="0" err="1">
                <a:cs typeface="Times New Roman" panose="02020603050405020304" pitchFamily="18" charset="0"/>
              </a:rPr>
              <a:t>fw</a:t>
            </a:r>
            <a:r>
              <a:rPr lang="en-US" altLang="zh-TW" sz="1200" kern="100" dirty="0">
                <a:cs typeface="Times New Roman" panose="02020603050405020304" pitchFamily="18" charset="0"/>
              </a:rPr>
              <a:t> </a:t>
            </a:r>
            <a:r>
              <a:rPr lang="en-US" altLang="zh-TW" sz="1200" kern="100" dirty="0" smtClean="0">
                <a:cs typeface="Times New Roman" panose="02020603050405020304" pitchFamily="18" charset="0"/>
              </a:rPr>
              <a:t>2</a:t>
            </a:r>
            <a:endParaRPr lang="zh-TW" altLang="zh-TW" sz="1200" kern="100" dirty="0">
              <a:cs typeface="Times New Roman" panose="02020603050405020304" pitchFamily="18" charset="0"/>
            </a:endParaRPr>
          </a:p>
        </p:txBody>
      </p:sp>
      <p:cxnSp>
        <p:nvCxnSpPr>
          <p:cNvPr id="32" name="直線單箭頭接點 31"/>
          <p:cNvCxnSpPr>
            <a:stCxn id="33" idx="0"/>
            <a:endCxn id="31" idx="2"/>
          </p:cNvCxnSpPr>
          <p:nvPr/>
        </p:nvCxnSpPr>
        <p:spPr>
          <a:xfrm flipV="1">
            <a:off x="1627222" y="4622362"/>
            <a:ext cx="0" cy="171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284322" y="4793812"/>
            <a:ext cx="68580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TW" sz="1200" kern="100" dirty="0">
                <a:cs typeface="Times New Roman" panose="02020603050405020304" pitchFamily="18" charset="0"/>
              </a:rPr>
              <a:t>LSTM </a:t>
            </a:r>
            <a:r>
              <a:rPr lang="en-US" altLang="zh-TW" sz="1200" kern="100" dirty="0" err="1">
                <a:cs typeface="Times New Roman" panose="02020603050405020304" pitchFamily="18" charset="0"/>
              </a:rPr>
              <a:t>fw</a:t>
            </a:r>
            <a:r>
              <a:rPr lang="en-US" altLang="zh-TW" sz="1200" kern="100" dirty="0">
                <a:cs typeface="Times New Roman" panose="02020603050405020304" pitchFamily="18" charset="0"/>
              </a:rPr>
              <a:t> 1</a:t>
            </a:r>
            <a:endParaRPr lang="zh-TW" altLang="zh-TW" sz="1200" kern="100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字方塊 2"/>
              <p:cNvSpPr txBox="1">
                <a:spLocks noChangeArrowheads="1"/>
              </p:cNvSpPr>
              <p:nvPr/>
            </p:nvSpPr>
            <p:spPr bwMode="auto">
              <a:xfrm>
                <a:off x="1249397" y="5511362"/>
                <a:ext cx="755650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sz="1200" i="1" kern="100" smtClean="0">
                              <a:effectLst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 kern="1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Glove</m:t>
                          </m:r>
                        </m:e>
                        <m:sub>
                          <m: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𝑤</m:t>
                          </m:r>
                          <m:r>
                            <a:rPr lang="en-US" sz="1200" b="0" i="1" kern="1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sz="12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4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49397" y="5511362"/>
                <a:ext cx="75565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單箭頭接點 34"/>
          <p:cNvCxnSpPr>
            <a:stCxn id="34" idx="0"/>
            <a:endCxn id="33" idx="2"/>
          </p:cNvCxnSpPr>
          <p:nvPr/>
        </p:nvCxnSpPr>
        <p:spPr>
          <a:xfrm flipV="1">
            <a:off x="1627222" y="5333562"/>
            <a:ext cx="0" cy="177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347947" y="4082612"/>
            <a:ext cx="68580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TW" sz="1200" kern="100" dirty="0">
                <a:cs typeface="Times New Roman" panose="02020603050405020304" pitchFamily="18" charset="0"/>
              </a:rPr>
              <a:t>LSTM </a:t>
            </a:r>
            <a:r>
              <a:rPr lang="en-US" altLang="zh-TW" sz="1200" kern="100" dirty="0" err="1">
                <a:cs typeface="Times New Roman" panose="02020603050405020304" pitchFamily="18" charset="0"/>
              </a:rPr>
              <a:t>fw</a:t>
            </a:r>
            <a:r>
              <a:rPr lang="en-US" altLang="zh-TW" sz="1200" kern="100" dirty="0">
                <a:cs typeface="Times New Roman" panose="02020603050405020304" pitchFamily="18" charset="0"/>
              </a:rPr>
              <a:t> </a:t>
            </a:r>
            <a:r>
              <a:rPr lang="en-US" altLang="zh-TW" sz="1200" kern="100" dirty="0" smtClean="0">
                <a:cs typeface="Times New Roman" panose="02020603050405020304" pitchFamily="18" charset="0"/>
              </a:rPr>
              <a:t>2</a:t>
            </a:r>
            <a:endParaRPr lang="zh-TW" altLang="zh-TW" sz="1200" kern="100" dirty="0"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>
            <a:stCxn id="38" idx="0"/>
            <a:endCxn id="36" idx="2"/>
          </p:cNvCxnSpPr>
          <p:nvPr/>
        </p:nvCxnSpPr>
        <p:spPr>
          <a:xfrm flipV="1">
            <a:off x="2690847" y="4622362"/>
            <a:ext cx="0" cy="171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2347947" y="4793812"/>
            <a:ext cx="68580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TW" sz="1200" kern="100" dirty="0">
                <a:cs typeface="Times New Roman" panose="02020603050405020304" pitchFamily="18" charset="0"/>
              </a:rPr>
              <a:t>LSTM </a:t>
            </a:r>
            <a:r>
              <a:rPr lang="en-US" altLang="zh-TW" sz="1200" kern="100" dirty="0" err="1">
                <a:cs typeface="Times New Roman" panose="02020603050405020304" pitchFamily="18" charset="0"/>
              </a:rPr>
              <a:t>fw</a:t>
            </a:r>
            <a:r>
              <a:rPr lang="en-US" altLang="zh-TW" sz="1200" kern="100" dirty="0">
                <a:cs typeface="Times New Roman" panose="02020603050405020304" pitchFamily="18" charset="0"/>
              </a:rPr>
              <a:t> 1</a:t>
            </a:r>
            <a:endParaRPr lang="zh-TW" altLang="zh-TW" sz="1200" kern="100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字方塊 2"/>
              <p:cNvSpPr txBox="1">
                <a:spLocks noChangeArrowheads="1"/>
              </p:cNvSpPr>
              <p:nvPr/>
            </p:nvSpPr>
            <p:spPr bwMode="auto">
              <a:xfrm>
                <a:off x="2313022" y="5511362"/>
                <a:ext cx="755650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sz="1200" i="1" kern="100" smtClean="0">
                              <a:effectLst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 kern="1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Glove</m:t>
                          </m:r>
                        </m:e>
                        <m:sub>
                          <m:r>
                            <a:rPr lang="en-US" altLang="zh-TW" sz="12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&lt;</m:t>
                          </m:r>
                          <m:r>
                            <a:rPr lang="en-US" altLang="zh-TW" sz="12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𝑈𝑁𝐾</m:t>
                          </m:r>
                          <m:r>
                            <a:rPr lang="en-US" altLang="zh-TW" sz="12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zh-TW" sz="12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9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13022" y="5511362"/>
                <a:ext cx="755650" cy="276999"/>
              </a:xfrm>
              <a:prstGeom prst="rect">
                <a:avLst/>
              </a:prstGeom>
              <a:blipFill rotWithShape="1">
                <a:blip r:embed="rId5"/>
                <a:stretch>
                  <a:fillRect r="-2016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單箭頭接點 39"/>
          <p:cNvCxnSpPr>
            <a:stCxn id="39" idx="0"/>
            <a:endCxn id="38" idx="2"/>
          </p:cNvCxnSpPr>
          <p:nvPr/>
        </p:nvCxnSpPr>
        <p:spPr>
          <a:xfrm flipV="1">
            <a:off x="2690847" y="5333562"/>
            <a:ext cx="0" cy="177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21" idx="3"/>
            <a:endCxn id="31" idx="1"/>
          </p:cNvCxnSpPr>
          <p:nvPr/>
        </p:nvCxnSpPr>
        <p:spPr>
          <a:xfrm>
            <a:off x="906497" y="4352487"/>
            <a:ext cx="377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24" idx="3"/>
            <a:endCxn id="33" idx="1"/>
          </p:cNvCxnSpPr>
          <p:nvPr/>
        </p:nvCxnSpPr>
        <p:spPr>
          <a:xfrm>
            <a:off x="906497" y="5063687"/>
            <a:ext cx="377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31" idx="3"/>
            <a:endCxn id="36" idx="1"/>
          </p:cNvCxnSpPr>
          <p:nvPr/>
        </p:nvCxnSpPr>
        <p:spPr>
          <a:xfrm>
            <a:off x="1970122" y="4352487"/>
            <a:ext cx="377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33" idx="3"/>
            <a:endCxn id="38" idx="1"/>
          </p:cNvCxnSpPr>
          <p:nvPr/>
        </p:nvCxnSpPr>
        <p:spPr>
          <a:xfrm>
            <a:off x="1970122" y="5063687"/>
            <a:ext cx="377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3376647" y="4082612"/>
            <a:ext cx="68580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TW" sz="1200" kern="100" dirty="0">
                <a:cs typeface="Times New Roman" panose="02020603050405020304" pitchFamily="18" charset="0"/>
              </a:rPr>
              <a:t>LSTM </a:t>
            </a:r>
            <a:r>
              <a:rPr lang="en-US" altLang="zh-TW" sz="1200" kern="100" dirty="0" err="1">
                <a:cs typeface="Times New Roman" panose="02020603050405020304" pitchFamily="18" charset="0"/>
              </a:rPr>
              <a:t>fw</a:t>
            </a:r>
            <a:r>
              <a:rPr lang="en-US" altLang="zh-TW" sz="1200" kern="100" dirty="0">
                <a:cs typeface="Times New Roman" panose="02020603050405020304" pitchFamily="18" charset="0"/>
              </a:rPr>
              <a:t> </a:t>
            </a:r>
            <a:r>
              <a:rPr lang="en-US" altLang="zh-TW" sz="1200" kern="100" dirty="0" smtClean="0">
                <a:cs typeface="Times New Roman" panose="02020603050405020304" pitchFamily="18" charset="0"/>
              </a:rPr>
              <a:t>2</a:t>
            </a:r>
            <a:endParaRPr lang="zh-TW" altLang="zh-TW" sz="1200" kern="100" dirty="0">
              <a:cs typeface="Times New Roman" panose="02020603050405020304" pitchFamily="18" charset="0"/>
            </a:endParaRPr>
          </a:p>
        </p:txBody>
      </p:sp>
      <p:cxnSp>
        <p:nvCxnSpPr>
          <p:cNvPr id="71" name="直線單箭頭接點 70"/>
          <p:cNvCxnSpPr>
            <a:stCxn id="72" idx="0"/>
            <a:endCxn id="70" idx="2"/>
          </p:cNvCxnSpPr>
          <p:nvPr/>
        </p:nvCxnSpPr>
        <p:spPr>
          <a:xfrm flipV="1">
            <a:off x="3719547" y="4622362"/>
            <a:ext cx="0" cy="171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3376647" y="4793812"/>
            <a:ext cx="68580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TW" sz="1200" kern="100" dirty="0">
                <a:cs typeface="Times New Roman" panose="02020603050405020304" pitchFamily="18" charset="0"/>
              </a:rPr>
              <a:t>LSTM </a:t>
            </a:r>
            <a:r>
              <a:rPr lang="en-US" altLang="zh-TW" sz="1200" kern="100" dirty="0" err="1">
                <a:cs typeface="Times New Roman" panose="02020603050405020304" pitchFamily="18" charset="0"/>
              </a:rPr>
              <a:t>fw</a:t>
            </a:r>
            <a:r>
              <a:rPr lang="en-US" altLang="zh-TW" sz="1200" kern="100" dirty="0">
                <a:cs typeface="Times New Roman" panose="02020603050405020304" pitchFamily="18" charset="0"/>
              </a:rPr>
              <a:t> 1</a:t>
            </a:r>
            <a:endParaRPr lang="zh-TW" altLang="zh-TW" sz="1200" kern="100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字方塊 2"/>
              <p:cNvSpPr txBox="1">
                <a:spLocks noChangeArrowheads="1"/>
              </p:cNvSpPr>
              <p:nvPr/>
            </p:nvSpPr>
            <p:spPr bwMode="auto">
              <a:xfrm>
                <a:off x="3341722" y="5511362"/>
                <a:ext cx="755650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sz="1200" i="1" kern="100" smtClean="0">
                              <a:effectLst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 kern="1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Glove</m:t>
                          </m:r>
                        </m:e>
                        <m:sub>
                          <m: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𝑤</m:t>
                          </m:r>
                          <m:r>
                            <a:rPr lang="en-US" sz="1200" b="0" i="1" kern="1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sz="12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41722" y="5511362"/>
                <a:ext cx="75565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線單箭頭接點 73"/>
          <p:cNvCxnSpPr>
            <a:stCxn id="73" idx="0"/>
            <a:endCxn id="72" idx="2"/>
          </p:cNvCxnSpPr>
          <p:nvPr/>
        </p:nvCxnSpPr>
        <p:spPr>
          <a:xfrm flipV="1">
            <a:off x="3719547" y="5333562"/>
            <a:ext cx="0" cy="177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4440272" y="4082612"/>
            <a:ext cx="68580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LSTM </a:t>
            </a:r>
            <a:r>
              <a:rPr lang="en-US" sz="1200" kern="100" dirty="0" err="1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fw</a:t>
            </a:r>
            <a:r>
              <a:rPr lang="en-US" sz="12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100" dirty="0" smtClean="0">
                <a:cs typeface="Times New Roman" panose="02020603050405020304" pitchFamily="18" charset="0"/>
              </a:rPr>
              <a:t>2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76" name="直線單箭頭接點 75"/>
          <p:cNvCxnSpPr>
            <a:stCxn id="77" idx="0"/>
            <a:endCxn id="75" idx="2"/>
          </p:cNvCxnSpPr>
          <p:nvPr/>
        </p:nvCxnSpPr>
        <p:spPr>
          <a:xfrm flipV="1">
            <a:off x="4783172" y="4622362"/>
            <a:ext cx="0" cy="171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4440272" y="4793812"/>
            <a:ext cx="68580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TW" sz="1200" kern="100" dirty="0">
                <a:cs typeface="Times New Roman" panose="02020603050405020304" pitchFamily="18" charset="0"/>
              </a:rPr>
              <a:t>LSTM </a:t>
            </a:r>
            <a:r>
              <a:rPr lang="en-US" altLang="zh-TW" sz="1200" kern="100" dirty="0" err="1">
                <a:cs typeface="Times New Roman" panose="02020603050405020304" pitchFamily="18" charset="0"/>
              </a:rPr>
              <a:t>fw</a:t>
            </a:r>
            <a:r>
              <a:rPr lang="en-US" altLang="zh-TW" sz="1200" kern="100" dirty="0">
                <a:cs typeface="Times New Roman" panose="02020603050405020304" pitchFamily="18" charset="0"/>
              </a:rPr>
              <a:t> 1</a:t>
            </a:r>
            <a:endParaRPr lang="zh-TW" altLang="zh-TW" sz="1200" kern="100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文字方塊 2"/>
              <p:cNvSpPr txBox="1">
                <a:spLocks noChangeArrowheads="1"/>
              </p:cNvSpPr>
              <p:nvPr/>
            </p:nvSpPr>
            <p:spPr bwMode="auto">
              <a:xfrm>
                <a:off x="4405347" y="5511362"/>
                <a:ext cx="755650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sz="1200" i="1" kern="100" smtClean="0">
                              <a:effectLst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 kern="1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Glove</m:t>
                          </m:r>
                        </m:e>
                        <m:sub>
                          <m: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𝑤</m:t>
                          </m:r>
                          <m:r>
                            <a:rPr lang="en-US" sz="1200" b="0" i="1" kern="1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sz="12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8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05347" y="5511362"/>
                <a:ext cx="75565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直線單箭頭接點 78"/>
          <p:cNvCxnSpPr>
            <a:stCxn id="78" idx="0"/>
            <a:endCxn id="77" idx="2"/>
          </p:cNvCxnSpPr>
          <p:nvPr/>
        </p:nvCxnSpPr>
        <p:spPr>
          <a:xfrm flipV="1">
            <a:off x="4783172" y="5333562"/>
            <a:ext cx="0" cy="177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6" idx="3"/>
            <a:endCxn id="70" idx="1"/>
          </p:cNvCxnSpPr>
          <p:nvPr/>
        </p:nvCxnSpPr>
        <p:spPr>
          <a:xfrm>
            <a:off x="3033747" y="4352487"/>
            <a:ext cx="342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stCxn id="38" idx="3"/>
            <a:endCxn id="72" idx="1"/>
          </p:cNvCxnSpPr>
          <p:nvPr/>
        </p:nvCxnSpPr>
        <p:spPr>
          <a:xfrm>
            <a:off x="3033747" y="5063687"/>
            <a:ext cx="342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70" idx="3"/>
            <a:endCxn id="75" idx="1"/>
          </p:cNvCxnSpPr>
          <p:nvPr/>
        </p:nvCxnSpPr>
        <p:spPr>
          <a:xfrm>
            <a:off x="4062447" y="4352487"/>
            <a:ext cx="377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stCxn id="72" idx="3"/>
            <a:endCxn id="77" idx="1"/>
          </p:cNvCxnSpPr>
          <p:nvPr/>
        </p:nvCxnSpPr>
        <p:spPr>
          <a:xfrm>
            <a:off x="4062447" y="5063687"/>
            <a:ext cx="377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stCxn id="75" idx="3"/>
          </p:cNvCxnSpPr>
          <p:nvPr/>
        </p:nvCxnSpPr>
        <p:spPr>
          <a:xfrm>
            <a:off x="5126072" y="4352487"/>
            <a:ext cx="1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stCxn id="77" idx="3"/>
          </p:cNvCxnSpPr>
          <p:nvPr/>
        </p:nvCxnSpPr>
        <p:spPr>
          <a:xfrm>
            <a:off x="5126072" y="5063687"/>
            <a:ext cx="1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>
            <a:off x="32658" y="4352487"/>
            <a:ext cx="1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 flipV="1">
            <a:off x="32658" y="5063687"/>
            <a:ext cx="1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220697" y="1719823"/>
            <a:ext cx="68580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LSTM </a:t>
            </a:r>
            <a:r>
              <a:rPr lang="en-US" sz="1200" kern="100" dirty="0" err="1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bw</a:t>
            </a:r>
            <a:r>
              <a:rPr lang="en-US" sz="12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1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26" name="直線單箭頭接點 125"/>
          <p:cNvCxnSpPr/>
          <p:nvPr/>
        </p:nvCxnSpPr>
        <p:spPr>
          <a:xfrm>
            <a:off x="563597" y="2259573"/>
            <a:ext cx="0" cy="171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220697" y="2431023"/>
            <a:ext cx="68580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LSTM </a:t>
            </a:r>
            <a:r>
              <a:rPr lang="en-US" sz="1200" kern="100" dirty="0" err="1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bw</a:t>
            </a:r>
            <a:r>
              <a:rPr lang="en-US" sz="12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2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1284322" y="1719823"/>
            <a:ext cx="68580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LSTM </a:t>
            </a:r>
            <a:r>
              <a:rPr lang="en-US" sz="1200" kern="100" dirty="0" err="1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bw</a:t>
            </a:r>
            <a:r>
              <a:rPr lang="en-US" sz="12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1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31" name="直線單箭頭接點 130"/>
          <p:cNvCxnSpPr/>
          <p:nvPr/>
        </p:nvCxnSpPr>
        <p:spPr>
          <a:xfrm>
            <a:off x="1627222" y="2259573"/>
            <a:ext cx="0" cy="171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矩形 131"/>
          <p:cNvSpPr/>
          <p:nvPr/>
        </p:nvSpPr>
        <p:spPr>
          <a:xfrm>
            <a:off x="1284322" y="2431023"/>
            <a:ext cx="68580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LSTM </a:t>
            </a:r>
            <a:r>
              <a:rPr lang="en-US" sz="1200" kern="100" dirty="0" err="1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bw</a:t>
            </a:r>
            <a:r>
              <a:rPr lang="en-US" sz="12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2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文字方塊 2"/>
              <p:cNvSpPr txBox="1">
                <a:spLocks noChangeArrowheads="1"/>
              </p:cNvSpPr>
              <p:nvPr/>
            </p:nvSpPr>
            <p:spPr bwMode="auto">
              <a:xfrm>
                <a:off x="1249397" y="1272064"/>
                <a:ext cx="755650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sz="1200" i="1" kern="100" smtClean="0">
                              <a:effectLst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 kern="1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Glove</m:t>
                          </m:r>
                        </m:e>
                        <m:sub>
                          <m: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𝑤</m:t>
                          </m:r>
                          <m:r>
                            <a:rPr lang="en-US" sz="1200" b="0" i="1" kern="1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sz="12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49397" y="1272064"/>
                <a:ext cx="75565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直線單箭頭接點 133"/>
          <p:cNvCxnSpPr>
            <a:stCxn id="133" idx="2"/>
            <a:endCxn id="130" idx="0"/>
          </p:cNvCxnSpPr>
          <p:nvPr/>
        </p:nvCxnSpPr>
        <p:spPr>
          <a:xfrm>
            <a:off x="1627222" y="1549063"/>
            <a:ext cx="0" cy="170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2347947" y="1719823"/>
            <a:ext cx="68580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LSTM </a:t>
            </a:r>
            <a:r>
              <a:rPr lang="en-US" sz="1200" kern="100" dirty="0" err="1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bw</a:t>
            </a:r>
            <a:r>
              <a:rPr lang="en-US" sz="12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1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36" name="直線單箭頭接點 135"/>
          <p:cNvCxnSpPr/>
          <p:nvPr/>
        </p:nvCxnSpPr>
        <p:spPr>
          <a:xfrm>
            <a:off x="2690847" y="2259573"/>
            <a:ext cx="0" cy="171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2347947" y="2431023"/>
            <a:ext cx="68580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LSTM </a:t>
            </a:r>
            <a:r>
              <a:rPr lang="en-US" sz="1200" kern="100" dirty="0" err="1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bw</a:t>
            </a:r>
            <a:r>
              <a:rPr lang="en-US" sz="12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2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文字方塊 2"/>
              <p:cNvSpPr txBox="1">
                <a:spLocks noChangeArrowheads="1"/>
              </p:cNvSpPr>
              <p:nvPr/>
            </p:nvSpPr>
            <p:spPr bwMode="auto">
              <a:xfrm>
                <a:off x="2313022" y="1272064"/>
                <a:ext cx="755650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sz="1200" i="1" kern="100" smtClean="0">
                              <a:effectLst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 kern="1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Glove</m:t>
                          </m:r>
                        </m:e>
                        <m:sub>
                          <m:r>
                            <a:rPr lang="en-US" sz="1200" b="0" i="1" kern="10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&lt;</m:t>
                          </m:r>
                          <m:r>
                            <a:rPr lang="en-US" sz="1200" b="0" i="1" kern="10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𝑈𝑁𝐾</m:t>
                          </m:r>
                          <m:r>
                            <a:rPr lang="en-US" sz="1200" b="0" i="1" kern="10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zh-TW" sz="12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8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13022" y="1272064"/>
                <a:ext cx="755650" cy="276999"/>
              </a:xfrm>
              <a:prstGeom prst="rect">
                <a:avLst/>
              </a:prstGeom>
              <a:blipFill rotWithShape="1">
                <a:blip r:embed="rId9"/>
                <a:stretch>
                  <a:fillRect r="-2016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線單箭頭接點 138"/>
          <p:cNvCxnSpPr>
            <a:stCxn id="138" idx="2"/>
            <a:endCxn id="135" idx="0"/>
          </p:cNvCxnSpPr>
          <p:nvPr/>
        </p:nvCxnSpPr>
        <p:spPr>
          <a:xfrm>
            <a:off x="2690847" y="1549063"/>
            <a:ext cx="0" cy="170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/>
          <p:cNvCxnSpPr/>
          <p:nvPr/>
        </p:nvCxnSpPr>
        <p:spPr>
          <a:xfrm flipH="1">
            <a:off x="906497" y="1989698"/>
            <a:ext cx="377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140"/>
          <p:cNvCxnSpPr/>
          <p:nvPr/>
        </p:nvCxnSpPr>
        <p:spPr>
          <a:xfrm flipH="1">
            <a:off x="906497" y="2700898"/>
            <a:ext cx="377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單箭頭接點 141"/>
          <p:cNvCxnSpPr/>
          <p:nvPr/>
        </p:nvCxnSpPr>
        <p:spPr>
          <a:xfrm flipH="1">
            <a:off x="1970122" y="1989698"/>
            <a:ext cx="377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單箭頭接點 142"/>
          <p:cNvCxnSpPr/>
          <p:nvPr/>
        </p:nvCxnSpPr>
        <p:spPr>
          <a:xfrm flipH="1">
            <a:off x="1970122" y="2700898"/>
            <a:ext cx="377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3376647" y="1719823"/>
            <a:ext cx="68580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LSTM </a:t>
            </a:r>
            <a:r>
              <a:rPr lang="en-US" sz="1200" kern="100" dirty="0" err="1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bw</a:t>
            </a:r>
            <a:r>
              <a:rPr lang="en-US" sz="12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1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45" name="直線單箭頭接點 144"/>
          <p:cNvCxnSpPr/>
          <p:nvPr/>
        </p:nvCxnSpPr>
        <p:spPr>
          <a:xfrm>
            <a:off x="3719547" y="2259573"/>
            <a:ext cx="0" cy="171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3376647" y="2431023"/>
            <a:ext cx="68580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LSTM </a:t>
            </a:r>
            <a:r>
              <a:rPr lang="en-US" sz="1200" kern="100" dirty="0" err="1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bw</a:t>
            </a:r>
            <a:r>
              <a:rPr lang="en-US" sz="12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2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文字方塊 2"/>
              <p:cNvSpPr txBox="1">
                <a:spLocks noChangeArrowheads="1"/>
              </p:cNvSpPr>
              <p:nvPr/>
            </p:nvSpPr>
            <p:spPr bwMode="auto">
              <a:xfrm>
                <a:off x="3341722" y="1272064"/>
                <a:ext cx="755650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sz="1200" i="1" kern="100" smtClean="0">
                              <a:effectLst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 kern="1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Glove</m:t>
                          </m:r>
                        </m:e>
                        <m:sub>
                          <m: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𝑤</m:t>
                          </m:r>
                          <m:r>
                            <a:rPr lang="en-US" sz="1200" b="0" i="1" kern="1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sz="12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7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41722" y="1272064"/>
                <a:ext cx="755650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直線單箭頭接點 147"/>
          <p:cNvCxnSpPr>
            <a:stCxn id="147" idx="2"/>
            <a:endCxn id="144" idx="0"/>
          </p:cNvCxnSpPr>
          <p:nvPr/>
        </p:nvCxnSpPr>
        <p:spPr>
          <a:xfrm>
            <a:off x="3719547" y="1549063"/>
            <a:ext cx="0" cy="170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/>
          <p:cNvSpPr/>
          <p:nvPr/>
        </p:nvSpPr>
        <p:spPr>
          <a:xfrm>
            <a:off x="4440272" y="1719823"/>
            <a:ext cx="68580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LSTM </a:t>
            </a:r>
            <a:r>
              <a:rPr lang="en-US" sz="1200" kern="100" dirty="0" err="1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bw</a:t>
            </a:r>
            <a:r>
              <a:rPr lang="en-US" sz="12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1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50" name="直線單箭頭接點 149"/>
          <p:cNvCxnSpPr/>
          <p:nvPr/>
        </p:nvCxnSpPr>
        <p:spPr>
          <a:xfrm>
            <a:off x="4783172" y="2259573"/>
            <a:ext cx="0" cy="171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矩形 150"/>
          <p:cNvSpPr/>
          <p:nvPr/>
        </p:nvSpPr>
        <p:spPr>
          <a:xfrm>
            <a:off x="4440272" y="2431023"/>
            <a:ext cx="68580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LSTM </a:t>
            </a:r>
            <a:r>
              <a:rPr lang="en-US" sz="1200" kern="100" dirty="0" err="1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bw</a:t>
            </a:r>
            <a:r>
              <a:rPr lang="en-US" sz="12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2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文字方塊 2"/>
              <p:cNvSpPr txBox="1">
                <a:spLocks noChangeArrowheads="1"/>
              </p:cNvSpPr>
              <p:nvPr/>
            </p:nvSpPr>
            <p:spPr bwMode="auto">
              <a:xfrm>
                <a:off x="4405347" y="1272064"/>
                <a:ext cx="755650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sz="1200" i="1" kern="100" smtClean="0">
                              <a:effectLst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 kern="1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Glove</m:t>
                          </m:r>
                        </m:e>
                        <m:sub>
                          <m: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𝑤</m:t>
                          </m:r>
                          <m:r>
                            <a:rPr lang="en-US" sz="1200" b="0" i="1" kern="1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sz="12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2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05347" y="1272064"/>
                <a:ext cx="755650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直線單箭頭接點 152"/>
          <p:cNvCxnSpPr>
            <a:stCxn id="152" idx="2"/>
            <a:endCxn id="149" idx="0"/>
          </p:cNvCxnSpPr>
          <p:nvPr/>
        </p:nvCxnSpPr>
        <p:spPr>
          <a:xfrm>
            <a:off x="4783172" y="1549063"/>
            <a:ext cx="0" cy="170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/>
          <p:nvPr/>
        </p:nvCxnSpPr>
        <p:spPr>
          <a:xfrm flipH="1">
            <a:off x="3033747" y="1989698"/>
            <a:ext cx="342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/>
          <p:nvPr/>
        </p:nvCxnSpPr>
        <p:spPr>
          <a:xfrm flipH="1">
            <a:off x="3033747" y="2700898"/>
            <a:ext cx="342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/>
          <p:cNvCxnSpPr/>
          <p:nvPr/>
        </p:nvCxnSpPr>
        <p:spPr>
          <a:xfrm flipH="1">
            <a:off x="4062447" y="1989698"/>
            <a:ext cx="377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單箭頭接點 156"/>
          <p:cNvCxnSpPr/>
          <p:nvPr/>
        </p:nvCxnSpPr>
        <p:spPr>
          <a:xfrm flipH="1">
            <a:off x="4062447" y="2700898"/>
            <a:ext cx="377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單箭頭接點 157"/>
          <p:cNvCxnSpPr/>
          <p:nvPr/>
        </p:nvCxnSpPr>
        <p:spPr>
          <a:xfrm flipH="1">
            <a:off x="5126072" y="1989698"/>
            <a:ext cx="1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/>
          <p:cNvCxnSpPr/>
          <p:nvPr/>
        </p:nvCxnSpPr>
        <p:spPr>
          <a:xfrm flipH="1">
            <a:off x="5126072" y="2700898"/>
            <a:ext cx="1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單箭頭接點 159"/>
          <p:cNvCxnSpPr/>
          <p:nvPr/>
        </p:nvCxnSpPr>
        <p:spPr>
          <a:xfrm flipH="1">
            <a:off x="32658" y="1989698"/>
            <a:ext cx="1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/>
          <p:cNvCxnSpPr/>
          <p:nvPr/>
        </p:nvCxnSpPr>
        <p:spPr>
          <a:xfrm flipH="1" flipV="1">
            <a:off x="32658" y="2700898"/>
            <a:ext cx="1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文字方塊 2"/>
              <p:cNvSpPr txBox="1">
                <a:spLocks noChangeArrowheads="1"/>
              </p:cNvSpPr>
              <p:nvPr/>
            </p:nvSpPr>
            <p:spPr bwMode="auto">
              <a:xfrm>
                <a:off x="186006" y="1272064"/>
                <a:ext cx="755650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sz="1200" i="1" kern="100" smtClean="0">
                              <a:effectLst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 kern="1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Glove</m:t>
                          </m:r>
                        </m:e>
                        <m:sub>
                          <m: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𝑤</m:t>
                          </m:r>
                          <m:r>
                            <a:rPr lang="en-US" sz="1200" b="0" i="1" kern="1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sz="12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4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6006" y="1272064"/>
                <a:ext cx="755650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5" name="直線單箭頭接點 174"/>
          <p:cNvCxnSpPr>
            <a:stCxn id="174" idx="2"/>
            <a:endCxn id="125" idx="0"/>
          </p:cNvCxnSpPr>
          <p:nvPr/>
        </p:nvCxnSpPr>
        <p:spPr>
          <a:xfrm flipH="1">
            <a:off x="563597" y="1549063"/>
            <a:ext cx="234" cy="170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6" name="群組 295"/>
          <p:cNvGrpSpPr/>
          <p:nvPr/>
        </p:nvGrpSpPr>
        <p:grpSpPr>
          <a:xfrm>
            <a:off x="1610988" y="3082696"/>
            <a:ext cx="45720" cy="900000"/>
            <a:chOff x="2191909" y="3270533"/>
            <a:chExt cx="45720" cy="703704"/>
          </a:xfrm>
        </p:grpSpPr>
        <p:sp>
          <p:nvSpPr>
            <p:cNvPr id="187" name="矩形 186"/>
            <p:cNvSpPr/>
            <p:nvPr/>
          </p:nvSpPr>
          <p:spPr>
            <a:xfrm>
              <a:off x="2191910" y="3270533"/>
              <a:ext cx="45719" cy="3460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8" name="矩形 187"/>
            <p:cNvSpPr/>
            <p:nvPr/>
          </p:nvSpPr>
          <p:spPr>
            <a:xfrm>
              <a:off x="2191909" y="3628217"/>
              <a:ext cx="45719" cy="3460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95" name="弧形接點 194"/>
          <p:cNvCxnSpPr>
            <a:stCxn id="137" idx="2"/>
            <a:endCxn id="187" idx="3"/>
          </p:cNvCxnSpPr>
          <p:nvPr/>
        </p:nvCxnSpPr>
        <p:spPr>
          <a:xfrm rot="5400000">
            <a:off x="2007181" y="2620301"/>
            <a:ext cx="333194" cy="103413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弧形接點 197"/>
          <p:cNvCxnSpPr>
            <a:stCxn id="21" idx="0"/>
            <a:endCxn id="188" idx="1"/>
          </p:cNvCxnSpPr>
          <p:nvPr/>
        </p:nvCxnSpPr>
        <p:spPr>
          <a:xfrm rot="5400000" flipH="1" flipV="1">
            <a:off x="926699" y="3398324"/>
            <a:ext cx="321186" cy="104739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弧形接點 204"/>
          <p:cNvCxnSpPr>
            <a:stCxn id="151" idx="2"/>
            <a:endCxn id="203" idx="3"/>
          </p:cNvCxnSpPr>
          <p:nvPr/>
        </p:nvCxnSpPr>
        <p:spPr>
          <a:xfrm rot="5400000">
            <a:off x="4103230" y="2628643"/>
            <a:ext cx="337813" cy="102207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弧形接點 205"/>
          <p:cNvCxnSpPr>
            <a:stCxn id="36" idx="0"/>
            <a:endCxn id="204" idx="1"/>
          </p:cNvCxnSpPr>
          <p:nvPr/>
        </p:nvCxnSpPr>
        <p:spPr>
          <a:xfrm rot="5400000" flipH="1" flipV="1">
            <a:off x="3041286" y="3408519"/>
            <a:ext cx="323655" cy="102453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群組 254"/>
          <p:cNvGrpSpPr/>
          <p:nvPr/>
        </p:nvGrpSpPr>
        <p:grpSpPr>
          <a:xfrm>
            <a:off x="2667680" y="3085165"/>
            <a:ext cx="45720" cy="900000"/>
            <a:chOff x="3248601" y="3273002"/>
            <a:chExt cx="45720" cy="703704"/>
          </a:xfrm>
        </p:grpSpPr>
        <p:sp>
          <p:nvSpPr>
            <p:cNvPr id="207" name="矩形 206"/>
            <p:cNvSpPr/>
            <p:nvPr/>
          </p:nvSpPr>
          <p:spPr>
            <a:xfrm>
              <a:off x="3248602" y="3273002"/>
              <a:ext cx="45719" cy="3460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8" name="矩形 207"/>
            <p:cNvSpPr/>
            <p:nvPr/>
          </p:nvSpPr>
          <p:spPr>
            <a:xfrm>
              <a:off x="3248601" y="3630686"/>
              <a:ext cx="45719" cy="3460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09" name="弧形接點 208"/>
          <p:cNvCxnSpPr>
            <a:stCxn id="146" idx="2"/>
            <a:endCxn id="207" idx="3"/>
          </p:cNvCxnSpPr>
          <p:nvPr/>
        </p:nvCxnSpPr>
        <p:spPr>
          <a:xfrm rot="5400000">
            <a:off x="3048643" y="2635531"/>
            <a:ext cx="335663" cy="100614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弧形接點 209"/>
          <p:cNvCxnSpPr>
            <a:stCxn id="31" idx="0"/>
            <a:endCxn id="208" idx="1"/>
          </p:cNvCxnSpPr>
          <p:nvPr/>
        </p:nvCxnSpPr>
        <p:spPr>
          <a:xfrm rot="5400000" flipH="1" flipV="1">
            <a:off x="1988093" y="3403025"/>
            <a:ext cx="318717" cy="104045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 rot="16200000">
            <a:off x="6233938" y="2125743"/>
            <a:ext cx="45719" cy="442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2" name="矩形 221"/>
          <p:cNvSpPr/>
          <p:nvPr/>
        </p:nvSpPr>
        <p:spPr>
          <a:xfrm>
            <a:off x="7025498" y="1240175"/>
            <a:ext cx="900000" cy="90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W</a:t>
            </a:r>
            <a:r>
              <a:rPr lang="en-US" altLang="zh-TW" sz="1200" dirty="0" smtClean="0">
                <a:solidFill>
                  <a:schemeClr val="tx1"/>
                </a:solidFill>
              </a:rPr>
              <a:t>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3" name="矩形 222"/>
          <p:cNvSpPr/>
          <p:nvPr/>
        </p:nvSpPr>
        <p:spPr>
          <a:xfrm>
            <a:off x="6716839" y="1192335"/>
            <a:ext cx="1494845" cy="221730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4" name="矩形 223"/>
          <p:cNvSpPr/>
          <p:nvPr/>
        </p:nvSpPr>
        <p:spPr>
          <a:xfrm>
            <a:off x="7000945" y="2467656"/>
            <a:ext cx="900000" cy="90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W</a:t>
            </a:r>
            <a:r>
              <a:rPr lang="en-US" altLang="zh-TW" sz="1200" dirty="0" smtClean="0">
                <a:solidFill>
                  <a:schemeClr val="tx1"/>
                </a:solidFill>
              </a:rPr>
              <a:t>32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6" name="文字方塊 225"/>
          <p:cNvSpPr txBox="1"/>
          <p:nvPr/>
        </p:nvSpPr>
        <p:spPr>
          <a:xfrm rot="5400000">
            <a:off x="7215432" y="1865944"/>
            <a:ext cx="46839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…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229" name="矩形 228"/>
          <p:cNvSpPr/>
          <p:nvPr/>
        </p:nvSpPr>
        <p:spPr>
          <a:xfrm flipH="1">
            <a:off x="8399550" y="2156954"/>
            <a:ext cx="45719" cy="442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4" name="肘形接點 253"/>
          <p:cNvCxnSpPr/>
          <p:nvPr/>
        </p:nvCxnSpPr>
        <p:spPr>
          <a:xfrm flipV="1">
            <a:off x="2697200" y="2356156"/>
            <a:ext cx="3223499" cy="1172436"/>
          </a:xfrm>
          <a:prstGeom prst="bentConnector3">
            <a:avLst>
              <a:gd name="adj1" fmla="val 8971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矩形 271"/>
          <p:cNvSpPr/>
          <p:nvPr/>
        </p:nvSpPr>
        <p:spPr>
          <a:xfrm>
            <a:off x="6814757" y="3899803"/>
            <a:ext cx="900000" cy="15582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W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grpSp>
        <p:nvGrpSpPr>
          <p:cNvPr id="276" name="群組 275"/>
          <p:cNvGrpSpPr/>
          <p:nvPr/>
        </p:nvGrpSpPr>
        <p:grpSpPr>
          <a:xfrm flipH="1">
            <a:off x="8067536" y="4224570"/>
            <a:ext cx="45720" cy="900000"/>
            <a:chOff x="8752229" y="2947196"/>
            <a:chExt cx="45720" cy="703704"/>
          </a:xfrm>
        </p:grpSpPr>
        <p:sp>
          <p:nvSpPr>
            <p:cNvPr id="277" name="矩形 276"/>
            <p:cNvSpPr/>
            <p:nvPr/>
          </p:nvSpPr>
          <p:spPr>
            <a:xfrm flipH="1">
              <a:off x="8752230" y="2947196"/>
              <a:ext cx="45719" cy="3460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8" name="矩形 277"/>
            <p:cNvSpPr/>
            <p:nvPr/>
          </p:nvSpPr>
          <p:spPr>
            <a:xfrm>
              <a:off x="8752229" y="3304880"/>
              <a:ext cx="45719" cy="3460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83" name="肘形接點 282"/>
          <p:cNvCxnSpPr/>
          <p:nvPr/>
        </p:nvCxnSpPr>
        <p:spPr>
          <a:xfrm>
            <a:off x="2720584" y="3526550"/>
            <a:ext cx="3872276" cy="1120133"/>
          </a:xfrm>
          <a:prstGeom prst="bentConnector3">
            <a:avLst>
              <a:gd name="adj1" fmla="val 7402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6" name="群組 355"/>
          <p:cNvGrpSpPr/>
          <p:nvPr/>
        </p:nvGrpSpPr>
        <p:grpSpPr>
          <a:xfrm>
            <a:off x="9097388" y="3141637"/>
            <a:ext cx="45720" cy="608176"/>
            <a:chOff x="8510493" y="3237330"/>
            <a:chExt cx="45720" cy="608176"/>
          </a:xfrm>
        </p:grpSpPr>
        <p:sp>
          <p:nvSpPr>
            <p:cNvPr id="288" name="矩形 287"/>
            <p:cNvSpPr/>
            <p:nvPr/>
          </p:nvSpPr>
          <p:spPr>
            <a:xfrm>
              <a:off x="8510494" y="3237330"/>
              <a:ext cx="45719" cy="1946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9" name="矩形 288"/>
            <p:cNvSpPr/>
            <p:nvPr/>
          </p:nvSpPr>
          <p:spPr>
            <a:xfrm flipH="1">
              <a:off x="8510493" y="3443593"/>
              <a:ext cx="45719" cy="40191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90" name="肘形接點 289"/>
          <p:cNvCxnSpPr>
            <a:endCxn id="288" idx="0"/>
          </p:cNvCxnSpPr>
          <p:nvPr/>
        </p:nvCxnSpPr>
        <p:spPr>
          <a:xfrm rot="16200000" flipH="1">
            <a:off x="8418555" y="2439943"/>
            <a:ext cx="796728" cy="606660"/>
          </a:xfrm>
          <a:prstGeom prst="bentConnector3">
            <a:avLst>
              <a:gd name="adj1" fmla="val 10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肘形接點 292"/>
          <p:cNvCxnSpPr>
            <a:endCxn id="289" idx="2"/>
          </p:cNvCxnSpPr>
          <p:nvPr/>
        </p:nvCxnSpPr>
        <p:spPr>
          <a:xfrm flipV="1">
            <a:off x="8201332" y="3749813"/>
            <a:ext cx="918915" cy="91729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文字方塊 298"/>
          <p:cNvSpPr txBox="1"/>
          <p:nvPr/>
        </p:nvSpPr>
        <p:spPr>
          <a:xfrm>
            <a:off x="9111564" y="360758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300</a:t>
            </a:r>
            <a:endParaRPr lang="zh-TW" altLang="en-US" sz="1600" dirty="0"/>
          </a:p>
        </p:txBody>
      </p:sp>
      <p:sp>
        <p:nvSpPr>
          <p:cNvPr id="300" name="文字方塊 299"/>
          <p:cNvSpPr txBox="1"/>
          <p:nvPr/>
        </p:nvSpPr>
        <p:spPr>
          <a:xfrm>
            <a:off x="7406670" y="3357119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32x256x256</a:t>
            </a:r>
            <a:endParaRPr lang="zh-TW" altLang="en-US" sz="1600" dirty="0"/>
          </a:p>
        </p:txBody>
      </p:sp>
      <p:sp>
        <p:nvSpPr>
          <p:cNvPr id="301" name="文字方塊 300"/>
          <p:cNvSpPr txBox="1"/>
          <p:nvPr/>
        </p:nvSpPr>
        <p:spPr>
          <a:xfrm>
            <a:off x="7223101" y="5468519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268x512</a:t>
            </a:r>
            <a:endParaRPr lang="zh-TW" altLang="en-US" sz="1600" dirty="0"/>
          </a:p>
        </p:txBody>
      </p:sp>
      <p:sp>
        <p:nvSpPr>
          <p:cNvPr id="302" name="矩形 301"/>
          <p:cNvSpPr/>
          <p:nvPr/>
        </p:nvSpPr>
        <p:spPr>
          <a:xfrm>
            <a:off x="6703888" y="3760927"/>
            <a:ext cx="1121989" cy="177151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3" name="文字方塊 302"/>
          <p:cNvSpPr txBox="1"/>
          <p:nvPr/>
        </p:nvSpPr>
        <p:spPr>
          <a:xfrm>
            <a:off x="1583944" y="330316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256</a:t>
            </a:r>
            <a:endParaRPr lang="zh-TW" altLang="en-US" sz="1600" dirty="0"/>
          </a:p>
        </p:txBody>
      </p:sp>
      <p:sp>
        <p:nvSpPr>
          <p:cNvPr id="304" name="文字方塊 303"/>
          <p:cNvSpPr txBox="1"/>
          <p:nvPr/>
        </p:nvSpPr>
        <p:spPr>
          <a:xfrm>
            <a:off x="1590926" y="3758396"/>
            <a:ext cx="42030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256</a:t>
            </a:r>
            <a:endParaRPr lang="zh-TW" altLang="en-US" sz="1600" dirty="0"/>
          </a:p>
        </p:txBody>
      </p:sp>
      <p:sp>
        <p:nvSpPr>
          <p:cNvPr id="331" name="矩形 330"/>
          <p:cNvSpPr/>
          <p:nvPr/>
        </p:nvSpPr>
        <p:spPr>
          <a:xfrm>
            <a:off x="9748880" y="1884869"/>
            <a:ext cx="900000" cy="32145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W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360" name="直線單箭頭接點 359"/>
          <p:cNvCxnSpPr/>
          <p:nvPr/>
        </p:nvCxnSpPr>
        <p:spPr>
          <a:xfrm>
            <a:off x="9222740" y="3489469"/>
            <a:ext cx="45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1" name="群組 360"/>
          <p:cNvGrpSpPr/>
          <p:nvPr/>
        </p:nvGrpSpPr>
        <p:grpSpPr>
          <a:xfrm>
            <a:off x="10789764" y="3134344"/>
            <a:ext cx="45720" cy="608176"/>
            <a:chOff x="8510493" y="3237330"/>
            <a:chExt cx="45720" cy="608176"/>
          </a:xfrm>
        </p:grpSpPr>
        <p:sp>
          <p:nvSpPr>
            <p:cNvPr id="362" name="矩形 361"/>
            <p:cNvSpPr/>
            <p:nvPr/>
          </p:nvSpPr>
          <p:spPr>
            <a:xfrm>
              <a:off x="8510494" y="3237330"/>
              <a:ext cx="45719" cy="1946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3" name="矩形 362"/>
            <p:cNvSpPr/>
            <p:nvPr/>
          </p:nvSpPr>
          <p:spPr>
            <a:xfrm flipH="1">
              <a:off x="8510493" y="3443593"/>
              <a:ext cx="45719" cy="40191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64" name="直線單箭頭接點 363"/>
          <p:cNvCxnSpPr/>
          <p:nvPr/>
        </p:nvCxnSpPr>
        <p:spPr>
          <a:xfrm>
            <a:off x="10906228" y="3489469"/>
            <a:ext cx="63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文字方塊 364"/>
          <p:cNvSpPr txBox="1"/>
          <p:nvPr/>
        </p:nvSpPr>
        <p:spPr>
          <a:xfrm>
            <a:off x="10817958" y="3206678"/>
            <a:ext cx="771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/>
              <a:t>softmax</a:t>
            </a:r>
            <a:endParaRPr lang="zh-TW" altLang="en-US" sz="1400" dirty="0"/>
          </a:p>
        </p:txBody>
      </p:sp>
      <p:sp>
        <p:nvSpPr>
          <p:cNvPr id="366" name="文字方塊 365"/>
          <p:cNvSpPr txBox="1"/>
          <p:nvPr/>
        </p:nvSpPr>
        <p:spPr>
          <a:xfrm>
            <a:off x="11536228" y="3270817"/>
            <a:ext cx="722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err="1" smtClean="0"/>
              <a:t>probs</a:t>
            </a:r>
            <a:endParaRPr lang="zh-TW" altLang="en-US" sz="1400" b="1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58" y="478972"/>
            <a:ext cx="8369999" cy="5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" name="文字方塊 128"/>
          <p:cNvSpPr txBox="1"/>
          <p:nvPr/>
        </p:nvSpPr>
        <p:spPr>
          <a:xfrm>
            <a:off x="9904531" y="5066777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60000x300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1528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79620" y="5388036"/>
            <a:ext cx="4844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Public set: </a:t>
            </a:r>
            <a:r>
              <a:rPr lang="en-US" altLang="zh-TW" b="1" dirty="0"/>
              <a:t>0.62308 		</a:t>
            </a:r>
            <a:r>
              <a:rPr lang="en-US" altLang="zh-TW" dirty="0"/>
              <a:t>Private set: </a:t>
            </a:r>
            <a:r>
              <a:rPr lang="en-US" altLang="zh-TW" b="1" dirty="0"/>
              <a:t>0.65385</a:t>
            </a:r>
            <a:endParaRPr lang="zh-TW" altLang="zh-TW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20" y="1013267"/>
            <a:ext cx="10319177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456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77"/>
          <a:stretch/>
        </p:blipFill>
        <p:spPr bwMode="auto">
          <a:xfrm>
            <a:off x="2065790" y="526205"/>
            <a:ext cx="6480000" cy="2498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39"/>
          <a:stretch/>
        </p:blipFill>
        <p:spPr bwMode="auto">
          <a:xfrm>
            <a:off x="2065790" y="3291789"/>
            <a:ext cx="5040000" cy="321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210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236814" y="2625413"/>
            <a:ext cx="3709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~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43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166</Words>
  <Application>Microsoft Office PowerPoint</Application>
  <PresentationFormat>自訂</PresentationFormat>
  <Paragraphs>52</Paragraphs>
  <Slides>6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柯達方</dc:creator>
  <cp:lastModifiedBy>user</cp:lastModifiedBy>
  <cp:revision>16</cp:revision>
  <dcterms:created xsi:type="dcterms:W3CDTF">2017-03-26T07:21:11Z</dcterms:created>
  <dcterms:modified xsi:type="dcterms:W3CDTF">2017-04-17T14:31:04Z</dcterms:modified>
</cp:coreProperties>
</file>