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0" r:id="rId3"/>
    <p:sldId id="261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262" r:id="rId14"/>
    <p:sldId id="304" r:id="rId15"/>
    <p:sldId id="263" r:id="rId16"/>
    <p:sldId id="305" r:id="rId17"/>
    <p:sldId id="264" r:id="rId18"/>
    <p:sldId id="306" r:id="rId19"/>
    <p:sldId id="307" r:id="rId20"/>
    <p:sldId id="308" r:id="rId21"/>
    <p:sldId id="309" r:id="rId22"/>
    <p:sldId id="270" r:id="rId23"/>
  </p:sldIdLst>
  <p:sldSz cx="9144000" cy="5143500" type="screen16x9"/>
  <p:notesSz cx="6858000" cy="9144000"/>
  <p:embeddedFontLst>
    <p:embeddedFont>
      <p:font typeface="Amatic SC" panose="020B0604020202020204" pitchFamily="2" charset="-79"/>
      <p:regular r:id="rId25"/>
      <p:bold r:id="rId26"/>
    </p:embeddedFont>
    <p:embeddedFont>
      <p:font typeface="Quicksand" panose="020B0604020202020204" charset="0"/>
      <p:regular r:id="rId27"/>
      <p:bold r:id="rId28"/>
    </p:embeddedFont>
    <p:embeddedFont>
      <p:font typeface="Short Stack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jaelR ." initials="M." lastIdx="1" clrIdx="0">
    <p:extLst>
      <p:ext uri="{19B8F6BF-5375-455C-9EA6-DF929625EA0E}">
        <p15:presenceInfo xmlns:p15="http://schemas.microsoft.com/office/powerpoint/2012/main" userId="a4d20e6a15a8b1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03CB37-95F9-485E-A174-E9CAC466BC3E}">
  <a:tblStyle styleId="{2B03CB37-95F9-485E-A174-E9CAC466B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D57D16-7341-47D1-A7A5-6802A93928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1786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19T19:27:49.342" idx="1">
    <p:pos x="5077" y="1299"/>
    <p:text>er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42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371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405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692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769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404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081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128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166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260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840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617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916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043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6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4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77" name="Google Shape;177;p4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97" name="Google Shape;197;p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0" name="Google Shape;200;p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02" name="Google Shape;202;p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5" name="Google Shape;205;p4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26" name="Google Shape;226;p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227" name="Google Shape;227;p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29" name="Google Shape;229;p4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31" name="Google Shape;231;p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232" name="Google Shape;232;p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5" name="Google Shape;235;p4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sz="3600" b="1">
                <a:latin typeface="Amatic SC"/>
                <a:ea typeface="Amatic SC"/>
                <a:cs typeface="Amatic SC"/>
                <a:sym typeface="Amatic SC"/>
              </a:defRPr>
            </a:lvl1pPr>
            <a:lvl2pPr marL="914400" lvl="1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2pPr>
            <a:lvl3pPr marL="1371600" lvl="2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3pPr>
            <a:lvl4pPr marL="1828800" lvl="3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4pPr>
            <a:lvl5pPr marL="2286000" lvl="4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5pPr>
            <a:lvl6pPr marL="2743200" lvl="5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6pPr>
            <a:lvl7pPr marL="3200400" lvl="6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7pPr>
            <a:lvl8pPr marL="3657600" lvl="7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8pPr>
            <a:lvl9pPr marL="4114800" lvl="8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240" name="Google Shape;240;p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7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72" name="Google Shape;372;p7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2" name="Google Shape;392;p7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93" name="Google Shape;393;p7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95" name="Google Shape;395;p7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7" name="Google Shape;397;p7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98" name="Google Shape;398;p7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00" name="Google Shape;400;p7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0" name="Google Shape;420;p7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21" name="Google Shape;421;p7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3" name="Google Shape;423;p7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5" name="Google Shape;425;p7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26" name="Google Shape;426;p7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7" name="Google Shape;427;p7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8" name="Google Shape;428;p7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9" name="Google Shape;429;p7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31" name="Google Shape;431;p7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7"/>
          <p:cNvSpPr txBox="1">
            <a:spLocks noGrp="1"/>
          </p:cNvSpPr>
          <p:nvPr>
            <p:ph type="body" idx="1"/>
          </p:nvPr>
        </p:nvSpPr>
        <p:spPr>
          <a:xfrm>
            <a:off x="1028375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3" name="Google Shape;433;p7"/>
          <p:cNvSpPr txBox="1">
            <a:spLocks noGrp="1"/>
          </p:cNvSpPr>
          <p:nvPr>
            <p:ph type="body" idx="2"/>
          </p:nvPr>
        </p:nvSpPr>
        <p:spPr>
          <a:xfrm>
            <a:off x="3439718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4" name="Google Shape;434;p7"/>
          <p:cNvSpPr txBox="1">
            <a:spLocks noGrp="1"/>
          </p:cNvSpPr>
          <p:nvPr>
            <p:ph type="body" idx="3"/>
          </p:nvPr>
        </p:nvSpPr>
        <p:spPr>
          <a:xfrm>
            <a:off x="5851061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5" name="Google Shape;435;p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Defensa Hito 3</a:t>
            </a:r>
            <a:endParaRPr sz="9600" dirty="0"/>
          </a:p>
        </p:txBody>
      </p:sp>
      <p:sp>
        <p:nvSpPr>
          <p:cNvPr id="3" name="Google Shape;694;p13">
            <a:extLst>
              <a:ext uri="{FF2B5EF4-FFF2-40B4-BE49-F238E27FC236}">
                <a16:creationId xmlns:a16="http://schemas.microsoft.com/office/drawing/2014/main" id="{9933459C-4789-118C-91D2-23B4BAFA7CC0}"/>
              </a:ext>
            </a:extLst>
          </p:cNvPr>
          <p:cNvSpPr txBox="1">
            <a:spLocks/>
          </p:cNvSpPr>
          <p:nvPr/>
        </p:nvSpPr>
        <p:spPr>
          <a:xfrm>
            <a:off x="1709241" y="3036360"/>
            <a:ext cx="5371200" cy="1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MX" sz="2800" dirty="0"/>
              <a:t>Estudiante:</a:t>
            </a:r>
          </a:p>
          <a:p>
            <a:r>
              <a:rPr lang="es-MX" sz="2800" dirty="0"/>
              <a:t>DAFNET LAYDA MAMANI LAURA</a:t>
            </a:r>
            <a:endParaRPr lang="es-BO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991635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8. Para qué sirve la función CHAR_LENGTH y LOCATE </a:t>
            </a:r>
            <a:r>
              <a:rPr lang="es-MX" sz="3600" dirty="0" err="1">
                <a:solidFill>
                  <a:schemeClr val="accent3">
                    <a:lumMod val="75000"/>
                  </a:schemeClr>
                </a:solidFill>
              </a:rPr>
              <a:t>ycomo</a:t>
            </a: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 funciona en MYSQL </a:t>
            </a:r>
            <a:endParaRPr sz="13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79416" y="1875264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select </a:t>
            </a:r>
            <a:r>
              <a:rPr lang="en-US" dirty="0" err="1"/>
              <a:t>char_length</a:t>
            </a:r>
            <a:r>
              <a:rPr lang="en-US" dirty="0"/>
              <a:t>('Hola </a:t>
            </a:r>
            <a:r>
              <a:rPr lang="en-US" dirty="0" err="1"/>
              <a:t>Mijael</a:t>
            </a:r>
            <a:r>
              <a:rPr lang="en-US" dirty="0"/>
              <a:t>') as </a:t>
            </a:r>
            <a:r>
              <a:rPr lang="en-US" dirty="0" err="1"/>
              <a:t>Tamaño</a:t>
            </a:r>
            <a:endParaRPr lang="en-US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Select locate (‘</a:t>
            </a:r>
            <a:r>
              <a:rPr lang="en-US" dirty="0" err="1"/>
              <a:t>el</a:t>
            </a:r>
            <a:r>
              <a:rPr lang="en-US" dirty="0"/>
              <a:t>’, ‘</a:t>
            </a:r>
            <a:r>
              <a:rPr lang="en-US" dirty="0" err="1"/>
              <a:t>Mijael</a:t>
            </a:r>
            <a:r>
              <a:rPr lang="en-US" dirty="0"/>
              <a:t>’) as Locate</a:t>
            </a: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BFCEA3-9723-6EC7-0498-729F1F3AC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316" y="2446893"/>
            <a:ext cx="2596617" cy="9236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AC5E55D-21EF-D3C8-96D4-C8E1AA80F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316" y="3897694"/>
            <a:ext cx="2596617" cy="8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2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1129858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>
                <a:solidFill>
                  <a:schemeClr val="accent3">
                    <a:lumMod val="75000"/>
                  </a:schemeClr>
                </a:solidFill>
              </a:rPr>
              <a:t>9. ¿Cual es la diferencia entre las funciones de </a:t>
            </a:r>
            <a:r>
              <a:rPr lang="es-MX" sz="3200" dirty="0" err="1">
                <a:solidFill>
                  <a:schemeClr val="accent3">
                    <a:lumMod val="75000"/>
                  </a:schemeClr>
                </a:solidFill>
              </a:rPr>
              <a:t>agregacion</a:t>
            </a:r>
            <a:r>
              <a:rPr lang="es-MX" sz="3200" dirty="0">
                <a:solidFill>
                  <a:schemeClr val="accent3">
                    <a:lumMod val="75000"/>
                  </a:schemeClr>
                </a:solidFill>
              </a:rPr>
              <a:t> y funciones creados por el DBA? Es decir funciones creadas por el usuario.</a:t>
            </a:r>
            <a:endParaRPr sz="115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28375" y="1960325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Las funciones de agregación son las que están definidas en la base de datos y no se pueden utilizar en la clausula </a:t>
            </a:r>
            <a:r>
              <a:rPr lang="es-MX" dirty="0" err="1"/>
              <a:t>select</a:t>
            </a:r>
            <a:r>
              <a:rPr lang="es-MX" dirty="0"/>
              <a:t>.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Las funciones definidas por el usuario son las que las crea el DBA y se pueden utilizar en la clausula </a:t>
            </a:r>
            <a:r>
              <a:rPr lang="es-MX" dirty="0" err="1"/>
              <a:t>select</a:t>
            </a:r>
            <a:r>
              <a:rPr lang="es-MX" dirty="0"/>
              <a:t>.</a:t>
            </a: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095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981002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10.¿Busque y defina a qué se referirá cuando se habla de parámetros de entrada y salida en MySQL? </a:t>
            </a:r>
            <a:endParaRPr sz="239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28375" y="1798926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Los parámetros de entrada son las que se definen al inicio de la función, son variables que la función necesita.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Los parámetros de salida son aquellas variables que se utilizan en la función y se retornan con el “</a:t>
            </a:r>
            <a:r>
              <a:rPr lang="es-MX" dirty="0" err="1"/>
              <a:t>return</a:t>
            </a:r>
            <a:r>
              <a:rPr lang="es-MX" dirty="0"/>
              <a:t>”</a:t>
            </a: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263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9"/>
          <p:cNvSpPr/>
          <p:nvPr/>
        </p:nvSpPr>
        <p:spPr>
          <a:xfrm>
            <a:off x="4572908" y="558817"/>
            <a:ext cx="1628410" cy="165009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7" name="Google Shape;737;p19"/>
          <p:cNvSpPr/>
          <p:nvPr/>
        </p:nvSpPr>
        <p:spPr>
          <a:xfrm rot="1473006">
            <a:off x="3092298" y="1382716"/>
            <a:ext cx="952095" cy="927409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8" name="Google Shape;738;p19"/>
          <p:cNvSpPr/>
          <p:nvPr/>
        </p:nvSpPr>
        <p:spPr>
          <a:xfrm>
            <a:off x="4257952" y="401125"/>
            <a:ext cx="416822" cy="40504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9" name="Google Shape;739;p19"/>
          <p:cNvSpPr/>
          <p:nvPr/>
        </p:nvSpPr>
        <p:spPr>
          <a:xfrm rot="2487045">
            <a:off x="3989895" y="2239026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0" name="Google Shape;740;p1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41" name="Google Shape;741;p19"/>
          <p:cNvSpPr txBox="1">
            <a:spLocks noGrp="1"/>
          </p:cNvSpPr>
          <p:nvPr>
            <p:ph type="ctrTitle" idx="4294967295"/>
          </p:nvPr>
        </p:nvSpPr>
        <p:spPr>
          <a:xfrm>
            <a:off x="1392563" y="3249724"/>
            <a:ext cx="6147600" cy="83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tx1"/>
                </a:solidFill>
              </a:rPr>
              <a:t>Parte Practica</a:t>
            </a:r>
            <a:endParaRPr sz="9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932682" y="555048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11. Crear la siguiente Base de datos y sus registros</a:t>
            </a:r>
            <a:endParaRPr sz="49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AA9877-57B4-E031-24CC-C3D890C72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788" y="3569326"/>
            <a:ext cx="3934374" cy="1114581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1C079383-92A7-088B-1954-129027D21F6A}"/>
              </a:ext>
            </a:extLst>
          </p:cNvPr>
          <p:cNvGrpSpPr/>
          <p:nvPr/>
        </p:nvGrpSpPr>
        <p:grpSpPr>
          <a:xfrm>
            <a:off x="1035018" y="1284627"/>
            <a:ext cx="7073964" cy="2105319"/>
            <a:chOff x="580013" y="1348969"/>
            <a:chExt cx="7073964" cy="210531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98ADA38-B614-788C-C5FC-39F1F0A98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013" y="1348969"/>
              <a:ext cx="3896269" cy="2105319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EC7C579-5D83-42F0-5EC8-014528F97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3760" y="1348969"/>
              <a:ext cx="4420217" cy="1714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6979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F7001DD-B008-2EAE-616D-0F8C70737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69" y="549809"/>
            <a:ext cx="7964011" cy="134321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9E102AD-4BC0-AF9E-9A5B-CF44AC6A5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69" y="2450498"/>
            <a:ext cx="4544059" cy="189574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0EBD379-C70D-83D5-F0A0-B1FF887E0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785" y="2943491"/>
            <a:ext cx="4134427" cy="12765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204174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12.Crear una función que genere la serie Fibonacci.</a:t>
            </a:r>
            <a:endParaRPr sz="10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9905113-6724-032C-7536-2047FBE2B5E2}"/>
              </a:ext>
            </a:extLst>
          </p:cNvPr>
          <p:cNvGrpSpPr/>
          <p:nvPr/>
        </p:nvGrpSpPr>
        <p:grpSpPr>
          <a:xfrm>
            <a:off x="330845" y="873270"/>
            <a:ext cx="8482310" cy="4153480"/>
            <a:chOff x="362743" y="873270"/>
            <a:chExt cx="8482310" cy="415348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C9030A28-BD47-50D8-A84A-9AA7DDC42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743" y="873270"/>
              <a:ext cx="4515480" cy="4153480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B9B72B3F-739B-0A5D-3A3E-4310618AE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1415" y="873270"/>
              <a:ext cx="4753638" cy="2086266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195D578A-207A-980A-7912-A7D5D20D0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4819" y="3625486"/>
              <a:ext cx="2634875" cy="735314"/>
            </a:xfrm>
            <a:prstGeom prst="rect">
              <a:avLst/>
            </a:prstGeom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2919131E-FD66-0E1C-3572-7EB04C6ED681}"/>
              </a:ext>
            </a:extLst>
          </p:cNvPr>
          <p:cNvSpPr txBox="1"/>
          <p:nvPr/>
        </p:nvSpPr>
        <p:spPr>
          <a:xfrm>
            <a:off x="2267712" y="2467392"/>
            <a:ext cx="4632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0" i="0" u="none" strike="noStrike" baseline="0" dirty="0">
                <a:solidFill>
                  <a:srgbClr val="008675"/>
                </a:solidFill>
                <a:latin typeface="PTSans-Narrow"/>
              </a:rPr>
              <a:t>12.Crear una función que genere la serie Fibonacci.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161571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5" name="Google Shape;728;p18">
            <a:extLst>
              <a:ext uri="{FF2B5EF4-FFF2-40B4-BE49-F238E27FC236}">
                <a16:creationId xmlns:a16="http://schemas.microsoft.com/office/drawing/2014/main" id="{9B2FE684-6FB7-19D7-1007-E489F2F2DC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375" y="706942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13.Crear una variable global a nivel BASE DE DATOS</a:t>
            </a:r>
            <a:endParaRPr sz="2132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4BD49BC-BB1B-F079-BA64-B6C1E6BC934B}"/>
              </a:ext>
            </a:extLst>
          </p:cNvPr>
          <p:cNvGrpSpPr/>
          <p:nvPr/>
        </p:nvGrpSpPr>
        <p:grpSpPr>
          <a:xfrm>
            <a:off x="780747" y="1758012"/>
            <a:ext cx="7582506" cy="2441848"/>
            <a:chOff x="1028375" y="1427950"/>
            <a:chExt cx="7087200" cy="1995734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7F7C81F7-1B31-0C34-18B2-554C5C8BB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375" y="1427950"/>
              <a:ext cx="3301442" cy="581682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8B557B42-9D11-4FC3-BE32-5FE000923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7624" y="1427950"/>
              <a:ext cx="3037951" cy="1995734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466BA9C2-2C13-7F9E-8963-35E0E9017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9244" y="2505330"/>
              <a:ext cx="2899704" cy="8869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879017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sp>
        <p:nvSpPr>
          <p:cNvPr id="15" name="Google Shape;728;p18">
            <a:extLst>
              <a:ext uri="{FF2B5EF4-FFF2-40B4-BE49-F238E27FC236}">
                <a16:creationId xmlns:a16="http://schemas.microsoft.com/office/drawing/2014/main" id="{9B2FE684-6FB7-19D7-1007-E489F2F2DC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375" y="932539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14.Crear una función no recibe parámetros (Utilizar WHILE, REPEAT o LOOP).</a:t>
            </a:r>
            <a:endParaRPr sz="400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A421A60-9BF2-2B2D-FE4C-B4D4E5BF9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0" y="1284107"/>
            <a:ext cx="2569860" cy="359623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612285B-CA6E-CDDE-1467-BDC9B1B6E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934" y="1480298"/>
            <a:ext cx="3663039" cy="34024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3328124-C58D-675B-733B-94262A1E9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185" y="4421753"/>
            <a:ext cx="381053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88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879017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15" name="Google Shape;728;p18">
            <a:extLst>
              <a:ext uri="{FF2B5EF4-FFF2-40B4-BE49-F238E27FC236}">
                <a16:creationId xmlns:a16="http://schemas.microsoft.com/office/drawing/2014/main" id="{9B2FE684-6FB7-19D7-1007-E489F2F2DC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375" y="709255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15.Crear una función que determina cuantas veces se repite las vocales</a:t>
            </a:r>
            <a:endParaRPr sz="333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D12A51-5346-BDC6-50C0-895DCE2ED9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4"/>
          <a:stretch/>
        </p:blipFill>
        <p:spPr>
          <a:xfrm>
            <a:off x="250930" y="1127051"/>
            <a:ext cx="3078415" cy="375196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761F4EC-D5DF-63AF-EE18-EA7A64D9A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345" y="1259455"/>
            <a:ext cx="4876056" cy="361956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412C6F0-C1E1-D94F-B4BC-F70042513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760" y="3631597"/>
            <a:ext cx="2200582" cy="50489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6055EBB-DBBD-7D8E-60AE-056890FE6C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278" y="3068286"/>
            <a:ext cx="3524792" cy="19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6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2052125" y="1126334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Manejo de conceptos</a:t>
            </a:r>
            <a:endParaRPr sz="8800" dirty="0"/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879017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15" name="Google Shape;728;p18">
            <a:extLst>
              <a:ext uri="{FF2B5EF4-FFF2-40B4-BE49-F238E27FC236}">
                <a16:creationId xmlns:a16="http://schemas.microsoft.com/office/drawing/2014/main" id="{9B2FE684-6FB7-19D7-1007-E489F2F2DC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375" y="932539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16.Crear una función que recibe un parámetro INTEGER. </a:t>
            </a:r>
            <a:endParaRPr sz="400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038783-3923-9F1A-D3AC-2F0D16A3B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97" y="1482739"/>
            <a:ext cx="6315956" cy="294363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67AAD7F-3FEC-C7C1-1726-32A7DEE51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5" y="3683321"/>
            <a:ext cx="2572109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34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879017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sp>
        <p:nvSpPr>
          <p:cNvPr id="15" name="Google Shape;728;p18">
            <a:extLst>
              <a:ext uri="{FF2B5EF4-FFF2-40B4-BE49-F238E27FC236}">
                <a16:creationId xmlns:a16="http://schemas.microsoft.com/office/drawing/2014/main" id="{9B2FE684-6FB7-19D7-1007-E489F2F2DC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375" y="581665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17. Crear una función que reciba un parámetro TEXT</a:t>
            </a:r>
            <a:endParaRPr sz="400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0785129-D78F-33A4-5CD8-8515C8D67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99" y="1312857"/>
            <a:ext cx="4777002" cy="33851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D903717-AE8F-0EB8-3CC8-982FFC2EF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893" y="2660065"/>
            <a:ext cx="294363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22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7"/>
          <p:cNvSpPr txBox="1">
            <a:spLocks noGrp="1"/>
          </p:cNvSpPr>
          <p:nvPr>
            <p:ph type="ctrTitle" idx="4294967295"/>
          </p:nvPr>
        </p:nvSpPr>
        <p:spPr>
          <a:xfrm>
            <a:off x="685775" y="2806086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900" dirty="0">
                <a:solidFill>
                  <a:schemeClr val="lt1"/>
                </a:solidFill>
              </a:rPr>
              <a:t>GRACIAS</a:t>
            </a:r>
            <a:endParaRPr sz="19900" dirty="0">
              <a:solidFill>
                <a:schemeClr val="lt1"/>
              </a:solidFill>
            </a:endParaRPr>
          </a:p>
        </p:txBody>
      </p:sp>
      <p:sp>
        <p:nvSpPr>
          <p:cNvPr id="824" name="Google Shape;824;p2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1. Defina que es lenguaje procedural en MySQL.</a:t>
            </a:r>
            <a:endParaRPr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28375" y="1639438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El lenguaje procedural es programación a nivel de base de datos, para poder llegar a programar a nivel de base de datos tenemos que saber conceptos como, procedimientos integrados,  funciones, etc., en MySQL o la base de datos que desee. </a:t>
            </a: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2. Defina que es una función en MySQL</a:t>
            </a:r>
            <a:endParaRPr sz="5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28375" y="2066650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Una función en MySQL es un fragmento de codigo en lenguaje procedural que te retorna un valor.</a:t>
            </a: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501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134251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3. ¿Qué cosas características debe de tener una función? Explique sobre el nombre, el </a:t>
            </a:r>
            <a:r>
              <a:rPr lang="es-MX" sz="3600" dirty="0" err="1">
                <a:solidFill>
                  <a:schemeClr val="accent3">
                    <a:lumMod val="75000"/>
                  </a:schemeClr>
                </a:solidFill>
              </a:rPr>
              <a:t>return</a:t>
            </a: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s-MX" sz="3600" dirty="0" err="1">
                <a:solidFill>
                  <a:schemeClr val="accent3">
                    <a:lumMod val="75000"/>
                  </a:schemeClr>
                </a:solidFill>
              </a:rPr>
              <a:t>parametros</a:t>
            </a: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, etc.</a:t>
            </a:r>
            <a:endParaRPr sz="8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28375" y="2066650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Al crear una función en MySQL se debe poner un nombre único para identificar la función, en el </a:t>
            </a:r>
            <a:r>
              <a:rPr lang="es-MX" dirty="0" err="1"/>
              <a:t>returns</a:t>
            </a:r>
            <a:r>
              <a:rPr lang="es-MX" dirty="0"/>
              <a:t> decimos que valor vamos a devolver, los parámetros son datos que necesitamos para la función, pueden o ser o no ser importantes dependiendo, en el </a:t>
            </a:r>
            <a:r>
              <a:rPr lang="es-MX" dirty="0" err="1"/>
              <a:t>return</a:t>
            </a:r>
            <a:r>
              <a:rPr lang="es-MX" dirty="0"/>
              <a:t> devolvemos un valor.</a:t>
            </a: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674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991635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4. ¿Cómo </a:t>
            </a:r>
            <a:r>
              <a:rPr lang="es-MX" sz="3600" dirty="0" err="1">
                <a:solidFill>
                  <a:schemeClr val="accent3">
                    <a:lumMod val="75000"/>
                  </a:schemeClr>
                </a:solidFill>
              </a:rPr>
              <a:t>crear,modificar</a:t>
            </a: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MX" sz="3600" dirty="0" err="1">
                <a:solidFill>
                  <a:schemeClr val="accent3">
                    <a:lumMod val="75000"/>
                  </a:schemeClr>
                </a:solidFill>
              </a:rPr>
              <a:t>ycómo</a:t>
            </a: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 eliminar una función? Adjunte un ejemplo de su uso.</a:t>
            </a:r>
            <a:endParaRPr sz="8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28375" y="2066650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Para crear una función tenemos que poner “CREATE FUNCTION” {nombre de la </a:t>
            </a:r>
            <a:r>
              <a:rPr lang="es-MX" dirty="0" err="1"/>
              <a:t>funcion</a:t>
            </a:r>
            <a:r>
              <a:rPr lang="es-MX" dirty="0"/>
              <a:t>}, un </a:t>
            </a:r>
            <a:r>
              <a:rPr lang="es-MX" dirty="0" err="1"/>
              <a:t>return</a:t>
            </a:r>
            <a:r>
              <a:rPr lang="es-MX" dirty="0"/>
              <a:t>, BEGIN y END.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Para modificar una función tenemos que poner al lado de “CREATE OR REPLACE FUNCTION”.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Para eliminar es “DROP FUNCTION”</a:t>
            </a: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206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991635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5. Para qué sirve la </a:t>
            </a:r>
            <a:r>
              <a:rPr lang="es-MX" sz="3600" dirty="0" err="1">
                <a:solidFill>
                  <a:schemeClr val="accent3">
                    <a:lumMod val="75000"/>
                  </a:schemeClr>
                </a:solidFill>
              </a:rPr>
              <a:t>funcion</a:t>
            </a: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 CONCAT </a:t>
            </a:r>
            <a:r>
              <a:rPr lang="es-MX" sz="3600" dirty="0" err="1">
                <a:solidFill>
                  <a:schemeClr val="accent3">
                    <a:lumMod val="75000"/>
                  </a:schemeClr>
                </a:solidFill>
              </a:rPr>
              <a:t>ycomo</a:t>
            </a: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 funciona en MYSQL</a:t>
            </a:r>
            <a:endParaRPr lang="es-MX" sz="13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28374" y="1620783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La función “</a:t>
            </a:r>
            <a:r>
              <a:rPr lang="es-MX" dirty="0" err="1"/>
              <a:t>Concat</a:t>
            </a:r>
            <a:r>
              <a:rPr lang="es-MX" dirty="0"/>
              <a:t>” te puede concatenar varias variables y demás.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s-MX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 err="1"/>
              <a:t>Select</a:t>
            </a:r>
            <a:r>
              <a:rPr lang="es-MX" dirty="0"/>
              <a:t> CONCAT (‘hola’, ‘ Mijael’) as </a:t>
            </a:r>
            <a:r>
              <a:rPr lang="es-MX" dirty="0" err="1"/>
              <a:t>Concat</a:t>
            </a: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178870-642F-E796-E365-22D73327E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677" y="3858118"/>
            <a:ext cx="2540595" cy="89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4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981003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>
                <a:solidFill>
                  <a:schemeClr val="accent3">
                    <a:lumMod val="75000"/>
                  </a:schemeClr>
                </a:solidFill>
              </a:rPr>
              <a:t>6. Para qué sirve la función SUBSTRING </a:t>
            </a:r>
            <a:r>
              <a:rPr lang="es-MX" sz="4000" dirty="0" err="1">
                <a:solidFill>
                  <a:schemeClr val="accent3">
                    <a:lumMod val="75000"/>
                  </a:schemeClr>
                </a:solidFill>
              </a:rPr>
              <a:t>ycomo</a:t>
            </a:r>
            <a:r>
              <a:rPr lang="es-MX" sz="4000" dirty="0">
                <a:solidFill>
                  <a:schemeClr val="accent3">
                    <a:lumMod val="75000"/>
                  </a:schemeClr>
                </a:solidFill>
              </a:rPr>
              <a:t> funciona en MYSQL</a:t>
            </a:r>
            <a:endParaRPr sz="8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28375" y="1694511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La función “SUBSTRING” sirve para contar una cadena de cierto lugar con un conteo determinado.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s-MX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 err="1"/>
              <a:t>Select</a:t>
            </a:r>
            <a:r>
              <a:rPr lang="es-MX" dirty="0"/>
              <a:t> </a:t>
            </a:r>
            <a:r>
              <a:rPr lang="es-MX" dirty="0" err="1"/>
              <a:t>substr</a:t>
            </a:r>
            <a:r>
              <a:rPr lang="es-MX" dirty="0"/>
              <a:t> (‘Hola Mijael’, 2, 2) as </a:t>
            </a:r>
            <a:r>
              <a:rPr lang="es-MX" dirty="0" err="1"/>
              <a:t>Substr</a:t>
            </a: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4D0D168-2A38-85B5-CBEA-A7ED9CC0F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907" y="4109996"/>
            <a:ext cx="2586135" cy="86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0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991635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7. Para qué sirve la </a:t>
            </a:r>
            <a:r>
              <a:rPr lang="es-MX" sz="3600" dirty="0" err="1">
                <a:solidFill>
                  <a:schemeClr val="accent3">
                    <a:lumMod val="75000"/>
                  </a:schemeClr>
                </a:solidFill>
              </a:rPr>
              <a:t>funcion</a:t>
            </a: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 STRCMP </a:t>
            </a:r>
            <a:r>
              <a:rPr lang="es-MX" sz="3600" dirty="0" err="1">
                <a:solidFill>
                  <a:schemeClr val="accent3">
                    <a:lumMod val="75000"/>
                  </a:schemeClr>
                </a:solidFill>
              </a:rPr>
              <a:t>ycomo</a:t>
            </a: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 funciona en MYSQL </a:t>
            </a:r>
            <a:endParaRPr sz="13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28375" y="1781648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Compara cadenas y te retorna un numero en binario.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s-MX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 err="1"/>
              <a:t>Select</a:t>
            </a:r>
            <a:r>
              <a:rPr lang="es-MX" dirty="0"/>
              <a:t> </a:t>
            </a:r>
            <a:r>
              <a:rPr lang="es-MX" dirty="0" err="1"/>
              <a:t>strcmp</a:t>
            </a:r>
            <a:r>
              <a:rPr lang="es-MX" dirty="0"/>
              <a:t>(‘Hola’, ‘Hola’) as </a:t>
            </a:r>
            <a:r>
              <a:rPr lang="es-MX" dirty="0" err="1"/>
              <a:t>Strcmp</a:t>
            </a: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F3E899-CFE3-5270-300C-7D22E3D29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591" y="3876878"/>
            <a:ext cx="2974768" cy="101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4448"/>
      </p:ext>
    </p:extLst>
  </p:cSld>
  <p:clrMapOvr>
    <a:masterClrMapping/>
  </p:clrMapOvr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638</Words>
  <Application>Microsoft Office PowerPoint</Application>
  <PresentationFormat>Presentación en pantalla (16:9)</PresentationFormat>
  <Paragraphs>68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PTSans-Narrow</vt:lpstr>
      <vt:lpstr>Short Stack</vt:lpstr>
      <vt:lpstr>Amatic SC</vt:lpstr>
      <vt:lpstr>Arial</vt:lpstr>
      <vt:lpstr>Quicksand</vt:lpstr>
      <vt:lpstr>Knight template</vt:lpstr>
      <vt:lpstr>Defensa Hito 3</vt:lpstr>
      <vt:lpstr>Presentación de PowerPoint</vt:lpstr>
      <vt:lpstr>1. Defina que es lenguaje procedural en MySQL.</vt:lpstr>
      <vt:lpstr>2. Defina que es una función en MySQL</vt:lpstr>
      <vt:lpstr>3. ¿Qué cosas características debe de tener una función? Explique sobre el nombre, el return, parametros, etc.</vt:lpstr>
      <vt:lpstr>4. ¿Cómo crear,modificar ycómo eliminar una función? Adjunte un ejemplo de su uso.</vt:lpstr>
      <vt:lpstr>5. Para qué sirve la funcion CONCAT ycomo funciona en MYSQL</vt:lpstr>
      <vt:lpstr>6. Para qué sirve la función SUBSTRING ycomo funciona en MYSQL</vt:lpstr>
      <vt:lpstr>7. Para qué sirve la funcion STRCMP ycomo funciona en MYSQL </vt:lpstr>
      <vt:lpstr>8. Para qué sirve la función CHAR_LENGTH y LOCATE ycomo funciona en MYSQL </vt:lpstr>
      <vt:lpstr>9. ¿Cual es la diferencia entre las funciones de agregacion y funciones creados por el DBA? Es decir funciones creadas por el usuario.</vt:lpstr>
      <vt:lpstr>10.¿Busque y defina a qué se referirá cuando se habla de parámetros de entrada y salida en MySQL? </vt:lpstr>
      <vt:lpstr>Parte Practica</vt:lpstr>
      <vt:lpstr>11. Crear la siguiente Base de datos y sus registros</vt:lpstr>
      <vt:lpstr>Presentación de PowerPoint</vt:lpstr>
      <vt:lpstr>12.Crear una función que genere la serie Fibonacci.</vt:lpstr>
      <vt:lpstr>13.Crear una variable global a nivel BASE DE DATOS</vt:lpstr>
      <vt:lpstr>14.Crear una función no recibe parámetros (Utilizar WHILE, REPEAT o LOOP).</vt:lpstr>
      <vt:lpstr>15.Crear una función que determina cuantas veces se repite las vocales</vt:lpstr>
      <vt:lpstr>16.Crear una función que recibe un parámetro INTEGER. </vt:lpstr>
      <vt:lpstr>17. Crear una función que reciba un parámetro TEXT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Hito 3</dc:title>
  <dc:creator>MijaelR</dc:creator>
  <cp:lastModifiedBy>dafnetmamanilay@outlook.es</cp:lastModifiedBy>
  <cp:revision>3</cp:revision>
  <dcterms:modified xsi:type="dcterms:W3CDTF">2022-10-25T13:15:45Z</dcterms:modified>
</cp:coreProperties>
</file>