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59" r:id="rId5"/>
    <p:sldId id="264" r:id="rId6"/>
    <p:sldId id="265" r:id="rId7"/>
    <p:sldId id="260" r:id="rId8"/>
    <p:sldId id="263" r:id="rId9"/>
    <p:sldId id="262"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095"/>
    <a:srgbClr val="F5F5F5"/>
    <a:srgbClr val="5FCACB"/>
    <a:srgbClr val="F5841C"/>
    <a:srgbClr val="A0BF0D"/>
    <a:srgbClr val="FDB900"/>
    <a:srgbClr val="826C4A"/>
    <a:srgbClr val="D16809"/>
    <a:srgbClr val="5C6D0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15" autoAdjust="0"/>
  </p:normalViewPr>
  <p:slideViewPr>
    <p:cSldViewPr snapToGrid="0" showGuides="1">
      <p:cViewPr>
        <p:scale>
          <a:sx n="66" d="100"/>
          <a:sy n="66" d="100"/>
        </p:scale>
        <p:origin x="-894"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8F7CC-60FB-4936-9A56-39E3685C99FB}" type="datetimeFigureOut">
              <a:rPr lang="zh-CN" altLang="en-US" smtClean="0"/>
              <a:pPr/>
              <a:t>2018/7/13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96779-5C69-4470-A812-C1080AE44498}" type="slidenum">
              <a:rPr lang="zh-CN" altLang="en-US" smtClean="0"/>
              <a:pPr/>
              <a:t>‹#›</a:t>
            </a:fld>
            <a:endParaRPr lang="zh-CN" altLang="en-US"/>
          </a:p>
        </p:txBody>
      </p:sp>
    </p:spTree>
    <p:extLst>
      <p:ext uri="{BB962C8B-B14F-4D97-AF65-F5344CB8AC3E}">
        <p14:creationId xmlns="" xmlns:p14="http://schemas.microsoft.com/office/powerpoint/2010/main" val="513182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00598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87573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80686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167781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12932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78492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151673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32000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27286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326083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85EC3B-A70C-4DDB-BCFE-B5687135923B}" type="datetimeFigureOut">
              <a:rPr lang="zh-CN" altLang="en-US" smtClean="0"/>
              <a:pPr/>
              <a:t>2018/7/13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220271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5EC3B-A70C-4DDB-BCFE-B5687135923B}" type="datetimeFigureOut">
              <a:rPr lang="zh-CN" altLang="en-US" smtClean="0"/>
              <a:pPr/>
              <a:t>2018/7/13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152E-7846-41F9-A07C-FCC2BB1315E4}" type="slidenum">
              <a:rPr lang="zh-CN" altLang="en-US" smtClean="0"/>
              <a:pPr/>
              <a:t>‹#›</a:t>
            </a:fld>
            <a:endParaRPr lang="zh-CN" altLang="en-US"/>
          </a:p>
        </p:txBody>
      </p:sp>
    </p:spTree>
    <p:extLst>
      <p:ext uri="{BB962C8B-B14F-4D97-AF65-F5344CB8AC3E}">
        <p14:creationId xmlns="" xmlns:p14="http://schemas.microsoft.com/office/powerpoint/2010/main" val="1264482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 name="组合 54"/>
          <p:cNvGrpSpPr/>
          <p:nvPr/>
        </p:nvGrpSpPr>
        <p:grpSpPr>
          <a:xfrm>
            <a:off x="8629" y="-82089"/>
            <a:ext cx="11471638" cy="4511524"/>
            <a:chOff x="-38101" y="-105446"/>
            <a:chExt cx="12230101" cy="5039241"/>
          </a:xfrm>
        </p:grpSpPr>
        <p:sp>
          <p:nvSpPr>
            <p:cNvPr id="9" name="Freeform 6"/>
            <p:cNvSpPr>
              <a:spLocks/>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0"/>
            <p:cNvSpPr>
              <a:spLocks/>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 fmla="*/ 0 w 7997"/>
                <a:gd name="connsiteY0" fmla="*/ 0 h 10000"/>
                <a:gd name="connsiteX1" fmla="*/ 3880 w 7997"/>
                <a:gd name="connsiteY1" fmla="*/ 10000 h 10000"/>
                <a:gd name="connsiteX2" fmla="*/ 3880 w 7997"/>
                <a:gd name="connsiteY2" fmla="*/ 10000 h 10000"/>
                <a:gd name="connsiteX3" fmla="*/ 7997 w 7997"/>
                <a:gd name="connsiteY3" fmla="*/ 2894 h 10000"/>
                <a:gd name="connsiteX4" fmla="*/ 0 w 7997"/>
                <a:gd name="connsiteY4" fmla="*/ 0 h 10000"/>
                <a:gd name="connsiteX0" fmla="*/ 0 w 18109"/>
                <a:gd name="connsiteY0" fmla="*/ 0 h 10000"/>
                <a:gd name="connsiteX1" fmla="*/ 4852 w 18109"/>
                <a:gd name="connsiteY1" fmla="*/ 10000 h 10000"/>
                <a:gd name="connsiteX2" fmla="*/ 4852 w 18109"/>
                <a:gd name="connsiteY2" fmla="*/ 10000 h 10000"/>
                <a:gd name="connsiteX3" fmla="*/ 18109 w 18109"/>
                <a:gd name="connsiteY3" fmla="*/ 5345 h 10000"/>
                <a:gd name="connsiteX4" fmla="*/ 0 w 18109"/>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FDB900"/>
                </a:solidFill>
              </a:endParaRPr>
            </a:p>
          </p:txBody>
        </p:sp>
        <p:sp>
          <p:nvSpPr>
            <p:cNvPr id="36" name="Freeform 26"/>
            <p:cNvSpPr>
              <a:spLocks/>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 fmla="*/ 8980 w 8980"/>
                <a:gd name="connsiteY0" fmla="*/ 6331 h 10000"/>
                <a:gd name="connsiteX1" fmla="*/ 4240 w 8980"/>
                <a:gd name="connsiteY1" fmla="*/ 0 h 10000"/>
                <a:gd name="connsiteX2" fmla="*/ 0 w 8980"/>
                <a:gd name="connsiteY2" fmla="*/ 10000 h 10000"/>
                <a:gd name="connsiteX3" fmla="*/ 7682 w 8980"/>
                <a:gd name="connsiteY3" fmla="*/ 8285 h 10000"/>
                <a:gd name="connsiteX4" fmla="*/ 8980 w 8980"/>
                <a:gd name="connsiteY4" fmla="*/ 6331 h 10000"/>
                <a:gd name="connsiteX0" fmla="*/ 10000 w 10000"/>
                <a:gd name="connsiteY0" fmla="*/ 0 h 3669"/>
                <a:gd name="connsiteX1" fmla="*/ 1243 w 10000"/>
                <a:gd name="connsiteY1" fmla="*/ 1407 h 3669"/>
                <a:gd name="connsiteX2" fmla="*/ 0 w 10000"/>
                <a:gd name="connsiteY2" fmla="*/ 3669 h 3669"/>
                <a:gd name="connsiteX3" fmla="*/ 8555 w 10000"/>
                <a:gd name="connsiteY3" fmla="*/ 1954 h 3669"/>
                <a:gd name="connsiteX4" fmla="*/ 10000 w 10000"/>
                <a:gd name="connsiteY4" fmla="*/ 0 h 3669"/>
                <a:gd name="connsiteX0" fmla="*/ 8878 w 8878"/>
                <a:gd name="connsiteY0" fmla="*/ 639 h 6165"/>
                <a:gd name="connsiteX1" fmla="*/ 1243 w 8878"/>
                <a:gd name="connsiteY1" fmla="*/ 0 h 6165"/>
                <a:gd name="connsiteX2" fmla="*/ 0 w 8878"/>
                <a:gd name="connsiteY2" fmla="*/ 6165 h 6165"/>
                <a:gd name="connsiteX3" fmla="*/ 8555 w 8878"/>
                <a:gd name="connsiteY3" fmla="*/ 1491 h 6165"/>
                <a:gd name="connsiteX4" fmla="*/ 8878 w 8878"/>
                <a:gd name="connsiteY4" fmla="*/ 639 h 6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文本框 39"/>
          <p:cNvSpPr txBox="1"/>
          <p:nvPr/>
        </p:nvSpPr>
        <p:spPr>
          <a:xfrm>
            <a:off x="6129437" y="3458426"/>
            <a:ext cx="2852063" cy="892552"/>
          </a:xfrm>
          <a:prstGeom prst="rect">
            <a:avLst/>
          </a:prstGeom>
          <a:noFill/>
        </p:spPr>
        <p:txBody>
          <a:bodyPr wrap="none" rtlCol="0">
            <a:spAutoFit/>
          </a:bodyPr>
          <a:lstStyle/>
          <a:p>
            <a:r>
              <a:rPr lang="zh-CN" altLang="en-US" sz="5200" b="1" dirty="0" smtClean="0">
                <a:solidFill>
                  <a:srgbClr val="826C4A"/>
                </a:solidFill>
                <a:latin typeface="微软雅黑" panose="020B0503020204020204" pitchFamily="34" charset="-122"/>
                <a:ea typeface="微软雅黑" panose="020B0503020204020204" pitchFamily="34" charset="-122"/>
              </a:rPr>
              <a:t>乐视商城</a:t>
            </a:r>
            <a:endParaRPr lang="zh-CN" altLang="en-US" sz="5200" b="1" dirty="0">
              <a:solidFill>
                <a:srgbClr val="826C4A"/>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5773367" y="3342097"/>
            <a:ext cx="406107" cy="1155987"/>
            <a:chOff x="4454660" y="3810474"/>
            <a:chExt cx="406107" cy="1155987"/>
          </a:xfrm>
        </p:grpSpPr>
        <p:sp>
          <p:nvSpPr>
            <p:cNvPr id="47" name="Freeform 16"/>
            <p:cNvSpPr>
              <a:spLocks/>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0"/>
            <p:cNvSpPr>
              <a:spLocks/>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2"/>
            <p:cNvSpPr>
              <a:spLocks/>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rot="6543834">
            <a:off x="10840533" y="2803945"/>
            <a:ext cx="406107" cy="1155987"/>
            <a:chOff x="11762339" y="3746221"/>
            <a:chExt cx="406107" cy="1155987"/>
          </a:xfrm>
        </p:grpSpPr>
        <p:sp>
          <p:nvSpPr>
            <p:cNvPr id="50" name="Freeform 16"/>
            <p:cNvSpPr>
              <a:spLocks/>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0"/>
            <p:cNvSpPr>
              <a:spLocks/>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
            <p:cNvSpPr>
              <a:spLocks/>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58"/>
          <p:cNvSpPr txBox="1"/>
          <p:nvPr/>
        </p:nvSpPr>
        <p:spPr>
          <a:xfrm>
            <a:off x="5930743" y="3231053"/>
            <a:ext cx="184731" cy="646331"/>
          </a:xfrm>
          <a:prstGeom prst="rect">
            <a:avLst/>
          </a:prstGeom>
          <a:noFill/>
        </p:spPr>
        <p:txBody>
          <a:bodyPr wrap="none" rtlCol="0">
            <a:spAutoFit/>
          </a:bodyPr>
          <a:lstStyle/>
          <a:p>
            <a:endParaRPr lang="zh-CN" altLang="en-US" dirty="0" smtClean="0">
              <a:solidFill>
                <a:srgbClr val="826C4A"/>
              </a:solidFill>
              <a:latin typeface="微软雅黑" panose="020B0503020204020204" pitchFamily="34" charset="-122"/>
              <a:ea typeface="微软雅黑" panose="020B0503020204020204" pitchFamily="34" charset="-122"/>
            </a:endParaRPr>
          </a:p>
          <a:p>
            <a:endParaRPr lang="zh-CN" altLang="en-US" dirty="0"/>
          </a:p>
        </p:txBody>
      </p:sp>
      <p:sp>
        <p:nvSpPr>
          <p:cNvPr id="62" name="文本框 61"/>
          <p:cNvSpPr txBox="1"/>
          <p:nvPr/>
        </p:nvSpPr>
        <p:spPr>
          <a:xfrm>
            <a:off x="7821121" y="4522969"/>
            <a:ext cx="1107996" cy="461665"/>
          </a:xfrm>
          <a:prstGeom prst="rect">
            <a:avLst/>
          </a:prstGeom>
          <a:noFill/>
        </p:spPr>
        <p:txBody>
          <a:bodyPr wrap="none" rtlCol="0">
            <a:spAutoFit/>
          </a:bodyPr>
          <a:lstStyle/>
          <a:p>
            <a:r>
              <a:rPr lang="zh-CN" altLang="en-US" sz="2400" dirty="0" smtClean="0">
                <a:solidFill>
                  <a:srgbClr val="826C4A"/>
                </a:solidFill>
                <a:latin typeface="微软雅黑" panose="020B0503020204020204" pitchFamily="34" charset="-122"/>
                <a:ea typeface="微软雅黑" panose="020B0503020204020204" pitchFamily="34" charset="-122"/>
              </a:rPr>
              <a:t>第三组</a:t>
            </a:r>
            <a:endParaRPr lang="zh-CN" altLang="en-US" sz="2400" dirty="0">
              <a:solidFill>
                <a:srgbClr val="826C4A"/>
              </a:solidFill>
              <a:latin typeface="微软雅黑" panose="020B0503020204020204" pitchFamily="34" charset="-122"/>
              <a:ea typeface="微软雅黑" panose="020B0503020204020204" pitchFamily="34" charset="-122"/>
            </a:endParaRPr>
          </a:p>
        </p:txBody>
      </p:sp>
      <p:sp>
        <p:nvSpPr>
          <p:cNvPr id="107" name="Freeform 24"/>
          <p:cNvSpPr>
            <a:spLocks/>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5"/>
          <p:cNvSpPr>
            <a:spLocks/>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6"/>
          <p:cNvSpPr>
            <a:spLocks/>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 fmla="*/ 7312 w 10185"/>
              <a:gd name="connsiteY0" fmla="*/ 0 h 10000"/>
              <a:gd name="connsiteX1" fmla="*/ 78 w 10185"/>
              <a:gd name="connsiteY1" fmla="*/ 0 h 10000"/>
              <a:gd name="connsiteX2" fmla="*/ 185 w 10185"/>
              <a:gd name="connsiteY2" fmla="*/ 10000 h 10000"/>
              <a:gd name="connsiteX3" fmla="*/ 10185 w 10185"/>
              <a:gd name="connsiteY3" fmla="*/ 7031 h 10000"/>
              <a:gd name="connsiteX4" fmla="*/ 7312 w 1018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7"/>
          <p:cNvSpPr>
            <a:spLocks/>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
          <p:cNvSpPr>
            <a:spLocks/>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
          <p:cNvSpPr>
            <a:spLocks/>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6"/>
          <p:cNvSpPr>
            <a:spLocks/>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 fmla="*/ 8980 w 8980"/>
              <a:gd name="connsiteY0" fmla="*/ 6331 h 10000"/>
              <a:gd name="connsiteX1" fmla="*/ 4240 w 8980"/>
              <a:gd name="connsiteY1" fmla="*/ 0 h 10000"/>
              <a:gd name="connsiteX2" fmla="*/ 0 w 8980"/>
              <a:gd name="connsiteY2" fmla="*/ 10000 h 10000"/>
              <a:gd name="connsiteX3" fmla="*/ 7682 w 8980"/>
              <a:gd name="connsiteY3" fmla="*/ 8285 h 10000"/>
              <a:gd name="connsiteX4" fmla="*/ 8980 w 8980"/>
              <a:gd name="connsiteY4" fmla="*/ 6331 h 10000"/>
              <a:gd name="connsiteX0" fmla="*/ 10000 w 10000"/>
              <a:gd name="connsiteY0" fmla="*/ 0 h 3669"/>
              <a:gd name="connsiteX1" fmla="*/ 1243 w 10000"/>
              <a:gd name="connsiteY1" fmla="*/ 1407 h 3669"/>
              <a:gd name="connsiteX2" fmla="*/ 0 w 10000"/>
              <a:gd name="connsiteY2" fmla="*/ 3669 h 3669"/>
              <a:gd name="connsiteX3" fmla="*/ 8555 w 10000"/>
              <a:gd name="connsiteY3" fmla="*/ 1954 h 3669"/>
              <a:gd name="connsiteX4" fmla="*/ 10000 w 10000"/>
              <a:gd name="connsiteY4" fmla="*/ 0 h 3669"/>
              <a:gd name="connsiteX0" fmla="*/ 8878 w 8878"/>
              <a:gd name="connsiteY0" fmla="*/ 639 h 6165"/>
              <a:gd name="connsiteX1" fmla="*/ 1243 w 8878"/>
              <a:gd name="connsiteY1" fmla="*/ 0 h 6165"/>
              <a:gd name="connsiteX2" fmla="*/ 0 w 8878"/>
              <a:gd name="connsiteY2" fmla="*/ 6165 h 6165"/>
              <a:gd name="connsiteX3" fmla="*/ 8555 w 8878"/>
              <a:gd name="connsiteY3" fmla="*/ 1491 h 6165"/>
              <a:gd name="connsiteX4" fmla="*/ 8878 w 8878"/>
              <a:gd name="connsiteY4" fmla="*/ 639 h 6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3357266406"/>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 name="组合 52"/>
          <p:cNvGrpSpPr/>
          <p:nvPr/>
        </p:nvGrpSpPr>
        <p:grpSpPr>
          <a:xfrm>
            <a:off x="0" y="4924631"/>
            <a:ext cx="12253861" cy="1933369"/>
            <a:chOff x="538214" y="4924632"/>
            <a:chExt cx="12253861" cy="1933369"/>
          </a:xfrm>
        </p:grpSpPr>
        <p:sp>
          <p:nvSpPr>
            <p:cNvPr id="52" name="任意多边形 51"/>
            <p:cNvSpPr/>
            <p:nvPr/>
          </p:nvSpPr>
          <p:spPr>
            <a:xfrm>
              <a:off x="538216" y="4924632"/>
              <a:ext cx="12253859" cy="1933369"/>
            </a:xfrm>
            <a:custGeom>
              <a:avLst/>
              <a:gdLst>
                <a:gd name="connsiteX0" fmla="*/ 6210790 w 12253859"/>
                <a:gd name="connsiteY0" fmla="*/ 0 h 1933369"/>
                <a:gd name="connsiteX1" fmla="*/ 11949934 w 12253859"/>
                <a:gd name="connsiteY1" fmla="*/ 759093 h 1933369"/>
                <a:gd name="connsiteX2" fmla="*/ 12253859 w 12253859"/>
                <a:gd name="connsiteY2" fmla="*/ 865874 h 1933369"/>
                <a:gd name="connsiteX3" fmla="*/ 12253859 w 12253859"/>
                <a:gd name="connsiteY3" fmla="*/ 1933369 h 1933369"/>
                <a:gd name="connsiteX4" fmla="*/ 0 w 12253859"/>
                <a:gd name="connsiteY4" fmla="*/ 1933369 h 1933369"/>
                <a:gd name="connsiteX5" fmla="*/ 0 w 12253859"/>
                <a:gd name="connsiteY5" fmla="*/ 924799 h 1933369"/>
                <a:gd name="connsiteX6" fmla="*/ 471642 w 12253859"/>
                <a:gd name="connsiteY6" fmla="*/ 759093 h 1933369"/>
                <a:gd name="connsiteX7" fmla="*/ 6210790 w 12253859"/>
                <a:gd name="connsiteY7" fmla="*/ 0 h 193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859" h="1933369">
                  <a:moveTo>
                    <a:pt x="6210790" y="0"/>
                  </a:moveTo>
                  <a:cubicBezTo>
                    <a:pt x="8452064" y="0"/>
                    <a:pt x="10481158" y="290087"/>
                    <a:pt x="11949934" y="759093"/>
                  </a:cubicBezTo>
                  <a:lnTo>
                    <a:pt x="12253859" y="865874"/>
                  </a:lnTo>
                  <a:lnTo>
                    <a:pt x="12253859" y="1933369"/>
                  </a:lnTo>
                  <a:lnTo>
                    <a:pt x="0" y="1933369"/>
                  </a:lnTo>
                  <a:lnTo>
                    <a:pt x="0" y="924799"/>
                  </a:lnTo>
                  <a:lnTo>
                    <a:pt x="471642" y="759093"/>
                  </a:lnTo>
                  <a:cubicBezTo>
                    <a:pt x="1940418" y="290087"/>
                    <a:pt x="3969513" y="0"/>
                    <a:pt x="6210790" y="0"/>
                  </a:cubicBezTo>
                  <a:close/>
                </a:path>
              </a:pathLst>
            </a:cu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538214" y="5496586"/>
              <a:ext cx="12221348" cy="1361415"/>
            </a:xfrm>
            <a:custGeom>
              <a:avLst/>
              <a:gdLst>
                <a:gd name="connsiteX0" fmla="*/ 6210789 w 12221348"/>
                <a:gd name="connsiteY0" fmla="*/ 0 h 1361415"/>
                <a:gd name="connsiteX1" fmla="*/ 12018370 w 12221348"/>
                <a:gd name="connsiteY1" fmla="*/ 781209 h 1361415"/>
                <a:gd name="connsiteX2" fmla="*/ 12221348 w 12221348"/>
                <a:gd name="connsiteY2" fmla="*/ 852951 h 1361415"/>
                <a:gd name="connsiteX3" fmla="*/ 12221348 w 12221348"/>
                <a:gd name="connsiteY3" fmla="*/ 1361415 h 1361415"/>
                <a:gd name="connsiteX4" fmla="*/ 0 w 12221348"/>
                <a:gd name="connsiteY4" fmla="*/ 1361415 h 1361415"/>
                <a:gd name="connsiteX5" fmla="*/ 0 w 12221348"/>
                <a:gd name="connsiteY5" fmla="*/ 923721 h 1361415"/>
                <a:gd name="connsiteX6" fmla="*/ 403205 w 12221348"/>
                <a:gd name="connsiteY6" fmla="*/ 781209 h 1361415"/>
                <a:gd name="connsiteX7" fmla="*/ 6210789 w 12221348"/>
                <a:gd name="connsiteY7" fmla="*/ 0 h 136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1348" h="1361415">
                  <a:moveTo>
                    <a:pt x="6210789" y="0"/>
                  </a:moveTo>
                  <a:cubicBezTo>
                    <a:pt x="8487084" y="0"/>
                    <a:pt x="10544515" y="299223"/>
                    <a:pt x="12018370" y="781209"/>
                  </a:cubicBezTo>
                  <a:lnTo>
                    <a:pt x="12221348" y="852951"/>
                  </a:lnTo>
                  <a:lnTo>
                    <a:pt x="12221348" y="1361415"/>
                  </a:lnTo>
                  <a:lnTo>
                    <a:pt x="0" y="1361415"/>
                  </a:lnTo>
                  <a:lnTo>
                    <a:pt x="0" y="923721"/>
                  </a:lnTo>
                  <a:lnTo>
                    <a:pt x="403205" y="781209"/>
                  </a:lnTo>
                  <a:cubicBezTo>
                    <a:pt x="1877061" y="299223"/>
                    <a:pt x="3934493" y="0"/>
                    <a:pt x="6210789" y="0"/>
                  </a:cubicBez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3497943" y="2119086"/>
            <a:ext cx="5878285" cy="923330"/>
          </a:xfrm>
          <a:prstGeom prst="rect">
            <a:avLst/>
          </a:prstGeom>
          <a:noFill/>
        </p:spPr>
        <p:txBody>
          <a:bodyPr wrap="square" rtlCol="0">
            <a:spAutoFit/>
          </a:bodyPr>
          <a:lstStyle/>
          <a:p>
            <a:r>
              <a:rPr lang="en-US" altLang="zh-CN" sz="5400" dirty="0" smtClean="0">
                <a:solidFill>
                  <a:srgbClr val="319095"/>
                </a:solidFill>
              </a:rPr>
              <a:t>Thanks O(∩_∩)O~~</a:t>
            </a:r>
            <a:endParaRPr lang="zh-CN" altLang="en-US" sz="5400" dirty="0">
              <a:solidFill>
                <a:srgbClr val="319095"/>
              </a:solidFill>
            </a:endParaRPr>
          </a:p>
        </p:txBody>
      </p:sp>
    </p:spTree>
    <p:extLst>
      <p:ext uri="{BB962C8B-B14F-4D97-AF65-F5344CB8AC3E}">
        <p14:creationId xmlns="" xmlns:p14="http://schemas.microsoft.com/office/powerpoint/2010/main" val="2503912859"/>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圆角矩形 89"/>
          <p:cNvSpPr/>
          <p:nvPr/>
        </p:nvSpPr>
        <p:spPr>
          <a:xfrm>
            <a:off x="1115488" y="3146879"/>
            <a:ext cx="3935483" cy="604408"/>
          </a:xfrm>
          <a:prstGeom prst="roundRect">
            <a:avLst/>
          </a:prstGeom>
          <a:noFill/>
          <a:ln w="6350">
            <a:solidFill>
              <a:srgbClr val="826C4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肘形连接符 65"/>
          <p:cNvCxnSpPr/>
          <p:nvPr/>
        </p:nvCxnSpPr>
        <p:spPr>
          <a:xfrm flipV="1">
            <a:off x="246739" y="2918981"/>
            <a:ext cx="10581410" cy="1048291"/>
          </a:xfrm>
          <a:prstGeom prst="bentConnector3">
            <a:avLst>
              <a:gd name="adj1" fmla="val 50000"/>
            </a:avLst>
          </a:prstGeom>
          <a:ln w="28575">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65" name="肘形连接符 64"/>
          <p:cNvCxnSpPr/>
          <p:nvPr/>
        </p:nvCxnSpPr>
        <p:spPr>
          <a:xfrm flipV="1">
            <a:off x="246739" y="3337694"/>
            <a:ext cx="10079585" cy="1059164"/>
          </a:xfrm>
          <a:prstGeom prst="bentConnector3">
            <a:avLst>
              <a:gd name="adj1" fmla="val 50000"/>
            </a:avLst>
          </a:prstGeom>
          <a:ln w="28575">
            <a:solidFill>
              <a:srgbClr val="F5841C"/>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flipV="1">
            <a:off x="246739" y="3170003"/>
            <a:ext cx="10265533" cy="1023753"/>
          </a:xfrm>
          <a:prstGeom prst="bentConnector3">
            <a:avLst>
              <a:gd name="adj1" fmla="val 50353"/>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rot="13450455">
            <a:off x="10743720" y="2321271"/>
            <a:ext cx="793171" cy="2032845"/>
            <a:chOff x="11762339" y="3746221"/>
            <a:chExt cx="406107" cy="1155987"/>
          </a:xfrm>
        </p:grpSpPr>
        <p:sp>
          <p:nvSpPr>
            <p:cNvPr id="71" name="Freeform 16"/>
            <p:cNvSpPr>
              <a:spLocks/>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0"/>
            <p:cNvSpPr>
              <a:spLocks/>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p:cNvSpPr>
              <a:spLocks/>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9" name="文本框 78"/>
          <p:cNvSpPr txBox="1"/>
          <p:nvPr/>
        </p:nvSpPr>
        <p:spPr>
          <a:xfrm>
            <a:off x="1115488" y="3194412"/>
            <a:ext cx="3966150" cy="523220"/>
          </a:xfrm>
          <a:prstGeom prst="rect">
            <a:avLst/>
          </a:prstGeom>
          <a:noFill/>
        </p:spPr>
        <p:txBody>
          <a:bodyPr wrap="none" rtlCol="0">
            <a:spAutoFit/>
          </a:bodyPr>
          <a:lstStyle/>
          <a:p>
            <a:r>
              <a:rPr lang="en-US" altLang="zh-CN" sz="2800" b="1" dirty="0" smtClean="0">
                <a:solidFill>
                  <a:srgbClr val="826C4A"/>
                </a:solidFill>
                <a:latin typeface="微软雅黑" panose="020B0503020204020204" pitchFamily="34" charset="-122"/>
                <a:ea typeface="微软雅黑" panose="020B0503020204020204" pitchFamily="34" charset="-122"/>
              </a:rPr>
              <a:t>01 </a:t>
            </a:r>
            <a:r>
              <a:rPr lang="zh-CN" altLang="en-US" sz="2800" b="1" dirty="0" smtClean="0">
                <a:solidFill>
                  <a:srgbClr val="826C4A"/>
                </a:solidFill>
                <a:latin typeface="微软雅黑" panose="020B0503020204020204" pitchFamily="34" charset="-122"/>
                <a:ea typeface="微软雅黑" panose="020B0503020204020204" pitchFamily="34" charset="-122"/>
              </a:rPr>
              <a:t>项目功能分析及展示</a:t>
            </a:r>
            <a:endParaRPr lang="zh-CN" altLang="en-US" sz="2800" b="1" dirty="0">
              <a:solidFill>
                <a:srgbClr val="826C4A"/>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047585" y="2088308"/>
            <a:ext cx="2864887" cy="584775"/>
          </a:xfrm>
          <a:prstGeom prst="rect">
            <a:avLst/>
          </a:prstGeom>
          <a:noFill/>
        </p:spPr>
        <p:txBody>
          <a:bodyPr wrap="none" rtlCol="0">
            <a:spAutoFit/>
          </a:bodyPr>
          <a:lstStyle/>
          <a:p>
            <a:r>
              <a:rPr lang="en-US" altLang="zh-CN" sz="3200" b="1" dirty="0" smtClean="0">
                <a:solidFill>
                  <a:srgbClr val="A0BF0D"/>
                </a:solidFill>
                <a:latin typeface="微软雅黑" panose="020B0503020204020204" pitchFamily="34" charset="-122"/>
                <a:ea typeface="微软雅黑" panose="020B0503020204020204" pitchFamily="34" charset="-122"/>
              </a:rPr>
              <a:t>03 </a:t>
            </a:r>
            <a:r>
              <a:rPr lang="zh-CN" altLang="en-US" sz="3200" b="1" dirty="0" smtClean="0">
                <a:solidFill>
                  <a:srgbClr val="A0BF0D"/>
                </a:solidFill>
                <a:latin typeface="微软雅黑" panose="020B0503020204020204" pitchFamily="34" charset="-122"/>
                <a:ea typeface="微软雅黑" panose="020B0503020204020204" pitchFamily="34" charset="-122"/>
              </a:rPr>
              <a:t>项目技术栈</a:t>
            </a:r>
            <a:endParaRPr lang="zh-CN" altLang="en-US" sz="2800" b="1" dirty="0">
              <a:solidFill>
                <a:srgbClr val="A0BF0D"/>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060581" y="3590659"/>
            <a:ext cx="3275256" cy="584775"/>
          </a:xfrm>
          <a:prstGeom prst="rect">
            <a:avLst/>
          </a:prstGeom>
          <a:noFill/>
        </p:spPr>
        <p:txBody>
          <a:bodyPr wrap="none" rtlCol="0">
            <a:spAutoFit/>
          </a:bodyPr>
          <a:lstStyle/>
          <a:p>
            <a:r>
              <a:rPr lang="en-US" altLang="zh-CN" sz="3200" b="1" dirty="0" smtClean="0">
                <a:solidFill>
                  <a:srgbClr val="F5841C"/>
                </a:solidFill>
                <a:latin typeface="微软雅黑" panose="020B0503020204020204" pitchFamily="34" charset="-122"/>
                <a:ea typeface="微软雅黑" panose="020B0503020204020204" pitchFamily="34" charset="-122"/>
              </a:rPr>
              <a:t>04 </a:t>
            </a:r>
            <a:r>
              <a:rPr lang="zh-CN" altLang="en-US" sz="3200" b="1" dirty="0" smtClean="0">
                <a:solidFill>
                  <a:srgbClr val="F5841C"/>
                </a:solidFill>
                <a:latin typeface="微软雅黑" panose="020B0503020204020204" pitchFamily="34" charset="-122"/>
                <a:ea typeface="微软雅黑" panose="020B0503020204020204" pitchFamily="34" charset="-122"/>
              </a:rPr>
              <a:t>项目问题分享</a:t>
            </a:r>
            <a:endParaRPr lang="zh-CN" altLang="en-US" sz="2800" b="1" dirty="0">
              <a:solidFill>
                <a:srgbClr val="F5841C"/>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144971" y="4636765"/>
            <a:ext cx="2170787" cy="523220"/>
          </a:xfrm>
          <a:prstGeom prst="rect">
            <a:avLst/>
          </a:prstGeom>
          <a:noFill/>
        </p:spPr>
        <p:txBody>
          <a:bodyPr wrap="none" rtlCol="0">
            <a:spAutoFit/>
          </a:bodyPr>
          <a:lstStyle/>
          <a:p>
            <a:r>
              <a:rPr lang="en-US" altLang="zh-CN" sz="2800" b="1" dirty="0" smtClean="0">
                <a:solidFill>
                  <a:srgbClr val="319095"/>
                </a:solidFill>
                <a:latin typeface="微软雅黑" panose="020B0503020204020204" pitchFamily="34" charset="-122"/>
                <a:ea typeface="微软雅黑" panose="020B0503020204020204" pitchFamily="34" charset="-122"/>
              </a:rPr>
              <a:t>02 </a:t>
            </a:r>
            <a:r>
              <a:rPr lang="zh-CN" altLang="en-US" sz="2800" b="1" dirty="0" smtClean="0">
                <a:solidFill>
                  <a:srgbClr val="319095"/>
                </a:solidFill>
                <a:latin typeface="微软雅黑" panose="020B0503020204020204" pitchFamily="34" charset="-122"/>
                <a:ea typeface="微软雅黑" panose="020B0503020204020204" pitchFamily="34" charset="-122"/>
              </a:rPr>
              <a:t>成员分工</a:t>
            </a:r>
            <a:endParaRPr lang="zh-CN" altLang="en-US" sz="2800" b="1" dirty="0">
              <a:solidFill>
                <a:srgbClr val="319095"/>
              </a:solidFill>
              <a:latin typeface="微软雅黑" panose="020B0503020204020204" pitchFamily="34" charset="-122"/>
              <a:ea typeface="微软雅黑" panose="020B0503020204020204" pitchFamily="34" charset="-122"/>
            </a:endParaRPr>
          </a:p>
        </p:txBody>
      </p:sp>
      <p:sp>
        <p:nvSpPr>
          <p:cNvPr id="83" name="矩形 82"/>
          <p:cNvSpPr/>
          <p:nvPr/>
        </p:nvSpPr>
        <p:spPr>
          <a:xfrm>
            <a:off x="0" y="-14514"/>
            <a:ext cx="673446" cy="6858000"/>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18169" y="-388"/>
            <a:ext cx="512642" cy="6858000"/>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8169" y="-14126"/>
            <a:ext cx="390946" cy="6858000"/>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8168" y="-388"/>
            <a:ext cx="260513" cy="6858000"/>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29153" y="-14902"/>
            <a:ext cx="148087" cy="6858000"/>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a:off x="1112910" y="4616318"/>
            <a:ext cx="4010633" cy="604408"/>
          </a:xfrm>
          <a:prstGeom prst="roundRect">
            <a:avLst/>
          </a:prstGeom>
          <a:noFill/>
          <a:ln w="6350">
            <a:solidFill>
              <a:srgbClr val="31909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6060581" y="2081007"/>
            <a:ext cx="2793133" cy="604408"/>
          </a:xfrm>
          <a:prstGeom prst="roundRect">
            <a:avLst/>
          </a:prstGeom>
          <a:noFill/>
          <a:ln w="6350">
            <a:solidFill>
              <a:srgbClr val="A0BF0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6088636" y="3571026"/>
            <a:ext cx="3185993" cy="604408"/>
          </a:xfrm>
          <a:prstGeom prst="roundRect">
            <a:avLst/>
          </a:prstGeom>
          <a:noFill/>
          <a:ln w="6350">
            <a:solidFill>
              <a:srgbClr val="F5841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11409940" y="3410741"/>
            <a:ext cx="677108" cy="913070"/>
          </a:xfrm>
          <a:prstGeom prst="rect">
            <a:avLst/>
          </a:prstGeom>
          <a:noFill/>
        </p:spPr>
        <p:txBody>
          <a:bodyPr vert="eaVert" wrap="none" rtlCol="0">
            <a:spAutoFit/>
          </a:bodyPr>
          <a:lstStyle/>
          <a:p>
            <a:pPr algn="ctr"/>
            <a:r>
              <a:rPr lang="zh-CN" altLang="en-US" sz="3200" b="1" dirty="0" smtClean="0">
                <a:solidFill>
                  <a:srgbClr val="F5841C"/>
                </a:solidFill>
                <a:latin typeface="微软雅黑" panose="020B0503020204020204" pitchFamily="34" charset="-122"/>
                <a:ea typeface="微软雅黑" panose="020B0503020204020204" pitchFamily="34" charset="-122"/>
              </a:rPr>
              <a:t>目录</a:t>
            </a:r>
            <a:endParaRPr lang="en-US" altLang="zh-CN" sz="3200" b="1" dirty="0" smtClean="0">
              <a:solidFill>
                <a:srgbClr val="F5841C"/>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rot="2731254">
            <a:off x="5992688" y="1872537"/>
            <a:ext cx="109793" cy="312528"/>
            <a:chOff x="4454660" y="3810474"/>
            <a:chExt cx="406107" cy="1155987"/>
          </a:xfrm>
        </p:grpSpPr>
        <p:sp>
          <p:nvSpPr>
            <p:cNvPr id="101" name="Freeform 16"/>
            <p:cNvSpPr>
              <a:spLocks/>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0"/>
            <p:cNvSpPr>
              <a:spLocks/>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
            <p:cNvSpPr>
              <a:spLocks/>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8" name="组合 107"/>
          <p:cNvGrpSpPr/>
          <p:nvPr/>
        </p:nvGrpSpPr>
        <p:grpSpPr>
          <a:xfrm rot="2731254">
            <a:off x="1063227" y="2915991"/>
            <a:ext cx="109793" cy="312528"/>
            <a:chOff x="4454660" y="3810474"/>
            <a:chExt cx="406107" cy="1155987"/>
          </a:xfrm>
        </p:grpSpPr>
        <p:sp>
          <p:nvSpPr>
            <p:cNvPr id="109" name="Freeform 16"/>
            <p:cNvSpPr>
              <a:spLocks/>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0"/>
            <p:cNvSpPr>
              <a:spLocks/>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2"/>
            <p:cNvSpPr>
              <a:spLocks/>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6" name="组合 115"/>
          <p:cNvGrpSpPr/>
          <p:nvPr/>
        </p:nvGrpSpPr>
        <p:grpSpPr>
          <a:xfrm rot="2731254">
            <a:off x="6033739" y="3366685"/>
            <a:ext cx="109793" cy="312528"/>
            <a:chOff x="4454660" y="3810474"/>
            <a:chExt cx="406107" cy="1155987"/>
          </a:xfrm>
        </p:grpSpPr>
        <p:sp>
          <p:nvSpPr>
            <p:cNvPr id="117" name="Freeform 16"/>
            <p:cNvSpPr>
              <a:spLocks/>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0"/>
            <p:cNvSpPr>
              <a:spLocks/>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
            <p:cNvSpPr>
              <a:spLocks/>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p:cNvGrpSpPr/>
          <p:nvPr/>
        </p:nvGrpSpPr>
        <p:grpSpPr>
          <a:xfrm rot="2731254">
            <a:off x="1019947" y="4419761"/>
            <a:ext cx="109793" cy="312528"/>
            <a:chOff x="4454660" y="3810474"/>
            <a:chExt cx="406107" cy="1155987"/>
          </a:xfrm>
        </p:grpSpPr>
        <p:sp>
          <p:nvSpPr>
            <p:cNvPr id="121" name="Freeform 16"/>
            <p:cNvSpPr>
              <a:spLocks/>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0"/>
            <p:cNvSpPr>
              <a:spLocks/>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
            <p:cNvSpPr>
              <a:spLocks/>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 xmlns:p14="http://schemas.microsoft.com/office/powerpoint/2010/main" val="3796981824"/>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2"/>
          <p:cNvGrpSpPr/>
          <p:nvPr/>
        </p:nvGrpSpPr>
        <p:grpSpPr>
          <a:xfrm>
            <a:off x="0" y="246743"/>
            <a:ext cx="3164114" cy="435428"/>
            <a:chOff x="0" y="246743"/>
            <a:chExt cx="3164114" cy="435428"/>
          </a:xfrm>
        </p:grpSpPr>
        <p:sp>
          <p:nvSpPr>
            <p:cNvPr id="4" name="矩形 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3"/>
          <p:cNvGrpSpPr/>
          <p:nvPr/>
        </p:nvGrpSpPr>
        <p:grpSpPr>
          <a:xfrm>
            <a:off x="9027886" y="6241143"/>
            <a:ext cx="3164114" cy="435428"/>
            <a:chOff x="0" y="246743"/>
            <a:chExt cx="3164114" cy="435428"/>
          </a:xfrm>
        </p:grpSpPr>
        <p:sp>
          <p:nvSpPr>
            <p:cNvPr id="15" name="矩形 14"/>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QQ图片20180710202004.jp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317504917"/>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46743"/>
            <a:ext cx="3164114" cy="435428"/>
            <a:chOff x="0" y="246743"/>
            <a:chExt cx="3164114" cy="435428"/>
          </a:xfrm>
        </p:grpSpPr>
        <p:sp>
          <p:nvSpPr>
            <p:cNvPr id="4" name="矩形 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9027886" y="6241143"/>
            <a:ext cx="3164114" cy="435428"/>
            <a:chOff x="0" y="246743"/>
            <a:chExt cx="3164114" cy="435428"/>
          </a:xfrm>
        </p:grpSpPr>
        <p:sp>
          <p:nvSpPr>
            <p:cNvPr id="15" name="矩形 14"/>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57" name="表格 56"/>
          <p:cNvGraphicFramePr>
            <a:graphicFrameLocks noGrp="1"/>
          </p:cNvGraphicFramePr>
          <p:nvPr/>
        </p:nvGraphicFramePr>
        <p:xfrm>
          <a:off x="1451429" y="1132116"/>
          <a:ext cx="8882742" cy="4862286"/>
        </p:xfrm>
        <a:graphic>
          <a:graphicData uri="http://schemas.openxmlformats.org/drawingml/2006/table">
            <a:tbl>
              <a:tblPr firstRow="1" bandRow="1">
                <a:tableStyleId>{93296810-A885-4BE3-A3E7-6D5BEEA58F35}</a:tableStyleId>
              </a:tblPr>
              <a:tblGrid>
                <a:gridCol w="2537927"/>
                <a:gridCol w="6344815"/>
              </a:tblGrid>
              <a:tr h="810381">
                <a:tc>
                  <a:txBody>
                    <a:bodyPr/>
                    <a:lstStyle/>
                    <a:p>
                      <a:pPr algn="ctr">
                        <a:lnSpc>
                          <a:spcPct val="200000"/>
                        </a:lnSpc>
                      </a:pPr>
                      <a:r>
                        <a:rPr lang="zh-CN" altLang="en-US" sz="2000" dirty="0" smtClean="0"/>
                        <a:t>成员</a:t>
                      </a:r>
                      <a:endParaRPr lang="zh-CN" altLang="en-US" sz="2000" dirty="0"/>
                    </a:p>
                  </a:txBody>
                  <a:tcPr/>
                </a:tc>
                <a:tc>
                  <a:txBody>
                    <a:bodyPr/>
                    <a:lstStyle/>
                    <a:p>
                      <a:pPr algn="ctr">
                        <a:lnSpc>
                          <a:spcPct val="200000"/>
                        </a:lnSpc>
                      </a:pPr>
                      <a:r>
                        <a:rPr lang="zh-CN" altLang="en-US" sz="2000" dirty="0" smtClean="0"/>
                        <a:t>实现功能</a:t>
                      </a:r>
                      <a:endParaRPr lang="zh-CN" altLang="en-US" sz="2000" dirty="0"/>
                    </a:p>
                  </a:txBody>
                  <a:tcPr/>
                </a:tc>
              </a:tr>
              <a:tr h="810381">
                <a:tc>
                  <a:txBody>
                    <a:bodyPr/>
                    <a:lstStyle/>
                    <a:p>
                      <a:pPr algn="ctr">
                        <a:lnSpc>
                          <a:spcPct val="200000"/>
                        </a:lnSpc>
                      </a:pPr>
                      <a:r>
                        <a:rPr lang="zh-CN" altLang="en-US" sz="2000" b="1" dirty="0" smtClean="0">
                          <a:latin typeface="仿宋" pitchFamily="49" charset="-122"/>
                          <a:ea typeface="仿宋" pitchFamily="49" charset="-122"/>
                        </a:rPr>
                        <a:t>武杨扬</a:t>
                      </a:r>
                      <a:endParaRPr lang="zh-CN" altLang="en-US" sz="2000" b="1" dirty="0">
                        <a:latin typeface="仿宋" pitchFamily="49" charset="-122"/>
                        <a:ea typeface="仿宋" pitchFamily="49" charset="-122"/>
                      </a:endParaRPr>
                    </a:p>
                  </a:txBody>
                  <a:tcPr/>
                </a:tc>
                <a:tc>
                  <a:txBody>
                    <a:bodyPr/>
                    <a:lstStyle/>
                    <a:p>
                      <a:pPr algn="ctr">
                        <a:lnSpc>
                          <a:spcPct val="200000"/>
                        </a:lnSpc>
                      </a:pPr>
                      <a:r>
                        <a:rPr lang="zh-CN" altLang="en-US" sz="2000" b="1" dirty="0" smtClean="0">
                          <a:latin typeface="仿宋" pitchFamily="49" charset="-122"/>
                          <a:ea typeface="仿宋" pitchFamily="49" charset="-122"/>
                        </a:rPr>
                        <a:t>后台、购物车</a:t>
                      </a:r>
                      <a:endParaRPr lang="zh-CN" altLang="en-US" sz="2000" b="1" dirty="0">
                        <a:latin typeface="仿宋" pitchFamily="49" charset="-122"/>
                        <a:ea typeface="仿宋" pitchFamily="49" charset="-122"/>
                      </a:endParaRPr>
                    </a:p>
                  </a:txBody>
                  <a:tcPr/>
                </a:tc>
              </a:tr>
              <a:tr h="810381">
                <a:tc>
                  <a:txBody>
                    <a:bodyPr/>
                    <a:lstStyle/>
                    <a:p>
                      <a:pPr algn="ctr">
                        <a:lnSpc>
                          <a:spcPct val="200000"/>
                        </a:lnSpc>
                      </a:pPr>
                      <a:r>
                        <a:rPr lang="zh-CN" altLang="en-US" sz="2000" b="1" dirty="0" smtClean="0">
                          <a:latin typeface="仿宋" pitchFamily="49" charset="-122"/>
                          <a:ea typeface="仿宋" pitchFamily="49" charset="-122"/>
                        </a:rPr>
                        <a:t>王闯</a:t>
                      </a:r>
                      <a:endParaRPr lang="zh-CN" altLang="en-US" sz="2000" b="1" dirty="0">
                        <a:latin typeface="仿宋" pitchFamily="49" charset="-122"/>
                        <a:ea typeface="仿宋" pitchFamily="49" charset="-122"/>
                      </a:endParaRPr>
                    </a:p>
                  </a:txBody>
                  <a:tcPr/>
                </a:tc>
                <a:tc>
                  <a:txBody>
                    <a:bodyPr/>
                    <a:lstStyle/>
                    <a:p>
                      <a:pPr algn="ctr">
                        <a:lnSpc>
                          <a:spcPct val="200000"/>
                        </a:lnSpc>
                      </a:pPr>
                      <a:r>
                        <a:rPr lang="zh-CN" altLang="en-US" sz="2000" b="1" dirty="0" smtClean="0">
                          <a:latin typeface="仿宋" pitchFamily="49" charset="-122"/>
                          <a:ea typeface="仿宋" pitchFamily="49" charset="-122"/>
                        </a:rPr>
                        <a:t>主页</a:t>
                      </a:r>
                      <a:endParaRPr lang="zh-CN" altLang="en-US" sz="2000" b="1" dirty="0">
                        <a:latin typeface="仿宋" pitchFamily="49" charset="-122"/>
                        <a:ea typeface="仿宋" pitchFamily="49" charset="-122"/>
                      </a:endParaRPr>
                    </a:p>
                  </a:txBody>
                  <a:tcPr/>
                </a:tc>
              </a:tr>
              <a:tr h="810381">
                <a:tc>
                  <a:txBody>
                    <a:bodyPr/>
                    <a:lstStyle/>
                    <a:p>
                      <a:pPr algn="ctr">
                        <a:lnSpc>
                          <a:spcPct val="200000"/>
                        </a:lnSpc>
                      </a:pPr>
                      <a:r>
                        <a:rPr lang="zh-CN" altLang="en-US" sz="2000" b="1" dirty="0" smtClean="0">
                          <a:latin typeface="仿宋" pitchFamily="49" charset="-122"/>
                          <a:ea typeface="仿宋" pitchFamily="49" charset="-122"/>
                        </a:rPr>
                        <a:t>聂会杰</a:t>
                      </a:r>
                      <a:endParaRPr lang="zh-CN" altLang="en-US" sz="2000" b="1" dirty="0">
                        <a:latin typeface="仿宋" pitchFamily="49" charset="-122"/>
                        <a:ea typeface="仿宋" pitchFamily="49" charset="-122"/>
                      </a:endParaRPr>
                    </a:p>
                  </a:txBody>
                  <a:tcPr/>
                </a:tc>
                <a:tc>
                  <a:txBody>
                    <a:bodyPr/>
                    <a:lstStyle/>
                    <a:p>
                      <a:pPr algn="ctr">
                        <a:lnSpc>
                          <a:spcPct val="200000"/>
                        </a:lnSpc>
                      </a:pPr>
                      <a:r>
                        <a:rPr lang="zh-CN" altLang="en-US" sz="2000" b="1" dirty="0" smtClean="0">
                          <a:latin typeface="仿宋" pitchFamily="49" charset="-122"/>
                          <a:ea typeface="仿宋" pitchFamily="49" charset="-122"/>
                        </a:rPr>
                        <a:t>主页二级路由</a:t>
                      </a:r>
                      <a:endParaRPr lang="zh-CN" altLang="en-US" sz="2000" b="1" dirty="0">
                        <a:latin typeface="仿宋" pitchFamily="49" charset="-122"/>
                        <a:ea typeface="仿宋" pitchFamily="49" charset="-122"/>
                      </a:endParaRPr>
                    </a:p>
                  </a:txBody>
                  <a:tcPr/>
                </a:tc>
              </a:tr>
              <a:tr h="810381">
                <a:tc>
                  <a:txBody>
                    <a:bodyPr/>
                    <a:lstStyle/>
                    <a:p>
                      <a:pPr algn="ctr">
                        <a:lnSpc>
                          <a:spcPct val="200000"/>
                        </a:lnSpc>
                      </a:pPr>
                      <a:r>
                        <a:rPr lang="zh-CN" altLang="en-US" sz="2000" b="1" dirty="0" smtClean="0">
                          <a:latin typeface="仿宋" pitchFamily="49" charset="-122"/>
                          <a:ea typeface="仿宋" pitchFamily="49" charset="-122"/>
                        </a:rPr>
                        <a:t>李菲</a:t>
                      </a:r>
                      <a:endParaRPr lang="zh-CN" altLang="en-US" sz="2000" b="1" dirty="0">
                        <a:latin typeface="仿宋" pitchFamily="49" charset="-122"/>
                        <a:ea typeface="仿宋" pitchFamily="49" charset="-122"/>
                      </a:endParaRPr>
                    </a:p>
                  </a:txBody>
                  <a:tcPr/>
                </a:tc>
                <a:tc>
                  <a:txBody>
                    <a:bodyPr/>
                    <a:lstStyle/>
                    <a:p>
                      <a:pPr algn="ctr">
                        <a:lnSpc>
                          <a:spcPct val="200000"/>
                        </a:lnSpc>
                      </a:pPr>
                      <a:r>
                        <a:rPr lang="zh-CN" altLang="en-US" sz="2000" b="1" dirty="0" smtClean="0">
                          <a:latin typeface="仿宋" pitchFamily="49" charset="-122"/>
                          <a:ea typeface="仿宋" pitchFamily="49" charset="-122"/>
                        </a:rPr>
                        <a:t>详情页、个人中心、商城排序</a:t>
                      </a:r>
                      <a:endParaRPr lang="zh-CN" altLang="en-US" sz="2000" b="1" dirty="0">
                        <a:latin typeface="仿宋" pitchFamily="49" charset="-122"/>
                        <a:ea typeface="仿宋" pitchFamily="49" charset="-122"/>
                      </a:endParaRPr>
                    </a:p>
                  </a:txBody>
                  <a:tcPr/>
                </a:tc>
              </a:tr>
              <a:tr h="810381">
                <a:tc>
                  <a:txBody>
                    <a:bodyPr/>
                    <a:lstStyle/>
                    <a:p>
                      <a:pPr algn="ctr">
                        <a:lnSpc>
                          <a:spcPct val="200000"/>
                        </a:lnSpc>
                      </a:pPr>
                      <a:r>
                        <a:rPr lang="zh-CN" altLang="en-US" sz="2000" b="1" dirty="0" smtClean="0">
                          <a:latin typeface="仿宋" pitchFamily="49" charset="-122"/>
                          <a:ea typeface="仿宋" pitchFamily="49" charset="-122"/>
                        </a:rPr>
                        <a:t>王鲁宾</a:t>
                      </a:r>
                      <a:endParaRPr lang="zh-CN" altLang="en-US" sz="2000" b="1" dirty="0">
                        <a:latin typeface="仿宋" pitchFamily="49" charset="-122"/>
                        <a:ea typeface="仿宋" pitchFamily="49" charset="-122"/>
                      </a:endParaRPr>
                    </a:p>
                  </a:txBody>
                  <a:tcPr/>
                </a:tc>
                <a:tc>
                  <a:txBody>
                    <a:bodyPr/>
                    <a:lstStyle/>
                    <a:p>
                      <a:pPr algn="ctr">
                        <a:lnSpc>
                          <a:spcPct val="200000"/>
                        </a:lnSpc>
                      </a:pPr>
                      <a:r>
                        <a:rPr lang="zh-CN" altLang="en-US" sz="2000" b="1" dirty="0" smtClean="0">
                          <a:latin typeface="仿宋" pitchFamily="49" charset="-122"/>
                          <a:ea typeface="仿宋" pitchFamily="49" charset="-122"/>
                        </a:rPr>
                        <a:t>分类</a:t>
                      </a:r>
                      <a:endParaRPr lang="zh-CN" altLang="en-US" sz="2000" b="1" dirty="0">
                        <a:latin typeface="仿宋" pitchFamily="49" charset="-122"/>
                        <a:ea typeface="仿宋" pitchFamily="49" charset="-122"/>
                      </a:endParaRPr>
                    </a:p>
                  </a:txBody>
                  <a:tcPr/>
                </a:tc>
              </a:tr>
            </a:tbl>
          </a:graphicData>
        </a:graphic>
      </p:graphicFrame>
      <p:sp>
        <p:nvSpPr>
          <p:cNvPr id="58" name="TextBox 57"/>
          <p:cNvSpPr txBox="1"/>
          <p:nvPr/>
        </p:nvSpPr>
        <p:spPr>
          <a:xfrm>
            <a:off x="9405258" y="232229"/>
            <a:ext cx="2452916" cy="584775"/>
          </a:xfrm>
          <a:prstGeom prst="rect">
            <a:avLst/>
          </a:prstGeom>
          <a:noFill/>
        </p:spPr>
        <p:txBody>
          <a:bodyPr wrap="none" rtlCol="0">
            <a:spAutoFit/>
          </a:bodyPr>
          <a:lstStyle/>
          <a:p>
            <a:r>
              <a:rPr lang="zh-CN" altLang="en-US" sz="3200" b="1" dirty="0" smtClean="0">
                <a:solidFill>
                  <a:srgbClr val="92D050"/>
                </a:solidFill>
                <a:latin typeface="幼圆" pitchFamily="49" charset="-122"/>
                <a:ea typeface="幼圆" pitchFamily="49" charset="-122"/>
              </a:rPr>
              <a:t>成 员 分 工</a:t>
            </a:r>
            <a:endParaRPr lang="zh-CN" altLang="en-US" sz="3200" b="1" dirty="0">
              <a:solidFill>
                <a:srgbClr val="92D050"/>
              </a:solidFill>
              <a:latin typeface="幼圆" pitchFamily="49" charset="-122"/>
              <a:ea typeface="幼圆" pitchFamily="49" charset="-122"/>
            </a:endParaRPr>
          </a:p>
        </p:txBody>
      </p:sp>
    </p:spTree>
    <p:extLst>
      <p:ext uri="{BB962C8B-B14F-4D97-AF65-F5344CB8AC3E}">
        <p14:creationId xmlns="" xmlns:p14="http://schemas.microsoft.com/office/powerpoint/2010/main" val="317504917"/>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Page"/>
        <p:cNvGrpSpPr/>
        <p:nvPr/>
      </p:nvGrpSpPr>
      <p:grpSpPr>
        <a:xfrm>
          <a:off x="0" y="0"/>
          <a:ext cx="0" cy="0"/>
          <a:chOff x="0" y="0"/>
          <a:chExt cx="0" cy="0"/>
        </a:xfrm>
      </p:grpSpPr>
      <p:grpSp>
        <p:nvGrpSpPr>
          <p:cNvPr id="2" name="Group143"/>
          <p:cNvGrpSpPr/>
          <p:nvPr/>
        </p:nvGrpSpPr>
        <p:grpSpPr>
          <a:xfrm>
            <a:off x="302139" y="236190"/>
            <a:ext cx="11624115" cy="6884056"/>
            <a:chOff x="551600" y="1217400"/>
            <a:chExt cx="8040800" cy="4986955"/>
          </a:xfrm>
        </p:grpSpPr>
        <p:sp>
          <p:nvSpPr>
            <p:cNvPr id="126" name="RelatConnector"/>
            <p:cNvSpPr/>
            <p:nvPr/>
          </p:nvSpPr>
          <p:spPr>
            <a:xfrm>
              <a:off x="2903800" y="3219164"/>
              <a:ext cx="1846800" cy="1431207"/>
            </a:xfrm>
            <a:custGeom>
              <a:avLst/>
              <a:gdLst>
                <a:gd name="rtl" fmla="*/ 264100 w 1846800"/>
                <a:gd name="rtt" fmla="*/ 55727 h 1431207"/>
                <a:gd name="rtr" fmla="*/ 522500 w 1846800"/>
                <a:gd name="rtb" fmla="*/ 230527 h 1431207"/>
              </a:gdLst>
              <a:ahLst/>
              <a:cxnLst/>
              <a:rect l="rtl" t="rtt" r="rtr" b="rtb"/>
              <a:pathLst>
                <a:path w="1846800" h="1431207" fill="none">
                  <a:moveTo>
                    <a:pt x="-923400" y="-715604"/>
                  </a:moveTo>
                  <a:cubicBezTo>
                    <a:pt x="547200" y="-261364"/>
                    <a:pt x="501600" y="643036"/>
                    <a:pt x="923400" y="715604"/>
                  </a:cubicBezTo>
                </a:path>
              </a:pathLst>
            </a:custGeom>
            <a:noFill/>
            <a:ln w="7600" cap="rnd">
              <a:solidFill>
                <a:srgbClr val="4486B1"/>
              </a:solidFill>
              <a:round/>
              <a:tailEnd type="stealth" w="med" len="med"/>
            </a:ln>
          </p:spPr>
        </p:sp>
        <p:sp>
          <p:nvSpPr>
            <p:cNvPr id="133" name="RelatConnector"/>
            <p:cNvSpPr/>
            <p:nvPr/>
          </p:nvSpPr>
          <p:spPr>
            <a:xfrm>
              <a:off x="2911400" y="3952645"/>
              <a:ext cx="1831600" cy="79337"/>
            </a:xfrm>
            <a:custGeom>
              <a:avLst/>
              <a:gdLst>
                <a:gd name="rtl" fmla="*/ -465511 w 1831600"/>
                <a:gd name="rtt" fmla="*/ -140633 h 79337"/>
                <a:gd name="rtr" fmla="*/ -207111 w 1831600"/>
                <a:gd name="rtb" fmla="*/ 34167 h 79337"/>
              </a:gdLst>
              <a:ahLst/>
              <a:cxnLst/>
              <a:rect l="rtl" t="rtt" r="rtr" b="rtb"/>
              <a:pathLst>
                <a:path w="1831600" h="79337" fill="none">
                  <a:moveTo>
                    <a:pt x="-915800" y="11111"/>
                  </a:moveTo>
                  <a:cubicBezTo>
                    <a:pt x="-874000" y="8355"/>
                    <a:pt x="-22830" y="-150310"/>
                    <a:pt x="915800" y="-11111"/>
                  </a:cubicBezTo>
                </a:path>
              </a:pathLst>
            </a:custGeom>
            <a:noFill/>
            <a:ln w="7600" cap="rnd">
              <a:solidFill>
                <a:srgbClr val="4486B1"/>
              </a:solidFill>
              <a:round/>
              <a:tailEnd type="stealth" w="med" len="med"/>
            </a:ln>
          </p:spPr>
        </p:sp>
        <p:sp>
          <p:nvSpPr>
            <p:cNvPr id="134" name="RelatConnector"/>
            <p:cNvSpPr/>
            <p:nvPr/>
          </p:nvSpPr>
          <p:spPr>
            <a:xfrm>
              <a:off x="2930400" y="4689258"/>
              <a:ext cx="1793600" cy="1515097"/>
            </a:xfrm>
            <a:custGeom>
              <a:avLst/>
              <a:gdLst>
                <a:gd name="rtl" fmla="*/ 141550 w 1793600"/>
                <a:gd name="rtt" fmla="*/ -131993 h 1515097"/>
                <a:gd name="rtr" fmla="*/ 399950 w 1793600"/>
                <a:gd name="rtb" fmla="*/ 42807 h 1515097"/>
              </a:gdLst>
              <a:ahLst/>
              <a:cxnLst/>
              <a:rect l="rtl" t="rtt" r="rtr" b="rtb"/>
              <a:pathLst>
                <a:path w="1793600" h="1515097" fill="none">
                  <a:moveTo>
                    <a:pt x="-896800" y="753627"/>
                  </a:moveTo>
                  <a:cubicBezTo>
                    <a:pt x="619400" y="768942"/>
                    <a:pt x="102600" y="-887858"/>
                    <a:pt x="896800" y="-753627"/>
                  </a:cubicBezTo>
                </a:path>
              </a:pathLst>
            </a:custGeom>
            <a:noFill/>
            <a:ln w="7600" cap="rnd">
              <a:solidFill>
                <a:srgbClr val="4486B1"/>
              </a:solidFill>
              <a:round/>
              <a:tailEnd type="stealth" w="med" len="med"/>
            </a:ln>
          </p:spPr>
        </p:sp>
        <p:sp>
          <p:nvSpPr>
            <p:cNvPr id="137" name="RelatConnector"/>
            <p:cNvSpPr/>
            <p:nvPr/>
          </p:nvSpPr>
          <p:spPr>
            <a:xfrm>
              <a:off x="4750600" y="3991816"/>
              <a:ext cx="706800" cy="18518"/>
            </a:xfrm>
            <a:custGeom>
              <a:avLst/>
              <a:gdLst>
                <a:gd name="rtl" fmla="*/ -80750 w 706800"/>
                <a:gd name="rtt" fmla="*/ -73462 h 18518"/>
                <a:gd name="rtr" fmla="*/ 177650 w 706800"/>
                <a:gd name="rtb" fmla="*/ 101338 h 18518"/>
              </a:gdLst>
              <a:ahLst/>
              <a:cxnLst/>
              <a:rect l="rtl" t="rtt" r="rtr" b="rtb"/>
              <a:pathLst>
                <a:path w="706800" h="18518" fill="none">
                  <a:moveTo>
                    <a:pt x="-353400" y="3984"/>
                  </a:moveTo>
                  <a:cubicBezTo>
                    <a:pt x="83600" y="22384"/>
                    <a:pt x="45600" y="14784"/>
                    <a:pt x="353400" y="-3984"/>
                  </a:cubicBezTo>
                </a:path>
              </a:pathLst>
            </a:custGeom>
            <a:noFill/>
            <a:ln w="7600" cap="rnd">
              <a:solidFill>
                <a:srgbClr val="4486B1"/>
              </a:solidFill>
              <a:round/>
              <a:tailEnd type="stealth" w="med" len="med"/>
            </a:ln>
          </p:spPr>
        </p:sp>
        <p:sp>
          <p:nvSpPr>
            <p:cNvPr id="140" name="RelatConnector"/>
            <p:cNvSpPr/>
            <p:nvPr/>
          </p:nvSpPr>
          <p:spPr>
            <a:xfrm>
              <a:off x="6027400" y="3977711"/>
              <a:ext cx="585200" cy="18830"/>
            </a:xfrm>
            <a:custGeom>
              <a:avLst/>
              <a:gdLst>
                <a:gd name="rtl" fmla="*/ -57950 w 585200"/>
                <a:gd name="rtt" fmla="*/ -85684 h 18830"/>
                <a:gd name="rtr" fmla="*/ 200450 w 585200"/>
                <a:gd name="rtb" fmla="*/ 89116 h 18830"/>
              </a:gdLst>
              <a:ahLst/>
              <a:cxnLst/>
              <a:rect l="rtl" t="rtt" r="rtr" b="rtb"/>
              <a:pathLst>
                <a:path w="585200" h="18830" fill="none">
                  <a:moveTo>
                    <a:pt x="-292600" y="-9111"/>
                  </a:moveTo>
                  <a:cubicBezTo>
                    <a:pt x="98800" y="-9111"/>
                    <a:pt x="91200" y="13689"/>
                    <a:pt x="292600" y="9111"/>
                  </a:cubicBezTo>
                </a:path>
              </a:pathLst>
            </a:custGeom>
            <a:noFill/>
            <a:ln w="7600" cap="rnd">
              <a:solidFill>
                <a:srgbClr val="4486B1"/>
              </a:solidFill>
              <a:round/>
              <a:tailEnd type="stealth" w="med" len="med"/>
            </a:ln>
          </p:spPr>
        </p:sp>
        <p:sp>
          <p:nvSpPr>
            <p:cNvPr id="101" name="MainIdea"/>
            <p:cNvSpPr/>
            <p:nvPr/>
          </p:nvSpPr>
          <p:spPr>
            <a:xfrm>
              <a:off x="3948800" y="1217400"/>
              <a:ext cx="1086800" cy="608000"/>
            </a:xfrm>
            <a:custGeom>
              <a:avLst/>
              <a:gdLst>
                <a:gd name="rtl" fmla="*/ 174800 w 1086800"/>
                <a:gd name="rtt" fmla="*/ 155800 h 608000"/>
                <a:gd name="rtr" fmla="*/ 919600 w 1086800"/>
                <a:gd name="rtb" fmla="*/ 459800 h 608000"/>
              </a:gdLst>
              <a:ahLst/>
              <a:cxnLst/>
              <a:rect l="rtl" t="rtt" r="rtr" b="rtb"/>
              <a:pathLst>
                <a:path w="1086800" h="608000">
                  <a:moveTo>
                    <a:pt x="60800" y="0"/>
                  </a:moveTo>
                  <a:lnTo>
                    <a:pt x="1026000" y="0"/>
                  </a:lnTo>
                  <a:cubicBezTo>
                    <a:pt x="1059562" y="0"/>
                    <a:pt x="1086800" y="27238"/>
                    <a:pt x="1086800" y="60800"/>
                  </a:cubicBezTo>
                  <a:lnTo>
                    <a:pt x="1086800" y="547200"/>
                  </a:lnTo>
                  <a:cubicBezTo>
                    <a:pt x="1086800" y="580762"/>
                    <a:pt x="1059562" y="608000"/>
                    <a:pt x="1026000" y="608000"/>
                  </a:cubicBezTo>
                  <a:lnTo>
                    <a:pt x="60800" y="608000"/>
                  </a:lnTo>
                  <a:cubicBezTo>
                    <a:pt x="27238" y="608000"/>
                    <a:pt x="0" y="580762"/>
                    <a:pt x="0" y="547200"/>
                  </a:cubicBezTo>
                  <a:lnTo>
                    <a:pt x="0" y="60800"/>
                  </a:lnTo>
                  <a:cubicBezTo>
                    <a:pt x="0" y="27238"/>
                    <a:pt x="27238" y="0"/>
                    <a:pt x="60800" y="0"/>
                  </a:cubicBezTo>
                  <a:close/>
                </a:path>
              </a:pathLst>
            </a:custGeom>
            <a:noFill/>
            <a:ln w="22800" cap="flat">
              <a:solidFill>
                <a:srgbClr val="4486B1"/>
              </a:solidFill>
              <a:round/>
            </a:ln>
          </p:spPr>
          <p:txBody>
            <a:bodyPr wrap="square" lIns="0" tIns="0" rIns="0" bIns="0" rtlCol="0" anchor="ctr"/>
            <a:lstStyle/>
            <a:p>
              <a:pPr algn="ctr"/>
              <a:r>
                <a:rPr sz="2002">
                  <a:solidFill>
                    <a:srgbClr val="FF0000"/>
                  </a:solidFill>
                  <a:latin typeface="宋体"/>
                </a:rPr>
                <a:t>Redux</a:t>
              </a:r>
            </a:p>
          </p:txBody>
        </p:sp>
        <p:sp>
          <p:nvSpPr>
            <p:cNvPr id="108" name="Floating"/>
            <p:cNvSpPr/>
            <p:nvPr/>
          </p:nvSpPr>
          <p:spPr>
            <a:xfrm>
              <a:off x="984800" y="1924200"/>
              <a:ext cx="995600" cy="851200"/>
            </a:xfrm>
            <a:custGeom>
              <a:avLst/>
              <a:gdLst>
                <a:gd name="rtl" fmla="*/ 136800 w 995600"/>
                <a:gd name="rtt" fmla="*/ 87400 h 851200"/>
                <a:gd name="rtr" fmla="*/ 866400 w 995600"/>
                <a:gd name="rtb" fmla="*/ 771400 h 851200"/>
              </a:gdLst>
              <a:ahLst/>
              <a:cxnLst/>
              <a:rect l="rtl" t="rtt" r="rtr" b="rtb"/>
              <a:pathLst>
                <a:path w="995600" h="851200">
                  <a:moveTo>
                    <a:pt x="30400" y="0"/>
                  </a:moveTo>
                  <a:lnTo>
                    <a:pt x="965200" y="0"/>
                  </a:lnTo>
                  <a:cubicBezTo>
                    <a:pt x="981981" y="0"/>
                    <a:pt x="995600" y="13619"/>
                    <a:pt x="995600" y="30400"/>
                  </a:cubicBezTo>
                  <a:lnTo>
                    <a:pt x="995600" y="820800"/>
                  </a:lnTo>
                  <a:cubicBezTo>
                    <a:pt x="995600" y="837581"/>
                    <a:pt x="981981" y="851200"/>
                    <a:pt x="965200" y="851200"/>
                  </a:cubicBezTo>
                  <a:lnTo>
                    <a:pt x="30400" y="851200"/>
                  </a:lnTo>
                  <a:cubicBezTo>
                    <a:pt x="13619" y="851200"/>
                    <a:pt x="0" y="837581"/>
                    <a:pt x="0" y="8208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lnSpc>
                  <a:spcPct val="100000"/>
                </a:lnSpc>
              </a:pPr>
              <a:r>
                <a:rPr sz="924" dirty="0">
                  <a:solidFill>
                    <a:srgbClr val="303030"/>
                  </a:solidFill>
                  <a:latin typeface="幼圆"/>
                </a:rPr>
                <a:t>dataBanner</a:t>
              </a:r>
            </a:p>
            <a:p>
              <a:pPr algn="l">
                <a:lnSpc>
                  <a:spcPct val="100000"/>
                </a:lnSpc>
              </a:pPr>
              <a:r>
                <a:rPr sz="924" dirty="0">
                  <a:solidFill>
                    <a:srgbClr val="303030"/>
                  </a:solidFill>
                  <a:latin typeface="幼圆"/>
                </a:rPr>
                <a:t>dataBanner1</a:t>
              </a:r>
            </a:p>
            <a:p>
              <a:pPr algn="l">
                <a:lnSpc>
                  <a:spcPct val="100000"/>
                </a:lnSpc>
              </a:pPr>
              <a:r>
                <a:rPr sz="924" dirty="0">
                  <a:solidFill>
                    <a:srgbClr val="303030"/>
                  </a:solidFill>
                  <a:latin typeface="幼圆"/>
                </a:rPr>
                <a:t>dataHot</a:t>
              </a:r>
            </a:p>
            <a:p>
              <a:pPr algn="l">
                <a:lnSpc>
                  <a:spcPct val="100000"/>
                </a:lnSpc>
              </a:pPr>
              <a:r>
                <a:rPr sz="924" dirty="0">
                  <a:solidFill>
                    <a:srgbClr val="303030"/>
                  </a:solidFill>
                  <a:latin typeface="幼圆"/>
                </a:rPr>
                <a:t>dataBig</a:t>
              </a:r>
            </a:p>
            <a:p>
              <a:pPr algn="l">
                <a:lnSpc>
                  <a:spcPct val="100000"/>
                </a:lnSpc>
              </a:pPr>
              <a:r>
                <a:rPr sz="924" dirty="0">
                  <a:solidFill>
                    <a:srgbClr val="303030"/>
                  </a:solidFill>
                  <a:latin typeface="幼圆"/>
                </a:rPr>
                <a:t>dataFitting</a:t>
              </a:r>
            </a:p>
          </p:txBody>
        </p:sp>
        <p:sp>
          <p:nvSpPr>
            <p:cNvPr id="111" name="Floating"/>
            <p:cNvSpPr/>
            <p:nvPr/>
          </p:nvSpPr>
          <p:spPr>
            <a:xfrm>
              <a:off x="551600" y="5215000"/>
              <a:ext cx="1482000" cy="440800"/>
            </a:xfrm>
            <a:custGeom>
              <a:avLst/>
              <a:gdLst>
                <a:gd name="rtl" fmla="*/ 136800 w 1482000"/>
                <a:gd name="rtt" fmla="*/ 87400 h 440800"/>
                <a:gd name="rtr" fmla="*/ 1352800 w 1482000"/>
                <a:gd name="rtb" fmla="*/ 361000 h 440800"/>
              </a:gdLst>
              <a:ahLst/>
              <a:cxnLst/>
              <a:rect l="rtl" t="rtt" r="rtr" b="rtb"/>
              <a:pathLst>
                <a:path w="1482000" h="440800">
                  <a:moveTo>
                    <a:pt x="30400" y="0"/>
                  </a:moveTo>
                  <a:lnTo>
                    <a:pt x="1451600" y="0"/>
                  </a:lnTo>
                  <a:cubicBezTo>
                    <a:pt x="1468381" y="0"/>
                    <a:pt x="1482000" y="13619"/>
                    <a:pt x="1482000" y="30400"/>
                  </a:cubicBezTo>
                  <a:lnTo>
                    <a:pt x="1482000" y="410400"/>
                  </a:lnTo>
                  <a:cubicBezTo>
                    <a:pt x="1482000" y="427181"/>
                    <a:pt x="1468381" y="440800"/>
                    <a:pt x="14516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a:solidFill>
                    <a:srgbClr val="303030"/>
                  </a:solidFill>
                  <a:latin typeface="幼圆"/>
                </a:rPr>
                <a:t>select</a:t>
              </a:r>
            </a:p>
            <a:p>
              <a:pPr algn="l"/>
              <a:r>
                <a:rPr sz="924">
                  <a:solidFill>
                    <a:srgbClr val="303030"/>
                  </a:solidFill>
                  <a:latin typeface="幼圆"/>
                </a:rPr>
                <a:t>classify 分类页结构</a:t>
              </a:r>
            </a:p>
          </p:txBody>
        </p:sp>
        <p:sp>
          <p:nvSpPr>
            <p:cNvPr id="116" name="Floating"/>
            <p:cNvSpPr/>
            <p:nvPr/>
          </p:nvSpPr>
          <p:spPr>
            <a:xfrm>
              <a:off x="696000" y="3444200"/>
              <a:ext cx="1299600" cy="1124800"/>
            </a:xfrm>
            <a:custGeom>
              <a:avLst/>
              <a:gdLst>
                <a:gd name="rtl" fmla="*/ 136800 w 1299600"/>
                <a:gd name="rtt" fmla="*/ 87400 h 1124800"/>
                <a:gd name="rtr" fmla="*/ 1170400 w 1299600"/>
                <a:gd name="rtb" fmla="*/ 1045000 h 1124800"/>
              </a:gdLst>
              <a:ahLst/>
              <a:cxnLst/>
              <a:rect l="rtl" t="rtt" r="rtr" b="rtb"/>
              <a:pathLst>
                <a:path w="1299600" h="1124800">
                  <a:moveTo>
                    <a:pt x="30400" y="0"/>
                  </a:moveTo>
                  <a:lnTo>
                    <a:pt x="1269200" y="0"/>
                  </a:lnTo>
                  <a:cubicBezTo>
                    <a:pt x="1285981" y="0"/>
                    <a:pt x="1299600" y="13619"/>
                    <a:pt x="1299600" y="30400"/>
                  </a:cubicBezTo>
                  <a:lnTo>
                    <a:pt x="1299600" y="1094400"/>
                  </a:lnTo>
                  <a:cubicBezTo>
                    <a:pt x="1299600" y="1111181"/>
                    <a:pt x="1285981" y="1124800"/>
                    <a:pt x="1269200" y="1124800"/>
                  </a:cubicBezTo>
                  <a:lnTo>
                    <a:pt x="30400" y="1124800"/>
                  </a:lnTo>
                  <a:cubicBezTo>
                    <a:pt x="13619" y="1124800"/>
                    <a:pt x="0" y="1111181"/>
                    <a:pt x="0" y="1094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dirty="0">
                  <a:solidFill>
                    <a:srgbClr val="303030"/>
                  </a:solidFill>
                  <a:latin typeface="幼圆"/>
                </a:rPr>
                <a:t>dataMall</a:t>
              </a:r>
            </a:p>
            <a:p>
              <a:pPr algn="l"/>
              <a:r>
                <a:rPr sz="924" dirty="0">
                  <a:solidFill>
                    <a:srgbClr val="303030"/>
                  </a:solidFill>
                  <a:latin typeface="幼圆"/>
                </a:rPr>
                <a:t>dataAll</a:t>
              </a:r>
            </a:p>
            <a:p>
              <a:pPr algn="l"/>
              <a:r>
                <a:rPr sz="924" dirty="0">
                  <a:solidFill>
                    <a:srgbClr val="303030"/>
                  </a:solidFill>
                  <a:latin typeface="幼圆"/>
                </a:rPr>
                <a:t>dataTime</a:t>
              </a:r>
            </a:p>
            <a:p>
              <a:pPr algn="l"/>
              <a:r>
                <a:rPr sz="924" dirty="0">
                  <a:solidFill>
                    <a:srgbClr val="303030"/>
                  </a:solidFill>
                  <a:latin typeface="幼圆"/>
                </a:rPr>
                <a:t>dataPriceUp</a:t>
              </a:r>
            </a:p>
            <a:p>
              <a:pPr algn="l"/>
              <a:r>
                <a:rPr sz="924" dirty="0">
                  <a:solidFill>
                    <a:srgbClr val="303030"/>
                  </a:solidFill>
                  <a:latin typeface="幼圆"/>
                </a:rPr>
                <a:t>dataPriceDown</a:t>
              </a:r>
            </a:p>
            <a:p>
              <a:pPr algn="l"/>
              <a:r>
                <a:rPr sz="924" dirty="0">
                  <a:solidFill>
                    <a:srgbClr val="303030"/>
                  </a:solidFill>
                  <a:latin typeface="幼圆"/>
                </a:rPr>
                <a:t>dataEvaluateUp</a:t>
              </a:r>
            </a:p>
            <a:p>
              <a:pPr algn="l"/>
              <a:r>
                <a:rPr sz="924" dirty="0">
                  <a:solidFill>
                    <a:srgbClr val="303030"/>
                  </a:solidFill>
                  <a:latin typeface="幼圆"/>
                </a:rPr>
                <a:t>dataEvaluateDown</a:t>
              </a:r>
            </a:p>
          </p:txBody>
        </p:sp>
        <p:sp>
          <p:nvSpPr>
            <p:cNvPr id="119" name="Floating"/>
            <p:cNvSpPr/>
            <p:nvPr/>
          </p:nvSpPr>
          <p:spPr>
            <a:xfrm>
              <a:off x="3827200" y="3831800"/>
              <a:ext cx="570000" cy="304000"/>
            </a:xfrm>
            <a:custGeom>
              <a:avLst/>
              <a:gdLst>
                <a:gd name="rtl" fmla="*/ 136800 w 570000"/>
                <a:gd name="rtt" fmla="*/ 87400 h 304000"/>
                <a:gd name="rtr" fmla="*/ 440800 w 570000"/>
                <a:gd name="rtb" fmla="*/ 224200 h 304000"/>
              </a:gdLst>
              <a:ahLst/>
              <a:cxnLst/>
              <a:rect l="rtl" t="rtt" r="rtr" b="rtb"/>
              <a:pathLst>
                <a:path w="570000" h="304000">
                  <a:moveTo>
                    <a:pt x="30400" y="0"/>
                  </a:moveTo>
                  <a:lnTo>
                    <a:pt x="539600" y="0"/>
                  </a:lnTo>
                  <a:cubicBezTo>
                    <a:pt x="556381" y="0"/>
                    <a:pt x="570000" y="13619"/>
                    <a:pt x="570000" y="30400"/>
                  </a:cubicBezTo>
                  <a:lnTo>
                    <a:pt x="570000" y="273600"/>
                  </a:lnTo>
                  <a:cubicBezTo>
                    <a:pt x="570000" y="290381"/>
                    <a:pt x="556381" y="304000"/>
                    <a:pt x="5396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ctr"/>
              <a:r>
                <a:rPr sz="924">
                  <a:solidFill>
                    <a:srgbClr val="303030"/>
                  </a:solidFill>
                  <a:latin typeface="幼圆"/>
                </a:rPr>
                <a:t>cart</a:t>
              </a:r>
            </a:p>
          </p:txBody>
        </p:sp>
        <p:sp>
          <p:nvSpPr>
            <p:cNvPr id="121" name="Floating"/>
            <p:cNvSpPr/>
            <p:nvPr/>
          </p:nvSpPr>
          <p:spPr>
            <a:xfrm>
              <a:off x="6320000" y="3740600"/>
              <a:ext cx="2272400" cy="440800"/>
            </a:xfrm>
            <a:custGeom>
              <a:avLst/>
              <a:gdLst>
                <a:gd name="rtl" fmla="*/ 136800 w 2272400"/>
                <a:gd name="rtt" fmla="*/ 87400 h 440800"/>
                <a:gd name="rtr" fmla="*/ 2143200 w 2272400"/>
                <a:gd name="rtb" fmla="*/ 361000 h 440800"/>
              </a:gdLst>
              <a:ahLst/>
              <a:cxnLst/>
              <a:rect l="rtl" t="rtt" r="rtr" b="rtb"/>
              <a:pathLst>
                <a:path w="2272400" h="440800">
                  <a:moveTo>
                    <a:pt x="30400" y="0"/>
                  </a:moveTo>
                  <a:lnTo>
                    <a:pt x="2242000" y="0"/>
                  </a:lnTo>
                  <a:cubicBezTo>
                    <a:pt x="2258781" y="0"/>
                    <a:pt x="2272400" y="13619"/>
                    <a:pt x="2272400" y="30400"/>
                  </a:cubicBezTo>
                  <a:lnTo>
                    <a:pt x="2272400" y="410400"/>
                  </a:lnTo>
                  <a:cubicBezTo>
                    <a:pt x="2272400" y="427181"/>
                    <a:pt x="2258781" y="440800"/>
                    <a:pt x="22420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a:solidFill>
                    <a:srgbClr val="303030"/>
                  </a:solidFill>
                  <a:latin typeface="幼圆"/>
                </a:rPr>
                <a:t>首次登录在个人中心</a:t>
              </a:r>
            </a:p>
            <a:p>
              <a:pPr algn="l"/>
              <a:r>
                <a:rPr sz="924">
                  <a:solidFill>
                    <a:srgbClr val="303030"/>
                  </a:solidFill>
                  <a:latin typeface="幼圆"/>
                </a:rPr>
                <a:t>派发获取数据的请求（unpay，pay）</a:t>
              </a:r>
            </a:p>
          </p:txBody>
        </p:sp>
      </p:grpSp>
      <p:sp>
        <p:nvSpPr>
          <p:cNvPr id="15" name="TextBox 14"/>
          <p:cNvSpPr txBox="1"/>
          <p:nvPr/>
        </p:nvSpPr>
        <p:spPr>
          <a:xfrm>
            <a:off x="1674125" y="955344"/>
            <a:ext cx="492443" cy="276999"/>
          </a:xfrm>
          <a:prstGeom prst="rect">
            <a:avLst/>
          </a:prstGeom>
          <a:noFill/>
        </p:spPr>
        <p:txBody>
          <a:bodyPr wrap="none" rtlCol="0">
            <a:spAutoFit/>
          </a:bodyPr>
          <a:lstStyle/>
          <a:p>
            <a:r>
              <a:rPr lang="zh-CN" altLang="en-US" sz="1200" b="1" dirty="0" smtClean="0">
                <a:solidFill>
                  <a:srgbClr val="92D050"/>
                </a:solidFill>
              </a:rPr>
              <a:t>主页</a:t>
            </a:r>
            <a:endParaRPr lang="zh-CN" altLang="en-US" sz="1200" b="1" dirty="0">
              <a:solidFill>
                <a:srgbClr val="92D050"/>
              </a:solidFill>
            </a:endParaRPr>
          </a:p>
        </p:txBody>
      </p:sp>
      <p:sp>
        <p:nvSpPr>
          <p:cNvPr id="16" name="TextBox 15"/>
          <p:cNvSpPr txBox="1"/>
          <p:nvPr/>
        </p:nvSpPr>
        <p:spPr>
          <a:xfrm>
            <a:off x="1331415" y="3045726"/>
            <a:ext cx="800219" cy="276999"/>
          </a:xfrm>
          <a:prstGeom prst="rect">
            <a:avLst/>
          </a:prstGeom>
          <a:noFill/>
        </p:spPr>
        <p:txBody>
          <a:bodyPr wrap="none" rtlCol="0">
            <a:spAutoFit/>
          </a:bodyPr>
          <a:lstStyle/>
          <a:p>
            <a:r>
              <a:rPr lang="zh-CN" altLang="en-US" sz="1200" b="1" dirty="0" smtClean="0">
                <a:solidFill>
                  <a:srgbClr val="92D050"/>
                </a:solidFill>
              </a:rPr>
              <a:t>商城排序</a:t>
            </a:r>
            <a:endParaRPr lang="zh-CN" altLang="en-US" sz="1200" b="1" dirty="0">
              <a:solidFill>
                <a:srgbClr val="92D050"/>
              </a:solidFill>
            </a:endParaRPr>
          </a:p>
        </p:txBody>
      </p:sp>
      <p:sp>
        <p:nvSpPr>
          <p:cNvPr id="17" name="TextBox 16"/>
          <p:cNvSpPr txBox="1"/>
          <p:nvPr/>
        </p:nvSpPr>
        <p:spPr>
          <a:xfrm>
            <a:off x="1752979" y="5504598"/>
            <a:ext cx="492443" cy="276999"/>
          </a:xfrm>
          <a:prstGeom prst="rect">
            <a:avLst/>
          </a:prstGeom>
          <a:noFill/>
        </p:spPr>
        <p:txBody>
          <a:bodyPr wrap="none" rtlCol="0">
            <a:spAutoFit/>
          </a:bodyPr>
          <a:lstStyle/>
          <a:p>
            <a:r>
              <a:rPr lang="zh-CN" altLang="en-US" sz="1200" b="1" dirty="0" smtClean="0">
                <a:solidFill>
                  <a:srgbClr val="92D050"/>
                </a:solidFill>
              </a:rPr>
              <a:t>分类</a:t>
            </a:r>
            <a:endParaRPr lang="zh-CN" altLang="en-US" sz="1200" b="1" dirty="0">
              <a:solidFill>
                <a:srgbClr val="92D050"/>
              </a:solidFill>
            </a:endParaRPr>
          </a:p>
        </p:txBody>
      </p:sp>
      <p:sp>
        <p:nvSpPr>
          <p:cNvPr id="18" name="TextBox 17"/>
          <p:cNvSpPr txBox="1"/>
          <p:nvPr/>
        </p:nvSpPr>
        <p:spPr>
          <a:xfrm>
            <a:off x="5134591" y="3577989"/>
            <a:ext cx="492443" cy="276999"/>
          </a:xfrm>
          <a:prstGeom prst="rect">
            <a:avLst/>
          </a:prstGeom>
          <a:noFill/>
        </p:spPr>
        <p:txBody>
          <a:bodyPr wrap="none" rtlCol="0">
            <a:spAutoFit/>
          </a:bodyPr>
          <a:lstStyle/>
          <a:p>
            <a:r>
              <a:rPr lang="zh-CN" altLang="en-US" sz="1200" b="1" dirty="0" smtClean="0">
                <a:solidFill>
                  <a:srgbClr val="92D050"/>
                </a:solidFill>
              </a:rPr>
              <a:t>详情</a:t>
            </a:r>
            <a:endParaRPr lang="zh-CN" altLang="en-US" sz="1200" b="1" dirty="0">
              <a:solidFill>
                <a:srgbClr val="92D050"/>
              </a:solidFill>
            </a:endParaRPr>
          </a:p>
        </p:txBody>
      </p:sp>
      <p:sp>
        <p:nvSpPr>
          <p:cNvPr id="19" name="TextBox 18"/>
          <p:cNvSpPr txBox="1"/>
          <p:nvPr/>
        </p:nvSpPr>
        <p:spPr>
          <a:xfrm>
            <a:off x="6990686" y="3455159"/>
            <a:ext cx="646331" cy="276999"/>
          </a:xfrm>
          <a:prstGeom prst="rect">
            <a:avLst/>
          </a:prstGeom>
          <a:noFill/>
        </p:spPr>
        <p:txBody>
          <a:bodyPr wrap="none" rtlCol="0">
            <a:spAutoFit/>
          </a:bodyPr>
          <a:lstStyle/>
          <a:p>
            <a:r>
              <a:rPr lang="zh-CN" altLang="en-US" sz="1200" b="1" dirty="0" smtClean="0">
                <a:solidFill>
                  <a:srgbClr val="92D050"/>
                </a:solidFill>
              </a:rPr>
              <a:t>购物车</a:t>
            </a:r>
            <a:endParaRPr lang="zh-CN" altLang="en-US" sz="1200" b="1" dirty="0">
              <a:solidFill>
                <a:srgbClr val="92D050"/>
              </a:solidFill>
            </a:endParaRPr>
          </a:p>
        </p:txBody>
      </p:sp>
      <p:sp>
        <p:nvSpPr>
          <p:cNvPr id="20" name="TextBox 19"/>
          <p:cNvSpPr txBox="1"/>
          <p:nvPr/>
        </p:nvSpPr>
        <p:spPr>
          <a:xfrm>
            <a:off x="9574662" y="3427863"/>
            <a:ext cx="800219" cy="276999"/>
          </a:xfrm>
          <a:prstGeom prst="rect">
            <a:avLst/>
          </a:prstGeom>
          <a:noFill/>
        </p:spPr>
        <p:txBody>
          <a:bodyPr wrap="none" rtlCol="0">
            <a:spAutoFit/>
          </a:bodyPr>
          <a:lstStyle/>
          <a:p>
            <a:r>
              <a:rPr lang="zh-CN" altLang="en-US" sz="1200" b="1" dirty="0" smtClean="0">
                <a:solidFill>
                  <a:srgbClr val="92D050"/>
                </a:solidFill>
              </a:rPr>
              <a:t>个人中心</a:t>
            </a:r>
            <a:endParaRPr lang="zh-CN" altLang="en-US" sz="1200" b="1" dirty="0">
              <a:solidFill>
                <a:srgbClr val="92D050"/>
              </a:solidFill>
            </a:endParaRPr>
          </a:p>
        </p:txBody>
      </p:sp>
      <p:sp>
        <p:nvSpPr>
          <p:cNvPr id="21" name="矩形 20"/>
          <p:cNvSpPr/>
          <p:nvPr/>
        </p:nvSpPr>
        <p:spPr>
          <a:xfrm>
            <a:off x="4731224" y="1"/>
            <a:ext cx="3330053" cy="1774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39483" y="177422"/>
            <a:ext cx="1244635"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3200" b="1" cap="none" spc="0" dirty="0" err="1" smtClean="0">
                <a:ln w="11430"/>
                <a:solidFill>
                  <a:srgbClr val="002060"/>
                </a:solidFill>
                <a:effectLst>
                  <a:outerShdw blurRad="80000" dist="40000" dir="5040000" algn="tl">
                    <a:srgbClr val="000000">
                      <a:alpha val="30000"/>
                    </a:srgbClr>
                  </a:outerShdw>
                </a:effectLst>
              </a:rPr>
              <a:t>Redux</a:t>
            </a:r>
            <a:endParaRPr lang="zh-CN" altLang="en-US" sz="3200" b="1" cap="none" spc="0" dirty="0">
              <a:ln w="11430"/>
              <a:solidFill>
                <a:srgbClr val="002060"/>
              </a:solidFill>
              <a:effectLst>
                <a:outerShdw blurRad="80000" dist="40000" dir="5040000" algn="tl">
                  <a:srgbClr val="000000">
                    <a:alpha val="30000"/>
                  </a:srgbClr>
                </a:outerShdw>
              </a:effectLst>
            </a:endParaRPr>
          </a:p>
        </p:txBody>
      </p:sp>
      <p:sp>
        <p:nvSpPr>
          <p:cNvPr id="23" name="TextBox 22"/>
          <p:cNvSpPr txBox="1"/>
          <p:nvPr/>
        </p:nvSpPr>
        <p:spPr>
          <a:xfrm>
            <a:off x="5459106" y="491320"/>
            <a:ext cx="6496335" cy="2062103"/>
          </a:xfrm>
          <a:prstGeom prst="rect">
            <a:avLst/>
          </a:prstGeom>
          <a:noFill/>
        </p:spPr>
        <p:txBody>
          <a:bodyPr wrap="square" rtlCol="0">
            <a:spAutoFit/>
          </a:bodyPr>
          <a:lstStyle/>
          <a:p>
            <a:r>
              <a:rPr lang="en-US" altLang="zh-CN" sz="1600" dirty="0" smtClean="0">
                <a:latin typeface="方正姚体" pitchFamily="2" charset="-122"/>
                <a:ea typeface="方正姚体" pitchFamily="2" charset="-122"/>
              </a:rPr>
              <a:t>1</a:t>
            </a:r>
            <a:r>
              <a:rPr lang="zh-CN" altLang="en-US" sz="1600" dirty="0" smtClean="0">
                <a:latin typeface="方正姚体" pitchFamily="2" charset="-122"/>
                <a:ea typeface="方正姚体" pitchFamily="2" charset="-122"/>
              </a:rPr>
              <a:t>、主页、商城排序、分类都是第一次进入该页面的时候向服务器发送请求获取展示数据存储到对应的</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中，之后路由来回切换不再向服务器发送请求，直接从</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中获取数据展示</a:t>
            </a:r>
            <a:endParaRPr lang="en-US" altLang="zh-CN" sz="1600" dirty="0" smtClean="0">
              <a:latin typeface="方正姚体" pitchFamily="2" charset="-122"/>
              <a:ea typeface="方正姚体" pitchFamily="2" charset="-122"/>
            </a:endParaRPr>
          </a:p>
          <a:p>
            <a:endParaRPr lang="en-US" altLang="zh-CN" sz="1600" dirty="0" smtClean="0">
              <a:latin typeface="方正姚体" pitchFamily="2" charset="-122"/>
              <a:ea typeface="方正姚体" pitchFamily="2" charset="-122"/>
            </a:endParaRPr>
          </a:p>
          <a:p>
            <a:r>
              <a:rPr lang="en-US" altLang="zh-CN" sz="1600" dirty="0" smtClean="0">
                <a:latin typeface="方正姚体" pitchFamily="2" charset="-122"/>
                <a:ea typeface="方正姚体" pitchFamily="2" charset="-122"/>
              </a:rPr>
              <a:t>2</a:t>
            </a:r>
            <a:r>
              <a:rPr lang="zh-CN" altLang="en-US" sz="1600" dirty="0" smtClean="0">
                <a:latin typeface="方正姚体" pitchFamily="2" charset="-122"/>
                <a:ea typeface="方正姚体" pitchFamily="2" charset="-122"/>
              </a:rPr>
              <a:t>、主页、商场排序、分类中的商品利用问号传参</a:t>
            </a:r>
            <a:r>
              <a:rPr lang="en-US" altLang="zh-CN" sz="1600" dirty="0" smtClean="0">
                <a:latin typeface="方正姚体" pitchFamily="2" charset="-122"/>
                <a:ea typeface="方正姚体" pitchFamily="2" charset="-122"/>
              </a:rPr>
              <a:t>(</a:t>
            </a:r>
            <a:r>
              <a:rPr lang="zh-CN" altLang="en-US" sz="1600" dirty="0" smtClean="0">
                <a:latin typeface="方正姚体" pitchFamily="2" charset="-122"/>
                <a:ea typeface="方正姚体" pitchFamily="2" charset="-122"/>
              </a:rPr>
              <a:t>商品</a:t>
            </a:r>
            <a:r>
              <a:rPr lang="en-US" altLang="zh-CN" sz="1600" dirty="0" smtClean="0">
                <a:latin typeface="方正姚体" pitchFamily="2" charset="-122"/>
                <a:ea typeface="方正姚体" pitchFamily="2" charset="-122"/>
              </a:rPr>
              <a:t>ID</a:t>
            </a:r>
            <a:r>
              <a:rPr lang="zh-CN" altLang="en-US" sz="1600" dirty="0" smtClean="0">
                <a:latin typeface="方正姚体" pitchFamily="2" charset="-122"/>
                <a:ea typeface="方正姚体" pitchFamily="2" charset="-122"/>
              </a:rPr>
              <a:t>和商品分类</a:t>
            </a:r>
            <a:r>
              <a:rPr lang="en-US" altLang="zh-CN" sz="1600" dirty="0" smtClean="0">
                <a:latin typeface="方正姚体" pitchFamily="2" charset="-122"/>
                <a:ea typeface="方正姚体" pitchFamily="2" charset="-122"/>
              </a:rPr>
              <a:t>)</a:t>
            </a:r>
            <a:r>
              <a:rPr lang="zh-CN" altLang="en-US" sz="1600" dirty="0" smtClean="0">
                <a:latin typeface="方正姚体" pitchFamily="2" charset="-122"/>
                <a:ea typeface="方正姚体" pitchFamily="2" charset="-122"/>
              </a:rPr>
              <a:t>的形式跳转至详情页，详情页展示信息时根据不同的商品</a:t>
            </a:r>
            <a:r>
              <a:rPr lang="en-US" altLang="zh-CN" sz="1600" dirty="0" smtClean="0">
                <a:latin typeface="方正姚体" pitchFamily="2" charset="-122"/>
                <a:ea typeface="方正姚体" pitchFamily="2" charset="-122"/>
              </a:rPr>
              <a:t>ID</a:t>
            </a:r>
            <a:r>
              <a:rPr lang="zh-CN" altLang="en-US" sz="1600" dirty="0" smtClean="0">
                <a:latin typeface="方正姚体" pitchFamily="2" charset="-122"/>
                <a:ea typeface="方正姚体" pitchFamily="2" charset="-122"/>
              </a:rPr>
              <a:t>和商品分类去对应的</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中找数据进行动态绑定</a:t>
            </a:r>
          </a:p>
          <a:p>
            <a:endParaRPr lang="en-US" altLang="zh-CN" sz="1600" dirty="0" smtClean="0">
              <a:latin typeface="方正姚体" pitchFamily="2" charset="-122"/>
              <a:ea typeface="方正姚体" pitchFamily="2" charset="-122"/>
            </a:endParaRPr>
          </a:p>
        </p:txBody>
      </p:sp>
      <p:sp>
        <p:nvSpPr>
          <p:cNvPr id="29" name="TextBox 28"/>
          <p:cNvSpPr txBox="1"/>
          <p:nvPr/>
        </p:nvSpPr>
        <p:spPr>
          <a:xfrm>
            <a:off x="5368120" y="1"/>
            <a:ext cx="1785105" cy="646331"/>
          </a:xfrm>
          <a:prstGeom prst="rect">
            <a:avLst/>
          </a:prstGeom>
          <a:noFill/>
        </p:spPr>
        <p:txBody>
          <a:bodyPr wrap="square" rtlCol="0">
            <a:spAutoFit/>
          </a:bodyPr>
          <a:lstStyle/>
          <a:p>
            <a:r>
              <a:rPr lang="zh-CN" altLang="en-US" b="1" dirty="0" smtClean="0">
                <a:ln w="1905"/>
                <a:effectLst>
                  <a:innerShdw blurRad="69850" dist="43180" dir="5400000">
                    <a:srgbClr val="000000">
                      <a:alpha val="65000"/>
                    </a:srgbClr>
                  </a:innerShdw>
                </a:effectLst>
              </a:rPr>
              <a:t>商品 → 详情</a:t>
            </a:r>
          </a:p>
          <a:p>
            <a:endParaRPr lang="zh-CN" altLang="en-US" dirty="0"/>
          </a:p>
        </p:txBody>
      </p:sp>
      <p:sp>
        <p:nvSpPr>
          <p:cNvPr id="26" name="Floating"/>
          <p:cNvSpPr/>
          <p:nvPr/>
        </p:nvSpPr>
        <p:spPr>
          <a:xfrm>
            <a:off x="6883278" y="3744686"/>
            <a:ext cx="1027008" cy="798285"/>
          </a:xfrm>
          <a:custGeom>
            <a:avLst/>
            <a:gdLst>
              <a:gd name="rtl" fmla="*/ 136800 w 630800"/>
              <a:gd name="rtt" fmla="*/ 87400 h 440800"/>
              <a:gd name="rtr" fmla="*/ 501600 w 630800"/>
              <a:gd name="rtb" fmla="*/ 361000 h 440800"/>
            </a:gdLst>
            <a:ahLst/>
            <a:cxnLst/>
            <a:rect l="rtl" t="rtt" r="rtr" b="rtb"/>
            <a:pathLst>
              <a:path w="630800" h="440800">
                <a:moveTo>
                  <a:pt x="30400" y="0"/>
                </a:moveTo>
                <a:lnTo>
                  <a:pt x="600400" y="0"/>
                </a:lnTo>
                <a:cubicBezTo>
                  <a:pt x="617181" y="0"/>
                  <a:pt x="630800" y="13619"/>
                  <a:pt x="630800" y="30400"/>
                </a:cubicBezTo>
                <a:lnTo>
                  <a:pt x="630800" y="410400"/>
                </a:lnTo>
                <a:cubicBezTo>
                  <a:pt x="630800" y="427181"/>
                  <a:pt x="617181" y="440800"/>
                  <a:pt x="6004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endParaRPr lang="en-US" sz="924" dirty="0" smtClean="0">
              <a:solidFill>
                <a:srgbClr val="303030"/>
              </a:solidFill>
              <a:latin typeface="幼圆"/>
            </a:endParaRPr>
          </a:p>
          <a:p>
            <a:pPr algn="l"/>
            <a:endParaRPr lang="en-US" sz="924" dirty="0" smtClean="0">
              <a:solidFill>
                <a:srgbClr val="303030"/>
              </a:solidFill>
              <a:latin typeface="幼圆"/>
            </a:endParaRPr>
          </a:p>
          <a:p>
            <a:pPr algn="l"/>
            <a:r>
              <a:rPr sz="924" dirty="0" smtClean="0">
                <a:solidFill>
                  <a:srgbClr val="303030"/>
                </a:solidFill>
                <a:latin typeface="幼圆"/>
              </a:rPr>
              <a:t>unpay</a:t>
            </a:r>
            <a:endParaRPr sz="924" dirty="0">
              <a:solidFill>
                <a:srgbClr val="303030"/>
              </a:solidFill>
              <a:latin typeface="幼圆"/>
            </a:endParaRPr>
          </a:p>
          <a:p>
            <a:pPr algn="l"/>
            <a:r>
              <a:rPr lang="en-US" sz="924" dirty="0" smtClean="0">
                <a:solidFill>
                  <a:srgbClr val="303030"/>
                </a:solidFill>
                <a:latin typeface="幼圆"/>
              </a:rPr>
              <a:t>P</a:t>
            </a:r>
            <a:r>
              <a:rPr sz="924" dirty="0" smtClean="0">
                <a:solidFill>
                  <a:srgbClr val="303030"/>
                </a:solidFill>
                <a:latin typeface="幼圆"/>
              </a:rPr>
              <a:t>ay</a:t>
            </a:r>
            <a:endParaRPr lang="en-US" sz="924" dirty="0" smtClean="0">
              <a:solidFill>
                <a:srgbClr val="303030"/>
              </a:solidFill>
              <a:latin typeface="幼圆"/>
            </a:endParaRPr>
          </a:p>
          <a:p>
            <a:pPr algn="l"/>
            <a:r>
              <a:rPr lang="en-US" altLang="zh-CN" sz="924" dirty="0" err="1" smtClean="0">
                <a:solidFill>
                  <a:srgbClr val="303030"/>
                </a:solidFill>
                <a:latin typeface="幼圆"/>
              </a:rPr>
              <a:t>selectAll</a:t>
            </a:r>
            <a:endParaRPr lang="en-US" sz="924" dirty="0" smtClean="0">
              <a:solidFill>
                <a:srgbClr val="303030"/>
              </a:solidFill>
              <a:latin typeface="幼圆"/>
            </a:endParaRPr>
          </a:p>
          <a:p>
            <a:pPr algn="l"/>
            <a:endParaRPr lang="en-US" sz="924" dirty="0" smtClean="0">
              <a:solidFill>
                <a:srgbClr val="303030"/>
              </a:solidFill>
              <a:latin typeface="幼圆"/>
            </a:endParaRPr>
          </a:p>
          <a:p>
            <a:pPr algn="l"/>
            <a:endParaRPr sz="924" dirty="0">
              <a:solidFill>
                <a:srgbClr val="303030"/>
              </a:solidFill>
              <a:latin typeface="幼圆"/>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Page"/>
        <p:cNvGrpSpPr/>
        <p:nvPr/>
      </p:nvGrpSpPr>
      <p:grpSpPr>
        <a:xfrm>
          <a:off x="0" y="0"/>
          <a:ext cx="0" cy="0"/>
          <a:chOff x="0" y="0"/>
          <a:chExt cx="0" cy="0"/>
        </a:xfrm>
      </p:grpSpPr>
      <p:grpSp>
        <p:nvGrpSpPr>
          <p:cNvPr id="2" name="Group143"/>
          <p:cNvGrpSpPr/>
          <p:nvPr/>
        </p:nvGrpSpPr>
        <p:grpSpPr>
          <a:xfrm>
            <a:off x="302139" y="236190"/>
            <a:ext cx="11624115" cy="6884056"/>
            <a:chOff x="551600" y="1217400"/>
            <a:chExt cx="8040800" cy="4986955"/>
          </a:xfrm>
        </p:grpSpPr>
        <p:sp>
          <p:nvSpPr>
            <p:cNvPr id="126" name="RelatConnector"/>
            <p:cNvSpPr/>
            <p:nvPr/>
          </p:nvSpPr>
          <p:spPr>
            <a:xfrm>
              <a:off x="2903800" y="3219164"/>
              <a:ext cx="1846800" cy="1431207"/>
            </a:xfrm>
            <a:custGeom>
              <a:avLst/>
              <a:gdLst>
                <a:gd name="rtl" fmla="*/ 264100 w 1846800"/>
                <a:gd name="rtt" fmla="*/ 55727 h 1431207"/>
                <a:gd name="rtr" fmla="*/ 522500 w 1846800"/>
                <a:gd name="rtb" fmla="*/ 230527 h 1431207"/>
              </a:gdLst>
              <a:ahLst/>
              <a:cxnLst/>
              <a:rect l="rtl" t="rtt" r="rtr" b="rtb"/>
              <a:pathLst>
                <a:path w="1846800" h="1431207" fill="none">
                  <a:moveTo>
                    <a:pt x="-923400" y="-715604"/>
                  </a:moveTo>
                  <a:cubicBezTo>
                    <a:pt x="547200" y="-261364"/>
                    <a:pt x="501600" y="643036"/>
                    <a:pt x="923400" y="715604"/>
                  </a:cubicBezTo>
                </a:path>
              </a:pathLst>
            </a:custGeom>
            <a:noFill/>
            <a:ln w="7600" cap="rnd">
              <a:solidFill>
                <a:srgbClr val="4486B1"/>
              </a:solidFill>
              <a:round/>
              <a:tailEnd type="stealth" w="med" len="med"/>
            </a:ln>
          </p:spPr>
        </p:sp>
        <p:sp>
          <p:nvSpPr>
            <p:cNvPr id="133" name="RelatConnector"/>
            <p:cNvSpPr/>
            <p:nvPr/>
          </p:nvSpPr>
          <p:spPr>
            <a:xfrm>
              <a:off x="2911400" y="3952645"/>
              <a:ext cx="1831600" cy="79337"/>
            </a:xfrm>
            <a:custGeom>
              <a:avLst/>
              <a:gdLst>
                <a:gd name="rtl" fmla="*/ -465511 w 1831600"/>
                <a:gd name="rtt" fmla="*/ -140633 h 79337"/>
                <a:gd name="rtr" fmla="*/ -207111 w 1831600"/>
                <a:gd name="rtb" fmla="*/ 34167 h 79337"/>
              </a:gdLst>
              <a:ahLst/>
              <a:cxnLst/>
              <a:rect l="rtl" t="rtt" r="rtr" b="rtb"/>
              <a:pathLst>
                <a:path w="1831600" h="79337" fill="none">
                  <a:moveTo>
                    <a:pt x="-915800" y="11111"/>
                  </a:moveTo>
                  <a:cubicBezTo>
                    <a:pt x="-874000" y="8355"/>
                    <a:pt x="-22830" y="-150310"/>
                    <a:pt x="915800" y="-11111"/>
                  </a:cubicBezTo>
                </a:path>
              </a:pathLst>
            </a:custGeom>
            <a:noFill/>
            <a:ln w="7600" cap="rnd">
              <a:solidFill>
                <a:srgbClr val="4486B1"/>
              </a:solidFill>
              <a:round/>
              <a:tailEnd type="stealth" w="med" len="med"/>
            </a:ln>
          </p:spPr>
        </p:sp>
        <p:sp>
          <p:nvSpPr>
            <p:cNvPr id="134" name="RelatConnector"/>
            <p:cNvSpPr/>
            <p:nvPr/>
          </p:nvSpPr>
          <p:spPr>
            <a:xfrm>
              <a:off x="2930400" y="4689258"/>
              <a:ext cx="1793600" cy="1515097"/>
            </a:xfrm>
            <a:custGeom>
              <a:avLst/>
              <a:gdLst>
                <a:gd name="rtl" fmla="*/ 141550 w 1793600"/>
                <a:gd name="rtt" fmla="*/ -131993 h 1515097"/>
                <a:gd name="rtr" fmla="*/ 399950 w 1793600"/>
                <a:gd name="rtb" fmla="*/ 42807 h 1515097"/>
              </a:gdLst>
              <a:ahLst/>
              <a:cxnLst/>
              <a:rect l="rtl" t="rtt" r="rtr" b="rtb"/>
              <a:pathLst>
                <a:path w="1793600" h="1515097" fill="none">
                  <a:moveTo>
                    <a:pt x="-896800" y="753627"/>
                  </a:moveTo>
                  <a:cubicBezTo>
                    <a:pt x="619400" y="768942"/>
                    <a:pt x="102600" y="-887858"/>
                    <a:pt x="896800" y="-753627"/>
                  </a:cubicBezTo>
                </a:path>
              </a:pathLst>
            </a:custGeom>
            <a:noFill/>
            <a:ln w="7600" cap="rnd">
              <a:solidFill>
                <a:srgbClr val="4486B1"/>
              </a:solidFill>
              <a:round/>
              <a:tailEnd type="stealth" w="med" len="med"/>
            </a:ln>
          </p:spPr>
        </p:sp>
        <p:sp>
          <p:nvSpPr>
            <p:cNvPr id="137" name="RelatConnector"/>
            <p:cNvSpPr/>
            <p:nvPr/>
          </p:nvSpPr>
          <p:spPr>
            <a:xfrm>
              <a:off x="4750600" y="3991816"/>
              <a:ext cx="706800" cy="18518"/>
            </a:xfrm>
            <a:custGeom>
              <a:avLst/>
              <a:gdLst>
                <a:gd name="rtl" fmla="*/ -80750 w 706800"/>
                <a:gd name="rtt" fmla="*/ -73462 h 18518"/>
                <a:gd name="rtr" fmla="*/ 177650 w 706800"/>
                <a:gd name="rtb" fmla="*/ 101338 h 18518"/>
              </a:gdLst>
              <a:ahLst/>
              <a:cxnLst/>
              <a:rect l="rtl" t="rtt" r="rtr" b="rtb"/>
              <a:pathLst>
                <a:path w="706800" h="18518" fill="none">
                  <a:moveTo>
                    <a:pt x="-353400" y="3984"/>
                  </a:moveTo>
                  <a:cubicBezTo>
                    <a:pt x="83600" y="22384"/>
                    <a:pt x="45600" y="14784"/>
                    <a:pt x="353400" y="-3984"/>
                  </a:cubicBezTo>
                </a:path>
              </a:pathLst>
            </a:custGeom>
            <a:noFill/>
            <a:ln w="7600" cap="rnd">
              <a:solidFill>
                <a:srgbClr val="4486B1"/>
              </a:solidFill>
              <a:round/>
              <a:tailEnd type="stealth" w="med" len="med"/>
            </a:ln>
          </p:spPr>
        </p:sp>
        <p:sp>
          <p:nvSpPr>
            <p:cNvPr id="140" name="RelatConnector"/>
            <p:cNvSpPr/>
            <p:nvPr/>
          </p:nvSpPr>
          <p:spPr>
            <a:xfrm>
              <a:off x="6027400" y="3977711"/>
              <a:ext cx="585200" cy="18830"/>
            </a:xfrm>
            <a:custGeom>
              <a:avLst/>
              <a:gdLst>
                <a:gd name="rtl" fmla="*/ -57950 w 585200"/>
                <a:gd name="rtt" fmla="*/ -85684 h 18830"/>
                <a:gd name="rtr" fmla="*/ 200450 w 585200"/>
                <a:gd name="rtb" fmla="*/ 89116 h 18830"/>
              </a:gdLst>
              <a:ahLst/>
              <a:cxnLst/>
              <a:rect l="rtl" t="rtt" r="rtr" b="rtb"/>
              <a:pathLst>
                <a:path w="585200" h="18830" fill="none">
                  <a:moveTo>
                    <a:pt x="-292600" y="-9111"/>
                  </a:moveTo>
                  <a:cubicBezTo>
                    <a:pt x="98800" y="-9111"/>
                    <a:pt x="91200" y="13689"/>
                    <a:pt x="292600" y="9111"/>
                  </a:cubicBezTo>
                </a:path>
              </a:pathLst>
            </a:custGeom>
            <a:noFill/>
            <a:ln w="7600" cap="rnd">
              <a:solidFill>
                <a:srgbClr val="4486B1"/>
              </a:solidFill>
              <a:round/>
              <a:tailEnd type="stealth" w="med" len="med"/>
            </a:ln>
          </p:spPr>
        </p:sp>
        <p:sp>
          <p:nvSpPr>
            <p:cNvPr id="101" name="MainIdea"/>
            <p:cNvSpPr/>
            <p:nvPr/>
          </p:nvSpPr>
          <p:spPr>
            <a:xfrm>
              <a:off x="3948800" y="1217400"/>
              <a:ext cx="1086800" cy="608000"/>
            </a:xfrm>
            <a:custGeom>
              <a:avLst/>
              <a:gdLst>
                <a:gd name="rtl" fmla="*/ 174800 w 1086800"/>
                <a:gd name="rtt" fmla="*/ 155800 h 608000"/>
                <a:gd name="rtr" fmla="*/ 919600 w 1086800"/>
                <a:gd name="rtb" fmla="*/ 459800 h 608000"/>
              </a:gdLst>
              <a:ahLst/>
              <a:cxnLst/>
              <a:rect l="rtl" t="rtt" r="rtr" b="rtb"/>
              <a:pathLst>
                <a:path w="1086800" h="608000">
                  <a:moveTo>
                    <a:pt x="60800" y="0"/>
                  </a:moveTo>
                  <a:lnTo>
                    <a:pt x="1026000" y="0"/>
                  </a:lnTo>
                  <a:cubicBezTo>
                    <a:pt x="1059562" y="0"/>
                    <a:pt x="1086800" y="27238"/>
                    <a:pt x="1086800" y="60800"/>
                  </a:cubicBezTo>
                  <a:lnTo>
                    <a:pt x="1086800" y="547200"/>
                  </a:lnTo>
                  <a:cubicBezTo>
                    <a:pt x="1086800" y="580762"/>
                    <a:pt x="1059562" y="608000"/>
                    <a:pt x="1026000" y="608000"/>
                  </a:cubicBezTo>
                  <a:lnTo>
                    <a:pt x="60800" y="608000"/>
                  </a:lnTo>
                  <a:cubicBezTo>
                    <a:pt x="27238" y="608000"/>
                    <a:pt x="0" y="580762"/>
                    <a:pt x="0" y="547200"/>
                  </a:cubicBezTo>
                  <a:lnTo>
                    <a:pt x="0" y="60800"/>
                  </a:lnTo>
                  <a:cubicBezTo>
                    <a:pt x="0" y="27238"/>
                    <a:pt x="27238" y="0"/>
                    <a:pt x="60800" y="0"/>
                  </a:cubicBezTo>
                  <a:close/>
                </a:path>
              </a:pathLst>
            </a:custGeom>
            <a:noFill/>
            <a:ln w="22800" cap="flat">
              <a:solidFill>
                <a:srgbClr val="4486B1"/>
              </a:solidFill>
              <a:round/>
            </a:ln>
          </p:spPr>
          <p:txBody>
            <a:bodyPr wrap="square" lIns="0" tIns="0" rIns="0" bIns="0" rtlCol="0" anchor="ctr"/>
            <a:lstStyle/>
            <a:p>
              <a:pPr algn="ctr"/>
              <a:r>
                <a:rPr sz="2002">
                  <a:solidFill>
                    <a:srgbClr val="FF0000"/>
                  </a:solidFill>
                  <a:latin typeface="宋体"/>
                </a:rPr>
                <a:t>Redux</a:t>
              </a:r>
            </a:p>
          </p:txBody>
        </p:sp>
        <p:sp>
          <p:nvSpPr>
            <p:cNvPr id="108" name="Floating"/>
            <p:cNvSpPr/>
            <p:nvPr/>
          </p:nvSpPr>
          <p:spPr>
            <a:xfrm>
              <a:off x="984800" y="1924200"/>
              <a:ext cx="995600" cy="851200"/>
            </a:xfrm>
            <a:custGeom>
              <a:avLst/>
              <a:gdLst>
                <a:gd name="rtl" fmla="*/ 136800 w 995600"/>
                <a:gd name="rtt" fmla="*/ 87400 h 851200"/>
                <a:gd name="rtr" fmla="*/ 866400 w 995600"/>
                <a:gd name="rtb" fmla="*/ 771400 h 851200"/>
              </a:gdLst>
              <a:ahLst/>
              <a:cxnLst/>
              <a:rect l="rtl" t="rtt" r="rtr" b="rtb"/>
              <a:pathLst>
                <a:path w="995600" h="851200">
                  <a:moveTo>
                    <a:pt x="30400" y="0"/>
                  </a:moveTo>
                  <a:lnTo>
                    <a:pt x="965200" y="0"/>
                  </a:lnTo>
                  <a:cubicBezTo>
                    <a:pt x="981981" y="0"/>
                    <a:pt x="995600" y="13619"/>
                    <a:pt x="995600" y="30400"/>
                  </a:cubicBezTo>
                  <a:lnTo>
                    <a:pt x="995600" y="820800"/>
                  </a:lnTo>
                  <a:cubicBezTo>
                    <a:pt x="995600" y="837581"/>
                    <a:pt x="981981" y="851200"/>
                    <a:pt x="965200" y="851200"/>
                  </a:cubicBezTo>
                  <a:lnTo>
                    <a:pt x="30400" y="851200"/>
                  </a:lnTo>
                  <a:cubicBezTo>
                    <a:pt x="13619" y="851200"/>
                    <a:pt x="0" y="837581"/>
                    <a:pt x="0" y="8208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lnSpc>
                  <a:spcPct val="100000"/>
                </a:lnSpc>
              </a:pPr>
              <a:r>
                <a:rPr sz="924" dirty="0">
                  <a:solidFill>
                    <a:srgbClr val="303030"/>
                  </a:solidFill>
                  <a:latin typeface="幼圆"/>
                </a:rPr>
                <a:t>dataBanner</a:t>
              </a:r>
            </a:p>
            <a:p>
              <a:pPr algn="l">
                <a:lnSpc>
                  <a:spcPct val="100000"/>
                </a:lnSpc>
              </a:pPr>
              <a:r>
                <a:rPr sz="924" dirty="0">
                  <a:solidFill>
                    <a:srgbClr val="303030"/>
                  </a:solidFill>
                  <a:latin typeface="幼圆"/>
                </a:rPr>
                <a:t>dataBanner1</a:t>
              </a:r>
            </a:p>
            <a:p>
              <a:pPr algn="l">
                <a:lnSpc>
                  <a:spcPct val="100000"/>
                </a:lnSpc>
              </a:pPr>
              <a:r>
                <a:rPr sz="924" dirty="0">
                  <a:solidFill>
                    <a:srgbClr val="303030"/>
                  </a:solidFill>
                  <a:latin typeface="幼圆"/>
                </a:rPr>
                <a:t>dataHot</a:t>
              </a:r>
            </a:p>
            <a:p>
              <a:pPr algn="l">
                <a:lnSpc>
                  <a:spcPct val="100000"/>
                </a:lnSpc>
              </a:pPr>
              <a:r>
                <a:rPr sz="924" dirty="0">
                  <a:solidFill>
                    <a:srgbClr val="303030"/>
                  </a:solidFill>
                  <a:latin typeface="幼圆"/>
                </a:rPr>
                <a:t>dataBig</a:t>
              </a:r>
            </a:p>
            <a:p>
              <a:pPr algn="l">
                <a:lnSpc>
                  <a:spcPct val="100000"/>
                </a:lnSpc>
              </a:pPr>
              <a:r>
                <a:rPr sz="924" dirty="0">
                  <a:solidFill>
                    <a:srgbClr val="303030"/>
                  </a:solidFill>
                  <a:latin typeface="幼圆"/>
                </a:rPr>
                <a:t>dataFitting</a:t>
              </a:r>
            </a:p>
          </p:txBody>
        </p:sp>
        <p:sp>
          <p:nvSpPr>
            <p:cNvPr id="111" name="Floating"/>
            <p:cNvSpPr/>
            <p:nvPr/>
          </p:nvSpPr>
          <p:spPr>
            <a:xfrm>
              <a:off x="551600" y="5215000"/>
              <a:ext cx="1482000" cy="440800"/>
            </a:xfrm>
            <a:custGeom>
              <a:avLst/>
              <a:gdLst>
                <a:gd name="rtl" fmla="*/ 136800 w 1482000"/>
                <a:gd name="rtt" fmla="*/ 87400 h 440800"/>
                <a:gd name="rtr" fmla="*/ 1352800 w 1482000"/>
                <a:gd name="rtb" fmla="*/ 361000 h 440800"/>
              </a:gdLst>
              <a:ahLst/>
              <a:cxnLst/>
              <a:rect l="rtl" t="rtt" r="rtr" b="rtb"/>
              <a:pathLst>
                <a:path w="1482000" h="440800">
                  <a:moveTo>
                    <a:pt x="30400" y="0"/>
                  </a:moveTo>
                  <a:lnTo>
                    <a:pt x="1451600" y="0"/>
                  </a:lnTo>
                  <a:cubicBezTo>
                    <a:pt x="1468381" y="0"/>
                    <a:pt x="1482000" y="13619"/>
                    <a:pt x="1482000" y="30400"/>
                  </a:cubicBezTo>
                  <a:lnTo>
                    <a:pt x="1482000" y="410400"/>
                  </a:lnTo>
                  <a:cubicBezTo>
                    <a:pt x="1482000" y="427181"/>
                    <a:pt x="1468381" y="440800"/>
                    <a:pt x="14516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a:solidFill>
                    <a:srgbClr val="303030"/>
                  </a:solidFill>
                  <a:latin typeface="幼圆"/>
                </a:rPr>
                <a:t>select</a:t>
              </a:r>
            </a:p>
            <a:p>
              <a:pPr algn="l"/>
              <a:r>
                <a:rPr sz="924">
                  <a:solidFill>
                    <a:srgbClr val="303030"/>
                  </a:solidFill>
                  <a:latin typeface="幼圆"/>
                </a:rPr>
                <a:t>classify 分类页结构</a:t>
              </a:r>
            </a:p>
          </p:txBody>
        </p:sp>
        <p:sp>
          <p:nvSpPr>
            <p:cNvPr id="116" name="Floating"/>
            <p:cNvSpPr/>
            <p:nvPr/>
          </p:nvSpPr>
          <p:spPr>
            <a:xfrm>
              <a:off x="696000" y="3444200"/>
              <a:ext cx="1299600" cy="1124800"/>
            </a:xfrm>
            <a:custGeom>
              <a:avLst/>
              <a:gdLst>
                <a:gd name="rtl" fmla="*/ 136800 w 1299600"/>
                <a:gd name="rtt" fmla="*/ 87400 h 1124800"/>
                <a:gd name="rtr" fmla="*/ 1170400 w 1299600"/>
                <a:gd name="rtb" fmla="*/ 1045000 h 1124800"/>
              </a:gdLst>
              <a:ahLst/>
              <a:cxnLst/>
              <a:rect l="rtl" t="rtt" r="rtr" b="rtb"/>
              <a:pathLst>
                <a:path w="1299600" h="1124800">
                  <a:moveTo>
                    <a:pt x="30400" y="0"/>
                  </a:moveTo>
                  <a:lnTo>
                    <a:pt x="1269200" y="0"/>
                  </a:lnTo>
                  <a:cubicBezTo>
                    <a:pt x="1285981" y="0"/>
                    <a:pt x="1299600" y="13619"/>
                    <a:pt x="1299600" y="30400"/>
                  </a:cubicBezTo>
                  <a:lnTo>
                    <a:pt x="1299600" y="1094400"/>
                  </a:lnTo>
                  <a:cubicBezTo>
                    <a:pt x="1299600" y="1111181"/>
                    <a:pt x="1285981" y="1124800"/>
                    <a:pt x="1269200" y="1124800"/>
                  </a:cubicBezTo>
                  <a:lnTo>
                    <a:pt x="30400" y="1124800"/>
                  </a:lnTo>
                  <a:cubicBezTo>
                    <a:pt x="13619" y="1124800"/>
                    <a:pt x="0" y="1111181"/>
                    <a:pt x="0" y="1094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dirty="0">
                  <a:solidFill>
                    <a:srgbClr val="303030"/>
                  </a:solidFill>
                  <a:latin typeface="幼圆"/>
                </a:rPr>
                <a:t>dataMall</a:t>
              </a:r>
            </a:p>
            <a:p>
              <a:pPr algn="l"/>
              <a:r>
                <a:rPr sz="924" dirty="0">
                  <a:solidFill>
                    <a:srgbClr val="303030"/>
                  </a:solidFill>
                  <a:latin typeface="幼圆"/>
                </a:rPr>
                <a:t>dataAll</a:t>
              </a:r>
            </a:p>
            <a:p>
              <a:pPr algn="l"/>
              <a:r>
                <a:rPr sz="924" dirty="0">
                  <a:solidFill>
                    <a:srgbClr val="303030"/>
                  </a:solidFill>
                  <a:latin typeface="幼圆"/>
                </a:rPr>
                <a:t>dataTime</a:t>
              </a:r>
            </a:p>
            <a:p>
              <a:pPr algn="l"/>
              <a:r>
                <a:rPr sz="924" dirty="0">
                  <a:solidFill>
                    <a:srgbClr val="303030"/>
                  </a:solidFill>
                  <a:latin typeface="幼圆"/>
                </a:rPr>
                <a:t>dataPriceUp</a:t>
              </a:r>
            </a:p>
            <a:p>
              <a:pPr algn="l"/>
              <a:r>
                <a:rPr sz="924" dirty="0">
                  <a:solidFill>
                    <a:srgbClr val="303030"/>
                  </a:solidFill>
                  <a:latin typeface="幼圆"/>
                </a:rPr>
                <a:t>dataPriceDown</a:t>
              </a:r>
            </a:p>
            <a:p>
              <a:pPr algn="l"/>
              <a:r>
                <a:rPr sz="924" dirty="0">
                  <a:solidFill>
                    <a:srgbClr val="303030"/>
                  </a:solidFill>
                  <a:latin typeface="幼圆"/>
                </a:rPr>
                <a:t>dataEvaluateUp</a:t>
              </a:r>
            </a:p>
            <a:p>
              <a:pPr algn="l"/>
              <a:r>
                <a:rPr sz="924" dirty="0">
                  <a:solidFill>
                    <a:srgbClr val="303030"/>
                  </a:solidFill>
                  <a:latin typeface="幼圆"/>
                </a:rPr>
                <a:t>dataEvaluateDown</a:t>
              </a:r>
            </a:p>
          </p:txBody>
        </p:sp>
        <p:sp>
          <p:nvSpPr>
            <p:cNvPr id="119" name="Floating"/>
            <p:cNvSpPr/>
            <p:nvPr/>
          </p:nvSpPr>
          <p:spPr>
            <a:xfrm>
              <a:off x="3827200" y="3831800"/>
              <a:ext cx="570000" cy="304000"/>
            </a:xfrm>
            <a:custGeom>
              <a:avLst/>
              <a:gdLst>
                <a:gd name="rtl" fmla="*/ 136800 w 570000"/>
                <a:gd name="rtt" fmla="*/ 87400 h 304000"/>
                <a:gd name="rtr" fmla="*/ 440800 w 570000"/>
                <a:gd name="rtb" fmla="*/ 224200 h 304000"/>
              </a:gdLst>
              <a:ahLst/>
              <a:cxnLst/>
              <a:rect l="rtl" t="rtt" r="rtr" b="rtb"/>
              <a:pathLst>
                <a:path w="570000" h="304000">
                  <a:moveTo>
                    <a:pt x="30400" y="0"/>
                  </a:moveTo>
                  <a:lnTo>
                    <a:pt x="539600" y="0"/>
                  </a:lnTo>
                  <a:cubicBezTo>
                    <a:pt x="556381" y="0"/>
                    <a:pt x="570000" y="13619"/>
                    <a:pt x="570000" y="30400"/>
                  </a:cubicBezTo>
                  <a:lnTo>
                    <a:pt x="570000" y="273600"/>
                  </a:lnTo>
                  <a:cubicBezTo>
                    <a:pt x="570000" y="290381"/>
                    <a:pt x="556381" y="304000"/>
                    <a:pt x="5396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ctr"/>
              <a:r>
                <a:rPr sz="924">
                  <a:solidFill>
                    <a:srgbClr val="303030"/>
                  </a:solidFill>
                  <a:latin typeface="幼圆"/>
                </a:rPr>
                <a:t>cart</a:t>
              </a:r>
            </a:p>
          </p:txBody>
        </p:sp>
        <p:sp>
          <p:nvSpPr>
            <p:cNvPr id="120" name="Floating"/>
            <p:cNvSpPr/>
            <p:nvPr/>
          </p:nvSpPr>
          <p:spPr>
            <a:xfrm>
              <a:off x="5104000" y="3759028"/>
              <a:ext cx="710417" cy="578294"/>
            </a:xfrm>
            <a:custGeom>
              <a:avLst/>
              <a:gdLst>
                <a:gd name="rtl" fmla="*/ 136800 w 630800"/>
                <a:gd name="rtt" fmla="*/ 87400 h 440800"/>
                <a:gd name="rtr" fmla="*/ 501600 w 630800"/>
                <a:gd name="rtb" fmla="*/ 361000 h 440800"/>
              </a:gdLst>
              <a:ahLst/>
              <a:cxnLst/>
              <a:rect l="rtl" t="rtt" r="rtr" b="rtb"/>
              <a:pathLst>
                <a:path w="630800" h="440800">
                  <a:moveTo>
                    <a:pt x="30400" y="0"/>
                  </a:moveTo>
                  <a:lnTo>
                    <a:pt x="600400" y="0"/>
                  </a:lnTo>
                  <a:cubicBezTo>
                    <a:pt x="617181" y="0"/>
                    <a:pt x="630800" y="13619"/>
                    <a:pt x="630800" y="30400"/>
                  </a:cubicBezTo>
                  <a:lnTo>
                    <a:pt x="630800" y="410400"/>
                  </a:lnTo>
                  <a:cubicBezTo>
                    <a:pt x="630800" y="427181"/>
                    <a:pt x="617181" y="440800"/>
                    <a:pt x="6004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endParaRPr lang="en-US" sz="924" dirty="0" smtClean="0">
                <a:solidFill>
                  <a:srgbClr val="303030"/>
                </a:solidFill>
                <a:latin typeface="幼圆"/>
              </a:endParaRPr>
            </a:p>
            <a:p>
              <a:pPr algn="l"/>
              <a:endParaRPr lang="en-US" sz="924" dirty="0" smtClean="0">
                <a:solidFill>
                  <a:srgbClr val="303030"/>
                </a:solidFill>
                <a:latin typeface="幼圆"/>
              </a:endParaRPr>
            </a:p>
            <a:p>
              <a:pPr algn="l"/>
              <a:r>
                <a:rPr sz="924" dirty="0" smtClean="0">
                  <a:solidFill>
                    <a:srgbClr val="303030"/>
                  </a:solidFill>
                  <a:latin typeface="幼圆"/>
                </a:rPr>
                <a:t>unpay</a:t>
              </a:r>
              <a:endParaRPr sz="924" dirty="0">
                <a:solidFill>
                  <a:srgbClr val="303030"/>
                </a:solidFill>
                <a:latin typeface="幼圆"/>
              </a:endParaRPr>
            </a:p>
            <a:p>
              <a:pPr algn="l"/>
              <a:r>
                <a:rPr lang="en-US" sz="924" dirty="0" smtClean="0">
                  <a:solidFill>
                    <a:srgbClr val="303030"/>
                  </a:solidFill>
                  <a:latin typeface="幼圆"/>
                </a:rPr>
                <a:t>P</a:t>
              </a:r>
              <a:r>
                <a:rPr sz="924" dirty="0" smtClean="0">
                  <a:solidFill>
                    <a:srgbClr val="303030"/>
                  </a:solidFill>
                  <a:latin typeface="幼圆"/>
                </a:rPr>
                <a:t>ay</a:t>
              </a:r>
              <a:endParaRPr lang="en-US" sz="924" dirty="0" smtClean="0">
                <a:solidFill>
                  <a:srgbClr val="303030"/>
                </a:solidFill>
                <a:latin typeface="幼圆"/>
              </a:endParaRPr>
            </a:p>
            <a:p>
              <a:pPr algn="l"/>
              <a:r>
                <a:rPr lang="en-US" altLang="zh-CN" sz="924" dirty="0" err="1" smtClean="0">
                  <a:solidFill>
                    <a:srgbClr val="303030"/>
                  </a:solidFill>
                  <a:latin typeface="幼圆"/>
                </a:rPr>
                <a:t>selectAll</a:t>
              </a:r>
              <a:endParaRPr lang="en-US" sz="924" dirty="0" smtClean="0">
                <a:solidFill>
                  <a:srgbClr val="303030"/>
                </a:solidFill>
                <a:latin typeface="幼圆"/>
              </a:endParaRPr>
            </a:p>
            <a:p>
              <a:pPr algn="l"/>
              <a:endParaRPr lang="en-US" sz="924" dirty="0" smtClean="0">
                <a:solidFill>
                  <a:srgbClr val="303030"/>
                </a:solidFill>
                <a:latin typeface="幼圆"/>
              </a:endParaRPr>
            </a:p>
            <a:p>
              <a:pPr algn="l"/>
              <a:endParaRPr sz="924" dirty="0">
                <a:solidFill>
                  <a:srgbClr val="303030"/>
                </a:solidFill>
                <a:latin typeface="幼圆"/>
              </a:endParaRPr>
            </a:p>
          </p:txBody>
        </p:sp>
        <p:sp>
          <p:nvSpPr>
            <p:cNvPr id="121" name="Floating"/>
            <p:cNvSpPr/>
            <p:nvPr/>
          </p:nvSpPr>
          <p:spPr>
            <a:xfrm>
              <a:off x="6320000" y="3740600"/>
              <a:ext cx="2272400" cy="440800"/>
            </a:xfrm>
            <a:custGeom>
              <a:avLst/>
              <a:gdLst>
                <a:gd name="rtl" fmla="*/ 136800 w 2272400"/>
                <a:gd name="rtt" fmla="*/ 87400 h 440800"/>
                <a:gd name="rtr" fmla="*/ 2143200 w 2272400"/>
                <a:gd name="rtb" fmla="*/ 361000 h 440800"/>
              </a:gdLst>
              <a:ahLst/>
              <a:cxnLst/>
              <a:rect l="rtl" t="rtt" r="rtr" b="rtb"/>
              <a:pathLst>
                <a:path w="2272400" h="440800">
                  <a:moveTo>
                    <a:pt x="30400" y="0"/>
                  </a:moveTo>
                  <a:lnTo>
                    <a:pt x="2242000" y="0"/>
                  </a:lnTo>
                  <a:cubicBezTo>
                    <a:pt x="2258781" y="0"/>
                    <a:pt x="2272400" y="13619"/>
                    <a:pt x="2272400" y="30400"/>
                  </a:cubicBezTo>
                  <a:lnTo>
                    <a:pt x="2272400" y="410400"/>
                  </a:lnTo>
                  <a:cubicBezTo>
                    <a:pt x="2272400" y="427181"/>
                    <a:pt x="2258781" y="440800"/>
                    <a:pt x="2242000" y="440800"/>
                  </a:cubicBezTo>
                  <a:lnTo>
                    <a:pt x="30400" y="440800"/>
                  </a:lnTo>
                  <a:cubicBezTo>
                    <a:pt x="13619" y="440800"/>
                    <a:pt x="0" y="427181"/>
                    <a:pt x="0" y="410400"/>
                  </a:cubicBezTo>
                  <a:lnTo>
                    <a:pt x="0" y="30400"/>
                  </a:lnTo>
                  <a:cubicBezTo>
                    <a:pt x="0" y="13619"/>
                    <a:pt x="13619" y="0"/>
                    <a:pt x="30400" y="0"/>
                  </a:cubicBezTo>
                  <a:close/>
                </a:path>
              </a:pathLst>
            </a:custGeom>
            <a:solidFill>
              <a:srgbClr val="F5F9FE"/>
            </a:solidFill>
            <a:ln w="7600" cap="flat">
              <a:solidFill>
                <a:srgbClr val="4486B1"/>
              </a:solidFill>
              <a:round/>
            </a:ln>
          </p:spPr>
          <p:txBody>
            <a:bodyPr wrap="square" lIns="0" tIns="0" rIns="0" bIns="0" rtlCol="0" anchor="ctr"/>
            <a:lstStyle/>
            <a:p>
              <a:pPr algn="l"/>
              <a:r>
                <a:rPr sz="924">
                  <a:solidFill>
                    <a:srgbClr val="303030"/>
                  </a:solidFill>
                  <a:latin typeface="幼圆"/>
                </a:rPr>
                <a:t>首次登录在个人中心</a:t>
              </a:r>
            </a:p>
            <a:p>
              <a:pPr algn="l"/>
              <a:r>
                <a:rPr sz="924">
                  <a:solidFill>
                    <a:srgbClr val="303030"/>
                  </a:solidFill>
                  <a:latin typeface="幼圆"/>
                </a:rPr>
                <a:t>派发获取数据的请求（unpay，pay）</a:t>
              </a:r>
            </a:p>
          </p:txBody>
        </p:sp>
      </p:grpSp>
      <p:sp>
        <p:nvSpPr>
          <p:cNvPr id="15" name="TextBox 14"/>
          <p:cNvSpPr txBox="1"/>
          <p:nvPr/>
        </p:nvSpPr>
        <p:spPr>
          <a:xfrm>
            <a:off x="1674125" y="955344"/>
            <a:ext cx="492443" cy="276999"/>
          </a:xfrm>
          <a:prstGeom prst="rect">
            <a:avLst/>
          </a:prstGeom>
          <a:noFill/>
        </p:spPr>
        <p:txBody>
          <a:bodyPr wrap="none" rtlCol="0">
            <a:spAutoFit/>
          </a:bodyPr>
          <a:lstStyle/>
          <a:p>
            <a:r>
              <a:rPr lang="zh-CN" altLang="en-US" sz="1200" b="1" dirty="0" smtClean="0">
                <a:solidFill>
                  <a:srgbClr val="92D050"/>
                </a:solidFill>
              </a:rPr>
              <a:t>主页</a:t>
            </a:r>
            <a:endParaRPr lang="zh-CN" altLang="en-US" sz="1200" b="1" dirty="0">
              <a:solidFill>
                <a:srgbClr val="92D050"/>
              </a:solidFill>
            </a:endParaRPr>
          </a:p>
        </p:txBody>
      </p:sp>
      <p:sp>
        <p:nvSpPr>
          <p:cNvPr id="16" name="TextBox 15"/>
          <p:cNvSpPr txBox="1"/>
          <p:nvPr/>
        </p:nvSpPr>
        <p:spPr>
          <a:xfrm>
            <a:off x="1331415" y="3045726"/>
            <a:ext cx="800219" cy="276999"/>
          </a:xfrm>
          <a:prstGeom prst="rect">
            <a:avLst/>
          </a:prstGeom>
          <a:noFill/>
        </p:spPr>
        <p:txBody>
          <a:bodyPr wrap="none" rtlCol="0">
            <a:spAutoFit/>
          </a:bodyPr>
          <a:lstStyle/>
          <a:p>
            <a:r>
              <a:rPr lang="zh-CN" altLang="en-US" sz="1200" b="1" dirty="0" smtClean="0">
                <a:solidFill>
                  <a:srgbClr val="92D050"/>
                </a:solidFill>
              </a:rPr>
              <a:t>商城排序</a:t>
            </a:r>
            <a:endParaRPr lang="zh-CN" altLang="en-US" sz="1200" b="1" dirty="0">
              <a:solidFill>
                <a:srgbClr val="92D050"/>
              </a:solidFill>
            </a:endParaRPr>
          </a:p>
        </p:txBody>
      </p:sp>
      <p:sp>
        <p:nvSpPr>
          <p:cNvPr id="17" name="TextBox 16"/>
          <p:cNvSpPr txBox="1"/>
          <p:nvPr/>
        </p:nvSpPr>
        <p:spPr>
          <a:xfrm>
            <a:off x="1752979" y="5504598"/>
            <a:ext cx="492443" cy="276999"/>
          </a:xfrm>
          <a:prstGeom prst="rect">
            <a:avLst/>
          </a:prstGeom>
          <a:noFill/>
        </p:spPr>
        <p:txBody>
          <a:bodyPr wrap="none" rtlCol="0">
            <a:spAutoFit/>
          </a:bodyPr>
          <a:lstStyle/>
          <a:p>
            <a:r>
              <a:rPr lang="zh-CN" altLang="en-US" sz="1200" b="1" dirty="0" smtClean="0">
                <a:solidFill>
                  <a:srgbClr val="92D050"/>
                </a:solidFill>
              </a:rPr>
              <a:t>分类</a:t>
            </a:r>
            <a:endParaRPr lang="zh-CN" altLang="en-US" sz="1200" b="1" dirty="0">
              <a:solidFill>
                <a:srgbClr val="92D050"/>
              </a:solidFill>
            </a:endParaRPr>
          </a:p>
        </p:txBody>
      </p:sp>
      <p:sp>
        <p:nvSpPr>
          <p:cNvPr id="18" name="TextBox 17"/>
          <p:cNvSpPr txBox="1"/>
          <p:nvPr/>
        </p:nvSpPr>
        <p:spPr>
          <a:xfrm>
            <a:off x="5134591" y="3577989"/>
            <a:ext cx="492443" cy="276999"/>
          </a:xfrm>
          <a:prstGeom prst="rect">
            <a:avLst/>
          </a:prstGeom>
          <a:noFill/>
        </p:spPr>
        <p:txBody>
          <a:bodyPr wrap="none" rtlCol="0">
            <a:spAutoFit/>
          </a:bodyPr>
          <a:lstStyle/>
          <a:p>
            <a:r>
              <a:rPr lang="zh-CN" altLang="en-US" sz="1200" b="1" dirty="0" smtClean="0">
                <a:solidFill>
                  <a:srgbClr val="92D050"/>
                </a:solidFill>
              </a:rPr>
              <a:t>详情</a:t>
            </a:r>
            <a:endParaRPr lang="zh-CN" altLang="en-US" sz="1200" b="1" dirty="0">
              <a:solidFill>
                <a:srgbClr val="92D050"/>
              </a:solidFill>
            </a:endParaRPr>
          </a:p>
        </p:txBody>
      </p:sp>
      <p:sp>
        <p:nvSpPr>
          <p:cNvPr id="19" name="TextBox 18"/>
          <p:cNvSpPr txBox="1"/>
          <p:nvPr/>
        </p:nvSpPr>
        <p:spPr>
          <a:xfrm>
            <a:off x="6990686" y="3455159"/>
            <a:ext cx="646331" cy="276999"/>
          </a:xfrm>
          <a:prstGeom prst="rect">
            <a:avLst/>
          </a:prstGeom>
          <a:noFill/>
        </p:spPr>
        <p:txBody>
          <a:bodyPr wrap="none" rtlCol="0">
            <a:spAutoFit/>
          </a:bodyPr>
          <a:lstStyle/>
          <a:p>
            <a:r>
              <a:rPr lang="zh-CN" altLang="en-US" sz="1200" b="1" dirty="0" smtClean="0">
                <a:solidFill>
                  <a:srgbClr val="92D050"/>
                </a:solidFill>
              </a:rPr>
              <a:t>购物车</a:t>
            </a:r>
            <a:endParaRPr lang="zh-CN" altLang="en-US" sz="1200" b="1" dirty="0">
              <a:solidFill>
                <a:srgbClr val="92D050"/>
              </a:solidFill>
            </a:endParaRPr>
          </a:p>
        </p:txBody>
      </p:sp>
      <p:sp>
        <p:nvSpPr>
          <p:cNvPr id="20" name="TextBox 19"/>
          <p:cNvSpPr txBox="1"/>
          <p:nvPr/>
        </p:nvSpPr>
        <p:spPr>
          <a:xfrm>
            <a:off x="9574662" y="3427863"/>
            <a:ext cx="800219" cy="276999"/>
          </a:xfrm>
          <a:prstGeom prst="rect">
            <a:avLst/>
          </a:prstGeom>
          <a:noFill/>
        </p:spPr>
        <p:txBody>
          <a:bodyPr wrap="none" rtlCol="0">
            <a:spAutoFit/>
          </a:bodyPr>
          <a:lstStyle/>
          <a:p>
            <a:r>
              <a:rPr lang="zh-CN" altLang="en-US" sz="1200" b="1" dirty="0" smtClean="0">
                <a:solidFill>
                  <a:srgbClr val="92D050"/>
                </a:solidFill>
              </a:rPr>
              <a:t>个人中心</a:t>
            </a:r>
            <a:endParaRPr lang="zh-CN" altLang="en-US" sz="1200" b="1" dirty="0">
              <a:solidFill>
                <a:srgbClr val="92D050"/>
              </a:solidFill>
            </a:endParaRPr>
          </a:p>
        </p:txBody>
      </p:sp>
      <p:sp>
        <p:nvSpPr>
          <p:cNvPr id="21" name="矩形 20"/>
          <p:cNvSpPr/>
          <p:nvPr/>
        </p:nvSpPr>
        <p:spPr>
          <a:xfrm>
            <a:off x="4731224" y="1"/>
            <a:ext cx="3330053" cy="1774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39483" y="177422"/>
            <a:ext cx="1244635"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3200" b="1" cap="none" spc="0" dirty="0" err="1" smtClean="0">
                <a:ln w="11430"/>
                <a:solidFill>
                  <a:srgbClr val="002060"/>
                </a:solidFill>
                <a:effectLst>
                  <a:outerShdw blurRad="80000" dist="40000" dir="5040000" algn="tl">
                    <a:srgbClr val="000000">
                      <a:alpha val="30000"/>
                    </a:srgbClr>
                  </a:outerShdw>
                </a:effectLst>
              </a:rPr>
              <a:t>Redux</a:t>
            </a:r>
            <a:endParaRPr lang="zh-CN" altLang="en-US" sz="3200" b="1" cap="none" spc="0" dirty="0">
              <a:ln w="11430"/>
              <a:solidFill>
                <a:srgbClr val="002060"/>
              </a:solidFill>
              <a:effectLst>
                <a:outerShdw blurRad="80000" dist="40000" dir="5040000" algn="tl">
                  <a:srgbClr val="000000">
                    <a:alpha val="30000"/>
                  </a:srgbClr>
                </a:outerShdw>
              </a:effectLst>
            </a:endParaRPr>
          </a:p>
        </p:txBody>
      </p:sp>
      <p:sp>
        <p:nvSpPr>
          <p:cNvPr id="23" name="TextBox 22"/>
          <p:cNvSpPr txBox="1"/>
          <p:nvPr/>
        </p:nvSpPr>
        <p:spPr>
          <a:xfrm>
            <a:off x="5331726" y="204717"/>
            <a:ext cx="6496335" cy="3046988"/>
          </a:xfrm>
          <a:prstGeom prst="rect">
            <a:avLst/>
          </a:prstGeom>
          <a:noFill/>
        </p:spPr>
        <p:txBody>
          <a:bodyPr wrap="square" rtlCol="0">
            <a:spAutoFit/>
          </a:bodyPr>
          <a:lstStyle/>
          <a:p>
            <a:endParaRPr lang="en-US" altLang="zh-CN" sz="1600" dirty="0" smtClean="0">
              <a:latin typeface="方正姚体" pitchFamily="2" charset="-122"/>
              <a:ea typeface="方正姚体" pitchFamily="2" charset="-122"/>
            </a:endParaRPr>
          </a:p>
          <a:p>
            <a:r>
              <a:rPr lang="en-US" altLang="zh-CN" sz="1600" dirty="0" smtClean="0">
                <a:latin typeface="方正姚体" pitchFamily="2" charset="-122"/>
                <a:ea typeface="方正姚体" pitchFamily="2" charset="-122"/>
              </a:rPr>
              <a:t>1</a:t>
            </a:r>
            <a:r>
              <a:rPr lang="zh-CN" altLang="en-US" sz="1600" dirty="0" smtClean="0">
                <a:latin typeface="方正姚体" pitchFamily="2" charset="-122"/>
                <a:ea typeface="方正姚体" pitchFamily="2" charset="-122"/>
              </a:rPr>
              <a:t>、详情页中只要点击加入购物车就会向服务器发请求并且在本地详情</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的</a:t>
            </a:r>
            <a:r>
              <a:rPr lang="en-US" altLang="zh-CN" sz="1600" dirty="0" smtClean="0">
                <a:latin typeface="方正姚体" pitchFamily="2" charset="-122"/>
                <a:ea typeface="方正姚体" pitchFamily="2" charset="-122"/>
              </a:rPr>
              <a:t>cart</a:t>
            </a:r>
            <a:r>
              <a:rPr lang="zh-CN" altLang="en-US" sz="1600" dirty="0" smtClean="0">
                <a:latin typeface="方正姚体" pitchFamily="2" charset="-122"/>
                <a:ea typeface="方正姚体" pitchFamily="2" charset="-122"/>
              </a:rPr>
              <a:t>中存储将对应的商品信息</a:t>
            </a:r>
            <a:endParaRPr lang="en-US" altLang="zh-CN" sz="1600" dirty="0" smtClean="0">
              <a:latin typeface="方正姚体" pitchFamily="2" charset="-122"/>
              <a:ea typeface="方正姚体" pitchFamily="2" charset="-122"/>
            </a:endParaRPr>
          </a:p>
          <a:p>
            <a:endParaRPr lang="en-US" altLang="zh-CN" sz="1600" dirty="0" smtClean="0">
              <a:latin typeface="方正姚体" pitchFamily="2" charset="-122"/>
              <a:ea typeface="方正姚体" pitchFamily="2" charset="-122"/>
            </a:endParaRPr>
          </a:p>
          <a:p>
            <a:r>
              <a:rPr lang="en-US" altLang="zh-CN" sz="1600" dirty="0" smtClean="0">
                <a:latin typeface="方正姚体" pitchFamily="2" charset="-122"/>
                <a:ea typeface="方正姚体" pitchFamily="2" charset="-122"/>
              </a:rPr>
              <a:t>2</a:t>
            </a:r>
            <a:r>
              <a:rPr lang="zh-CN" altLang="en-US" sz="1600" dirty="0" smtClean="0">
                <a:latin typeface="方正姚体" pitchFamily="2" charset="-122"/>
                <a:ea typeface="方正姚体" pitchFamily="2" charset="-122"/>
              </a:rPr>
              <a:t>、购物车展示的数据从详情页的</a:t>
            </a:r>
            <a:r>
              <a:rPr lang="en-US" altLang="zh-CN" sz="1600" dirty="0" smtClean="0">
                <a:latin typeface="方正姚体" pitchFamily="2" charset="-122"/>
                <a:ea typeface="方正姚体" pitchFamily="2" charset="-122"/>
              </a:rPr>
              <a:t>cart</a:t>
            </a:r>
            <a:r>
              <a:rPr lang="zh-CN" altLang="en-US" sz="1600" dirty="0" smtClean="0">
                <a:latin typeface="方正姚体" pitchFamily="2" charset="-122"/>
                <a:ea typeface="方正姚体" pitchFamily="2" charset="-122"/>
              </a:rPr>
              <a:t>中获取并将</a:t>
            </a:r>
            <a:r>
              <a:rPr lang="en-US" altLang="zh-CN" sz="1600" dirty="0" smtClean="0">
                <a:latin typeface="方正姚体" pitchFamily="2" charset="-122"/>
                <a:ea typeface="方正姚体" pitchFamily="2" charset="-122"/>
              </a:rPr>
              <a:t>cart</a:t>
            </a:r>
            <a:r>
              <a:rPr lang="zh-CN" altLang="en-US" sz="1600" dirty="0" smtClean="0">
                <a:latin typeface="方正姚体" pitchFamily="2" charset="-122"/>
                <a:ea typeface="方正姚体" pitchFamily="2" charset="-122"/>
              </a:rPr>
              <a:t>中的数据存储在购物车</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的</a:t>
            </a:r>
            <a:r>
              <a:rPr lang="en-US" altLang="zh-CN" sz="1600" dirty="0" err="1" smtClean="0">
                <a:latin typeface="方正姚体" pitchFamily="2" charset="-122"/>
                <a:ea typeface="方正姚体" pitchFamily="2" charset="-122"/>
              </a:rPr>
              <a:t>unpay</a:t>
            </a:r>
            <a:r>
              <a:rPr lang="zh-CN" altLang="en-US" sz="1600" dirty="0" smtClean="0">
                <a:latin typeface="方正姚体" pitchFamily="2" charset="-122"/>
                <a:ea typeface="方正姚体" pitchFamily="2" charset="-122"/>
              </a:rPr>
              <a:t>中，结算的商品向服务器发送数据的同时，存储到本地购物车</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的</a:t>
            </a:r>
            <a:r>
              <a:rPr lang="en-US" altLang="zh-CN" sz="1600" dirty="0" smtClean="0">
                <a:latin typeface="方正姚体" pitchFamily="2" charset="-122"/>
                <a:ea typeface="方正姚体" pitchFamily="2" charset="-122"/>
              </a:rPr>
              <a:t>pay</a:t>
            </a:r>
            <a:r>
              <a:rPr lang="zh-CN" altLang="en-US" sz="1600" dirty="0" smtClean="0">
                <a:latin typeface="方正姚体" pitchFamily="2" charset="-122"/>
                <a:ea typeface="方正姚体" pitchFamily="2" charset="-122"/>
              </a:rPr>
              <a:t>中</a:t>
            </a:r>
            <a:endParaRPr lang="en-US" altLang="zh-CN" sz="1600" dirty="0" smtClean="0">
              <a:latin typeface="方正姚体" pitchFamily="2" charset="-122"/>
              <a:ea typeface="方正姚体" pitchFamily="2" charset="-122"/>
            </a:endParaRPr>
          </a:p>
          <a:p>
            <a:endParaRPr lang="en-US" altLang="zh-CN" sz="1600" dirty="0" smtClean="0">
              <a:latin typeface="方正姚体" pitchFamily="2" charset="-122"/>
              <a:ea typeface="方正姚体" pitchFamily="2" charset="-122"/>
            </a:endParaRPr>
          </a:p>
          <a:p>
            <a:r>
              <a:rPr lang="en-US" altLang="zh-CN" sz="1600" dirty="0" smtClean="0">
                <a:latin typeface="方正姚体" pitchFamily="2" charset="-122"/>
                <a:ea typeface="方正姚体" pitchFamily="2" charset="-122"/>
              </a:rPr>
              <a:t>3</a:t>
            </a:r>
            <a:r>
              <a:rPr lang="zh-CN" altLang="en-US" sz="1600" dirty="0" smtClean="0">
                <a:latin typeface="方正姚体" pitchFamily="2" charset="-122"/>
                <a:ea typeface="方正姚体" pitchFamily="2" charset="-122"/>
              </a:rPr>
              <a:t>、个人中心首次登录时直接向服务器发请求，将当前用户支付和未支付的商品信息存储到购物车对应的</a:t>
            </a:r>
            <a:r>
              <a:rPr lang="en-US" altLang="zh-CN" sz="1600" dirty="0" smtClean="0">
                <a:latin typeface="方正姚体" pitchFamily="2" charset="-122"/>
                <a:ea typeface="方正姚体" pitchFamily="2" charset="-122"/>
              </a:rPr>
              <a:t>pay</a:t>
            </a:r>
            <a:r>
              <a:rPr lang="zh-CN" altLang="en-US" sz="1600" dirty="0" smtClean="0">
                <a:latin typeface="方正姚体" pitchFamily="2" charset="-122"/>
                <a:ea typeface="方正姚体" pitchFamily="2" charset="-122"/>
              </a:rPr>
              <a:t>和</a:t>
            </a:r>
            <a:r>
              <a:rPr lang="en-US" altLang="zh-CN" sz="1600" dirty="0" err="1" smtClean="0">
                <a:latin typeface="方正姚体" pitchFamily="2" charset="-122"/>
                <a:ea typeface="方正姚体" pitchFamily="2" charset="-122"/>
              </a:rPr>
              <a:t>unpay</a:t>
            </a:r>
            <a:r>
              <a:rPr lang="zh-CN" altLang="en-US" sz="1600" dirty="0" smtClean="0">
                <a:latin typeface="方正姚体" pitchFamily="2" charset="-122"/>
                <a:ea typeface="方正姚体" pitchFamily="2" charset="-122"/>
              </a:rPr>
              <a:t>的</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中，个人中心中的我的订单展示的数据始终是从购物车的</a:t>
            </a:r>
            <a:r>
              <a:rPr lang="en-US" altLang="zh-CN" sz="1600" dirty="0" err="1" smtClean="0">
                <a:latin typeface="方正姚体" pitchFamily="2" charset="-122"/>
                <a:ea typeface="方正姚体" pitchFamily="2" charset="-122"/>
              </a:rPr>
              <a:t>redux</a:t>
            </a:r>
            <a:r>
              <a:rPr lang="zh-CN" altLang="en-US" sz="1600" dirty="0" smtClean="0">
                <a:latin typeface="方正姚体" pitchFamily="2" charset="-122"/>
                <a:ea typeface="方正姚体" pitchFamily="2" charset="-122"/>
              </a:rPr>
              <a:t>中获取的</a:t>
            </a:r>
            <a:endParaRPr lang="en-US" altLang="zh-CN" sz="1600" dirty="0" smtClean="0">
              <a:latin typeface="方正姚体" pitchFamily="2" charset="-122"/>
              <a:ea typeface="方正姚体" pitchFamily="2" charset="-122"/>
            </a:endParaRPr>
          </a:p>
          <a:p>
            <a:endParaRPr lang="en-US" altLang="zh-CN" sz="1600" dirty="0" smtClean="0">
              <a:latin typeface="方正姚体" pitchFamily="2" charset="-122"/>
              <a:ea typeface="方正姚体" pitchFamily="2" charset="-122"/>
            </a:endParaRPr>
          </a:p>
        </p:txBody>
      </p:sp>
      <p:sp>
        <p:nvSpPr>
          <p:cNvPr id="29" name="TextBox 28"/>
          <p:cNvSpPr txBox="1"/>
          <p:nvPr/>
        </p:nvSpPr>
        <p:spPr>
          <a:xfrm>
            <a:off x="5386316" y="1"/>
            <a:ext cx="3603009" cy="646331"/>
          </a:xfrm>
          <a:prstGeom prst="rect">
            <a:avLst/>
          </a:prstGeom>
          <a:noFill/>
        </p:spPr>
        <p:txBody>
          <a:bodyPr wrap="square" rtlCol="0">
            <a:spAutoFit/>
          </a:bodyPr>
          <a:lstStyle/>
          <a:p>
            <a:r>
              <a:rPr lang="zh-CN" altLang="en-US" b="1" dirty="0" smtClean="0">
                <a:ln w="1905"/>
                <a:effectLst>
                  <a:innerShdw blurRad="69850" dist="43180" dir="5400000">
                    <a:srgbClr val="000000">
                      <a:alpha val="65000"/>
                    </a:srgbClr>
                  </a:innerShdw>
                </a:effectLst>
              </a:rPr>
              <a:t>详情 → 购物车 → 个人中心</a:t>
            </a:r>
          </a:p>
          <a:p>
            <a:endParaRPr lang="zh-CN" altLang="en-US"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2"/>
          <p:cNvGrpSpPr/>
          <p:nvPr/>
        </p:nvGrpSpPr>
        <p:grpSpPr>
          <a:xfrm>
            <a:off x="0" y="246743"/>
            <a:ext cx="3164114" cy="435428"/>
            <a:chOff x="0" y="246743"/>
            <a:chExt cx="3164114" cy="435428"/>
          </a:xfrm>
        </p:grpSpPr>
        <p:sp>
          <p:nvSpPr>
            <p:cNvPr id="4" name="矩形 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3"/>
          <p:cNvGrpSpPr/>
          <p:nvPr/>
        </p:nvGrpSpPr>
        <p:grpSpPr>
          <a:xfrm>
            <a:off x="9027886" y="6241143"/>
            <a:ext cx="3164114" cy="435428"/>
            <a:chOff x="0" y="246743"/>
            <a:chExt cx="3164114" cy="435428"/>
          </a:xfrm>
        </p:grpSpPr>
        <p:sp>
          <p:nvSpPr>
            <p:cNvPr id="15" name="矩形 14"/>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1681669" y="1010049"/>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182112" y="1018211"/>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1</a:t>
            </a:r>
            <a:r>
              <a:rPr lang="zh-CN" altLang="en-US" sz="2000" b="1" dirty="0" smtClean="0">
                <a:solidFill>
                  <a:schemeClr val="tx1"/>
                </a:solidFill>
              </a:rPr>
              <a:t>、使用</a:t>
            </a:r>
            <a:r>
              <a:rPr lang="en-US" altLang="zh-CN" sz="2000" b="1" dirty="0" smtClean="0">
                <a:solidFill>
                  <a:schemeClr val="tx1"/>
                </a:solidFill>
              </a:rPr>
              <a:t>less</a:t>
            </a:r>
            <a:r>
              <a:rPr lang="zh-CN" altLang="en-US" sz="2000" b="1" dirty="0" smtClean="0">
                <a:solidFill>
                  <a:schemeClr val="tx1"/>
                </a:solidFill>
              </a:rPr>
              <a:t>，每一块功能都有各自的类名避免合并时冲突。</a:t>
            </a:r>
            <a:endParaRPr lang="en-US" altLang="zh-CN" sz="2000" b="1" dirty="0" smtClean="0">
              <a:solidFill>
                <a:schemeClr val="tx1"/>
              </a:solidFill>
            </a:endParaRPr>
          </a:p>
          <a:p>
            <a:r>
              <a:rPr lang="en-US" altLang="zh-CN" sz="2000" b="1" dirty="0" smtClean="0">
                <a:solidFill>
                  <a:schemeClr val="tx1"/>
                </a:solidFill>
              </a:rPr>
              <a:t>2</a:t>
            </a:r>
            <a:r>
              <a:rPr lang="zh-CN" altLang="en-US" sz="2000" b="1" dirty="0" smtClean="0">
                <a:solidFill>
                  <a:schemeClr val="tx1"/>
                </a:solidFill>
              </a:rPr>
              <a:t>、使用</a:t>
            </a:r>
            <a:r>
              <a:rPr lang="en-US" altLang="zh-CN" sz="2000" b="1" dirty="0" smtClean="0">
                <a:solidFill>
                  <a:schemeClr val="tx1"/>
                </a:solidFill>
              </a:rPr>
              <a:t>flex</a:t>
            </a:r>
            <a:r>
              <a:rPr lang="zh-CN" altLang="en-US" sz="2000" b="1" dirty="0" smtClean="0">
                <a:solidFill>
                  <a:schemeClr val="tx1"/>
                </a:solidFill>
              </a:rPr>
              <a:t>布局及响应式布局</a:t>
            </a:r>
            <a:endParaRPr lang="en-US" altLang="zh-CN" sz="2000" b="1" dirty="0" smtClean="0">
              <a:solidFill>
                <a:schemeClr val="tx1"/>
              </a:solidFill>
            </a:endParaRPr>
          </a:p>
          <a:p>
            <a:r>
              <a:rPr lang="en-US" altLang="zh-CN" sz="2000" b="1" dirty="0" smtClean="0">
                <a:solidFill>
                  <a:schemeClr val="tx1"/>
                </a:solidFill>
              </a:rPr>
              <a:t>3</a:t>
            </a:r>
            <a:r>
              <a:rPr lang="zh-CN" altLang="en-US" sz="2000" b="1" dirty="0" smtClean="0">
                <a:solidFill>
                  <a:schemeClr val="tx1"/>
                </a:solidFill>
              </a:rPr>
              <a:t>、使用</a:t>
            </a:r>
            <a:r>
              <a:rPr lang="en-US" altLang="zh-CN" sz="2000" b="1" dirty="0" smtClean="0">
                <a:solidFill>
                  <a:schemeClr val="tx1"/>
                </a:solidFill>
              </a:rPr>
              <a:t>CSS3</a:t>
            </a:r>
            <a:r>
              <a:rPr lang="zh-CN" altLang="en-US" sz="2000" b="1" dirty="0" smtClean="0">
                <a:solidFill>
                  <a:schemeClr val="tx1"/>
                </a:solidFill>
              </a:rPr>
              <a:t>动画</a:t>
            </a:r>
            <a:endParaRPr lang="zh-CN" altLang="en-US" sz="2000" b="1" dirty="0">
              <a:solidFill>
                <a:schemeClr val="tx1"/>
              </a:solidFill>
            </a:endParaRPr>
          </a:p>
        </p:txBody>
      </p:sp>
      <p:sp>
        <p:nvSpPr>
          <p:cNvPr id="22" name="圆角矩形 21"/>
          <p:cNvSpPr/>
          <p:nvPr/>
        </p:nvSpPr>
        <p:spPr>
          <a:xfrm>
            <a:off x="1659898" y="2700963"/>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3174855" y="2709125"/>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使用</a:t>
            </a:r>
            <a:r>
              <a:rPr lang="en-US" altLang="zh-CN" sz="2000" b="1" dirty="0" smtClean="0">
                <a:solidFill>
                  <a:schemeClr val="tx1"/>
                </a:solidFill>
              </a:rPr>
              <a:t>react</a:t>
            </a:r>
            <a:r>
              <a:rPr lang="zh-CN" altLang="en-US" sz="2000" b="1" dirty="0" smtClean="0">
                <a:solidFill>
                  <a:schemeClr val="tx1"/>
                </a:solidFill>
              </a:rPr>
              <a:t>全家桶，</a:t>
            </a:r>
            <a:r>
              <a:rPr lang="en-US" altLang="zh-CN" sz="2000" b="1" dirty="0" smtClean="0">
                <a:solidFill>
                  <a:schemeClr val="tx1"/>
                </a:solidFill>
              </a:rPr>
              <a:t>react-</a:t>
            </a:r>
            <a:r>
              <a:rPr lang="en-US" altLang="zh-CN" sz="2000" b="1" dirty="0" err="1" smtClean="0">
                <a:solidFill>
                  <a:schemeClr val="tx1"/>
                </a:solidFill>
              </a:rPr>
              <a:t>redux,react</a:t>
            </a:r>
            <a:r>
              <a:rPr lang="en-US" altLang="zh-CN" sz="2000" b="1" dirty="0" smtClean="0">
                <a:solidFill>
                  <a:schemeClr val="tx1"/>
                </a:solidFill>
              </a:rPr>
              <a:t>-router-</a:t>
            </a:r>
            <a:r>
              <a:rPr lang="en-US" altLang="zh-CN" sz="2000" b="1" dirty="0" err="1" smtClean="0">
                <a:solidFill>
                  <a:schemeClr val="tx1"/>
                </a:solidFill>
              </a:rPr>
              <a:t>dom,axios,redux,antd,react</a:t>
            </a:r>
            <a:r>
              <a:rPr lang="en-US" altLang="zh-CN" sz="2000" b="1" dirty="0" smtClean="0">
                <a:solidFill>
                  <a:schemeClr val="tx1"/>
                </a:solidFill>
              </a:rPr>
              <a:t>-</a:t>
            </a:r>
            <a:r>
              <a:rPr lang="en-US" altLang="zh-CN" sz="2000" b="1" dirty="0" err="1" smtClean="0">
                <a:solidFill>
                  <a:schemeClr val="tx1"/>
                </a:solidFill>
              </a:rPr>
              <a:t>dom</a:t>
            </a:r>
            <a:endParaRPr lang="zh-CN" altLang="en-US" sz="2000" b="1" dirty="0">
              <a:solidFill>
                <a:schemeClr val="tx1"/>
              </a:solidFill>
            </a:endParaRPr>
          </a:p>
        </p:txBody>
      </p:sp>
      <p:sp>
        <p:nvSpPr>
          <p:cNvPr id="24" name="圆角矩形 23"/>
          <p:cNvSpPr/>
          <p:nvPr/>
        </p:nvSpPr>
        <p:spPr>
          <a:xfrm>
            <a:off x="1667155" y="4406392"/>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3167598" y="4414554"/>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     为了优化性能，不一直向服务器发送请求，将数据存储在</a:t>
            </a:r>
            <a:r>
              <a:rPr lang="en-US" altLang="zh-CN" sz="2000" b="1" dirty="0" err="1" smtClean="0">
                <a:solidFill>
                  <a:schemeClr val="tx1"/>
                </a:solidFill>
              </a:rPr>
              <a:t>redux</a:t>
            </a:r>
            <a:r>
              <a:rPr lang="zh-CN" altLang="en-US" sz="2000" b="1" dirty="0" smtClean="0">
                <a:solidFill>
                  <a:schemeClr val="tx1"/>
                </a:solidFill>
              </a:rPr>
              <a:t>中</a:t>
            </a:r>
            <a:r>
              <a:rPr lang="en-US" altLang="zh-CN" sz="2000" b="1" dirty="0" smtClean="0">
                <a:solidFill>
                  <a:schemeClr val="tx1"/>
                </a:solidFill>
              </a:rPr>
              <a:t>,</a:t>
            </a:r>
            <a:r>
              <a:rPr lang="zh-CN" altLang="en-US" sz="2000" b="1" dirty="0" smtClean="0">
                <a:solidFill>
                  <a:schemeClr val="tx1"/>
                </a:solidFill>
              </a:rPr>
              <a:t>实现各组件之间的信息交互</a:t>
            </a:r>
            <a:endParaRPr lang="zh-CN" altLang="en-US" sz="2000" b="1" dirty="0">
              <a:solidFill>
                <a:schemeClr val="tx1"/>
              </a:solidFill>
            </a:endParaRPr>
          </a:p>
        </p:txBody>
      </p:sp>
      <p:sp>
        <p:nvSpPr>
          <p:cNvPr id="26" name="矩形 25"/>
          <p:cNvSpPr/>
          <p:nvPr/>
        </p:nvSpPr>
        <p:spPr>
          <a:xfrm>
            <a:off x="1872498" y="1283678"/>
            <a:ext cx="1205779" cy="923330"/>
          </a:xfrm>
          <a:prstGeom prst="rect">
            <a:avLst/>
          </a:prstGeom>
          <a:noFill/>
        </p:spPr>
        <p:txBody>
          <a:bodyPr wrap="none" lIns="91440" tIns="45720" rIns="91440" bIns="45720">
            <a:spAutoFit/>
          </a:bodyPr>
          <a:lstStyle/>
          <a:p>
            <a:pPr algn="ctr"/>
            <a:r>
              <a:rPr lang="en-US" altLang="zh-CN" sz="5400" b="1" cap="none" spc="0" dirty="0" smtClean="0">
                <a:ln w="1905"/>
                <a:effectLst>
                  <a:innerShdw blurRad="69850" dist="43180" dir="5400000">
                    <a:srgbClr val="000000">
                      <a:alpha val="65000"/>
                    </a:srgbClr>
                  </a:innerShdw>
                </a:effectLst>
              </a:rPr>
              <a:t>CSS</a:t>
            </a:r>
            <a:endParaRPr lang="zh-CN" altLang="en-US" sz="5400" b="1" cap="none" spc="0" dirty="0">
              <a:ln w="1905"/>
              <a:effectLst>
                <a:innerShdw blurRad="69850" dist="43180" dir="5400000">
                  <a:srgbClr val="000000">
                    <a:alpha val="65000"/>
                  </a:srgbClr>
                </a:innerShdw>
              </a:effectLst>
            </a:endParaRPr>
          </a:p>
        </p:txBody>
      </p:sp>
      <p:sp>
        <p:nvSpPr>
          <p:cNvPr id="27" name="矩形 26"/>
          <p:cNvSpPr/>
          <p:nvPr/>
        </p:nvSpPr>
        <p:spPr>
          <a:xfrm>
            <a:off x="1720098" y="2960077"/>
            <a:ext cx="1369799" cy="707886"/>
          </a:xfrm>
          <a:prstGeom prst="rect">
            <a:avLst/>
          </a:prstGeom>
          <a:noFill/>
        </p:spPr>
        <p:txBody>
          <a:bodyPr wrap="none" lIns="91440" tIns="45720" rIns="91440" bIns="45720">
            <a:spAutoFit/>
          </a:bodyPr>
          <a:lstStyle/>
          <a:p>
            <a:pPr algn="ctr"/>
            <a:r>
              <a:rPr lang="en-US" altLang="zh-CN" sz="4000" b="1" cap="none" spc="0" dirty="0" smtClean="0">
                <a:ln w="1905"/>
                <a:effectLst>
                  <a:innerShdw blurRad="69850" dist="43180" dir="5400000">
                    <a:srgbClr val="000000">
                      <a:alpha val="65000"/>
                    </a:srgbClr>
                  </a:innerShdw>
                </a:effectLst>
              </a:rPr>
              <a:t>React</a:t>
            </a:r>
            <a:endParaRPr lang="zh-CN" altLang="en-US" sz="4000" b="1" cap="none" spc="0" dirty="0">
              <a:ln w="1905"/>
              <a:effectLst>
                <a:innerShdw blurRad="69850" dist="43180" dir="5400000">
                  <a:srgbClr val="000000">
                    <a:alpha val="65000"/>
                  </a:srgbClr>
                </a:innerShdw>
              </a:effectLst>
            </a:endParaRPr>
          </a:p>
        </p:txBody>
      </p:sp>
      <p:sp>
        <p:nvSpPr>
          <p:cNvPr id="28" name="矩形 27"/>
          <p:cNvSpPr/>
          <p:nvPr/>
        </p:nvSpPr>
        <p:spPr>
          <a:xfrm>
            <a:off x="1669299" y="4709048"/>
            <a:ext cx="1510863" cy="707886"/>
          </a:xfrm>
          <a:prstGeom prst="rect">
            <a:avLst/>
          </a:prstGeom>
          <a:noFill/>
        </p:spPr>
        <p:txBody>
          <a:bodyPr wrap="none" lIns="91440" tIns="45720" rIns="91440" bIns="45720">
            <a:spAutoFit/>
          </a:bodyPr>
          <a:lstStyle/>
          <a:p>
            <a:pPr algn="ctr"/>
            <a:r>
              <a:rPr lang="en-US" altLang="zh-CN" sz="4000" b="1" cap="none" spc="0" dirty="0" err="1" smtClean="0">
                <a:ln w="1905"/>
                <a:effectLst>
                  <a:innerShdw blurRad="69850" dist="43180" dir="5400000">
                    <a:srgbClr val="000000">
                      <a:alpha val="65000"/>
                    </a:srgbClr>
                  </a:innerShdw>
                </a:effectLst>
              </a:rPr>
              <a:t>Redux</a:t>
            </a:r>
            <a:endParaRPr lang="zh-CN" altLang="en-US" sz="4000" b="1" cap="none" spc="0" dirty="0">
              <a:ln w="1905"/>
              <a:effectLst>
                <a:innerShdw blurRad="69850" dist="43180" dir="5400000">
                  <a:srgbClr val="000000">
                    <a:alpha val="65000"/>
                  </a:srgbClr>
                </a:innerShdw>
              </a:effectLst>
            </a:endParaRPr>
          </a:p>
        </p:txBody>
      </p:sp>
      <p:sp>
        <p:nvSpPr>
          <p:cNvPr id="29" name="矩形 28"/>
          <p:cNvSpPr/>
          <p:nvPr/>
        </p:nvSpPr>
        <p:spPr>
          <a:xfrm>
            <a:off x="9086098" y="195106"/>
            <a:ext cx="2757485" cy="707886"/>
          </a:xfrm>
          <a:prstGeom prst="rect">
            <a:avLst/>
          </a:prstGeom>
          <a:noFill/>
        </p:spPr>
        <p:txBody>
          <a:bodyPr wrap="none" lIns="91440" tIns="45720" rIns="91440" bIns="45720">
            <a:spAutoFit/>
          </a:bodyPr>
          <a:lstStyle/>
          <a:p>
            <a:pPr algn="ctr"/>
            <a:r>
              <a:rPr lang="zh-CN" altLang="en-US" sz="4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项目技术栈</a:t>
            </a:r>
            <a:endParaRPr lang="zh-CN" alt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317504917"/>
      </p:ext>
    </p:extLst>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2"/>
          <p:cNvGrpSpPr/>
          <p:nvPr/>
        </p:nvGrpSpPr>
        <p:grpSpPr>
          <a:xfrm>
            <a:off x="0" y="246743"/>
            <a:ext cx="3164114" cy="435428"/>
            <a:chOff x="0" y="246743"/>
            <a:chExt cx="3164114" cy="435428"/>
          </a:xfrm>
        </p:grpSpPr>
        <p:sp>
          <p:nvSpPr>
            <p:cNvPr id="4" name="矩形 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3"/>
          <p:cNvGrpSpPr/>
          <p:nvPr/>
        </p:nvGrpSpPr>
        <p:grpSpPr>
          <a:xfrm>
            <a:off x="9027886" y="6241143"/>
            <a:ext cx="3164114" cy="435428"/>
            <a:chOff x="0" y="246743"/>
            <a:chExt cx="3164114" cy="435428"/>
          </a:xfrm>
        </p:grpSpPr>
        <p:sp>
          <p:nvSpPr>
            <p:cNvPr id="15" name="矩形 14"/>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8500770" y="238649"/>
            <a:ext cx="3272050"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项目问题分享</a:t>
            </a:r>
            <a:endParaRPr lang="zh-CN" alt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1" name="TextBox 20"/>
          <p:cNvSpPr txBox="1"/>
          <p:nvPr/>
        </p:nvSpPr>
        <p:spPr>
          <a:xfrm>
            <a:off x="595086" y="1683657"/>
            <a:ext cx="11016343" cy="1015663"/>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、未登录状态下加入购物车中的信息没有利用服务器的</a:t>
            </a:r>
            <a:r>
              <a:rPr lang="en-US" altLang="zh-CN" sz="2000" dirty="0" smtClean="0"/>
              <a:t>session</a:t>
            </a:r>
            <a:r>
              <a:rPr lang="zh-CN" altLang="en-US" sz="2000" dirty="0" smtClean="0"/>
              <a:t>存储，也是直接加入到后台的</a:t>
            </a:r>
            <a:r>
              <a:rPr lang="en-US" altLang="zh-CN" sz="2000" dirty="0" err="1" smtClean="0"/>
              <a:t>json</a:t>
            </a:r>
            <a:r>
              <a:rPr lang="zh-CN" altLang="en-US" sz="2000" dirty="0" smtClean="0"/>
              <a:t>文件中的，导致用户登录时拿不到未登录状态下加入购物车的信息</a:t>
            </a:r>
          </a:p>
        </p:txBody>
      </p:sp>
      <p:sp>
        <p:nvSpPr>
          <p:cNvPr id="22" name="TextBox 21"/>
          <p:cNvSpPr txBox="1"/>
          <p:nvPr/>
        </p:nvSpPr>
        <p:spPr>
          <a:xfrm>
            <a:off x="580572" y="3860802"/>
            <a:ext cx="11161486" cy="1015663"/>
          </a:xfrm>
          <a:prstGeom prst="rect">
            <a:avLst/>
          </a:prstGeom>
          <a:noFill/>
        </p:spPr>
        <p:txBody>
          <a:bodyPr wrap="square" rtlCol="0">
            <a:spAutoFit/>
          </a:bodyPr>
          <a:lstStyle/>
          <a:p>
            <a:pPr>
              <a:lnSpc>
                <a:spcPct val="150000"/>
              </a:lnSpc>
            </a:pPr>
            <a:r>
              <a:rPr lang="en-US" altLang="zh-CN" sz="2000" dirty="0" smtClean="0"/>
              <a:t>2</a:t>
            </a:r>
            <a:r>
              <a:rPr lang="zh-CN" altLang="en-US" sz="2000" dirty="0" smtClean="0"/>
              <a:t>、底部导航有些组件中并不需要显示，在底部导航组件中根据当前路径进行判断，如果是不需要展示底部导航的直接</a:t>
            </a:r>
            <a:r>
              <a:rPr lang="en-US" altLang="zh-CN" sz="2000" dirty="0" smtClean="0"/>
              <a:t>return</a:t>
            </a:r>
            <a:r>
              <a:rPr lang="zh-CN" altLang="en-US" sz="2000" dirty="0" smtClean="0"/>
              <a:t>空字符串</a:t>
            </a:r>
          </a:p>
        </p:txBody>
      </p:sp>
    </p:spTree>
    <p:extLst>
      <p:ext uri="{BB962C8B-B14F-4D97-AF65-F5344CB8AC3E}">
        <p14:creationId xmlns="" xmlns:p14="http://schemas.microsoft.com/office/powerpoint/2010/main" val="3175049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2"/>
          <p:cNvGrpSpPr/>
          <p:nvPr/>
        </p:nvGrpSpPr>
        <p:grpSpPr>
          <a:xfrm>
            <a:off x="0" y="246743"/>
            <a:ext cx="3164114" cy="435428"/>
            <a:chOff x="0" y="246743"/>
            <a:chExt cx="3164114" cy="435428"/>
          </a:xfrm>
        </p:grpSpPr>
        <p:sp>
          <p:nvSpPr>
            <p:cNvPr id="4" name="矩形 3"/>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3"/>
          <p:cNvGrpSpPr/>
          <p:nvPr/>
        </p:nvGrpSpPr>
        <p:grpSpPr>
          <a:xfrm>
            <a:off x="9027886" y="6241143"/>
            <a:ext cx="3164114" cy="435428"/>
            <a:chOff x="0" y="246743"/>
            <a:chExt cx="3164114" cy="435428"/>
          </a:xfrm>
        </p:grpSpPr>
        <p:sp>
          <p:nvSpPr>
            <p:cNvPr id="15" name="矩形 14"/>
            <p:cNvSpPr/>
            <p:nvPr/>
          </p:nvSpPr>
          <p:spPr>
            <a:xfrm>
              <a:off x="0" y="246743"/>
              <a:ext cx="3164114" cy="435428"/>
            </a:xfrm>
            <a:prstGeom prst="rect">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246743"/>
              <a:ext cx="761773" cy="435428"/>
            </a:xfrm>
            <a:prstGeom prst="rect">
              <a:avLst/>
            </a:prstGeom>
            <a:solidFill>
              <a:srgbClr val="FD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7000" y="246743"/>
              <a:ext cx="761773" cy="435428"/>
            </a:xfrm>
            <a:prstGeom prst="rect">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600" y="246743"/>
              <a:ext cx="761773" cy="435428"/>
            </a:xfrm>
            <a:prstGeom prst="rect">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55773" y="246743"/>
              <a:ext cx="761773" cy="435428"/>
            </a:xfrm>
            <a:prstGeom prst="rect">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8500770" y="238649"/>
            <a:ext cx="3272050"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项目问题分享</a:t>
            </a:r>
            <a:endParaRPr lang="zh-CN" alt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3" name="TextBox 22"/>
          <p:cNvSpPr txBox="1"/>
          <p:nvPr/>
        </p:nvSpPr>
        <p:spPr>
          <a:xfrm>
            <a:off x="609600" y="1364343"/>
            <a:ext cx="11321143" cy="1015663"/>
          </a:xfrm>
          <a:prstGeom prst="rect">
            <a:avLst/>
          </a:prstGeom>
          <a:noFill/>
        </p:spPr>
        <p:txBody>
          <a:bodyPr wrap="square" rtlCol="0">
            <a:spAutoFit/>
          </a:bodyPr>
          <a:lstStyle/>
          <a:p>
            <a:pPr>
              <a:lnSpc>
                <a:spcPct val="150000"/>
              </a:lnSpc>
            </a:pPr>
            <a:r>
              <a:rPr lang="en-US" altLang="zh-CN" sz="2000" dirty="0" smtClean="0"/>
              <a:t>3</a:t>
            </a:r>
            <a:r>
              <a:rPr lang="zh-CN" altLang="en-US" sz="2000" dirty="0" smtClean="0"/>
              <a:t>、购物车的支付功能没有办法实现多个商品同时支付，我们使用定时器将每一件商品的支付请求隔开，每</a:t>
            </a:r>
            <a:r>
              <a:rPr lang="en-US" altLang="zh-CN" sz="2000" dirty="0" smtClean="0"/>
              <a:t>20ms</a:t>
            </a:r>
            <a:r>
              <a:rPr lang="zh-CN" altLang="en-US" sz="2000" dirty="0" smtClean="0"/>
              <a:t>请求一次支付</a:t>
            </a:r>
            <a:endParaRPr lang="zh-CN" altLang="en-US" sz="2000" dirty="0"/>
          </a:p>
        </p:txBody>
      </p:sp>
      <p:sp>
        <p:nvSpPr>
          <p:cNvPr id="24" name="TextBox 23"/>
          <p:cNvSpPr txBox="1"/>
          <p:nvPr/>
        </p:nvSpPr>
        <p:spPr>
          <a:xfrm>
            <a:off x="696686" y="3294743"/>
            <a:ext cx="7779657" cy="1938992"/>
          </a:xfrm>
          <a:prstGeom prst="rect">
            <a:avLst/>
          </a:prstGeom>
          <a:noFill/>
        </p:spPr>
        <p:txBody>
          <a:bodyPr wrap="square" rtlCol="0">
            <a:spAutoFit/>
          </a:bodyPr>
          <a:lstStyle/>
          <a:p>
            <a:pPr>
              <a:lnSpc>
                <a:spcPct val="150000"/>
              </a:lnSpc>
            </a:pPr>
            <a:r>
              <a:rPr lang="en-US" altLang="zh-CN" sz="2000" dirty="0" smtClean="0"/>
              <a:t>4</a:t>
            </a:r>
            <a:r>
              <a:rPr lang="zh-CN" altLang="en-US" sz="2000" dirty="0" smtClean="0"/>
              <a:t>、按钮的制作，</a:t>
            </a:r>
            <a:r>
              <a:rPr lang="en-US" altLang="zh-CN" sz="2000" dirty="0" smtClean="0"/>
              <a:t>input</a:t>
            </a:r>
            <a:r>
              <a:rPr lang="zh-CN" altLang="en-US" sz="2000" dirty="0" smtClean="0"/>
              <a:t>单选按钮是无法实现这样的样式的，利用</a:t>
            </a:r>
            <a:r>
              <a:rPr lang="en-US" altLang="zh-CN" sz="2000" dirty="0" err="1" smtClean="0"/>
              <a:t>lable</a:t>
            </a:r>
            <a:r>
              <a:rPr lang="zh-CN" altLang="en-US" sz="2000" dirty="0" smtClean="0"/>
              <a:t>标签和</a:t>
            </a:r>
            <a:r>
              <a:rPr lang="en-US" altLang="zh-CN" sz="2000" dirty="0" smtClean="0"/>
              <a:t>input</a:t>
            </a:r>
            <a:r>
              <a:rPr lang="zh-CN" altLang="en-US" sz="2000" dirty="0" smtClean="0"/>
              <a:t>标签结合使用，</a:t>
            </a:r>
            <a:r>
              <a:rPr lang="en-US" altLang="zh-CN" sz="2000" dirty="0" err="1" smtClean="0"/>
              <a:t>lable</a:t>
            </a:r>
            <a:r>
              <a:rPr lang="zh-CN" altLang="en-US" sz="2000" dirty="0" smtClean="0"/>
              <a:t>的</a:t>
            </a:r>
            <a:r>
              <a:rPr lang="en-US" altLang="zh-CN" sz="2000" dirty="0" smtClean="0"/>
              <a:t>for</a:t>
            </a:r>
            <a:r>
              <a:rPr lang="zh-CN" altLang="en-US" sz="2000" dirty="0" smtClean="0"/>
              <a:t>属性名等于对应的</a:t>
            </a:r>
            <a:r>
              <a:rPr lang="en-US" altLang="zh-CN" sz="2000" dirty="0" smtClean="0"/>
              <a:t>input</a:t>
            </a:r>
            <a:r>
              <a:rPr lang="zh-CN" altLang="en-US" sz="2000" dirty="0" smtClean="0"/>
              <a:t>的</a:t>
            </a:r>
            <a:r>
              <a:rPr lang="en-US" altLang="zh-CN" sz="2000" dirty="0" smtClean="0"/>
              <a:t>id</a:t>
            </a:r>
            <a:r>
              <a:rPr lang="zh-CN" altLang="en-US" sz="2000" dirty="0" smtClean="0"/>
              <a:t>属性名，只要点击</a:t>
            </a:r>
            <a:r>
              <a:rPr lang="en-US" altLang="zh-CN" sz="2000" dirty="0" smtClean="0"/>
              <a:t>label</a:t>
            </a:r>
            <a:r>
              <a:rPr lang="zh-CN" altLang="en-US" sz="2000" dirty="0" smtClean="0"/>
              <a:t>，</a:t>
            </a:r>
            <a:r>
              <a:rPr lang="en-US" altLang="zh-CN" sz="2000" dirty="0" smtClean="0"/>
              <a:t>input</a:t>
            </a:r>
            <a:r>
              <a:rPr lang="zh-CN" altLang="en-US" sz="2000" dirty="0" smtClean="0"/>
              <a:t>就会被选中，将</a:t>
            </a:r>
            <a:r>
              <a:rPr lang="en-US" altLang="zh-CN" sz="2000" dirty="0" smtClean="0"/>
              <a:t>input</a:t>
            </a:r>
            <a:r>
              <a:rPr lang="zh-CN" altLang="en-US" sz="2000" dirty="0" smtClean="0"/>
              <a:t>标签隐藏，实际上页面呈现的标签是</a:t>
            </a:r>
            <a:r>
              <a:rPr lang="en-US" altLang="zh-CN" sz="2000" dirty="0" err="1" smtClean="0"/>
              <a:t>lable</a:t>
            </a: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8592457" y="2508298"/>
            <a:ext cx="3367314" cy="3943302"/>
          </a:xfrm>
          <a:prstGeom prst="rect">
            <a:avLst/>
          </a:prstGeom>
          <a:noFill/>
          <a:ln w="9525">
            <a:noFill/>
            <a:miter lim="800000"/>
            <a:headEnd/>
            <a:tailEnd/>
          </a:ln>
          <a:effectLst/>
        </p:spPr>
      </p:pic>
    </p:spTree>
    <p:extLst>
      <p:ext uri="{BB962C8B-B14F-4D97-AF65-F5344CB8AC3E}">
        <p14:creationId xmlns="" xmlns:p14="http://schemas.microsoft.com/office/powerpoint/2010/main" val="317504917"/>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639</Words>
  <Application>Microsoft Office PowerPoint</Application>
  <PresentationFormat>自定义</PresentationFormat>
  <Paragraphs>107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清新彩色三角形</dc:title>
  <dc:creator>第一PPT</dc:creator>
  <cp:keywords>www.1ppt.com</cp:keywords>
  <cp:lastModifiedBy>微软用户</cp:lastModifiedBy>
  <cp:revision>66</cp:revision>
  <dcterms:created xsi:type="dcterms:W3CDTF">2015-03-10T09:38:31Z</dcterms:created>
  <dcterms:modified xsi:type="dcterms:W3CDTF">2018-07-13T12:10:03Z</dcterms:modified>
</cp:coreProperties>
</file>