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1"/>
  </p:notesMasterIdLst>
  <p:sldIdLst>
    <p:sldId id="256" r:id="rId2"/>
    <p:sldId id="257" r:id="rId3"/>
    <p:sldId id="259" r:id="rId4"/>
    <p:sldId id="263" r:id="rId5"/>
    <p:sldId id="289" r:id="rId6"/>
    <p:sldId id="288" r:id="rId7"/>
    <p:sldId id="264" r:id="rId8"/>
    <p:sldId id="265" r:id="rId9"/>
    <p:sldId id="270" r:id="rId10"/>
    <p:sldId id="269" r:id="rId11"/>
    <p:sldId id="266" r:id="rId12"/>
    <p:sldId id="267" r:id="rId13"/>
    <p:sldId id="29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2" r:id="rId26"/>
    <p:sldId id="284" r:id="rId27"/>
    <p:sldId id="285" r:id="rId28"/>
    <p:sldId id="286" r:id="rId29"/>
    <p:sldId id="287" r:id="rId3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-664" y="-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0348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FF5A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  <p:sp>
        <p:nvSpPr>
          <p:cNvPr id="9" name="Shape 9"/>
          <p:cNvSpPr/>
          <p:nvPr/>
        </p:nvSpPr>
        <p:spPr>
          <a:xfrm>
            <a:off x="0" y="4655150"/>
            <a:ext cx="9144000" cy="49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910650" y="1921925"/>
            <a:ext cx="7322700" cy="8229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601850" y="2724275"/>
            <a:ext cx="5940300" cy="82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2400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FF5A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None/>
              <a:defRPr sz="30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None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44825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Clr>
                <a:srgbClr val="666666"/>
              </a:buClr>
              <a:buSzPct val="100000"/>
              <a:buFont typeface="Droid Sans"/>
              <a:buNone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  <p:sp>
        <p:nvSpPr>
          <p:cNvPr id="15" name="Shape 15"/>
          <p:cNvSpPr/>
          <p:nvPr/>
        </p:nvSpPr>
        <p:spPr>
          <a:xfrm>
            <a:off x="0" y="4655150"/>
            <a:ext cx="9144000" cy="49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2134950" y="1934700"/>
            <a:ext cx="4874099" cy="1274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134950" y="2067900"/>
            <a:ext cx="4874099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5A00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FF5A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4655150"/>
            <a:ext cx="9144000" cy="49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95075" y="1347375"/>
            <a:ext cx="6725099" cy="2669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4655150"/>
            <a:ext cx="9144000" cy="49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195075" y="1347375"/>
            <a:ext cx="6725099" cy="2669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37" name="Shape 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0" y="4655150"/>
            <a:ext cx="9144000" cy="495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195075" y="1347375"/>
            <a:ext cx="6725099" cy="2669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FF5A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0"/>
              </a:spcBef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53599" cy="327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92300" y="1200150"/>
            <a:ext cx="4235100" cy="327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49" name="Shape 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83400" cy="327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92300" y="1200150"/>
            <a:ext cx="4235100" cy="327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6722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956650" y="35150"/>
            <a:ext cx="5307599" cy="584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None/>
              <a:defRPr sz="3000" b="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5099" cy="327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692300" y="1200150"/>
            <a:ext cx="4235100" cy="327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Droid Sans"/>
              <a:defRPr sz="1800"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Font typeface="Droid Sans"/>
              <a:defRPr>
                <a:solidFill>
                  <a:srgbClr val="666666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7948" y="4769612"/>
            <a:ext cx="1328100" cy="2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3600" dirty="0" err="1" smtClean="0"/>
              <a:t>Domain-Driven</a:t>
            </a:r>
            <a:r>
              <a:rPr lang="pl-PL" sz="3600" dirty="0" smtClean="0"/>
              <a:t> Design</a:t>
            </a:r>
            <a:endParaRPr sz="3600" dirty="0"/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Jak stworzyć </a:t>
            </a:r>
            <a:r>
              <a:rPr lang="pl-PL" dirty="0" err="1" smtClean="0"/>
              <a:t>mikrousługę</a:t>
            </a:r>
            <a:r>
              <a:rPr lang="pl-PL" dirty="0" smtClean="0"/>
              <a:t> używając DDD</a:t>
            </a:r>
          </a:p>
          <a:p>
            <a:pPr lvl="0" rtl="0">
              <a:spcBef>
                <a:spcPts val="0"/>
              </a:spcBef>
              <a:buNone/>
            </a:pPr>
            <a:endParaRPr lang="pl-PL" dirty="0"/>
          </a:p>
          <a:p>
            <a:pPr lvl="0" rtl="0">
              <a:spcBef>
                <a:spcPts val="0"/>
              </a:spcBef>
              <a:buNone/>
            </a:pPr>
            <a:endParaRPr lang="pl-PL" dirty="0" smtClean="0"/>
          </a:p>
          <a:p>
            <a:pPr lvl="0" rtl="0">
              <a:spcBef>
                <a:spcPts val="0"/>
              </a:spcBef>
              <a:buNone/>
            </a:pPr>
            <a:endParaRPr lang="pl-PL" dirty="0"/>
          </a:p>
          <a:p>
            <a:pPr lvl="0" rtl="0">
              <a:spcBef>
                <a:spcPts val="0"/>
              </a:spcBef>
              <a:buNone/>
            </a:pPr>
            <a:r>
              <a:rPr lang="pl-PL" sz="1400" dirty="0" smtClean="0"/>
              <a:t>Mariusz </a:t>
            </a:r>
            <a:r>
              <a:rPr lang="pl-PL" sz="1400" dirty="0" err="1" smtClean="0"/>
              <a:t>Kopylec</a:t>
            </a:r>
            <a:endParaRPr sz="1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Logika aplikacji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Definiuje funkcjonalności (przypadki użycia).</a:t>
            </a:r>
          </a:p>
          <a:p>
            <a:pPr lvl="0" algn="ctr" rtl="0">
              <a:spcBef>
                <a:spcPts val="0"/>
              </a:spcBef>
              <a:buNone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32391"/>
            <a:ext cx="728468" cy="6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608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Logika aplikacji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lvl="0"/>
            <a:endParaRPr lang="pl-P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Serwis aplikacyjny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lvl="0"/>
            <a:endParaRPr lang="pl-PL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dirty="0" smtClean="0"/>
              <a:t>Data transfer </a:t>
            </a:r>
            <a:r>
              <a:rPr lang="pl-PL" dirty="0" err="1" smtClean="0"/>
              <a:t>object</a:t>
            </a:r>
            <a:endParaRPr lang="pl-PL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l-PL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32391"/>
            <a:ext cx="728468" cy="6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980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Serwis aplikacyjny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Metoda = przypadek użycia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Operuje na modelu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Bezstanowy</a:t>
            </a: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32391"/>
            <a:ext cx="728468" cy="6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945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Data transfer </a:t>
            </a:r>
            <a:r>
              <a:rPr lang="pl-PL" dirty="0" err="1" smtClean="0"/>
              <a:t>object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Reprezentacja danych wejściowych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lvl="0" rtl="0">
              <a:spcBef>
                <a:spcPts val="0"/>
              </a:spcBef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Anemiczny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32391"/>
            <a:ext cx="728468" cy="6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031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Model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endParaRPr lang="pl-PL" sz="1800" b="1" dirty="0" smtClean="0"/>
          </a:p>
          <a:p>
            <a:pPr lvl="0" algn="ctr"/>
            <a:endParaRPr lang="pl-PL" sz="1800" b="1" dirty="0"/>
          </a:p>
          <a:p>
            <a:pPr lvl="0" algn="ctr"/>
            <a:r>
              <a:rPr lang="pl-PL" sz="1800" b="1" dirty="0" smtClean="0"/>
              <a:t>Klocki</a:t>
            </a:r>
            <a:r>
              <a:rPr lang="pl-PL" sz="1800" dirty="0"/>
              <a:t>, z których budujemy funkcjonalności.</a:t>
            </a:r>
          </a:p>
          <a:p>
            <a:pPr lvl="0" algn="ctr"/>
            <a:endParaRPr lang="pl-PL" sz="1800" dirty="0"/>
          </a:p>
          <a:p>
            <a:pPr lvl="0" algn="ctr"/>
            <a:endParaRPr lang="pl-PL" sz="1800" dirty="0"/>
          </a:p>
          <a:p>
            <a:pPr lvl="0" algn="ctr"/>
            <a:r>
              <a:rPr lang="pl-PL" sz="1800" dirty="0" smtClean="0"/>
              <a:t>Składa się z </a:t>
            </a:r>
            <a:r>
              <a:rPr lang="pl-PL" sz="1800" dirty="0" err="1" smtClean="0"/>
              <a:t>Domain</a:t>
            </a:r>
            <a:r>
              <a:rPr lang="pl-PL" sz="1800" dirty="0" smtClean="0"/>
              <a:t> </a:t>
            </a:r>
            <a:r>
              <a:rPr lang="pl-PL" sz="1800" dirty="0" err="1" smtClean="0"/>
              <a:t>Building</a:t>
            </a:r>
            <a:r>
              <a:rPr lang="pl-PL" sz="1800" dirty="0" smtClean="0"/>
              <a:t> </a:t>
            </a:r>
            <a:r>
              <a:rPr lang="pl-PL" sz="1800" dirty="0" err="1" smtClean="0"/>
              <a:t>Blocks</a:t>
            </a:r>
            <a:r>
              <a:rPr lang="pl-PL" sz="1800" dirty="0" smtClean="0"/>
              <a:t>.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800" dirty="0"/>
          </a:p>
          <a:p>
            <a:pPr lvl="0" rtl="0">
              <a:spcBef>
                <a:spcPts val="0"/>
              </a:spcBef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79" y="29870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944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Model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187624" y="843558"/>
            <a:ext cx="6725099" cy="266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Agregat: encja, </a:t>
            </a:r>
            <a:r>
              <a:rPr lang="pl-PL" sz="1800" dirty="0" err="1" smtClean="0"/>
              <a:t>value</a:t>
            </a:r>
            <a:r>
              <a:rPr lang="pl-PL" sz="1800" dirty="0" smtClean="0"/>
              <a:t> </a:t>
            </a:r>
            <a:r>
              <a:rPr lang="pl-PL" sz="1800" dirty="0" err="1" smtClean="0"/>
              <a:t>object</a:t>
            </a: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Serwis </a:t>
            </a:r>
            <a:r>
              <a:rPr lang="pl-PL" sz="1800" dirty="0" smtClean="0"/>
              <a:t>domenowy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smtClean="0"/>
              <a:t>Fabryka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Repozytorium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Zdarzenie domenowe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Polityka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79" y="29870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033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Agregat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Podstawowa jednostka operacyjna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Powiązane encje i </a:t>
            </a:r>
            <a:r>
              <a:rPr lang="pl-PL" sz="1800" dirty="0" err="1" smtClean="0"/>
              <a:t>value</a:t>
            </a:r>
            <a:r>
              <a:rPr lang="pl-PL" sz="1800" dirty="0" smtClean="0"/>
              <a:t> </a:t>
            </a:r>
            <a:r>
              <a:rPr lang="pl-PL" sz="1800" dirty="0" err="1" smtClean="0"/>
              <a:t>objecty</a:t>
            </a: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Jeden punkt wejściowy – korzeń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Zawsze w prawidłowym stanie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79" y="29870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5279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Agregat: encja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Unikalne ID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err="1" smtClean="0"/>
              <a:t>Mutowalna</a:t>
            </a: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Nieanemiczna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79" y="29870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869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Agregat: </a:t>
            </a:r>
            <a:r>
              <a:rPr lang="pl-PL" dirty="0" err="1" smtClean="0"/>
              <a:t>value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Brak unikalnego pola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err="1" smtClean="0"/>
              <a:t>Niemutowalny</a:t>
            </a: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Typ złożony</a:t>
            </a: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79" y="29870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8355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Serwis domenowy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endParaRPr lang="pl-PL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 smtClean="0"/>
              <a:t>Proces wywodzący się ze „wspólnego języka” nie będący przypadkiem użycia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Zachowanie logicznie nie pasujące do żadnej </a:t>
            </a:r>
            <a:r>
              <a:rPr lang="pl-PL" dirty="0" smtClean="0"/>
              <a:t>encji</a:t>
            </a: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Bezstanowy</a:t>
            </a:r>
            <a:endParaRPr lang="pl-PL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 smtClean="0"/>
              <a:t>Może być interfejsem</a:t>
            </a: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79" y="29870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3891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Domena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Dziedzina, w obrębie której budowane jest rozwiązanie zadanego problemu.</a:t>
            </a:r>
            <a:endParaRPr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Fabryka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Tworzy agregaty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Może wykorzystywać serwisy domenowe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Wyciąga złożoną logikę z konstruktorów</a:t>
            </a: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79" y="29870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499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Repozytorium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Zarządza utrwalaniem agregatów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Interfejs</a:t>
            </a:r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79" y="29870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140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Zdarzenie domenowe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Oddziela model od innych warstw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Konsumowane w innych warstwach</a:t>
            </a:r>
          </a:p>
          <a:p>
            <a:pPr lvl="0" rtl="0">
              <a:spcBef>
                <a:spcPts val="0"/>
              </a:spcBef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79" y="29870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7312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Polityka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Odzwierciedla wykonanie jednej operacji na kilka sposobów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Wzorzec projektowy: Strategia</a:t>
            </a:r>
          </a:p>
          <a:p>
            <a:pPr lvl="0" rtl="0">
              <a:spcBef>
                <a:spcPts val="0"/>
              </a:spcBef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279" y="29870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9385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Infrastruktura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Warstwa pomocnicza dla pozostałych warstw.</a:t>
            </a:r>
          </a:p>
          <a:p>
            <a:pPr lvl="0" algn="ctr" rtl="0">
              <a:spcBef>
                <a:spcPts val="0"/>
              </a:spcBef>
              <a:buNone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31304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965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Infrastruktura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Serwis infrastrukturalny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Implementacja repozytorium</a:t>
            </a:r>
            <a:endParaRPr lang="pl-PL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Konfiguracja zależności zewnętrznych</a:t>
            </a:r>
            <a:endParaRPr lang="pl-PL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31304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472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Serwis infrastrukturalny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Spełnia kontrakt zdefiniowany przez serwis domenowy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 smtClean="0"/>
              <a:t>Konsumuje zdarzenia domenowe</a:t>
            </a:r>
            <a:endParaRPr lang="pl-PL" sz="1800" dirty="0" smtClean="0"/>
          </a:p>
          <a:p>
            <a:pPr lvl="0" rtl="0">
              <a:spcBef>
                <a:spcPts val="0"/>
              </a:spcBef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Bezstanowy</a:t>
            </a: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31304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6404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Implementacja repozytorium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Spełnia kontrakt zdefiniowany przez repozytorium</a:t>
            </a:r>
          </a:p>
          <a:p>
            <a:pPr lvl="0" rtl="0">
              <a:spcBef>
                <a:spcPts val="0"/>
              </a:spcBef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Określa sposób utrwalania agregatów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Bezstanowa</a:t>
            </a: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31304"/>
            <a:ext cx="738614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8075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Zasady pisania kodu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Brak łączonych metod na agregacie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Warunki w osobnych metodach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„</a:t>
            </a:r>
            <a:r>
              <a:rPr lang="pl-PL" sz="1800" dirty="0" err="1"/>
              <a:t>F</a:t>
            </a:r>
            <a:r>
              <a:rPr lang="pl-PL" sz="1800" dirty="0" err="1" smtClean="0"/>
              <a:t>ail</a:t>
            </a:r>
            <a:r>
              <a:rPr lang="pl-PL" sz="1800" dirty="0" smtClean="0"/>
              <a:t> fast”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Dobrze nazwane klasy i metody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Dostępność ograniczona do minimum</a:t>
            </a:r>
          </a:p>
        </p:txBody>
      </p:sp>
    </p:spTree>
    <p:extLst>
      <p:ext uri="{BB962C8B-B14F-4D97-AF65-F5344CB8AC3E}">
        <p14:creationId xmlns:p14="http://schemas.microsoft.com/office/powerpoint/2010/main" val="92785080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Zapamiętaj!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</a:pPr>
            <a:endParaRPr lang="pl-PL" sz="1800" dirty="0" smtClean="0"/>
          </a:p>
          <a:p>
            <a:pPr lvl="0" algn="ctr" rtl="0">
              <a:spcBef>
                <a:spcPts val="0"/>
              </a:spcBef>
            </a:pPr>
            <a:endParaRPr lang="pl-PL" sz="1800" dirty="0"/>
          </a:p>
          <a:p>
            <a:pPr lvl="0" algn="ctr" rtl="0">
              <a:spcBef>
                <a:spcPts val="0"/>
              </a:spcBef>
            </a:pPr>
            <a:endParaRPr lang="pl-PL" sz="1800" dirty="0" smtClean="0"/>
          </a:p>
          <a:p>
            <a:pPr lvl="0" algn="ctr" rtl="0">
              <a:spcBef>
                <a:spcPts val="0"/>
              </a:spcBef>
            </a:pPr>
            <a:r>
              <a:rPr lang="pl-PL" sz="1800" dirty="0" smtClean="0"/>
              <a:t>Agregat </a:t>
            </a:r>
            <a:r>
              <a:rPr lang="pl-PL" sz="1800" dirty="0" smtClean="0">
                <a:solidFill>
                  <a:srgbClr val="FF0000"/>
                </a:solidFill>
              </a:rPr>
              <a:t>!=</a:t>
            </a:r>
            <a:r>
              <a:rPr lang="pl-PL" sz="1800" dirty="0" smtClean="0"/>
              <a:t> Tabela</a:t>
            </a:r>
          </a:p>
        </p:txBody>
      </p:sp>
    </p:spTree>
    <p:extLst>
      <p:ext uri="{BB962C8B-B14F-4D97-AF65-F5344CB8AC3E}">
        <p14:creationId xmlns:p14="http://schemas.microsoft.com/office/powerpoint/2010/main" val="20262077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Domena</a:t>
            </a: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635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1800" b="1" dirty="0" smtClean="0"/>
              <a:t>Problem</a:t>
            </a:r>
          </a:p>
          <a:p>
            <a:pPr lvl="0" rtl="0">
              <a:spcBef>
                <a:spcPts val="0"/>
              </a:spcBef>
              <a:buNone/>
            </a:pPr>
            <a:endParaRPr lang="pl-PL" b="1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Operacje arytmetyczne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b="1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Implementacja aplikacji Java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Wymaganie biznesowe aplikacji</a:t>
            </a:r>
            <a:endParaRPr sz="18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ln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sz="1800" b="1" dirty="0" smtClean="0"/>
              <a:t>Domena</a:t>
            </a:r>
          </a:p>
          <a:p>
            <a:pPr lvl="0" rtl="0">
              <a:spcBef>
                <a:spcPts val="0"/>
              </a:spcBef>
              <a:buNone/>
            </a:pPr>
            <a:endParaRPr lang="pl-PL" b="1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Liczby rzeczywiste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JDK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dirty="0" smtClean="0"/>
              <a:t>„Wspólny język”</a:t>
            </a:r>
            <a:endParaRPr sz="1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Domena: wspólny język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Role: ekspert domenowy, programista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Ustalony słownik pojęć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Narzędzie do opisu działania aplikacji</a:t>
            </a:r>
          </a:p>
        </p:txBody>
      </p:sp>
    </p:spTree>
    <p:extLst>
      <p:ext uri="{BB962C8B-B14F-4D97-AF65-F5344CB8AC3E}">
        <p14:creationId xmlns:p14="http://schemas.microsoft.com/office/powerpoint/2010/main" val="38671875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Domena: wspólny język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195075" y="987574"/>
            <a:ext cx="6725099" cy="30295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pl-PL" sz="1800" dirty="0" smtClean="0"/>
              <a:t>Usługa ma generować </a:t>
            </a:r>
            <a:r>
              <a:rPr lang="pl-PL" sz="1800" b="1" u="sng" dirty="0" err="1" smtClean="0"/>
              <a:t>tokeny</a:t>
            </a:r>
            <a:r>
              <a:rPr lang="pl-PL" sz="1800" dirty="0" smtClean="0"/>
              <a:t>, które mają być </a:t>
            </a:r>
            <a:r>
              <a:rPr lang="pl-PL" sz="1800" b="1" u="sng" dirty="0" smtClean="0"/>
              <a:t>ważne</a:t>
            </a:r>
            <a:r>
              <a:rPr lang="pl-PL" sz="1800" dirty="0" smtClean="0"/>
              <a:t> przez </a:t>
            </a:r>
          </a:p>
          <a:p>
            <a:pPr lvl="0" rtl="0">
              <a:spcBef>
                <a:spcPts val="0"/>
              </a:spcBef>
            </a:pPr>
            <a:r>
              <a:rPr lang="pl-PL" sz="1800" dirty="0" smtClean="0"/>
              <a:t>określony czas.</a:t>
            </a:r>
          </a:p>
          <a:p>
            <a:pPr lvl="0" rtl="0">
              <a:spcBef>
                <a:spcPts val="0"/>
              </a:spcBef>
            </a:pPr>
            <a:endParaRPr lang="pl-PL" sz="1800" dirty="0" smtClean="0"/>
          </a:p>
          <a:p>
            <a:pPr lvl="0" rtl="0">
              <a:spcBef>
                <a:spcPts val="0"/>
              </a:spcBef>
            </a:pPr>
            <a:r>
              <a:rPr lang="pl-PL" sz="1800" dirty="0" err="1" smtClean="0"/>
              <a:t>Token</a:t>
            </a:r>
            <a:r>
              <a:rPr lang="pl-PL" sz="1800" dirty="0" smtClean="0"/>
              <a:t> można wygenerować z domyślnym </a:t>
            </a:r>
            <a:r>
              <a:rPr lang="pl-PL" sz="1800" smtClean="0"/>
              <a:t>lub podanym </a:t>
            </a:r>
            <a:r>
              <a:rPr lang="pl-PL" sz="1800" b="1" u="sng" smtClean="0"/>
              <a:t>czasem </a:t>
            </a:r>
            <a:r>
              <a:rPr lang="pl-PL" sz="1800" b="1" u="sng" dirty="0" smtClean="0"/>
              <a:t>życia</a:t>
            </a:r>
            <a:r>
              <a:rPr lang="pl-PL" sz="1800" dirty="0" smtClean="0"/>
              <a:t>.</a:t>
            </a:r>
          </a:p>
          <a:p>
            <a:pPr lvl="0" rtl="0">
              <a:spcBef>
                <a:spcPts val="0"/>
              </a:spcBef>
            </a:pPr>
            <a:endParaRPr lang="pl-PL" sz="1800" dirty="0" smtClean="0"/>
          </a:p>
          <a:p>
            <a:pPr lvl="0" rtl="0">
              <a:spcBef>
                <a:spcPts val="0"/>
              </a:spcBef>
            </a:pPr>
            <a:r>
              <a:rPr lang="pl-PL" sz="1800" dirty="0" smtClean="0"/>
              <a:t>Usługa powinna udostępniać możliwość </a:t>
            </a:r>
            <a:r>
              <a:rPr lang="pl-PL" sz="1800" b="1" u="sng" dirty="0" smtClean="0"/>
              <a:t>walidowania</a:t>
            </a:r>
            <a:r>
              <a:rPr lang="pl-PL" sz="1800" dirty="0" smtClean="0"/>
              <a:t> </a:t>
            </a:r>
            <a:r>
              <a:rPr lang="pl-PL" sz="1800" dirty="0" err="1" smtClean="0"/>
              <a:t>tokenów</a:t>
            </a:r>
            <a:r>
              <a:rPr lang="pl-PL" sz="1800" dirty="0" smtClean="0"/>
              <a:t> oraz ich </a:t>
            </a:r>
            <a:r>
              <a:rPr lang="pl-PL" sz="1800" b="1" u="sng" dirty="0" smtClean="0"/>
              <a:t>odwoływania</a:t>
            </a:r>
            <a:r>
              <a:rPr lang="pl-PL" sz="1800" dirty="0" smtClean="0"/>
              <a:t>.</a:t>
            </a:r>
          </a:p>
          <a:p>
            <a:pPr lvl="0" rtl="0">
              <a:spcBef>
                <a:spcPts val="0"/>
              </a:spcBef>
            </a:pPr>
            <a:endParaRPr lang="pl-PL" dirty="0"/>
          </a:p>
          <a:p>
            <a:pPr lvl="0" rtl="0">
              <a:spcBef>
                <a:spcPts val="0"/>
              </a:spcBef>
            </a:pPr>
            <a:r>
              <a:rPr lang="pl-PL" sz="1800" dirty="0" smtClean="0"/>
              <a:t>Odwołany </a:t>
            </a:r>
            <a:r>
              <a:rPr lang="pl-PL" sz="1800" dirty="0" err="1" smtClean="0"/>
              <a:t>token</a:t>
            </a:r>
            <a:r>
              <a:rPr lang="pl-PL" sz="1800" dirty="0" smtClean="0"/>
              <a:t> jest nieważny.</a:t>
            </a:r>
          </a:p>
          <a:p>
            <a:pPr lvl="0" rtl="0">
              <a:spcBef>
                <a:spcPts val="0"/>
              </a:spcBef>
            </a:pPr>
            <a:endParaRPr lang="pl-PL" dirty="0"/>
          </a:p>
          <a:p>
            <a:pPr lvl="0" rtl="0">
              <a:spcBef>
                <a:spcPts val="0"/>
              </a:spcBef>
            </a:pPr>
            <a:r>
              <a:rPr lang="pl-PL" sz="1800" dirty="0" smtClean="0"/>
              <a:t>Nie można odwołać tego samego </a:t>
            </a:r>
            <a:r>
              <a:rPr lang="pl-PL" sz="1800" dirty="0" err="1" smtClean="0"/>
              <a:t>tokena</a:t>
            </a:r>
            <a:r>
              <a:rPr lang="pl-PL" sz="1800" dirty="0" smtClean="0"/>
              <a:t> wiele razy.</a:t>
            </a:r>
          </a:p>
        </p:txBody>
      </p:sp>
    </p:spTree>
    <p:extLst>
      <p:ext uri="{BB962C8B-B14F-4D97-AF65-F5344CB8AC3E}">
        <p14:creationId xmlns:p14="http://schemas.microsoft.com/office/powerpoint/2010/main" val="231112757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Domena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Reprezentacją domeny w kodzie źródłowym jest </a:t>
            </a:r>
            <a:r>
              <a:rPr lang="pl-PL" sz="1800" b="1" dirty="0" smtClean="0"/>
              <a:t>model</a:t>
            </a:r>
            <a:r>
              <a:rPr lang="pl-PL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5371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Architektura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3892425" y="1104878"/>
            <a:ext cx="2664296" cy="792088"/>
          </a:xfrm>
          <a:prstGeom prst="roundRect">
            <a:avLst/>
          </a:prstGeom>
          <a:solidFill>
            <a:srgbClr val="FF66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/>
          <p:cNvSpPr txBox="1"/>
          <p:nvPr/>
        </p:nvSpPr>
        <p:spPr>
          <a:xfrm>
            <a:off x="3892425" y="1131590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>
              <a:solidFill>
                <a:schemeClr val="bg1"/>
              </a:solidFill>
            </a:endParaRPr>
          </a:p>
          <a:p>
            <a:pPr algn="ctr"/>
            <a:r>
              <a:rPr lang="pl-PL" b="1" dirty="0" smtClean="0">
                <a:solidFill>
                  <a:schemeClr val="bg1"/>
                </a:solidFill>
              </a:rPr>
              <a:t>INTERFEJS UŻYTKOWNIKA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92425" y="2320906"/>
            <a:ext cx="2664296" cy="792088"/>
          </a:xfrm>
          <a:prstGeom prst="roundRect">
            <a:avLst/>
          </a:prstGeom>
          <a:solidFill>
            <a:srgbClr val="FF66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6"/>
          <p:cNvSpPr txBox="1"/>
          <p:nvPr/>
        </p:nvSpPr>
        <p:spPr>
          <a:xfrm>
            <a:off x="3892425" y="2347618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>
              <a:solidFill>
                <a:schemeClr val="bg1"/>
              </a:solidFill>
            </a:endParaRPr>
          </a:p>
          <a:p>
            <a:pPr algn="ctr"/>
            <a:r>
              <a:rPr lang="pl-PL" b="1" dirty="0" smtClean="0">
                <a:solidFill>
                  <a:schemeClr val="bg1"/>
                </a:solidFill>
              </a:rPr>
              <a:t>LOGIKA APLIKACJI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92425" y="3526438"/>
            <a:ext cx="2664296" cy="792088"/>
          </a:xfrm>
          <a:prstGeom prst="roundRect">
            <a:avLst/>
          </a:prstGeom>
          <a:solidFill>
            <a:srgbClr val="FF66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3892425" y="3553150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>
              <a:solidFill>
                <a:schemeClr val="bg1"/>
              </a:solidFill>
            </a:endParaRPr>
          </a:p>
          <a:p>
            <a:pPr algn="ctr"/>
            <a:r>
              <a:rPr lang="pl-PL" b="1" dirty="0" smtClean="0">
                <a:solidFill>
                  <a:schemeClr val="bg1"/>
                </a:solidFill>
              </a:rPr>
              <a:t>MODEL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16200000">
            <a:off x="1462010" y="2315658"/>
            <a:ext cx="3213648" cy="792088"/>
          </a:xfrm>
          <a:prstGeom prst="roundRect">
            <a:avLst/>
          </a:prstGeom>
          <a:solidFill>
            <a:srgbClr val="FF66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462010" y="2342370"/>
            <a:ext cx="3213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>
              <a:solidFill>
                <a:schemeClr val="bg1"/>
              </a:solidFill>
            </a:endParaRPr>
          </a:p>
          <a:p>
            <a:pPr algn="ctr"/>
            <a:r>
              <a:rPr lang="pl-PL" b="1" dirty="0" smtClean="0">
                <a:solidFill>
                  <a:schemeClr val="bg1"/>
                </a:solidFill>
              </a:rPr>
              <a:t>INFRASTRUKTURA</a:t>
            </a:r>
          </a:p>
          <a:p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053554" y="1903450"/>
            <a:ext cx="342038" cy="393384"/>
          </a:xfrm>
          <a:prstGeom prst="downArrow">
            <a:avLst/>
          </a:prstGeom>
          <a:solidFill>
            <a:schemeClr val="tx2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n Arrow 13"/>
          <p:cNvSpPr/>
          <p:nvPr/>
        </p:nvSpPr>
        <p:spPr>
          <a:xfrm>
            <a:off x="5053554" y="3125894"/>
            <a:ext cx="342038" cy="393384"/>
          </a:xfrm>
          <a:prstGeom prst="downArrow">
            <a:avLst/>
          </a:prstGeom>
          <a:solidFill>
            <a:schemeClr val="tx2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Down Arrow 14"/>
          <p:cNvSpPr/>
          <p:nvPr/>
        </p:nvSpPr>
        <p:spPr>
          <a:xfrm rot="16200000">
            <a:off x="3486050" y="1304230"/>
            <a:ext cx="342038" cy="393384"/>
          </a:xfrm>
          <a:prstGeom prst="downArrow">
            <a:avLst/>
          </a:prstGeom>
          <a:solidFill>
            <a:schemeClr val="tx2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Down Arrow 15"/>
          <p:cNvSpPr/>
          <p:nvPr/>
        </p:nvSpPr>
        <p:spPr>
          <a:xfrm rot="16200000">
            <a:off x="3493322" y="2520258"/>
            <a:ext cx="342038" cy="393384"/>
          </a:xfrm>
          <a:prstGeom prst="downArrow">
            <a:avLst/>
          </a:prstGeom>
          <a:solidFill>
            <a:schemeClr val="tx2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n Arrow 16"/>
          <p:cNvSpPr/>
          <p:nvPr/>
        </p:nvSpPr>
        <p:spPr>
          <a:xfrm rot="16200000">
            <a:off x="3486050" y="3725790"/>
            <a:ext cx="342038" cy="393384"/>
          </a:xfrm>
          <a:prstGeom prst="downArrow">
            <a:avLst/>
          </a:prstGeom>
          <a:solidFill>
            <a:schemeClr val="tx2"/>
          </a:solidFill>
          <a:ln w="127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54442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/>
      <p:bldP spid="8" grpId="0" animBg="1"/>
      <p:bldP spid="9" grpId="0"/>
      <p:bldP spid="10" grpId="0" animBg="1"/>
      <p:bldP spid="11" grpId="0"/>
      <p:bldP spid="5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Interfejs użytkownika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r>
              <a:rPr lang="pl-PL" sz="1800" dirty="0" smtClean="0"/>
              <a:t>Odpowiedzialny za interakcje z użytkownikiem.</a:t>
            </a:r>
          </a:p>
          <a:p>
            <a:pPr lvl="0" algn="ctr" rtl="0">
              <a:spcBef>
                <a:spcPts val="0"/>
              </a:spcBef>
              <a:buNone/>
            </a:pP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36113"/>
            <a:ext cx="720080" cy="5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073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-PL" dirty="0" smtClean="0"/>
              <a:t>Interfejs użytkownika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Graficzny interfejs użytkownika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l-PL" sz="1800" dirty="0" smtClean="0"/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l-PL" sz="1800" dirty="0" smtClean="0"/>
              <a:t>Strona internetowa</a:t>
            </a:r>
            <a:endParaRPr lang="pl-PL" sz="1800" dirty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  <a:p>
            <a:pPr lvl="0" algn="ctr" rtl="0">
              <a:spcBef>
                <a:spcPts val="0"/>
              </a:spcBef>
              <a:buNone/>
            </a:pPr>
            <a:endParaRPr lang="pl-PL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36113"/>
            <a:ext cx="720080" cy="5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488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2311</TotalTime>
  <Words>373</Words>
  <Application>Microsoft Macintosh PowerPoint</Application>
  <PresentationFormat>On-screen Show (16:9)</PresentationFormat>
  <Paragraphs>248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simple-light</vt:lpstr>
      <vt:lpstr>Domain-Driven Design</vt:lpstr>
      <vt:lpstr>Domena</vt:lpstr>
      <vt:lpstr>Domena</vt:lpstr>
      <vt:lpstr>Domena: wspólny język</vt:lpstr>
      <vt:lpstr>Domena: wspólny język</vt:lpstr>
      <vt:lpstr>Domena</vt:lpstr>
      <vt:lpstr>Architektura</vt:lpstr>
      <vt:lpstr>Interfejs użytkownika</vt:lpstr>
      <vt:lpstr>Interfejs użytkownika</vt:lpstr>
      <vt:lpstr>Logika aplikacji</vt:lpstr>
      <vt:lpstr>Logika aplikacji</vt:lpstr>
      <vt:lpstr>Serwis aplikacyjny</vt:lpstr>
      <vt:lpstr>Data transfer object</vt:lpstr>
      <vt:lpstr>Model</vt:lpstr>
      <vt:lpstr>Model</vt:lpstr>
      <vt:lpstr>Agregat</vt:lpstr>
      <vt:lpstr>Agregat: encja</vt:lpstr>
      <vt:lpstr>Agregat: value object</vt:lpstr>
      <vt:lpstr>Serwis domenowy</vt:lpstr>
      <vt:lpstr>Fabryka</vt:lpstr>
      <vt:lpstr>Repozytorium</vt:lpstr>
      <vt:lpstr>Zdarzenie domenowe</vt:lpstr>
      <vt:lpstr>Polityka</vt:lpstr>
      <vt:lpstr>Infrastruktura</vt:lpstr>
      <vt:lpstr>Infrastruktura</vt:lpstr>
      <vt:lpstr>Serwis infrastrukturalny</vt:lpstr>
      <vt:lpstr>Implementacja repozytorium</vt:lpstr>
      <vt:lpstr>Zasady pisania kodu</vt:lpstr>
      <vt:lpstr>Zapamiętaj!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Domain-Driven Design</dc:title>
  <dc:creator>Mariusz Kopylec</dc:creator>
  <cp:lastModifiedBy>Mariusz Kopylec</cp:lastModifiedBy>
  <cp:revision>87</cp:revision>
  <dcterms:modified xsi:type="dcterms:W3CDTF">2017-04-27T07:51:58Z</dcterms:modified>
</cp:coreProperties>
</file>