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
  </p:notesMasterIdLst>
  <p:handoutMasterIdLst>
    <p:handoutMasterId r:id="rId7"/>
  </p:handoutMasterIdLst>
  <p:sldIdLst>
    <p:sldId id="417" r:id="rId2"/>
    <p:sldId id="418" r:id="rId3"/>
    <p:sldId id="419" r:id="rId4"/>
    <p:sldId id="412" r:id="rId5"/>
  </p:sldIdLst>
  <p:sldSz cx="9144000" cy="6858000" type="screen4x3"/>
  <p:notesSz cx="7099300" cy="10234613"/>
  <p:custDataLst>
    <p:tags r:id="rId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0000"/>
    <a:srgbClr val="A1B800"/>
    <a:srgbClr val="76817B"/>
    <a:srgbClr val="7030A0"/>
    <a:srgbClr val="00AADC"/>
    <a:srgbClr val="B97800"/>
    <a:srgbClr val="5E2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65" autoAdjust="0"/>
    <p:restoredTop sz="91034" autoAdjust="0"/>
  </p:normalViewPr>
  <p:slideViewPr>
    <p:cSldViewPr>
      <p:cViewPr>
        <p:scale>
          <a:sx n="80" d="100"/>
          <a:sy n="80" d="100"/>
        </p:scale>
        <p:origin x="-4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678"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pPr>
              <a:defRPr/>
            </a:pPr>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pPr>
              <a:defRPr/>
            </a:pPr>
            <a:fld id="{192D2CEA-3ACF-4216-BA0C-ED68767CD140}" type="datetimeFigureOut">
              <a:rPr lang="en-US"/>
              <a:pPr>
                <a:defRPr/>
              </a:pPr>
              <a:t>4/20/2013</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pPr>
              <a:defRPr/>
            </a:pPr>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pPr>
              <a:defRPr/>
            </a:pPr>
            <a:fld id="{A4632298-8B0F-4672-8E25-1A73A3CEDB9A}" type="slidenum">
              <a:rPr lang="en-US"/>
              <a:pPr>
                <a:defRPr/>
              </a:pPr>
              <a:t>‹Nº›</a:t>
            </a:fld>
            <a:endParaRPr lang="en-US" dirty="0"/>
          </a:p>
        </p:txBody>
      </p:sp>
    </p:spTree>
    <p:extLst>
      <p:ext uri="{BB962C8B-B14F-4D97-AF65-F5344CB8AC3E}">
        <p14:creationId xmlns:p14="http://schemas.microsoft.com/office/powerpoint/2010/main" val="2086649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fontAlgn="auto">
              <a:spcBef>
                <a:spcPts val="0"/>
              </a:spcBef>
              <a:spcAft>
                <a:spcPts val="0"/>
              </a:spcAft>
              <a:defRPr sz="1300">
                <a:latin typeface="+mn-lt"/>
                <a:cs typeface="+mn-cs"/>
              </a:defRPr>
            </a:lvl1pPr>
          </a:lstStyle>
          <a:p>
            <a:pPr>
              <a:defRPr/>
            </a:pPr>
            <a:fld id="{9262CDC2-CFD3-41D8-9F4A-B2923038815D}" type="datetimeFigureOut">
              <a:rPr lang="en-US"/>
              <a:pPr>
                <a:defRPr/>
              </a:pPr>
              <a:t>4/20/2013</a:t>
            </a:fld>
            <a:endParaRPr lang="en-US"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9038" tIns="49519" rIns="99038" bIns="49519" rtlCol="0" anchor="ctr"/>
          <a:lstStyle/>
          <a:p>
            <a:pPr lvl="0"/>
            <a:endParaRPr lang="en-US" noProof="0"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fontAlgn="auto">
              <a:spcBef>
                <a:spcPts val="0"/>
              </a:spcBef>
              <a:spcAft>
                <a:spcPts val="0"/>
              </a:spcAft>
              <a:defRPr sz="1300">
                <a:latin typeface="+mn-lt"/>
                <a:cs typeface="+mn-cs"/>
              </a:defRPr>
            </a:lvl1pPr>
          </a:lstStyle>
          <a:p>
            <a:pPr>
              <a:defRPr/>
            </a:pPr>
            <a:fld id="{D15230E0-5CC2-47BB-BABA-F91C99A03C8E}" type="slidenum">
              <a:rPr lang="en-US"/>
              <a:pPr>
                <a:defRPr/>
              </a:pPr>
              <a:t>‹Nº›</a:t>
            </a:fld>
            <a:endParaRPr lang="en-US" dirty="0"/>
          </a:p>
        </p:txBody>
      </p:sp>
    </p:spTree>
    <p:extLst>
      <p:ext uri="{BB962C8B-B14F-4D97-AF65-F5344CB8AC3E}">
        <p14:creationId xmlns:p14="http://schemas.microsoft.com/office/powerpoint/2010/main" val="146484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4" descr="ACL_AccessClosure09_PPT_TL.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5" descr="ACC_Logo.gif"/>
          <p:cNvPicPr>
            <a:picLocks noChangeAspect="1"/>
          </p:cNvPicPr>
          <p:nvPr userDrawn="1"/>
        </p:nvPicPr>
        <p:blipFill>
          <a:blip r:embed="rId3" cstate="print"/>
          <a:srcRect/>
          <a:stretch>
            <a:fillRect/>
          </a:stretch>
        </p:blipFill>
        <p:spPr bwMode="auto">
          <a:xfrm>
            <a:off x="644525" y="457200"/>
            <a:ext cx="2276475" cy="442913"/>
          </a:xfrm>
          <a:prstGeom prst="rect">
            <a:avLst/>
          </a:prstGeom>
          <a:noFill/>
          <a:ln w="9525">
            <a:noFill/>
            <a:miter lim="800000"/>
            <a:headEnd/>
            <a:tailEnd/>
          </a:ln>
        </p:spPr>
      </p:pic>
      <p:sp>
        <p:nvSpPr>
          <p:cNvPr id="6" name="Footer Placeholder 3"/>
          <p:cNvSpPr txBox="1">
            <a:spLocks/>
          </p:cNvSpPr>
          <p:nvPr userDrawn="1"/>
        </p:nvSpPr>
        <p:spPr>
          <a:xfrm>
            <a:off x="533400" y="6477000"/>
            <a:ext cx="3124200" cy="228600"/>
          </a:xfrm>
          <a:prstGeom prst="rect">
            <a:avLst/>
          </a:prstGeom>
        </p:spPr>
        <p:txBody>
          <a:bodyPr lIns="0" tIns="0" rIns="0" bIns="0" anchor="ctr"/>
          <a:lstStyle/>
          <a:p>
            <a:pPr fontAlgn="auto">
              <a:spcBef>
                <a:spcPts val="0"/>
              </a:spcBef>
              <a:spcAft>
                <a:spcPts val="0"/>
              </a:spcAft>
              <a:defRPr/>
            </a:pPr>
            <a:r>
              <a:rPr lang="en-US" sz="800" dirty="0" smtClean="0">
                <a:solidFill>
                  <a:schemeClr val="bg1"/>
                </a:solidFill>
                <a:latin typeface="+mn-lt"/>
                <a:cs typeface="+mn-cs"/>
              </a:rPr>
              <a:t>MKT7833.A ©2011 </a:t>
            </a:r>
            <a:r>
              <a:rPr lang="en-US" sz="800" dirty="0">
                <a:solidFill>
                  <a:schemeClr val="bg1"/>
                </a:solidFill>
                <a:latin typeface="+mn-lt"/>
                <a:cs typeface="+mn-cs"/>
              </a:rPr>
              <a:t>AccessClosure, Inc. All Rights Reserved</a:t>
            </a:r>
            <a:r>
              <a:rPr lang="en-US" sz="800" dirty="0" smtClean="0">
                <a:solidFill>
                  <a:schemeClr val="bg1"/>
                </a:solidFill>
                <a:latin typeface="+mn-lt"/>
                <a:cs typeface="+mn-cs"/>
              </a:rPr>
              <a:t>. </a:t>
            </a:r>
            <a:endParaRPr lang="en-US" sz="800" dirty="0">
              <a:solidFill>
                <a:schemeClr val="bg1"/>
              </a:solidFill>
              <a:latin typeface="+mn-lt"/>
              <a:cs typeface="+mn-cs"/>
            </a:endParaRPr>
          </a:p>
        </p:txBody>
      </p:sp>
      <p:sp>
        <p:nvSpPr>
          <p:cNvPr id="12" name="Title 1"/>
          <p:cNvSpPr>
            <a:spLocks noGrp="1"/>
          </p:cNvSpPr>
          <p:nvPr>
            <p:ph type="ctrTitle"/>
          </p:nvPr>
        </p:nvSpPr>
        <p:spPr>
          <a:xfrm>
            <a:off x="653526" y="2043955"/>
            <a:ext cx="7772400" cy="1118795"/>
          </a:xfrm>
          <a:prstGeom prst="rect">
            <a:avLst/>
          </a:prstGeom>
        </p:spPr>
        <p:txBody>
          <a:bodyPr anchor="b"/>
          <a:lstStyle>
            <a:lvl1pPr>
              <a:defRPr b="0">
                <a:solidFill>
                  <a:srgbClr val="A1B800"/>
                </a:solidFill>
                <a:latin typeface="+mj-lt"/>
              </a:defRPr>
            </a:lvl1pPr>
          </a:lstStyle>
          <a:p>
            <a:r>
              <a:rPr lang="en-US" dirty="0" smtClean="0"/>
              <a:t>Click to edit Master title style</a:t>
            </a:r>
            <a:endParaRPr lang="en-US" dirty="0"/>
          </a:p>
        </p:txBody>
      </p:sp>
      <p:sp>
        <p:nvSpPr>
          <p:cNvPr id="13" name="Subtitle 2"/>
          <p:cNvSpPr>
            <a:spLocks noGrp="1"/>
          </p:cNvSpPr>
          <p:nvPr>
            <p:ph type="subTitle" idx="1"/>
          </p:nvPr>
        </p:nvSpPr>
        <p:spPr>
          <a:xfrm>
            <a:off x="650838" y="3251497"/>
            <a:ext cx="6400800" cy="1752600"/>
          </a:xfrm>
          <a:prstGeom prst="rect">
            <a:avLst/>
          </a:prstGeom>
        </p:spPr>
        <p:txBody>
          <a:bodyPr>
            <a:normAutofit/>
          </a:bodyPr>
          <a:lstStyle>
            <a:lvl1pPr marL="0" indent="0" algn="l">
              <a:buNone/>
              <a:defRPr sz="22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a:prstGeom prst="rect">
            <a:avLst/>
          </a:prstGeom>
        </p:spPr>
        <p:txBody>
          <a:bodyPr/>
          <a:lstStyle>
            <a:lvl1pPr>
              <a:defRPr>
                <a:solidFill>
                  <a:srgbClr val="A1B800"/>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828800"/>
            <a:ext cx="8229600" cy="4297363"/>
          </a:xfrm>
          <a:prstGeom prst="rect">
            <a:avLst/>
          </a:prstGeom>
        </p:spPr>
        <p:txBody>
          <a:bodyPr/>
          <a:lstStyle>
            <a:lvl1pPr>
              <a:defRPr>
                <a:solidFill>
                  <a:srgbClr val="000000"/>
                </a:solidFill>
                <a:latin typeface="+mn-lt"/>
              </a:defRPr>
            </a:lvl1pPr>
            <a:lvl2pPr>
              <a:buClrTx/>
              <a:defRPr>
                <a:solidFill>
                  <a:srgbClr val="000000"/>
                </a:solidFill>
                <a:latin typeface="+mn-lt"/>
              </a:defRPr>
            </a:lvl2pPr>
            <a:lvl3pPr>
              <a:buClrTx/>
              <a:defRPr>
                <a:solidFill>
                  <a:srgbClr val="000000"/>
                </a:solidFill>
                <a:latin typeface="+mn-lt"/>
              </a:defRPr>
            </a:lvl3pPr>
            <a:lvl4pPr>
              <a:buClrTx/>
              <a:defRPr>
                <a:solidFill>
                  <a:srgbClr val="000000"/>
                </a:solidFill>
                <a:latin typeface="+mn-lt"/>
              </a:defRPr>
            </a:lvl4pPr>
            <a:lvl5pPr>
              <a:buClrTx/>
              <a:defRPr>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304800" y="1286290"/>
            <a:ext cx="8233144" cy="488950"/>
          </a:xfrm>
          <a:prstGeom prst="rect">
            <a:avLst/>
          </a:prstGeom>
        </p:spPr>
        <p:txBody>
          <a:bodyPr>
            <a:normAutofit/>
          </a:bodyPr>
          <a:lstStyle>
            <a:lvl1pPr>
              <a:buNone/>
              <a:defRPr sz="2600">
                <a:solidFill>
                  <a:srgbClr val="76817B"/>
                </a:solidFill>
                <a:latin typeface="+mj-lt"/>
              </a:defRPr>
            </a:lvl1pPr>
          </a:lstStyle>
          <a:p>
            <a:pPr lvl="0"/>
            <a:r>
              <a:rPr lang="en-US" dirty="0"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a:prstGeom prst="rect">
            <a:avLst/>
          </a:prstGeom>
        </p:spPr>
        <p:txBody>
          <a:bodyPr/>
          <a:lstStyle>
            <a:lvl1pPr>
              <a:defRPr>
                <a:solidFill>
                  <a:srgbClr val="A1B800"/>
                </a:solidFill>
                <a:latin typeface="+mj-lt"/>
              </a:defRPr>
            </a:lvl1pPr>
          </a:lstStyle>
          <a:p>
            <a:r>
              <a:rPr lang="en-US" dirty="0" smtClean="0"/>
              <a:t>Click to edit Master title style</a:t>
            </a:r>
            <a:endParaRPr lang="en-US" dirty="0"/>
          </a:p>
        </p:txBody>
      </p:sp>
      <p:sp>
        <p:nvSpPr>
          <p:cNvPr id="5" name="Content Placeholder 2"/>
          <p:cNvSpPr>
            <a:spLocks noGrp="1"/>
          </p:cNvSpPr>
          <p:nvPr>
            <p:ph idx="1"/>
          </p:nvPr>
        </p:nvSpPr>
        <p:spPr>
          <a:xfrm>
            <a:off x="304800" y="1828800"/>
            <a:ext cx="4025900" cy="4297363"/>
          </a:xfrm>
          <a:prstGeom prst="rect">
            <a:avLst/>
          </a:prstGeom>
        </p:spPr>
        <p:txBody>
          <a:bodyPr/>
          <a:lstStyle>
            <a:lvl1pPr>
              <a:defRPr>
                <a:solidFill>
                  <a:srgbClr val="000000"/>
                </a:solidFill>
                <a:latin typeface="+mn-lt"/>
              </a:defRPr>
            </a:lvl1pPr>
            <a:lvl2pPr>
              <a:buClrTx/>
              <a:defRPr>
                <a:solidFill>
                  <a:srgbClr val="000000"/>
                </a:solidFill>
                <a:latin typeface="+mn-lt"/>
              </a:defRPr>
            </a:lvl2pPr>
            <a:lvl3pPr>
              <a:buClrTx/>
              <a:defRPr>
                <a:solidFill>
                  <a:srgbClr val="000000"/>
                </a:solidFill>
                <a:latin typeface="+mn-lt"/>
              </a:defRPr>
            </a:lvl3pPr>
            <a:lvl4pPr>
              <a:buClrTx/>
              <a:defRPr>
                <a:solidFill>
                  <a:srgbClr val="000000"/>
                </a:solidFill>
                <a:latin typeface="+mn-lt"/>
              </a:defRPr>
            </a:lvl4pPr>
            <a:lvl5pPr>
              <a:buClrTx/>
              <a:defRPr>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4622800" y="1828800"/>
            <a:ext cx="4025900" cy="4297363"/>
          </a:xfrm>
          <a:prstGeom prst="rect">
            <a:avLst/>
          </a:prstGeom>
        </p:spPr>
        <p:txBody>
          <a:bodyPr/>
          <a:lstStyle>
            <a:lvl1pPr>
              <a:defRPr>
                <a:solidFill>
                  <a:srgbClr val="000000"/>
                </a:solidFill>
                <a:latin typeface="+mn-lt"/>
              </a:defRPr>
            </a:lvl1pPr>
            <a:lvl2pPr>
              <a:buClrTx/>
              <a:defRPr>
                <a:solidFill>
                  <a:srgbClr val="000000"/>
                </a:solidFill>
                <a:latin typeface="+mn-lt"/>
              </a:defRPr>
            </a:lvl2pPr>
            <a:lvl3pPr>
              <a:buClrTx/>
              <a:defRPr>
                <a:solidFill>
                  <a:srgbClr val="000000"/>
                </a:solidFill>
                <a:latin typeface="+mn-lt"/>
              </a:defRPr>
            </a:lvl3pPr>
            <a:lvl4pPr>
              <a:buClrTx/>
              <a:defRPr>
                <a:solidFill>
                  <a:srgbClr val="000000"/>
                </a:solidFill>
                <a:latin typeface="+mn-lt"/>
              </a:defRPr>
            </a:lvl4pPr>
            <a:lvl5pPr>
              <a:buClrTx/>
              <a:defRPr>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8"/>
          <p:cNvSpPr>
            <a:spLocks noGrp="1"/>
          </p:cNvSpPr>
          <p:nvPr>
            <p:ph type="body" sz="quarter" idx="13"/>
          </p:nvPr>
        </p:nvSpPr>
        <p:spPr>
          <a:xfrm>
            <a:off x="304800" y="1286290"/>
            <a:ext cx="8233144" cy="488950"/>
          </a:xfrm>
          <a:prstGeom prst="rect">
            <a:avLst/>
          </a:prstGeom>
        </p:spPr>
        <p:txBody>
          <a:bodyPr>
            <a:normAutofit/>
          </a:bodyPr>
          <a:lstStyle>
            <a:lvl1pPr>
              <a:buNone/>
              <a:defRPr sz="2600">
                <a:solidFill>
                  <a:srgbClr val="76817B"/>
                </a:solidFill>
                <a:latin typeface="+mj-lt"/>
              </a:defRPr>
            </a:lvl1pPr>
          </a:lstStyle>
          <a:p>
            <a:pPr lvl="0"/>
            <a:r>
              <a:rPr lang="en-US" dirty="0" smtClean="0"/>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head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a:prstGeom prst="rect">
            <a:avLst/>
          </a:prstGeom>
        </p:spPr>
        <p:txBody>
          <a:bodyPr/>
          <a:lstStyle>
            <a:lvl1pPr>
              <a:defRPr>
                <a:solidFill>
                  <a:srgbClr val="A1B800"/>
                </a:solidFill>
                <a:latin typeface="+mj-lt"/>
              </a:defRPr>
            </a:lvl1pPr>
          </a:lstStyle>
          <a:p>
            <a:r>
              <a:rPr lang="en-US" dirty="0" smtClean="0"/>
              <a:t>Click to edit Master title style</a:t>
            </a:r>
            <a:endParaRPr lang="en-US" dirty="0"/>
          </a:p>
        </p:txBody>
      </p:sp>
      <p:sp>
        <p:nvSpPr>
          <p:cNvPr id="7" name="Text Placeholder 8"/>
          <p:cNvSpPr>
            <a:spLocks noGrp="1"/>
          </p:cNvSpPr>
          <p:nvPr>
            <p:ph type="body" sz="quarter" idx="13"/>
          </p:nvPr>
        </p:nvSpPr>
        <p:spPr>
          <a:xfrm>
            <a:off x="304800" y="1286290"/>
            <a:ext cx="8233144" cy="488950"/>
          </a:xfrm>
          <a:prstGeom prst="rect">
            <a:avLst/>
          </a:prstGeom>
        </p:spPr>
        <p:txBody>
          <a:bodyPr>
            <a:normAutofit/>
          </a:bodyPr>
          <a:lstStyle>
            <a:lvl1pPr>
              <a:buNone/>
              <a:defRPr sz="2600">
                <a:solidFill>
                  <a:srgbClr val="76817B"/>
                </a:solidFill>
                <a:latin typeface="+mj-lt"/>
              </a:defRPr>
            </a:lvl1pPr>
          </a:lstStyle>
          <a:p>
            <a:pPr lvl="0"/>
            <a:r>
              <a:rPr lang="en-US" dirty="0" smtClean="0"/>
              <a:t>Click to edit Master text styles</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a:prstGeom prst="rect">
            <a:avLst/>
          </a:prstGeom>
        </p:spPr>
        <p:txBody>
          <a:bodyPr/>
          <a:lstStyle>
            <a:lvl1pPr>
              <a:defRPr>
                <a:solidFill>
                  <a:srgbClr val="A1B800"/>
                </a:solidFill>
                <a:latin typeface="+mj-lt"/>
              </a:defRPr>
            </a:lvl1pPr>
          </a:lstStyle>
          <a:p>
            <a:r>
              <a:rPr lang="en-US" dirty="0" smtClean="0"/>
              <a:t>Click to edit Master title style</a:t>
            </a:r>
            <a:endParaRPr lang="en-US" dirty="0"/>
          </a:p>
        </p:txBody>
      </p:sp>
      <p:sp>
        <p:nvSpPr>
          <p:cNvPr id="3" name="Slide Number Placeholder 3"/>
          <p:cNvSpPr>
            <a:spLocks noGrp="1"/>
          </p:cNvSpPr>
          <p:nvPr>
            <p:ph type="sldNum" sz="quarter" idx="10"/>
          </p:nvPr>
        </p:nvSpPr>
        <p:spPr>
          <a:xfrm>
            <a:off x="8601075" y="6489700"/>
            <a:ext cx="228600" cy="212725"/>
          </a:xfrm>
          <a:prstGeom prst="rect">
            <a:avLst/>
          </a:prstGeom>
        </p:spPr>
        <p:txBody>
          <a:bodyPr/>
          <a:lstStyle>
            <a:lvl1pPr>
              <a:defRPr/>
            </a:lvl1pPr>
          </a:lstStyle>
          <a:p>
            <a:pPr>
              <a:defRPr/>
            </a:pPr>
            <a:fld id="{60E9D36E-EFB0-441C-A408-3E09D0A87F24}" type="slidenum">
              <a:rPr lang="en-US"/>
              <a:pPr>
                <a:defRPr/>
              </a:pPr>
              <a:t>‹Nº›</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ACL_AccessClosure09_PPT_BL.jpg"/>
          <p:cNvPicPr>
            <a:picLocks noChangeAspect="1"/>
          </p:cNvPicPr>
          <p:nvPr userDrawn="1"/>
        </p:nvPicPr>
        <p:blipFill>
          <a:blip r:embed="rId7" cstate="print"/>
          <a:srcRect/>
          <a:stretch>
            <a:fillRect/>
          </a:stretch>
        </p:blipFill>
        <p:spPr bwMode="auto">
          <a:xfrm>
            <a:off x="0" y="0"/>
            <a:ext cx="9144000" cy="6858000"/>
          </a:xfrm>
          <a:prstGeom prst="rect">
            <a:avLst/>
          </a:prstGeom>
          <a:noFill/>
          <a:ln w="9525">
            <a:noFill/>
            <a:miter lim="800000"/>
            <a:headEnd/>
            <a:tailEnd/>
          </a:ln>
        </p:spPr>
      </p:pic>
      <p:pic>
        <p:nvPicPr>
          <p:cNvPr id="1027" name="Picture 9" descr="ACC_Logo.gif"/>
          <p:cNvPicPr>
            <a:picLocks noChangeAspect="1"/>
          </p:cNvPicPr>
          <p:nvPr userDrawn="1"/>
        </p:nvPicPr>
        <p:blipFill>
          <a:blip r:embed="rId8" cstate="print"/>
          <a:srcRect/>
          <a:stretch>
            <a:fillRect/>
          </a:stretch>
        </p:blipFill>
        <p:spPr bwMode="auto">
          <a:xfrm>
            <a:off x="341313" y="6553200"/>
            <a:ext cx="1058862" cy="206375"/>
          </a:xfrm>
          <a:prstGeom prst="rect">
            <a:avLst/>
          </a:prstGeom>
          <a:noFill/>
          <a:ln w="9525">
            <a:noFill/>
            <a:miter lim="800000"/>
            <a:headEnd/>
            <a:tailEnd/>
          </a:ln>
        </p:spPr>
      </p:pic>
      <p:sp>
        <p:nvSpPr>
          <p:cNvPr id="15" name="Footer Placeholder 3"/>
          <p:cNvSpPr txBox="1">
            <a:spLocks/>
          </p:cNvSpPr>
          <p:nvPr userDrawn="1"/>
        </p:nvSpPr>
        <p:spPr>
          <a:xfrm>
            <a:off x="2667000" y="6553200"/>
            <a:ext cx="3886200" cy="228600"/>
          </a:xfrm>
          <a:prstGeom prst="rect">
            <a:avLst/>
          </a:prstGeom>
        </p:spPr>
        <p:txBody>
          <a:bodyPr lIns="0" tIns="0" rIns="0" bIns="0" anchor="ctr"/>
          <a:lstStyle/>
          <a:p>
            <a:pPr algn="ctr" fontAlgn="auto">
              <a:spcBef>
                <a:spcPts val="0"/>
              </a:spcBef>
              <a:spcAft>
                <a:spcPts val="0"/>
              </a:spcAft>
              <a:defRPr/>
            </a:pPr>
            <a:r>
              <a:rPr lang="en-US" sz="800" dirty="0">
                <a:solidFill>
                  <a:schemeClr val="bg1"/>
                </a:solidFill>
                <a:latin typeface="+mn-lt"/>
                <a:cs typeface="+mn-cs"/>
              </a:rPr>
              <a:t>©2011 AccessClosure, Inc. All Rights Reserved.</a:t>
            </a:r>
          </a:p>
        </p:txBody>
      </p:sp>
      <p:sp>
        <p:nvSpPr>
          <p:cNvPr id="5" name="TextBox 4"/>
          <p:cNvSpPr txBox="1"/>
          <p:nvPr userDrawn="1"/>
        </p:nvSpPr>
        <p:spPr>
          <a:xfrm>
            <a:off x="8077200" y="6566356"/>
            <a:ext cx="729687" cy="215444"/>
          </a:xfrm>
          <a:prstGeom prst="rect">
            <a:avLst/>
          </a:prstGeom>
          <a:noFill/>
        </p:spPr>
        <p:txBody>
          <a:bodyPr wrap="none" rtlCol="0">
            <a:spAutoFit/>
          </a:bodyPr>
          <a:lstStyle/>
          <a:p>
            <a:r>
              <a:rPr lang="en-US" sz="800" dirty="0" smtClean="0">
                <a:solidFill>
                  <a:schemeClr val="bg1"/>
                </a:solidFill>
              </a:rPr>
              <a:t>MKT7833.A</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003" r:id="rId1"/>
    <p:sldLayoutId id="2147484000" r:id="rId2"/>
    <p:sldLayoutId id="2147484001" r:id="rId3"/>
    <p:sldLayoutId id="2147484002" r:id="rId4"/>
    <p:sldLayoutId id="2147484004" r:id="rId5"/>
  </p:sldLayoutIdLst>
  <p:transition>
    <p:fade thruBlk="1"/>
  </p:transition>
  <p:timing>
    <p:tnLst>
      <p:par>
        <p:cTn id="1" dur="indefinite" restart="never" nodeType="tmRoot"/>
      </p:par>
    </p:tnLst>
  </p:timing>
  <p:hf hdr="0" dt="0"/>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171450" indent="-171450" algn="l" rtl="0" eaLnBrk="0" fontAlgn="base" hangingPunct="0">
        <a:spcBef>
          <a:spcPct val="20000"/>
        </a:spcBef>
        <a:spcAft>
          <a:spcPct val="0"/>
        </a:spcAft>
        <a:buClr>
          <a:schemeClr val="bg1"/>
        </a:buClr>
        <a:buFont typeface="Arial" charset="0"/>
        <a:buChar char="•"/>
        <a:defRPr sz="2400" kern="1200">
          <a:solidFill>
            <a:srgbClr val="777777"/>
          </a:solidFill>
          <a:latin typeface="+mn-lt"/>
          <a:ea typeface="+mn-ea"/>
          <a:cs typeface="+mn-cs"/>
        </a:defRPr>
      </a:lvl1pPr>
      <a:lvl2pPr marL="569913" indent="-225425" algn="l" rtl="0" eaLnBrk="0" fontAlgn="base" hangingPunct="0">
        <a:spcBef>
          <a:spcPct val="20000"/>
        </a:spcBef>
        <a:spcAft>
          <a:spcPct val="0"/>
        </a:spcAft>
        <a:buClr>
          <a:schemeClr val="bg1"/>
        </a:buClr>
        <a:buFont typeface="Arial" charset="0"/>
        <a:buChar char="•"/>
        <a:defRPr sz="2000" kern="1200">
          <a:solidFill>
            <a:srgbClr val="777777"/>
          </a:solidFill>
          <a:latin typeface="+mn-lt"/>
          <a:ea typeface="+mn-ea"/>
          <a:cs typeface="+mn-cs"/>
        </a:defRPr>
      </a:lvl2pPr>
      <a:lvl3pPr marL="860425" indent="-171450" algn="l" rtl="0" eaLnBrk="0" fontAlgn="base" hangingPunct="0">
        <a:spcBef>
          <a:spcPct val="20000"/>
        </a:spcBef>
        <a:spcAft>
          <a:spcPct val="0"/>
        </a:spcAft>
        <a:buClr>
          <a:schemeClr val="bg1"/>
        </a:buClr>
        <a:buFont typeface="Arial" charset="0"/>
        <a:buChar char="•"/>
        <a:defRPr kern="1200">
          <a:solidFill>
            <a:srgbClr val="777777"/>
          </a:solidFill>
          <a:latin typeface="+mn-lt"/>
          <a:ea typeface="+mn-ea"/>
          <a:cs typeface="+mn-cs"/>
        </a:defRPr>
      </a:lvl3pPr>
      <a:lvl4pPr marL="1139825" indent="-171450" algn="l" rtl="0" eaLnBrk="0" fontAlgn="base" hangingPunct="0">
        <a:spcBef>
          <a:spcPct val="20000"/>
        </a:spcBef>
        <a:spcAft>
          <a:spcPct val="0"/>
        </a:spcAft>
        <a:buClr>
          <a:schemeClr val="bg1"/>
        </a:buClr>
        <a:buFont typeface="Arial" charset="0"/>
        <a:buChar char="•"/>
        <a:defRPr sz="1600" kern="1200">
          <a:solidFill>
            <a:srgbClr val="777777"/>
          </a:solidFill>
          <a:latin typeface="+mn-lt"/>
          <a:ea typeface="+mn-ea"/>
          <a:cs typeface="+mn-cs"/>
        </a:defRPr>
      </a:lvl4pPr>
      <a:lvl5pPr marL="1538288" indent="-225425" algn="l" rtl="0" eaLnBrk="0" fontAlgn="base" hangingPunct="0">
        <a:spcBef>
          <a:spcPct val="20000"/>
        </a:spcBef>
        <a:spcAft>
          <a:spcPct val="0"/>
        </a:spcAft>
        <a:buClr>
          <a:schemeClr val="bg1"/>
        </a:buClr>
        <a:buFont typeface="Arial" charset="0"/>
        <a:buChar char="•"/>
        <a:defRPr sz="1400" kern="1200">
          <a:solidFill>
            <a:srgbClr val="777777"/>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177800" indent="-177800"/>
            <a:r>
              <a:rPr lang="en-US" dirty="0" smtClean="0"/>
              <a:t>MynxGrip  </a:t>
            </a:r>
            <a:r>
              <a:rPr lang="es-VE" dirty="0" smtClean="0"/>
              <a:t>Cuestionario</a:t>
            </a:r>
            <a:endParaRPr lang="es-VE" dirty="0"/>
          </a:p>
        </p:txBody>
      </p:sp>
      <p:sp>
        <p:nvSpPr>
          <p:cNvPr id="3" name="2 Marcador de contenido"/>
          <p:cNvSpPr>
            <a:spLocks noGrp="1"/>
          </p:cNvSpPr>
          <p:nvPr>
            <p:ph idx="1"/>
          </p:nvPr>
        </p:nvSpPr>
        <p:spPr>
          <a:xfrm>
            <a:off x="304800" y="914400"/>
            <a:ext cx="8610600" cy="4297363"/>
          </a:xfrm>
        </p:spPr>
        <p:txBody>
          <a:bodyPr/>
          <a:lstStyle/>
          <a:p>
            <a:pPr marL="0" indent="0">
              <a:buClrTx/>
              <a:buNone/>
            </a:pPr>
            <a:r>
              <a:rPr lang="es-VE" sz="1800" b="1" dirty="0" smtClean="0">
                <a:latin typeface="Arial" pitchFamily="34" charset="0"/>
                <a:cs typeface="Arial" pitchFamily="34" charset="0"/>
              </a:rPr>
              <a:t>¿Cuando se prepara el Dispositivo Mynx se debe retirar del empaque por el?:</a:t>
            </a:r>
          </a:p>
          <a:p>
            <a:r>
              <a:rPr lang="es-VE" sz="1600" dirty="0" smtClean="0">
                <a:solidFill>
                  <a:srgbClr val="777777"/>
                </a:solidFill>
                <a:cs typeface="Arial" pitchFamily="34" charset="0"/>
              </a:rPr>
              <a:t>○ Tubo  Conector</a:t>
            </a:r>
          </a:p>
          <a:p>
            <a:r>
              <a:rPr lang="es-VE" sz="1600" dirty="0" smtClean="0">
                <a:solidFill>
                  <a:srgbClr val="777777"/>
                </a:solidFill>
                <a:cs typeface="Arial" pitchFamily="34" charset="0"/>
              </a:rPr>
              <a:t>○ El Mango negro</a:t>
            </a:r>
          </a:p>
          <a:p>
            <a:r>
              <a:rPr lang="es-VE" sz="1600" dirty="0" smtClean="0">
                <a:solidFill>
                  <a:srgbClr val="FF0000"/>
                </a:solidFill>
                <a:cs typeface="Arial" pitchFamily="34" charset="0"/>
              </a:rPr>
              <a:t>○ El Mango verde</a:t>
            </a:r>
          </a:p>
          <a:p>
            <a:endParaRPr lang="es-VE" sz="800" b="1" dirty="0" smtClean="0">
              <a:latin typeface="Arial" pitchFamily="34" charset="0"/>
              <a:cs typeface="Arial" pitchFamily="34" charset="0"/>
            </a:endParaRPr>
          </a:p>
          <a:p>
            <a:pPr marL="177800" indent="-177800">
              <a:buNone/>
            </a:pPr>
            <a:r>
              <a:rPr lang="es-VE" sz="1800" b="1" dirty="0" smtClean="0">
                <a:latin typeface="Arial" pitchFamily="34" charset="0"/>
                <a:cs typeface="Arial" pitchFamily="34" charset="0"/>
              </a:rPr>
              <a:t>¿Cuando preparamos el balón del Mynx que debemos observar para estar   seguro de su funcionamiento?</a:t>
            </a:r>
          </a:p>
          <a:p>
            <a:r>
              <a:rPr lang="es-VE" sz="1600" dirty="0" smtClean="0">
                <a:solidFill>
                  <a:schemeClr val="tx1"/>
                </a:solidFill>
                <a:cs typeface="Arial" pitchFamily="34" charset="0"/>
              </a:rPr>
              <a:t>○ La Punta </a:t>
            </a:r>
            <a:r>
              <a:rPr lang="en-US" sz="1600" dirty="0" smtClean="0">
                <a:solidFill>
                  <a:schemeClr val="tx1"/>
                </a:solidFill>
                <a:cs typeface="Arial" pitchFamily="34" charset="0"/>
              </a:rPr>
              <a:t> </a:t>
            </a:r>
            <a:r>
              <a:rPr lang="es-VE" sz="1600" dirty="0" smtClean="0">
                <a:solidFill>
                  <a:schemeClr val="tx1"/>
                </a:solidFill>
                <a:cs typeface="Arial" pitchFamily="34" charset="0"/>
              </a:rPr>
              <a:t>Atraumatica</a:t>
            </a:r>
            <a:r>
              <a:rPr lang="en-US" sz="1600" dirty="0" smtClean="0">
                <a:solidFill>
                  <a:schemeClr val="tx1"/>
                </a:solidFill>
                <a:cs typeface="Arial" pitchFamily="34" charset="0"/>
              </a:rPr>
              <a:t> </a:t>
            </a:r>
            <a:endParaRPr lang="es-VE" sz="1600" dirty="0" smtClean="0">
              <a:solidFill>
                <a:schemeClr val="tx1"/>
              </a:solidFill>
              <a:cs typeface="Arial" pitchFamily="34" charset="0"/>
            </a:endParaRPr>
          </a:p>
          <a:p>
            <a:r>
              <a:rPr lang="es-VE" sz="1600" dirty="0" smtClean="0">
                <a:solidFill>
                  <a:srgbClr val="FF0000"/>
                </a:solidFill>
                <a:cs typeface="Arial" pitchFamily="34" charset="0"/>
              </a:rPr>
              <a:t>○ El indicador de Inflado sea totalmente visible  </a:t>
            </a:r>
            <a:r>
              <a:rPr lang="es-VE" sz="1400" dirty="0" smtClean="0">
                <a:solidFill>
                  <a:schemeClr val="tx1"/>
                </a:solidFill>
                <a:cs typeface="Arial" pitchFamily="34" charset="0"/>
              </a:rPr>
              <a:t>(</a:t>
            </a:r>
            <a:r>
              <a:rPr lang="es-VE" sz="1400" b="1" dirty="0" smtClean="0">
                <a:solidFill>
                  <a:schemeClr val="tx1"/>
                </a:solidFill>
              </a:rPr>
              <a:t>marcador blanco negro blanco</a:t>
            </a:r>
            <a:r>
              <a:rPr lang="es-VE" sz="1400" dirty="0" smtClean="0">
                <a:solidFill>
                  <a:schemeClr val="tx1"/>
                </a:solidFill>
              </a:rPr>
              <a:t>)</a:t>
            </a:r>
            <a:endParaRPr lang="es-VE" sz="1400" dirty="0" smtClean="0">
              <a:solidFill>
                <a:schemeClr val="tx1"/>
              </a:solidFill>
              <a:cs typeface="Arial" pitchFamily="34" charset="0"/>
            </a:endParaRPr>
          </a:p>
          <a:p>
            <a:pPr>
              <a:buNone/>
            </a:pPr>
            <a:r>
              <a:rPr lang="es-VE" sz="1800" b="1" dirty="0" smtClean="0">
                <a:latin typeface="Arial" pitchFamily="34" charset="0"/>
                <a:cs typeface="Arial" pitchFamily="34" charset="0"/>
              </a:rPr>
              <a:t>Al retirar el Dispositivo Mynx  del empaque ¿Cómo estamos seguro que esta funcionando correctamente?</a:t>
            </a:r>
          </a:p>
          <a:p>
            <a:r>
              <a:rPr lang="es-VE" sz="1600" dirty="0" smtClean="0">
                <a:solidFill>
                  <a:srgbClr val="FF0000"/>
                </a:solidFill>
                <a:cs typeface="Arial" pitchFamily="34" charset="0"/>
              </a:rPr>
              <a:t>○ El balón mantiene  la  presión</a:t>
            </a:r>
          </a:p>
          <a:p>
            <a:r>
              <a:rPr lang="es-VE" sz="1600" dirty="0" smtClean="0">
                <a:solidFill>
                  <a:srgbClr val="777777"/>
                </a:solidFill>
                <a:cs typeface="Arial" pitchFamily="34" charset="0"/>
              </a:rPr>
              <a:t>○ La  jeringa se llena correctamente</a:t>
            </a:r>
          </a:p>
          <a:p>
            <a:r>
              <a:rPr lang="es-VE" sz="1600" dirty="0" smtClean="0">
                <a:solidFill>
                  <a:srgbClr val="777777"/>
                </a:solidFill>
                <a:cs typeface="Arial" pitchFamily="34" charset="0"/>
              </a:rPr>
              <a:t>○ La  llave de paso cierra bien</a:t>
            </a:r>
          </a:p>
          <a:p>
            <a:pPr>
              <a:buNone/>
            </a:pPr>
            <a:r>
              <a:rPr lang="es-VE" sz="1800" b="1" dirty="0" smtClean="0">
                <a:latin typeface="Arial" pitchFamily="34" charset="0"/>
                <a:cs typeface="Arial" pitchFamily="34" charset="0"/>
              </a:rPr>
              <a:t>Utilizando el introductor existente hasta que marca debe ingresar el Mynx ?</a:t>
            </a:r>
          </a:p>
          <a:p>
            <a:r>
              <a:rPr lang="es-VE" sz="1600" dirty="0" smtClean="0">
                <a:solidFill>
                  <a:srgbClr val="777777"/>
                </a:solidFill>
                <a:cs typeface="Arial" pitchFamily="34" charset="0"/>
              </a:rPr>
              <a:t>○ Hasta el Tubo de Avance</a:t>
            </a:r>
          </a:p>
          <a:p>
            <a:r>
              <a:rPr lang="es-VE" sz="1600" dirty="0" smtClean="0">
                <a:solidFill>
                  <a:srgbClr val="FF0000"/>
                </a:solidFill>
                <a:cs typeface="Arial" pitchFamily="34" charset="0"/>
              </a:rPr>
              <a:t>○ Hasta el marcador de eje blanco</a:t>
            </a:r>
          </a:p>
        </p:txBody>
      </p:sp>
      <p:pic>
        <p:nvPicPr>
          <p:cNvPr id="5" name="Picture 29" descr="_DSC0047whited.jpg"/>
          <p:cNvPicPr>
            <a:picLocks noChangeAspect="1"/>
          </p:cNvPicPr>
          <p:nvPr/>
        </p:nvPicPr>
        <p:blipFill rotWithShape="1">
          <a:blip r:embed="rId2" cstate="print"/>
          <a:srcRect l="27405" t="46598" r="29730" b="50929"/>
          <a:stretch/>
        </p:blipFill>
        <p:spPr>
          <a:xfrm>
            <a:off x="2362200" y="1335975"/>
            <a:ext cx="3962400" cy="152400"/>
          </a:xfrm>
          <a:prstGeom prst="rect">
            <a:avLst/>
          </a:prstGeom>
        </p:spPr>
      </p:pic>
      <p:pic>
        <p:nvPicPr>
          <p:cNvPr id="6" name="Picture 29" descr="_DSC0047whited.jpg"/>
          <p:cNvPicPr>
            <a:picLocks noChangeAspect="1"/>
          </p:cNvPicPr>
          <p:nvPr/>
        </p:nvPicPr>
        <p:blipFill rotWithShape="1">
          <a:blip r:embed="rId2" cstate="print"/>
          <a:srcRect l="82293" t="42889" r="6203" b="48456"/>
          <a:stretch/>
        </p:blipFill>
        <p:spPr>
          <a:xfrm>
            <a:off x="2438400" y="1479550"/>
            <a:ext cx="838200" cy="349250"/>
          </a:xfrm>
          <a:prstGeom prst="rect">
            <a:avLst/>
          </a:prstGeom>
        </p:spPr>
      </p:pic>
      <p:pic>
        <p:nvPicPr>
          <p:cNvPr id="7" name="Picture 29" descr="_DSC0047whited.jpg"/>
          <p:cNvPicPr>
            <a:picLocks noChangeAspect="1"/>
          </p:cNvPicPr>
          <p:nvPr/>
        </p:nvPicPr>
        <p:blipFill rotWithShape="1">
          <a:blip r:embed="rId2" cstate="print"/>
          <a:srcRect l="69928" t="42889" r="17707" b="49692"/>
          <a:stretch/>
        </p:blipFill>
        <p:spPr>
          <a:xfrm>
            <a:off x="2309750" y="1833750"/>
            <a:ext cx="920313" cy="368125"/>
          </a:xfrm>
          <a:prstGeom prst="rect">
            <a:avLst/>
          </a:prstGeom>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MynxGrip  </a:t>
            </a:r>
            <a:r>
              <a:rPr lang="es-VE" dirty="0" smtClean="0"/>
              <a:t>Cuestionario</a:t>
            </a:r>
            <a:endParaRPr lang="es-VE" dirty="0"/>
          </a:p>
        </p:txBody>
      </p:sp>
      <p:sp>
        <p:nvSpPr>
          <p:cNvPr id="3" name="2 Marcador de contenido"/>
          <p:cNvSpPr>
            <a:spLocks noGrp="1"/>
          </p:cNvSpPr>
          <p:nvPr>
            <p:ph idx="1"/>
          </p:nvPr>
        </p:nvSpPr>
        <p:spPr>
          <a:xfrm>
            <a:off x="228600" y="966850"/>
            <a:ext cx="8915400" cy="5205350"/>
          </a:xfrm>
        </p:spPr>
        <p:txBody>
          <a:bodyPr/>
          <a:lstStyle/>
          <a:p>
            <a:r>
              <a:rPr lang="es-VE" sz="1800" b="1" dirty="0" smtClean="0">
                <a:latin typeface="Arial" pitchFamily="34" charset="0"/>
                <a:cs typeface="Arial" pitchFamily="34" charset="0"/>
              </a:rPr>
              <a:t>¿Cómo sabemos que el balón se infló correctamente?</a:t>
            </a:r>
          </a:p>
          <a:p>
            <a:r>
              <a:rPr lang="es-VE" sz="1600" dirty="0" smtClean="0">
                <a:solidFill>
                  <a:srgbClr val="777777"/>
                </a:solidFill>
                <a:cs typeface="Arial" pitchFamily="34" charset="0"/>
              </a:rPr>
              <a:t>○ La  jeringa se llena correctamente</a:t>
            </a:r>
          </a:p>
          <a:p>
            <a:r>
              <a:rPr lang="es-VE" sz="1600" dirty="0" smtClean="0">
                <a:solidFill>
                  <a:srgbClr val="FF0000"/>
                </a:solidFill>
                <a:cs typeface="Arial" pitchFamily="34" charset="0"/>
              </a:rPr>
              <a:t>○ El indicador de Inflado sea totalmente visible  y se cierre la llave </a:t>
            </a:r>
            <a:r>
              <a:rPr lang="es-VE" sz="1400" dirty="0" smtClean="0">
                <a:solidFill>
                  <a:schemeClr val="tx1"/>
                </a:solidFill>
                <a:cs typeface="Arial" pitchFamily="34" charset="0"/>
              </a:rPr>
              <a:t>(</a:t>
            </a:r>
            <a:r>
              <a:rPr lang="es-VE" sz="1400" b="1" dirty="0" smtClean="0">
                <a:solidFill>
                  <a:schemeClr val="tx1"/>
                </a:solidFill>
              </a:rPr>
              <a:t>marcador blanco negro blanco</a:t>
            </a:r>
            <a:r>
              <a:rPr lang="es-VE" sz="1400" dirty="0" smtClean="0">
                <a:solidFill>
                  <a:schemeClr val="tx1"/>
                </a:solidFill>
              </a:rPr>
              <a:t>)</a:t>
            </a:r>
            <a:endParaRPr lang="es-VE" sz="1400" dirty="0" smtClean="0">
              <a:solidFill>
                <a:schemeClr val="tx1"/>
              </a:solidFill>
              <a:cs typeface="Arial" pitchFamily="34" charset="0"/>
            </a:endParaRPr>
          </a:p>
          <a:p>
            <a:r>
              <a:rPr lang="es-VE" sz="1600" dirty="0" smtClean="0">
                <a:solidFill>
                  <a:srgbClr val="777777"/>
                </a:solidFill>
                <a:cs typeface="Arial" pitchFamily="34" charset="0"/>
              </a:rPr>
              <a:t>○ El tubo conector desaparece</a:t>
            </a:r>
          </a:p>
          <a:p>
            <a:r>
              <a:rPr lang="es-VE" sz="1800" b="1" dirty="0" smtClean="0">
                <a:latin typeface="Arial" pitchFamily="34" charset="0"/>
                <a:cs typeface="Arial" pitchFamily="34" charset="0"/>
              </a:rPr>
              <a:t>Al comenzar a retirar el catéter ¿Por cual mango del Mynx se debe tomar?</a:t>
            </a:r>
          </a:p>
          <a:p>
            <a:r>
              <a:rPr lang="es-VE" sz="1600" dirty="0" smtClean="0">
                <a:solidFill>
                  <a:srgbClr val="777777"/>
                </a:solidFill>
                <a:cs typeface="Arial" pitchFamily="34" charset="0"/>
              </a:rPr>
              <a:t>○ El Mango Verde</a:t>
            </a:r>
          </a:p>
          <a:p>
            <a:r>
              <a:rPr lang="es-VE" sz="1600" dirty="0" smtClean="0">
                <a:solidFill>
                  <a:srgbClr val="FF0000"/>
                </a:solidFill>
                <a:cs typeface="Arial" pitchFamily="34" charset="0"/>
              </a:rPr>
              <a:t>○ El Mango Negro</a:t>
            </a:r>
          </a:p>
          <a:p>
            <a:r>
              <a:rPr lang="es-VE" sz="1800" b="1" dirty="0" smtClean="0">
                <a:latin typeface="Arial" pitchFamily="34" charset="0"/>
                <a:cs typeface="Arial" pitchFamily="34" charset="0"/>
              </a:rPr>
              <a:t>¿Cuantas y cuales son las resistencias que debe sentir al retirar el catéter?</a:t>
            </a:r>
          </a:p>
          <a:p>
            <a:r>
              <a:rPr lang="es-VE" sz="1600" dirty="0" smtClean="0">
                <a:solidFill>
                  <a:srgbClr val="777777"/>
                </a:solidFill>
                <a:cs typeface="Arial" pitchFamily="34" charset="0"/>
              </a:rPr>
              <a:t>○ Ninguna</a:t>
            </a:r>
          </a:p>
          <a:p>
            <a:r>
              <a:rPr lang="es-VE" sz="1600" dirty="0" smtClean="0">
                <a:solidFill>
                  <a:srgbClr val="FF0000"/>
                </a:solidFill>
                <a:cs typeface="Arial" pitchFamily="34" charset="0"/>
              </a:rPr>
              <a:t>○ Dos resistencias, 1er punto extremo distal del introductor, 2do punto el balón en el sitio de la arterioctomía</a:t>
            </a:r>
          </a:p>
          <a:p>
            <a:r>
              <a:rPr lang="es-VE" sz="1800" b="1" dirty="0" smtClean="0">
                <a:latin typeface="Arial" pitchFamily="34" charset="0"/>
                <a:cs typeface="Arial" pitchFamily="34" charset="0"/>
              </a:rPr>
              <a:t>Al sentir la 2da resistencia se debe verificar la hemostasis Temporal ¿Qué se debe hacer?</a:t>
            </a:r>
          </a:p>
          <a:p>
            <a:pPr marL="171450" lvl="1" indent="-171450">
              <a:buClr>
                <a:schemeClr val="bg1"/>
              </a:buClr>
            </a:pPr>
            <a:r>
              <a:rPr lang="es-VE" sz="1600" dirty="0" smtClean="0">
                <a:solidFill>
                  <a:srgbClr val="FF0000"/>
                </a:solidFill>
                <a:cs typeface="Arial" pitchFamily="34" charset="0"/>
              </a:rPr>
              <a:t>○ Mantener la tensión adecuada, abrir la llave del introductor y verificar si hay reflujo de sangre, aflojar ligeramente la tensión y observar el flujo de sangre, retomar la tensión hasta que el flujo sanguíneo se detenga.</a:t>
            </a:r>
          </a:p>
          <a:p>
            <a:r>
              <a:rPr lang="es-VE" sz="1600" dirty="0" smtClean="0">
                <a:solidFill>
                  <a:srgbClr val="777777"/>
                </a:solidFill>
                <a:cs typeface="Arial" pitchFamily="34" charset="0"/>
              </a:rPr>
              <a:t>○ Ninguna</a:t>
            </a:r>
          </a:p>
          <a:p>
            <a:endParaRPr lang="es-VE" sz="1800" dirty="0" smtClean="0">
              <a:solidFill>
                <a:srgbClr val="FF0000"/>
              </a:solidFill>
              <a:cs typeface="Arial" pitchFamily="34" charset="0"/>
            </a:endParaRPr>
          </a:p>
        </p:txBody>
      </p:sp>
      <p:pic>
        <p:nvPicPr>
          <p:cNvPr id="5" name="Picture 29" descr="_DSC0047whited.jpg"/>
          <p:cNvPicPr>
            <a:picLocks noChangeAspect="1"/>
          </p:cNvPicPr>
          <p:nvPr/>
        </p:nvPicPr>
        <p:blipFill rotWithShape="1">
          <a:blip r:embed="rId2" cstate="print"/>
          <a:srcRect l="82293" t="42889" r="6203" b="48456"/>
          <a:stretch/>
        </p:blipFill>
        <p:spPr>
          <a:xfrm>
            <a:off x="2057400" y="2783775"/>
            <a:ext cx="838200" cy="349250"/>
          </a:xfrm>
          <a:prstGeom prst="rect">
            <a:avLst/>
          </a:prstGeom>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MynxGrip  </a:t>
            </a:r>
            <a:r>
              <a:rPr lang="es-VE" dirty="0" smtClean="0"/>
              <a:t>Cuestionario</a:t>
            </a:r>
            <a:endParaRPr lang="es-VE" dirty="0"/>
          </a:p>
        </p:txBody>
      </p:sp>
      <p:sp>
        <p:nvSpPr>
          <p:cNvPr id="3" name="2 Marcador de contenido"/>
          <p:cNvSpPr>
            <a:spLocks noGrp="1"/>
          </p:cNvSpPr>
          <p:nvPr>
            <p:ph idx="1"/>
          </p:nvPr>
        </p:nvSpPr>
        <p:spPr>
          <a:xfrm>
            <a:off x="240474" y="914400"/>
            <a:ext cx="8674926" cy="4297363"/>
          </a:xfrm>
        </p:spPr>
        <p:txBody>
          <a:bodyPr/>
          <a:lstStyle/>
          <a:p>
            <a:pPr marL="0" lvl="1" indent="0">
              <a:buClr>
                <a:schemeClr val="bg1"/>
              </a:buClr>
              <a:buNone/>
            </a:pPr>
            <a:r>
              <a:rPr lang="es-VE" sz="1800" dirty="0" smtClean="0">
                <a:latin typeface="Arial" pitchFamily="34" charset="0"/>
                <a:cs typeface="Arial" pitchFamily="34" charset="0"/>
              </a:rPr>
              <a:t>¿Cuando avanzamos el sello Mynx para su colocación debemos dejar la llave del introductor abierta, tomar el Tubo Conector (Mango Verde) y separarlo del Mango Negro, deslizándolo hasta sentir una resistencia, manteniendo el ángulo de la inclinación y una tensión adecuada.</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r>
              <a:rPr lang="es-VE" sz="1600" dirty="0" smtClean="0">
                <a:solidFill>
                  <a:srgbClr val="FF0000"/>
                </a:solidFill>
                <a:cs typeface="Arial" pitchFamily="34" charset="0"/>
              </a:rPr>
              <a:t>○ Verdadero</a:t>
            </a:r>
          </a:p>
          <a:p>
            <a:pPr marL="0" lvl="1" indent="0">
              <a:spcBef>
                <a:spcPts val="0"/>
              </a:spcBef>
              <a:spcAft>
                <a:spcPts val="0"/>
              </a:spcAft>
              <a:buNone/>
            </a:pPr>
            <a:r>
              <a:rPr lang="es-VE" sz="1800" dirty="0" smtClean="0">
                <a:latin typeface="Arial" pitchFamily="34" charset="0"/>
                <a:cs typeface="Arial" pitchFamily="34" charset="0"/>
              </a:rPr>
              <a:t>¿ Cuando Liberamos</a:t>
            </a:r>
            <a:r>
              <a:rPr lang="en-US" sz="1800" dirty="0" smtClean="0">
                <a:latin typeface="Arial" pitchFamily="34" charset="0"/>
                <a:cs typeface="Arial" pitchFamily="34" charset="0"/>
              </a:rPr>
              <a:t> el </a:t>
            </a:r>
            <a:r>
              <a:rPr lang="es-VE" sz="1800" dirty="0" smtClean="0">
                <a:latin typeface="Arial" pitchFamily="34" charset="0"/>
                <a:cs typeface="Arial" pitchFamily="34" charset="0"/>
              </a:rPr>
              <a:t>sellador</a:t>
            </a:r>
            <a:r>
              <a:rPr lang="en-US" sz="1800" dirty="0" smtClean="0">
                <a:latin typeface="Arial" pitchFamily="34" charset="0"/>
                <a:cs typeface="Arial" pitchFamily="34" charset="0"/>
              </a:rPr>
              <a:t> Mynx </a:t>
            </a:r>
            <a:r>
              <a:rPr lang="es-VE" sz="1800" dirty="0" smtClean="0">
                <a:latin typeface="Arial" pitchFamily="34" charset="0"/>
                <a:cs typeface="Arial" pitchFamily="34" charset="0"/>
              </a:rPr>
              <a:t>debemos</a:t>
            </a:r>
            <a:r>
              <a:rPr lang="en-US" sz="1800" dirty="0" smtClean="0">
                <a:latin typeface="Arial" pitchFamily="34" charset="0"/>
                <a:cs typeface="Arial" pitchFamily="34" charset="0"/>
              </a:rPr>
              <a:t> </a:t>
            </a:r>
            <a:r>
              <a:rPr lang="es-VE" sz="1800" dirty="0" smtClean="0">
                <a:latin typeface="Arial" pitchFamily="34" charset="0"/>
                <a:cs typeface="Arial" pitchFamily="34" charset="0"/>
              </a:rPr>
              <a:t>mantenerlo</a:t>
            </a:r>
            <a:r>
              <a:rPr lang="en-US" sz="1800" dirty="0" smtClean="0">
                <a:latin typeface="Arial" pitchFamily="34" charset="0"/>
                <a:cs typeface="Arial" pitchFamily="34" charset="0"/>
              </a:rPr>
              <a:t>  </a:t>
            </a:r>
            <a:r>
              <a:rPr lang="es-VE" sz="1800" dirty="0" smtClean="0">
                <a:latin typeface="Arial" pitchFamily="34" charset="0"/>
                <a:cs typeface="Arial" pitchFamily="34" charset="0"/>
              </a:rPr>
              <a:t>por</a:t>
            </a:r>
            <a:r>
              <a:rPr lang="en-US" sz="1800" dirty="0" smtClean="0">
                <a:latin typeface="Arial" pitchFamily="34" charset="0"/>
                <a:cs typeface="Arial" pitchFamily="34" charset="0"/>
              </a:rPr>
              <a:t> el Mango Negro  y </a:t>
            </a:r>
            <a:r>
              <a:rPr lang="es-VE" sz="1800" dirty="0" smtClean="0">
                <a:latin typeface="Arial" pitchFamily="34" charset="0"/>
                <a:cs typeface="Arial" pitchFamily="34" charset="0"/>
              </a:rPr>
              <a:t>estar alineados  y con la misma inclinación, manteniendo una tensión adecuada. </a:t>
            </a:r>
          </a:p>
          <a:p>
            <a:pPr marL="0" lvl="1" indent="0">
              <a:spcBef>
                <a:spcPts val="0"/>
              </a:spcBef>
              <a:spcAft>
                <a:spcPts val="0"/>
              </a:spcAft>
              <a:buNone/>
            </a:pPr>
            <a:r>
              <a:rPr lang="es-VE" sz="1800" dirty="0" smtClean="0">
                <a:latin typeface="Arial" pitchFamily="34" charset="0"/>
                <a:cs typeface="Arial" pitchFamily="34" charset="0"/>
              </a:rPr>
              <a:t>Sujetando el introductor y retráigalo hasta que el Tubo Conector (Mango Verde) se bloquee en el mango negro</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r>
              <a:rPr lang="es-VE" sz="1600" dirty="0" smtClean="0">
                <a:solidFill>
                  <a:srgbClr val="FF0000"/>
                </a:solidFill>
                <a:cs typeface="Arial" pitchFamily="34" charset="0"/>
              </a:rPr>
              <a:t>○ Verdadero</a:t>
            </a:r>
          </a:p>
          <a:p>
            <a:pPr marL="0" lvl="1" indent="0">
              <a:buClr>
                <a:schemeClr val="bg1"/>
              </a:buClr>
              <a:buNone/>
            </a:pPr>
            <a:r>
              <a:rPr lang="es-VE" sz="1800" dirty="0" smtClean="0">
                <a:latin typeface="Arial" pitchFamily="34" charset="0"/>
                <a:cs typeface="Arial" pitchFamily="34" charset="0"/>
              </a:rPr>
              <a:t>Al momento de posicionar el sello en la pared del vaso, manteniendo una tensión adecuada  para mantener el balón adherido, sujete inmediatamente el Tubo de Avance en la piel, hágalo avanzar suavemente hasta que la marca verde este visible</a:t>
            </a:r>
            <a:r>
              <a:rPr lang="es-VE" sz="1800" dirty="0" smtClean="0">
                <a:solidFill>
                  <a:schemeClr val="tx1"/>
                </a:solidFill>
                <a:latin typeface="Arial" charset="0"/>
                <a:cs typeface="Arial" charset="0"/>
              </a:rPr>
              <a:t> </a:t>
            </a:r>
            <a:r>
              <a:rPr lang="es-VE" sz="1800" dirty="0" smtClean="0">
                <a:latin typeface="Arial" pitchFamily="34" charset="0"/>
                <a:cs typeface="Arial" pitchFamily="34" charset="0"/>
              </a:rPr>
              <a:t>y manténgalo en esa posición durante un máximo de 30 segundos </a:t>
            </a:r>
          </a:p>
          <a:p>
            <a:pPr marL="0" lvl="1" indent="0">
              <a:buClr>
                <a:schemeClr val="bg1"/>
              </a:buClr>
              <a:buNone/>
            </a:pPr>
            <a:r>
              <a:rPr lang="es-VE" sz="1600" dirty="0" smtClean="0">
                <a:solidFill>
                  <a:srgbClr val="FF0000"/>
                </a:solidFill>
                <a:cs typeface="Arial" pitchFamily="34" charset="0"/>
              </a:rPr>
              <a:t>○ Verdadero</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endParaRPr lang="es-VE" sz="1800" dirty="0" smtClean="0">
              <a:solidFill>
                <a:srgbClr val="FF0000"/>
              </a:solidFill>
              <a:cs typeface="Arial" pitchFamily="34" charset="0"/>
            </a:endParaRPr>
          </a:p>
          <a:p>
            <a:pPr marL="0" lvl="1" indent="0">
              <a:buClr>
                <a:schemeClr val="bg1"/>
              </a:buClr>
              <a:buNone/>
            </a:pPr>
            <a:endParaRPr lang="es-VE" sz="1800" dirty="0" smtClean="0">
              <a:latin typeface="Arial" pitchFamily="34" charset="0"/>
              <a:cs typeface="Arial" pitchFamily="34" charset="0"/>
            </a:endParaRPr>
          </a:p>
          <a:p>
            <a:pPr marL="0" lvl="1" indent="0">
              <a:buClr>
                <a:schemeClr val="bg1"/>
              </a:buClr>
              <a:buNone/>
            </a:pPr>
            <a:endParaRPr lang="es-VE" sz="1800" dirty="0" smtClean="0">
              <a:latin typeface="Arial" pitchFamily="34" charset="0"/>
              <a:cs typeface="Arial" pitchFamily="34" charset="0"/>
            </a:endParaRPr>
          </a:p>
          <a:p>
            <a:pPr marL="0" lvl="1" indent="0">
              <a:buClr>
                <a:schemeClr val="bg1"/>
              </a:buClr>
              <a:buNone/>
            </a:pPr>
            <a:endParaRPr lang="es-VE" sz="1800" dirty="0" smtClean="0">
              <a:solidFill>
                <a:srgbClr val="777777"/>
              </a:solidFill>
              <a:cs typeface="Arial" pitchFamily="34" charset="0"/>
            </a:endParaRPr>
          </a:p>
          <a:p>
            <a:pPr marL="0" lvl="1" indent="0">
              <a:buClr>
                <a:schemeClr val="bg1"/>
              </a:buClr>
              <a:buNone/>
            </a:pPr>
            <a:endParaRPr lang="es-VE" sz="1800" b="1" dirty="0" smtClean="0">
              <a:cs typeface="Arial" pitchFamily="34" charset="0"/>
            </a:endParaRPr>
          </a:p>
          <a:p>
            <a:pPr marL="0" indent="0">
              <a:buNone/>
            </a:pPr>
            <a:r>
              <a:rPr lang="es-VE" sz="1800" b="1" dirty="0" smtClean="0">
                <a:latin typeface="Arial" pitchFamily="34" charset="0"/>
                <a:cs typeface="Arial" pitchFamily="34" charset="0"/>
              </a:rPr>
              <a:t>  </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MynxGrip  </a:t>
            </a:r>
            <a:r>
              <a:rPr lang="es-VE" dirty="0" smtClean="0"/>
              <a:t>Cuestionario</a:t>
            </a:r>
            <a:endParaRPr lang="es-VE" dirty="0"/>
          </a:p>
        </p:txBody>
      </p:sp>
      <p:sp>
        <p:nvSpPr>
          <p:cNvPr id="3" name="Content Placeholder 2"/>
          <p:cNvSpPr>
            <a:spLocks noGrp="1"/>
          </p:cNvSpPr>
          <p:nvPr>
            <p:ph idx="1"/>
          </p:nvPr>
        </p:nvSpPr>
        <p:spPr>
          <a:xfrm>
            <a:off x="245424" y="990600"/>
            <a:ext cx="8746175" cy="3962400"/>
          </a:xfrm>
          <a:solidFill>
            <a:schemeClr val="bg1"/>
          </a:solidFill>
        </p:spPr>
        <p:txBody>
          <a:bodyPr/>
          <a:lstStyle/>
          <a:p>
            <a:pPr marL="0" indent="0">
              <a:buClrTx/>
              <a:buNone/>
            </a:pPr>
            <a:r>
              <a:rPr lang="es-VE" sz="1800" b="1" dirty="0" smtClean="0">
                <a:latin typeface="Arial" pitchFamily="34" charset="0"/>
                <a:cs typeface="Arial" pitchFamily="34" charset="0"/>
              </a:rPr>
              <a:t>La Técnica  de Empujar  y Retener nos garantiza que a los 30 seg la punta del Grip</a:t>
            </a:r>
            <a:r>
              <a:rPr lang="en-US" sz="1800" b="1" dirty="0" smtClean="0">
                <a:latin typeface="Arial" pitchFamily="34" charset="0"/>
                <a:cs typeface="Arial" pitchFamily="34" charset="0"/>
              </a:rPr>
              <a:t>: </a:t>
            </a:r>
          </a:p>
          <a:p>
            <a:pPr marL="342900" indent="-342900">
              <a:spcBef>
                <a:spcPts val="0"/>
              </a:spcBef>
              <a:buClrTx/>
              <a:buNone/>
            </a:pPr>
            <a:r>
              <a:rPr lang="es-VE" sz="1600" dirty="0" smtClean="0">
                <a:solidFill>
                  <a:srgbClr val="777777"/>
                </a:solidFill>
                <a:latin typeface="+mj-lt"/>
                <a:cs typeface="Arial" pitchFamily="34" charset="0"/>
              </a:rPr>
              <a:t>○ </a:t>
            </a:r>
            <a:r>
              <a:rPr lang="es-VE" sz="1600" dirty="0" smtClean="0">
                <a:latin typeface="Arial" pitchFamily="34" charset="0"/>
                <a:cs typeface="Arial" pitchFamily="34" charset="0"/>
              </a:rPr>
              <a:t>Ablandarse</a:t>
            </a:r>
          </a:p>
          <a:p>
            <a:pPr marL="342900" indent="-342900">
              <a:spcBef>
                <a:spcPts val="0"/>
              </a:spcBef>
              <a:buClrTx/>
              <a:buNone/>
            </a:pPr>
            <a:r>
              <a:rPr lang="es-VE" sz="1600" dirty="0" smtClean="0">
                <a:solidFill>
                  <a:srgbClr val="777777"/>
                </a:solidFill>
                <a:latin typeface="Arial" pitchFamily="34" charset="0"/>
                <a:cs typeface="Arial" pitchFamily="34" charset="0"/>
              </a:rPr>
              <a:t>○ </a:t>
            </a:r>
            <a:r>
              <a:rPr lang="es-VE" sz="1600" dirty="0" smtClean="0">
                <a:latin typeface="Arial" pitchFamily="34" charset="0"/>
                <a:cs typeface="Arial" pitchFamily="34" charset="0"/>
              </a:rPr>
              <a:t>Enclavamiento con la pared del vaso</a:t>
            </a:r>
          </a:p>
          <a:p>
            <a:pPr marL="342900" indent="-342900">
              <a:spcBef>
                <a:spcPts val="0"/>
              </a:spcBef>
              <a:buClrTx/>
              <a:buNone/>
            </a:pPr>
            <a:r>
              <a:rPr lang="es-VE" sz="1600" dirty="0" smtClean="0">
                <a:solidFill>
                  <a:srgbClr val="777777"/>
                </a:solidFill>
                <a:latin typeface="Arial" pitchFamily="34" charset="0"/>
                <a:cs typeface="Arial" pitchFamily="34" charset="0"/>
              </a:rPr>
              <a:t>○ </a:t>
            </a:r>
            <a:r>
              <a:rPr lang="es-VE" sz="1600" dirty="0" smtClean="0">
                <a:solidFill>
                  <a:srgbClr val="FF0000"/>
                </a:solidFill>
                <a:latin typeface="Arial" pitchFamily="34" charset="0"/>
                <a:cs typeface="Arial" pitchFamily="34" charset="0"/>
              </a:rPr>
              <a:t>Todas las anteriores</a:t>
            </a:r>
            <a:endParaRPr lang="en-US" sz="1600" dirty="0" smtClean="0">
              <a:solidFill>
                <a:srgbClr val="FF0000"/>
              </a:solidFill>
              <a:latin typeface="Arial" pitchFamily="34" charset="0"/>
              <a:cs typeface="Arial" pitchFamily="34" charset="0"/>
            </a:endParaRPr>
          </a:p>
          <a:p>
            <a:pPr marL="0" indent="0">
              <a:spcBef>
                <a:spcPts val="0"/>
              </a:spcBef>
              <a:buClrTx/>
              <a:buNone/>
            </a:pPr>
            <a:r>
              <a:rPr lang="es-VE" sz="1800" b="1" dirty="0" smtClean="0">
                <a:latin typeface="Arial" pitchFamily="34" charset="0"/>
                <a:cs typeface="Arial" pitchFamily="34" charset="0"/>
              </a:rPr>
              <a:t>La Técnica recomienda los siguientes tiempos: 30 seg. (Empujar  y Retener), 90 seg. (Expansión) y 60 seg. (Post-Hold)</a:t>
            </a:r>
          </a:p>
          <a:p>
            <a:pPr>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Verdadero </a:t>
            </a:r>
            <a:r>
              <a:rPr lang="es-VE" sz="1600" dirty="0" smtClean="0">
                <a:latin typeface="Arial" pitchFamily="34" charset="0"/>
                <a:cs typeface="Arial" pitchFamily="34" charset="0"/>
              </a:rPr>
              <a:t>  </a:t>
            </a:r>
          </a:p>
          <a:p>
            <a:pPr>
              <a:spcBef>
                <a:spcPts val="0"/>
              </a:spcBef>
              <a:buClrTx/>
              <a:buNone/>
            </a:pPr>
            <a:r>
              <a:rPr lang="es-VE" sz="1600" dirty="0" smtClean="0">
                <a:latin typeface="Arial" pitchFamily="34" charset="0"/>
                <a:cs typeface="Arial" pitchFamily="34" charset="0"/>
              </a:rPr>
              <a:t>○ Falso</a:t>
            </a:r>
          </a:p>
          <a:p>
            <a:pPr marL="0" indent="0">
              <a:buClrTx/>
              <a:buNone/>
            </a:pPr>
            <a:r>
              <a:rPr lang="es-VE" sz="1800" b="1" dirty="0" smtClean="0">
                <a:latin typeface="Arial" pitchFamily="34" charset="0"/>
                <a:cs typeface="Arial" pitchFamily="34" charset="0"/>
              </a:rPr>
              <a:t>La Técnica de Expansión nos garantiza que a los 90 seg.?</a:t>
            </a:r>
          </a:p>
          <a:p>
            <a:pPr>
              <a:spcBef>
                <a:spcPts val="0"/>
              </a:spcBef>
              <a:buClrTx/>
              <a:buNone/>
            </a:pPr>
            <a:r>
              <a:rPr lang="es-VE" sz="1600" dirty="0" smtClean="0">
                <a:latin typeface="Arial" pitchFamily="34" charset="0"/>
                <a:cs typeface="Arial" pitchFamily="34" charset="0"/>
              </a:rPr>
              <a:t>○ La Punta del  Grip se adhiera a la pared del Vaso</a:t>
            </a:r>
          </a:p>
          <a:p>
            <a:pPr>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El llenado del Sellador Mynx  con los fluidos del paciente</a:t>
            </a:r>
          </a:p>
          <a:p>
            <a:pPr>
              <a:spcBef>
                <a:spcPts val="0"/>
              </a:spcBef>
              <a:buClrTx/>
              <a:buNone/>
            </a:pPr>
            <a:r>
              <a:rPr lang="es-VE" sz="1600" dirty="0" smtClean="0">
                <a:latin typeface="Arial" pitchFamily="34" charset="0"/>
                <a:cs typeface="Arial" pitchFamily="34" charset="0"/>
              </a:rPr>
              <a:t>○ La jeringa este llena de Solución salina</a:t>
            </a:r>
          </a:p>
          <a:p>
            <a:pPr>
              <a:buClrTx/>
              <a:buNone/>
            </a:pPr>
            <a:r>
              <a:rPr lang="es-VE" sz="1800" b="1" dirty="0" smtClean="0">
                <a:latin typeface="Arial" pitchFamily="34" charset="0"/>
                <a:cs typeface="Arial" pitchFamily="34" charset="0"/>
              </a:rPr>
              <a:t>Después de desinflar el balón, ¿qué es lo que tenemos que confirmar?</a:t>
            </a:r>
            <a:r>
              <a:rPr lang="en-US" sz="1800" b="1" dirty="0" smtClean="0">
                <a:latin typeface="Arial" pitchFamily="34" charset="0"/>
                <a:cs typeface="Arial" pitchFamily="34" charset="0"/>
              </a:rPr>
              <a:t> </a:t>
            </a:r>
          </a:p>
          <a:p>
            <a:pPr marL="342900" indent="-342900">
              <a:spcBef>
                <a:spcPts val="0"/>
              </a:spcBef>
              <a:buClrTx/>
              <a:buNone/>
            </a:pPr>
            <a:r>
              <a:rPr lang="es-VE" sz="1600" dirty="0" smtClean="0">
                <a:latin typeface="Arial" pitchFamily="34" charset="0"/>
                <a:cs typeface="Arial" pitchFamily="34" charset="0"/>
              </a:rPr>
              <a:t>○ El dispositivo está tumbado en un ángulo de 90 grados desde el sitio de punción</a:t>
            </a:r>
          </a:p>
          <a:p>
            <a:pPr marL="342900" indent="-342900">
              <a:spcBef>
                <a:spcPts val="0"/>
              </a:spcBef>
              <a:buClrTx/>
              <a:buNone/>
            </a:pPr>
            <a:r>
              <a:rPr lang="es-VE" sz="1600" dirty="0" smtClean="0">
                <a:latin typeface="Arial" pitchFamily="34" charset="0"/>
                <a:cs typeface="Arial" pitchFamily="34" charset="0"/>
              </a:rPr>
              <a:t>○ La ingle no se toca</a:t>
            </a:r>
          </a:p>
          <a:p>
            <a:pPr marL="177800" indent="-177800">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Las burbujas de aire y de fluido han dejado de moverse a través del tubo de inflación y el indicador de inflado desapareció</a:t>
            </a:r>
            <a:endParaRPr lang="en-US" sz="1600" dirty="0" smtClean="0">
              <a:solidFill>
                <a:srgbClr val="FF0000"/>
              </a:solidFill>
              <a:latin typeface="Arial" pitchFamily="34" charset="0"/>
              <a:cs typeface="Arial" pitchFamily="34" charset="0"/>
            </a:endParaRPr>
          </a:p>
          <a:p>
            <a:pPr>
              <a:buClrTx/>
              <a:buNone/>
            </a:pPr>
            <a:endParaRPr lang="en-US" sz="1400" dirty="0" smtClean="0"/>
          </a:p>
          <a:p>
            <a:pPr>
              <a:buClrTx/>
              <a:buNone/>
            </a:pPr>
            <a:endParaRPr lang="en-US" sz="1400" dirty="0" smtClean="0"/>
          </a:p>
        </p:txBody>
      </p:sp>
      <p:pic>
        <p:nvPicPr>
          <p:cNvPr id="4" name="3 Imagen" descr="Imagen3.png"/>
          <p:cNvPicPr>
            <a:picLocks noChangeAspect="1"/>
          </p:cNvPicPr>
          <p:nvPr/>
        </p:nvPicPr>
        <p:blipFill>
          <a:blip r:embed="rId2" cstate="print"/>
          <a:stretch>
            <a:fillRect/>
          </a:stretch>
        </p:blipFill>
        <p:spPr>
          <a:xfrm>
            <a:off x="7522598" y="0"/>
            <a:ext cx="1621402" cy="1005757"/>
          </a:xfrm>
          <a:prstGeom prst="rect">
            <a:avLst/>
          </a:prstGeom>
        </p:spPr>
      </p:pic>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ccessClosure">
  <a:themeElements>
    <a:clrScheme name="Custom 4">
      <a:dk1>
        <a:srgbClr val="76817B"/>
      </a:dk1>
      <a:lt1>
        <a:srgbClr val="FFFFFF"/>
      </a:lt1>
      <a:dk2>
        <a:srgbClr val="BFB9A7"/>
      </a:dk2>
      <a:lt2>
        <a:srgbClr val="76787B"/>
      </a:lt2>
      <a:accent1>
        <a:srgbClr val="5E2F48"/>
      </a:accent1>
      <a:accent2>
        <a:srgbClr val="A1C200"/>
      </a:accent2>
      <a:accent3>
        <a:srgbClr val="EA7125"/>
      </a:accent3>
      <a:accent4>
        <a:srgbClr val="76787B"/>
      </a:accent4>
      <a:accent5>
        <a:srgbClr val="E60000"/>
      </a:accent5>
      <a:accent6>
        <a:srgbClr val="00B0F0"/>
      </a:accent6>
      <a:hlink>
        <a:srgbClr val="5E2F48"/>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a:solidFill>
            <a:schemeClr val="bg1">
              <a:lumMod val="50000"/>
            </a:schemeClr>
          </a:solidFill>
          <a:headEnd type="none" w="med" len="med"/>
          <a:tailEnd type="none" w="med" len="med"/>
        </a:ln>
        <a:effectLst>
          <a:outerShdw blurRad="50800" dist="38100" dir="2700000" algn="tl" rotWithShape="0">
            <a:prstClr val="black">
              <a:alpha val="40000"/>
            </a:prstClr>
          </a:outerShdw>
        </a:effectLst>
      </a:spPr>
      <a:bodyPr/>
      <a:lstStyle>
        <a:defPPr eaLnBrk="0" hangingPunct="0">
          <a:defRPr sz="1400" b="1" dirty="0" smtClean="0">
            <a:solidFill>
              <a:srgbClr val="000000"/>
            </a:solidFill>
            <a:latin typeface="Arial" pitchFamily="34" charset="0"/>
            <a:cs typeface="Arial" pitchFamily="34" charset="0"/>
          </a:defRPr>
        </a:defPPr>
      </a:lstStyle>
      <a:style>
        <a:lnRef idx="1">
          <a:schemeClr val="dk1"/>
        </a:lnRef>
        <a:fillRef idx="2">
          <a:schemeClr val="dk1"/>
        </a:fillRef>
        <a:effectRef idx="1">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12967</TotalTime>
  <Words>618</Words>
  <Application>Microsoft Office PowerPoint</Application>
  <PresentationFormat>Presentación en pantalla (4:3)</PresentationFormat>
  <Paragraphs>63</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AccessClosure</vt:lpstr>
      <vt:lpstr>MynxGrip  Cuestionario</vt:lpstr>
      <vt:lpstr>MynxGrip  Cuestionario</vt:lpstr>
      <vt:lpstr>MynxGrip  Cuestionario</vt:lpstr>
      <vt:lpstr>MynxGrip  Cuestionario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ODA</dc:creator>
  <cp:lastModifiedBy>DelDucaNeri</cp:lastModifiedBy>
  <cp:revision>797</cp:revision>
  <dcterms:created xsi:type="dcterms:W3CDTF">2009-10-10T00:15:59Z</dcterms:created>
  <dcterms:modified xsi:type="dcterms:W3CDTF">2013-04-20T18:35:05Z</dcterms:modified>
</cp:coreProperties>
</file>