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9" r:id="rId6"/>
    <p:sldId id="280" r:id="rId7"/>
    <p:sldId id="263" r:id="rId8"/>
    <p:sldId id="264" r:id="rId9"/>
    <p:sldId id="265" r:id="rId10"/>
    <p:sldId id="281" r:id="rId11"/>
    <p:sldId id="258" r:id="rId12"/>
    <p:sldId id="25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Vasquez" initials="DV" lastIdx="1" clrIdx="0">
    <p:extLst>
      <p:ext uri="{19B8F6BF-5375-455C-9EA6-DF929625EA0E}">
        <p15:presenceInfo xmlns:p15="http://schemas.microsoft.com/office/powerpoint/2012/main" userId="S::dvasquez@pegaucho.com::f1b35dbf-ecf8-4eb5-b855-8da74a8a6b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675"/>
    <a:srgbClr val="D45CB2"/>
    <a:srgbClr val="20B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7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73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39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4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40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67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87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97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20/05/2021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vasqu18@eafit.edu.co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cdrojasr@eafit.edu.c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druaj@eafit.edu.co" TargetMode="External"/><Relationship Id="rId5" Type="http://schemas.openxmlformats.org/officeDocument/2006/relationships/hyperlink" Target="mailto:dpatinob@eafit.edu.co" TargetMode="External"/><Relationship Id="rId4" Type="http://schemas.openxmlformats.org/officeDocument/2006/relationships/hyperlink" Target="mailto:ymbarcelop@eafit.edu.c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42EC1-9967-4326-9683-296F5FB3F649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identificación: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PAA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Entidad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NIT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Localización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Descripcion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/Ubicación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Mision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/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Vision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Perspectiva Estratégica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167D2-BC1A-4025-A852-1ED7FB3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104559"/>
            <a:ext cx="6125847" cy="264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2167B-0AEB-4348-834B-A01C52AA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198753" y="210455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PAA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Entidad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NIT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Localización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Descripcion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/Ubicación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Mision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/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Vision</a:t>
            </a:r>
            <a:endParaRPr lang="es-MX" sz="1600" dirty="0">
              <a:solidFill>
                <a:srgbClr val="223675"/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Perspectiva Estratégica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D167D2-BC1A-4025-A852-1ED7FB31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72" y="2715348"/>
            <a:ext cx="5821047" cy="2517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identificación: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E8CF0-AA25-4E35-AE8F-3F7FDB59E7BB}"/>
              </a:ext>
            </a:extLst>
          </p:cNvPr>
          <p:cNvSpPr txBox="1"/>
          <p:nvPr/>
        </p:nvSpPr>
        <p:spPr>
          <a:xfrm>
            <a:off x="76200" y="5309116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Remover caracteres especiales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</a:t>
            </a:r>
            <a:r>
              <a:rPr lang="es-MX" sz="1200" dirty="0" err="1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Tokenizar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 (1-gran o n-gran)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Remover </a:t>
            </a:r>
            <a:r>
              <a:rPr lang="es-MX" sz="1200" dirty="0" err="1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Stopwords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  Reducir dimensionalidad  Lematización</a:t>
            </a:r>
          </a:p>
          <a:p>
            <a:pPr algn="ctr"/>
            <a:r>
              <a:rPr lang="es-MX" sz="1200" b="1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MODELO LDA: DETECCIÓN DE TÓPICOS  TRANSFORMACIÓN DIGITAL</a:t>
            </a:r>
            <a:endParaRPr lang="es-MX" sz="1200" b="1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  <a:p>
            <a:pPr algn="ctr"/>
            <a:endParaRPr lang="es-CO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622D2-C9EE-4CE4-A4EA-2EC20F4B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7D22EF-7BF0-49A0-8457-82ACC6232F41}"/>
              </a:ext>
            </a:extLst>
          </p:cNvPr>
          <p:cNvSpPr txBox="1"/>
          <p:nvPr/>
        </p:nvSpPr>
        <p:spPr>
          <a:xfrm>
            <a:off x="3885319" y="1398143"/>
            <a:ext cx="4687181" cy="1169551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Entidad y NIT: 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Creación de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Entidad_matriz</a:t>
            </a:r>
            <a:endParaRPr lang="es-MX" sz="1400" b="1" dirty="0">
              <a:solidFill>
                <a:srgbClr val="223675"/>
              </a:solidFill>
            </a:endParaRPr>
          </a:p>
          <a:p>
            <a:r>
              <a:rPr lang="es-MX" sz="1400" b="1" dirty="0">
                <a:solidFill>
                  <a:srgbClr val="223675"/>
                </a:solidFill>
              </a:rPr>
              <a:t>Localización – Descripción/ Ubicación: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Cruzarlo con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Divipola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Dane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Latitud, Longitud</a:t>
            </a:r>
          </a:p>
          <a:p>
            <a:r>
              <a:rPr lang="es-MX" sz="1400" b="1" dirty="0">
                <a:solidFill>
                  <a:srgbClr val="223675"/>
                </a:solidFill>
              </a:rPr>
              <a:t>Misión/Visión – Perspectiva Estratégica: 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</a:rPr>
              <a:t>Tokenización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 -Búsqueda de palabras claves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8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FC624E-89F3-4F50-AF91-EEDDFFCD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Año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Primera Publicación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Mes Proyectado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Ultima 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Modificacion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Publicacion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temporalidad: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34A38B-50B2-4FC9-9B8F-23114088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464010"/>
            <a:ext cx="2514599" cy="3927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2D67B4-B0ED-4AE3-92AD-0AA3A5CAE3E6}"/>
              </a:ext>
            </a:extLst>
          </p:cNvPr>
          <p:cNvSpPr txBox="1"/>
          <p:nvPr/>
        </p:nvSpPr>
        <p:spPr>
          <a:xfrm>
            <a:off x="5257800" y="1150160"/>
            <a:ext cx="143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bg1">
                    <a:lumMod val="65000"/>
                  </a:schemeClr>
                </a:solidFill>
              </a:rPr>
              <a:t>Errores de formato:</a:t>
            </a:r>
            <a:endParaRPr lang="es-CO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5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EB4583-AA18-4193-92BE-43392F041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Año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Fecha Primera Publicación 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Mes Proyectado 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Ultima Fecha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Modificacion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Fecha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Publicacion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temporalidad: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177BC-E5AE-4B6F-BF80-A0B6D3760EDB}"/>
              </a:ext>
            </a:extLst>
          </p:cNvPr>
          <p:cNvSpPr txBox="1"/>
          <p:nvPr/>
        </p:nvSpPr>
        <p:spPr>
          <a:xfrm>
            <a:off x="275968" y="3982133"/>
            <a:ext cx="3418513" cy="738664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Mes proyectado: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Ajuste sin valores a Enero</a:t>
            </a:r>
          </a:p>
          <a:p>
            <a:r>
              <a:rPr lang="es-MX" sz="1400" b="1" dirty="0">
                <a:solidFill>
                  <a:srgbClr val="223675"/>
                </a:solidFill>
              </a:rPr>
              <a:t>Ultima fecha de modificación: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Cálculo en días a Fecha Publicación.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85381F2-33EB-4F09-9052-67657C77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46" y="1235603"/>
            <a:ext cx="3069416" cy="210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7E50EE-0780-4E0C-95FA-5D2D62108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3519243"/>
            <a:ext cx="3328351" cy="21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7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Menor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Minima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Global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Precio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monetización: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31073-0B46-46E5-96A7-F858AE47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709C41-55E5-4E09-9BED-20DEFA7D3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22" y="2738711"/>
            <a:ext cx="5587477" cy="238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7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3A545B-49DE-43DB-ACA5-D7B81AC5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Menor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Presupuesto </a:t>
            </a:r>
            <a:r>
              <a:rPr lang="es-MX" sz="1600" strike="sngStrike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Minima</a:t>
            </a: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Cuantía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Presupuesto Global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Precio 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monetización: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606E-1C01-4F57-B8D2-E35DDF32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518388"/>
            <a:ext cx="4981575" cy="3144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D697B-EEF0-49E4-8A5A-45B7D1802D26}"/>
              </a:ext>
            </a:extLst>
          </p:cNvPr>
          <p:cNvSpPr txBox="1"/>
          <p:nvPr/>
        </p:nvSpPr>
        <p:spPr>
          <a:xfrm>
            <a:off x="0" y="5059795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Identificación de inversión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</a:rPr>
              <a:t>Umbral de análisis </a:t>
            </a:r>
            <a:r>
              <a:rPr lang="es-MX" sz="1200" dirty="0">
                <a:solidFill>
                  <a:srgbClr val="223675"/>
                </a:solidFill>
                <a:latin typeface="Helvetica" panose="020B0604020202020204" pitchFamily="34" charset="0"/>
                <a:cs typeface="Hadassah Friedlaender" panose="020B0604020202020204" pitchFamily="18" charset="-79"/>
                <a:sym typeface="Wingdings" panose="05000000000000000000" pitchFamily="2" charset="2"/>
              </a:rPr>
              <a:t> Segmentación por ubicación</a:t>
            </a:r>
            <a:endParaRPr lang="es-MX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  <a:p>
            <a:pPr algn="ctr"/>
            <a:endParaRPr lang="es-CO" sz="1200" dirty="0">
              <a:solidFill>
                <a:srgbClr val="223675"/>
              </a:solidFill>
              <a:latin typeface="Helvetica" panose="020B0604020202020204" pitchFamily="34" charset="0"/>
              <a:cs typeface="Hadassah Friedlaender" panose="020B0604020202020204" pitchFamily="18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AEF6B-FF7D-4DAD-BCF7-09D765C531FE}"/>
              </a:ext>
            </a:extLst>
          </p:cNvPr>
          <p:cNvSpPr txBox="1"/>
          <p:nvPr/>
        </p:nvSpPr>
        <p:spPr>
          <a:xfrm>
            <a:off x="275968" y="3966897"/>
            <a:ext cx="3418513" cy="523220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Precio Base: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Anular valores vacíos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Filtrar por departamento y municipio</a:t>
            </a:r>
          </a:p>
        </p:txBody>
      </p:sp>
    </p:spTree>
    <p:extLst>
      <p:ext uri="{BB962C8B-B14F-4D97-AF65-F5344CB8AC3E}">
        <p14:creationId xmlns:p14="http://schemas.microsoft.com/office/powerpoint/2010/main" val="33966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61AA49-9CD5-4F8E-8BC6-DE0AD26C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Item</a:t>
            </a:r>
            <a:endParaRPr lang="es-MX" sz="16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Categoría Principal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Nombre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Nombre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Familia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UNSPSC - Nombre Familia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categorización: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D4E3C-B8AC-4364-BC81-279D64D9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37" y="1209973"/>
            <a:ext cx="3795713" cy="394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6694-1846-4C8E-A8A2-5DE37FF1D085}"/>
              </a:ext>
            </a:extLst>
          </p:cNvPr>
          <p:cNvSpPr txBox="1"/>
          <p:nvPr/>
        </p:nvSpPr>
        <p:spPr>
          <a:xfrm>
            <a:off x="205424" y="210455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Identificador </a:t>
            </a:r>
            <a:r>
              <a:rPr lang="es-MX" sz="1600" strike="sngStrike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Item</a:t>
            </a:r>
            <a:endParaRPr lang="es-MX" sz="1600" strike="sngStrike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Categoría Principal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Producto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Clase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</a:t>
            </a:r>
            <a:r>
              <a:rPr lang="es-MX" sz="1600" dirty="0" err="1">
                <a:solidFill>
                  <a:srgbClr val="223675"/>
                </a:solidFill>
                <a:latin typeface="Helvetica" panose="020B0604020202020204" pitchFamily="34" charset="0"/>
              </a:rPr>
              <a:t>Codigo</a:t>
            </a: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 Familia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UNSPSC - Nombre Familia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571500" y="154888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Variables de categorización: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5423D-A90E-41A4-9DFC-044A1076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104559"/>
            <a:ext cx="5603984" cy="2617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AF7F5-CC48-4D0F-AFC3-DA811219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F23E9-FCA4-414E-9E7B-3E3FC9292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44" y="4995437"/>
            <a:ext cx="2266950" cy="565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70D5EE-FE6F-4A2F-88C8-DFE41A56D4FB}"/>
              </a:ext>
            </a:extLst>
          </p:cNvPr>
          <p:cNvSpPr txBox="1"/>
          <p:nvPr/>
        </p:nvSpPr>
        <p:spPr>
          <a:xfrm>
            <a:off x="275968" y="5001339"/>
            <a:ext cx="3486407" cy="307777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Jerarquización: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</a:t>
            </a: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Familia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 </a:t>
            </a: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Clase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 </a:t>
            </a:r>
            <a:r>
              <a:rPr lang="es-MX" sz="1400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Producto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61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FC5B03-BCCD-4EFC-AFD0-84133C875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BFB23-608E-409F-8806-796AC36AD38C}"/>
              </a:ext>
            </a:extLst>
          </p:cNvPr>
          <p:cNvSpPr txBox="1"/>
          <p:nvPr/>
        </p:nvSpPr>
        <p:spPr>
          <a:xfrm>
            <a:off x="447675" y="11039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Modalidad: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EC4F0-0943-4329-B852-FC9F4E7D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" y="1671861"/>
            <a:ext cx="7591425" cy="23132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D13B3-1423-4AAC-AF95-126858F3786D}"/>
              </a:ext>
            </a:extLst>
          </p:cNvPr>
          <p:cNvSpPr txBox="1"/>
          <p:nvPr/>
        </p:nvSpPr>
        <p:spPr>
          <a:xfrm>
            <a:off x="447675" y="426092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Otras Variables:</a:t>
            </a:r>
          </a:p>
          <a:p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1B297-19CF-4ED5-99E2-6251C385192B}"/>
              </a:ext>
            </a:extLst>
          </p:cNvPr>
          <p:cNvSpPr txBox="1"/>
          <p:nvPr/>
        </p:nvSpPr>
        <p:spPr>
          <a:xfrm>
            <a:off x="2352675" y="4416563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Versión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strike="sngStrike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Referencia Contrato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Referencia Operación</a:t>
            </a:r>
          </a:p>
          <a:p>
            <a:pPr marL="285750" indent="-285750">
              <a:buClr>
                <a:srgbClr val="223675"/>
              </a:buClr>
              <a:buFont typeface="Wingdings" panose="05000000000000000000" pitchFamily="2" charset="2"/>
              <a:buChar char="ü"/>
            </a:pPr>
            <a:r>
              <a:rPr lang="es-MX" sz="1600" dirty="0">
                <a:solidFill>
                  <a:srgbClr val="223675"/>
                </a:solidFill>
                <a:latin typeface="Helvetica" panose="020B0604020202020204" pitchFamily="34" charset="0"/>
              </a:rPr>
              <a:t>Contacto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0C00C-52C8-4D8D-B6CC-7ED329A69274}"/>
              </a:ext>
            </a:extLst>
          </p:cNvPr>
          <p:cNvSpPr txBox="1"/>
          <p:nvPr/>
        </p:nvSpPr>
        <p:spPr>
          <a:xfrm>
            <a:off x="5343268" y="4460983"/>
            <a:ext cx="3486407" cy="523220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rgbClr val="223675"/>
                </a:solidFill>
              </a:rPr>
              <a:t>Modalidad:</a:t>
            </a:r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 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Definición</a:t>
            </a:r>
          </a:p>
          <a:p>
            <a:r>
              <a:rPr lang="es-MX" sz="1400" b="1" dirty="0">
                <a:solidFill>
                  <a:srgbClr val="223675"/>
                </a:solidFill>
                <a:sym typeface="Wingdings" panose="05000000000000000000" pitchFamily="2" charset="2"/>
              </a:rPr>
              <a:t>Referencia Operación / Contacto: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Consulta</a:t>
            </a:r>
            <a:endParaRPr lang="es-MX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51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F93AE7-78BC-4247-B41D-AA1F577D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DEL DATASET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DA412-9ADA-4976-8FE3-B5F952E39B7F}"/>
              </a:ext>
            </a:extLst>
          </p:cNvPr>
          <p:cNvSpPr txBox="1"/>
          <p:nvPr/>
        </p:nvSpPr>
        <p:spPr>
          <a:xfrm>
            <a:off x="724546" y="1159889"/>
            <a:ext cx="7694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dirty="0">
                <a:latin typeface="Helvetica" panose="020B0604020202020204" pitchFamily="34" charset="0"/>
              </a:rPr>
              <a:t>Estudio realizado por </a:t>
            </a:r>
            <a:r>
              <a:rPr lang="es-MX" sz="1600" dirty="0" err="1">
                <a:latin typeface="Helvetica" panose="020B0604020202020204" pitchFamily="34" charset="0"/>
              </a:rPr>
              <a:t>Andi</a:t>
            </a:r>
            <a:r>
              <a:rPr lang="es-MX" sz="1600" dirty="0">
                <a:latin typeface="Helvetica" panose="020B0604020202020204" pitchFamily="34" charset="0"/>
              </a:rPr>
              <a:t> y Revista Dinero sobre las empresas colombianas más innovadoras del 2019, donde hacen un análisis bajo los criterios de </a:t>
            </a:r>
            <a:r>
              <a:rPr lang="es-ES" sz="1600" dirty="0">
                <a:solidFill>
                  <a:srgbClr val="212121"/>
                </a:solidFill>
                <a:latin typeface="Helvetica" panose="020B0604020202020204" pitchFamily="34" charset="0"/>
              </a:rPr>
              <a:t>resultados, capacidades y condiciones.</a:t>
            </a:r>
            <a:r>
              <a:rPr lang="es-MX" sz="1600" dirty="0">
                <a:latin typeface="Helvetica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D785-391F-49EA-AF2C-74778E897359}"/>
              </a:ext>
            </a:extLst>
          </p:cNvPr>
          <p:cNvSpPr txBox="1"/>
          <p:nvPr/>
        </p:nvSpPr>
        <p:spPr>
          <a:xfrm>
            <a:off x="275967" y="685320"/>
            <a:ext cx="592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Fuente 3</a:t>
            </a:r>
            <a:r>
              <a:rPr lang="es-ES" dirty="0">
                <a:solidFill>
                  <a:srgbClr val="223675"/>
                </a:solidFill>
                <a:latin typeface="Helvetica" panose="020B0604020202020204" pitchFamily="34" charset="0"/>
              </a:rPr>
              <a:t>: 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Innovación (Revista Semana/Dinero)</a:t>
            </a:r>
          </a:p>
        </p:txBody>
      </p:sp>
      <p:pic>
        <p:nvPicPr>
          <p:cNvPr id="1026" name="Picture 2" descr="default">
            <a:extLst>
              <a:ext uri="{FF2B5EF4-FFF2-40B4-BE49-F238E27FC236}">
                <a16:creationId xmlns:a16="http://schemas.microsoft.com/office/drawing/2014/main" id="{9296C250-E773-40AF-8FFC-1BC66338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45" y="2762249"/>
            <a:ext cx="4284133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E8C345-6201-46E9-9B55-94FE88858F0E}"/>
              </a:ext>
            </a:extLst>
          </p:cNvPr>
          <p:cNvSpPr txBox="1"/>
          <p:nvPr/>
        </p:nvSpPr>
        <p:spPr>
          <a:xfrm>
            <a:off x="352425" y="2237107"/>
            <a:ext cx="325755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Resultados </a:t>
            </a:r>
            <a:r>
              <a:rPr lang="es-ES" sz="12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(50%)</a:t>
            </a:r>
            <a:endParaRPr lang="es-ES" b="1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pPr algn="just"/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Mide que tan innovadores son los nuevos productos, servicios y modelos de la empresa comparándolos con los estándares de la misma.</a:t>
            </a:r>
          </a:p>
          <a:p>
            <a:pPr algn="just"/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1704D-B0C4-4B18-8AB7-6E9147BEE0B3}"/>
              </a:ext>
            </a:extLst>
          </p:cNvPr>
          <p:cNvSpPr txBox="1"/>
          <p:nvPr/>
        </p:nvSpPr>
        <p:spPr>
          <a:xfrm>
            <a:off x="352425" y="3227707"/>
            <a:ext cx="325755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Capacidad 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(40%)</a:t>
            </a:r>
            <a:endParaRPr lang="es-ES" dirty="0">
              <a:solidFill>
                <a:schemeClr val="accent5">
                  <a:lumMod val="75000"/>
                </a:schemeClr>
              </a:solidFill>
              <a:latin typeface="Helvetica" panose="020B0604020202020204" pitchFamily="34" charset="0"/>
            </a:endParaRPr>
          </a:p>
          <a:p>
            <a:pPr algn="just"/>
            <a:r>
              <a:rPr lang="es-E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Mide la implementación de un sistema de innovación y que tan bueno es este visto desde el punto de vista científico,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el </a:t>
            </a:r>
            <a:r>
              <a:rPr lang="es-E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presupuesto designado para la innovación Y</a:t>
            </a:r>
            <a:r>
              <a:rPr lang="es-CO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 la gestión con la propiedad intelectual</a:t>
            </a:r>
          </a:p>
          <a:p>
            <a:pPr algn="just"/>
            <a:endParaRPr lang="es-CO" sz="1100" dirty="0">
              <a:solidFill>
                <a:srgbClr val="212121"/>
              </a:solidFill>
              <a:latin typeface="Helvetica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Condición </a:t>
            </a: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Helvetica" panose="020B0604020202020204" pitchFamily="34" charset="0"/>
              </a:rPr>
              <a:t>(10%)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Helvetica" panose="020B0604020202020204" pitchFamily="34" charset="0"/>
            </a:endParaRPr>
          </a:p>
          <a:p>
            <a:pPr algn="just"/>
            <a:r>
              <a:rPr lang="es-CO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Mide </a:t>
            </a:r>
            <a:r>
              <a:rPr lang="es-ES" sz="11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la cultura y estrategia de innovación dentro de la empresa.</a:t>
            </a:r>
            <a:endParaRPr lang="es-CO" sz="11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1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B69CF88F-CFAA-4C85-B6BA-AEAB7E68EC8E}"/>
              </a:ext>
            </a:extLst>
          </p:cNvPr>
          <p:cNvSpPr txBox="1"/>
          <p:nvPr/>
        </p:nvSpPr>
        <p:spPr>
          <a:xfrm>
            <a:off x="485646" y="2388716"/>
            <a:ext cx="8172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ALIANZA CAOBA – UNIVERSIDAD EAFIT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35D6BBA2-BB93-4F1B-98EE-B11A57271C48}"/>
              </a:ext>
            </a:extLst>
          </p:cNvPr>
          <p:cNvSpPr txBox="1"/>
          <p:nvPr/>
        </p:nvSpPr>
        <p:spPr>
          <a:xfrm>
            <a:off x="1075714" y="2911936"/>
            <a:ext cx="6992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Maestría en Analítica y Ciencia de los Datos</a:t>
            </a:r>
          </a:p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Proyecto Integrador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94AE5-DA66-46BA-B91C-44CC776348E1}"/>
              </a:ext>
            </a:extLst>
          </p:cNvPr>
          <p:cNvSpPr txBox="1"/>
          <p:nvPr/>
        </p:nvSpPr>
        <p:spPr>
          <a:xfrm>
            <a:off x="0" y="3946065"/>
            <a:ext cx="8172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Cristian David Rojas Rincón,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2" tooltip="mailto:cdrojasr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cdrojasr@eafit.edu.co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Economista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Daniela Vasquez Jaramillo,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3" tooltip="mailto:dvasqu18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dvasqu18@eafit.edu.co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Negociadora Internacional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Yaliza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Margarita </a:t>
            </a:r>
            <a:r>
              <a:rPr lang="es-CO" b="0" i="1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Barcelo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Pulgar,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4" tooltip="mailto:ymbarcelop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ymbarcelop@eafit.edu.co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Contadora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Daniel Patiño Barraza,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5" tooltip="mailto:dpatinob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dpatinob@eafit.edu.co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Finanzas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David Rúa Jaramillo, </a:t>
            </a:r>
            <a:r>
              <a:rPr lang="es-CO" sz="1400" b="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6" tooltip="mailto:druaj@eafit.edu.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druaj@eafit.edu.co</a:t>
            </a:r>
            <a:r>
              <a:rPr lang="es-CO" b="0" i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, Ingeniero Administrador</a:t>
            </a:r>
            <a:endParaRPr lang="es-CO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4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79FBA16-7925-44B3-B356-630135D3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2" name="CuadroTexto 4">
            <a:extLst>
              <a:ext uri="{FF2B5EF4-FFF2-40B4-BE49-F238E27FC236}">
                <a16:creationId xmlns:a16="http://schemas.microsoft.com/office/drawing/2014/main" id="{D914664A-56C3-4AAF-BC38-511E02B5855C}"/>
              </a:ext>
            </a:extLst>
          </p:cNvPr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DESCRIPCIÓN DE DATAFRAMES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8B522-7A95-4354-A88D-45A370D4B1BF}"/>
              </a:ext>
            </a:extLst>
          </p:cNvPr>
          <p:cNvSpPr txBox="1"/>
          <p:nvPr/>
        </p:nvSpPr>
        <p:spPr>
          <a:xfrm>
            <a:off x="1831180" y="1284708"/>
            <a:ext cx="573166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  <a:latin typeface="Helvetica" panose="020B0604020202020204" pitchFamily="34" charset="0"/>
              </a:rPr>
              <a:t>DF TOP</a:t>
            </a:r>
          </a:p>
          <a:p>
            <a:pPr algn="just"/>
            <a:r>
              <a:rPr lang="es-E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Top 30 de las empresas más innovadoras en Colombia según los parámetros expuestos al inicio y que estén inscritas al ranking de la revista.</a:t>
            </a:r>
          </a:p>
          <a:p>
            <a:endParaRPr lang="es-CO" dirty="0">
              <a:latin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9AF05-7287-4683-A8FE-5448F0597265}"/>
              </a:ext>
            </a:extLst>
          </p:cNvPr>
          <p:cNvSpPr txBox="1"/>
          <p:nvPr/>
        </p:nvSpPr>
        <p:spPr>
          <a:xfrm>
            <a:off x="1079895" y="2700481"/>
            <a:ext cx="35028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DOCTORALES</a:t>
            </a:r>
          </a:p>
          <a:p>
            <a:r>
              <a:rPr lang="es-MX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Top 10 de las empresas que más doctores contratan para temas de I+D.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75129-01A7-4F17-B679-FB3CC26B20A5}"/>
              </a:ext>
            </a:extLst>
          </p:cNvPr>
          <p:cNvSpPr txBox="1"/>
          <p:nvPr/>
        </p:nvSpPr>
        <p:spPr>
          <a:xfrm>
            <a:off x="5257800" y="2700480"/>
            <a:ext cx="35028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ECOSISTEMAS</a:t>
            </a:r>
          </a:p>
          <a:p>
            <a:r>
              <a:rPr lang="es-ES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Top 10 de los mejores sistemas de innovación de las empresas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F63D2-8282-4A94-B944-DE6FD9942966}"/>
              </a:ext>
            </a:extLst>
          </p:cNvPr>
          <p:cNvSpPr txBox="1"/>
          <p:nvPr/>
        </p:nvSpPr>
        <p:spPr>
          <a:xfrm>
            <a:off x="1079895" y="3777699"/>
            <a:ext cx="3502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NUEVOS ECOSISTEMA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</a:t>
            </a:r>
            <a:r>
              <a:rPr lang="es-MX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p 10 de las empresas con los 10 mejores ecosistemas surgentes en innovación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6F231-611B-4A67-9DB9-6DA1C79BEB0F}"/>
              </a:ext>
            </a:extLst>
          </p:cNvPr>
          <p:cNvSpPr txBox="1"/>
          <p:nvPr/>
        </p:nvSpPr>
        <p:spPr>
          <a:xfrm>
            <a:off x="5257800" y="3718489"/>
            <a:ext cx="3502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rgbClr val="223675"/>
                </a:solidFill>
                <a:latin typeface="Helvetica" panose="020B0604020202020204" pitchFamily="34" charset="0"/>
              </a:rPr>
              <a:t>DF PATENTES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Top 10 de las empresas que tienen la mejor combinación entre mejores e innovadoras patentes.</a:t>
            </a:r>
          </a:p>
          <a:p>
            <a:endParaRPr lang="es-CO" sz="16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5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32A18-625D-4E2C-99D3-F4406181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540CDC-0669-4720-8CC7-CE764B1A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521" y="3181888"/>
            <a:ext cx="4992845" cy="1905001"/>
          </a:xfrm>
          <a:prstGeom prst="rect">
            <a:avLst/>
          </a:prstGeom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9CC2FA46-A950-4A67-81A9-091843C20F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35"/>
          <a:stretch/>
        </p:blipFill>
        <p:spPr>
          <a:xfrm>
            <a:off x="857450" y="280349"/>
            <a:ext cx="2114423" cy="2765148"/>
          </a:xfrm>
          <a:prstGeom prst="rect">
            <a:avLst/>
          </a:prstGeom>
        </p:spPr>
      </p:pic>
      <p:pic>
        <p:nvPicPr>
          <p:cNvPr id="5" name="Imagen 12">
            <a:extLst>
              <a:ext uri="{FF2B5EF4-FFF2-40B4-BE49-F238E27FC236}">
                <a16:creationId xmlns:a16="http://schemas.microsoft.com/office/drawing/2014/main" id="{DE39AA1F-977B-492E-B783-07C29B329A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6" t="782"/>
          <a:stretch/>
        </p:blipFill>
        <p:spPr>
          <a:xfrm>
            <a:off x="3139948" y="280349"/>
            <a:ext cx="2451097" cy="2765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D38F1-5694-42E3-9C35-7AF961A3E8DD}"/>
              </a:ext>
            </a:extLst>
          </p:cNvPr>
          <p:cNvCxnSpPr>
            <a:cxnSpLocks/>
          </p:cNvCxnSpPr>
          <p:nvPr/>
        </p:nvCxnSpPr>
        <p:spPr>
          <a:xfrm>
            <a:off x="5782768" y="2569724"/>
            <a:ext cx="941882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02B7E1-96A0-46C3-ACAE-B9F665F640A5}"/>
              </a:ext>
            </a:extLst>
          </p:cNvPr>
          <p:cNvSpPr txBox="1"/>
          <p:nvPr/>
        </p:nvSpPr>
        <p:spPr>
          <a:xfrm>
            <a:off x="6724650" y="2415835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Digitalización de variables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9C2D2-1DF0-4635-AAFB-7BC5927CA3AB}"/>
              </a:ext>
            </a:extLst>
          </p:cNvPr>
          <p:cNvCxnSpPr>
            <a:cxnSpLocks/>
          </p:cNvCxnSpPr>
          <p:nvPr/>
        </p:nvCxnSpPr>
        <p:spPr>
          <a:xfrm flipH="1">
            <a:off x="2570071" y="4529908"/>
            <a:ext cx="857250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63BC5E-2101-436E-A06F-83D4C10B7CF9}"/>
              </a:ext>
            </a:extLst>
          </p:cNvPr>
          <p:cNvSpPr txBox="1"/>
          <p:nvPr/>
        </p:nvSpPr>
        <p:spPr>
          <a:xfrm>
            <a:off x="314325" y="4376019"/>
            <a:ext cx="232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Consolidación de variables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216E32-9B5C-4B6E-B414-30E713411CEB}"/>
              </a:ext>
            </a:extLst>
          </p:cNvPr>
          <p:cNvCxnSpPr>
            <a:cxnSpLocks/>
          </p:cNvCxnSpPr>
          <p:nvPr/>
        </p:nvCxnSpPr>
        <p:spPr>
          <a:xfrm>
            <a:off x="2639000" y="5453833"/>
            <a:ext cx="2621054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62EEC9-C4A7-49AF-AC91-DD5AAD03AF2E}"/>
              </a:ext>
            </a:extLst>
          </p:cNvPr>
          <p:cNvSpPr txBox="1"/>
          <p:nvPr/>
        </p:nvSpPr>
        <p:spPr>
          <a:xfrm>
            <a:off x="5343525" y="5299944"/>
            <a:ext cx="219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223675"/>
                </a:solidFill>
                <a:latin typeface="Helvetica" panose="020B0604020202020204" pitchFamily="34" charset="0"/>
              </a:rPr>
              <a:t>Correlación entre fuentes</a:t>
            </a:r>
            <a:endParaRPr lang="es-CO" dirty="0">
              <a:solidFill>
                <a:srgbClr val="223675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3AC79-7200-4759-A639-88FB3DCB1AA0}"/>
              </a:ext>
            </a:extLst>
          </p:cNvPr>
          <p:cNvSpPr txBox="1"/>
          <p:nvPr/>
        </p:nvSpPr>
        <p:spPr>
          <a:xfrm>
            <a:off x="383780" y="3707811"/>
            <a:ext cx="2614916" cy="523220"/>
          </a:xfrm>
          <a:prstGeom prst="rect">
            <a:avLst/>
          </a:prstGeom>
          <a:noFill/>
          <a:ln w="28575">
            <a:solidFill>
              <a:srgbClr val="223675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Incluir NIT</a:t>
            </a: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</a:rPr>
              <a:t>Cruzar con Fuente 1 y Fuente 2</a:t>
            </a:r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F93AE7-78BC-4247-B41D-AA1F577D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ACCESO DE GITLAB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9C3C7-272F-4112-85EB-0F189CE4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284709"/>
            <a:ext cx="6919784" cy="3339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B5A14-FF58-4AEE-A633-D8291E27A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975" y="3429000"/>
            <a:ext cx="4857750" cy="2238178"/>
          </a:xfrm>
          <a:prstGeom prst="rect">
            <a:avLst/>
          </a:prstGeom>
          <a:ln w="19050">
            <a:solidFill>
              <a:srgbClr val="223675"/>
            </a:solidFill>
          </a:ln>
        </p:spPr>
      </p:pic>
    </p:spTree>
    <p:extLst>
      <p:ext uri="{BB962C8B-B14F-4D97-AF65-F5344CB8AC3E}">
        <p14:creationId xmlns:p14="http://schemas.microsoft.com/office/powerpoint/2010/main" val="212121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69C6E5-D08C-4D8F-ACB2-0DEA4B9E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8" name="CuadroTexto 4">
            <a:extLst>
              <a:ext uri="{FF2B5EF4-FFF2-40B4-BE49-F238E27FC236}">
                <a16:creationId xmlns:a16="http://schemas.microsoft.com/office/drawing/2014/main" id="{340A8E78-BBAB-401A-BAEF-28BA206FFC38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3FA77-D25B-4664-921B-EC36C1A59D5F}"/>
              </a:ext>
            </a:extLst>
          </p:cNvPr>
          <p:cNvSpPr txBox="1"/>
          <p:nvPr/>
        </p:nvSpPr>
        <p:spPr>
          <a:xfrm>
            <a:off x="379781" y="1895475"/>
            <a:ext cx="4172937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Objetivos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Avance del cronograma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Estrategia del proyecto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Identificación del data set: Fuente 2</a:t>
            </a:r>
          </a:p>
          <a:p>
            <a:pPr marL="800100" lvl="1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 Identificación de variables</a:t>
            </a:r>
          </a:p>
          <a:p>
            <a:pPr marL="800100" lvl="1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Principales hallazgos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Identificación del data set: Fuente 3</a:t>
            </a: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Acceso a </a:t>
            </a:r>
            <a:r>
              <a:rPr lang="es-MX" dirty="0" err="1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</a:rPr>
              <a:t>Gitlab</a:t>
            </a: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endParaRPr lang="es-MX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  <a:p>
            <a:pPr marL="342900" indent="-342900">
              <a:buClr>
                <a:srgbClr val="223675"/>
              </a:buClr>
              <a:buFont typeface="+mj-lt"/>
              <a:buAutoNum type="arabicPeriod"/>
            </a:pPr>
            <a:endParaRPr lang="es-CO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719847-05ED-4F13-888C-FC6759B3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76DF1D-9B81-4C0B-AD59-47318947FFFF}"/>
              </a:ext>
            </a:extLst>
          </p:cNvPr>
          <p:cNvSpPr txBox="1"/>
          <p:nvPr/>
        </p:nvSpPr>
        <p:spPr>
          <a:xfrm>
            <a:off x="592810" y="1357337"/>
            <a:ext cx="79583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s-MX" sz="1800" b="1" i="0" dirty="0">
                <a:solidFill>
                  <a:srgbClr val="223675"/>
                </a:solidFill>
                <a:effectLst/>
                <a:latin typeface="Calibri" panose="020F0502020204030204" pitchFamily="34" charset="0"/>
              </a:rPr>
              <a:t>Objetivo general:  </a:t>
            </a:r>
            <a:endParaRPr lang="es-MX" b="1" i="0" dirty="0">
              <a:solidFill>
                <a:srgbClr val="223675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y priorizar organizaciones del sector público y privado que puedan necesitar soluciones de analítica. Calcular una probabilidad de éxito en las gestiones comerciales basados en la priorización realizada anteriormente. </a:t>
            </a:r>
            <a:endParaRPr lang="es-MX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s-MX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s-MX" b="1" dirty="0">
                <a:solidFill>
                  <a:srgbClr val="223675"/>
                </a:solidFill>
                <a:latin typeface="Calibri" panose="020F0502020204030204" pitchFamily="34" charset="0"/>
              </a:rPr>
              <a:t>Objetivos específicos: </a:t>
            </a:r>
          </a:p>
          <a:p>
            <a:pPr marL="342900" indent="-342900" algn="just" rtl="0" fontAlgn="base">
              <a:buFont typeface="+mj-lt"/>
              <a:buAutoNum type="arabicPeriod"/>
            </a:pPr>
            <a:r>
              <a:rPr lang="es-MX" dirty="0">
                <a:solidFill>
                  <a:srgbClr val="223675"/>
                </a:solidFill>
                <a:latin typeface="Calibri" panose="020F0502020204030204" pitchFamily="34" charset="0"/>
              </a:rPr>
              <a:t>A</a:t>
            </a:r>
            <a:r>
              <a:rPr lang="es-MX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grupar empresas de sector privado según sus características e identificar cuáles de esos grupos son ideales para ofrecerles proyectos de analítica (Servicios de Alianza CAOBA). </a:t>
            </a:r>
          </a:p>
          <a:p>
            <a:pPr marL="342900" indent="-342900" algn="just" rtl="0" fontAlgn="base">
              <a:buClr>
                <a:srgbClr val="223675"/>
              </a:buClr>
              <a:buFont typeface="+mj-lt"/>
              <a:buAutoNum type="arabicPeriod"/>
            </a:pPr>
            <a:r>
              <a:rPr lang="es-MX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Identificar cuáles empresas del sector público van a realizar inversiones en proyectos de analítica en los próximos años.  </a:t>
            </a:r>
            <a:endParaRPr lang="es-MX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1DB50280-0E93-4A3F-87F7-9BA522D63C1C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5844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312B239-8E3A-4786-A6C7-BCE81475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5AB82-D39F-4AD9-BEC4-0334A796532E}"/>
              </a:ext>
            </a:extLst>
          </p:cNvPr>
          <p:cNvCxnSpPr/>
          <p:nvPr/>
        </p:nvCxnSpPr>
        <p:spPr>
          <a:xfrm>
            <a:off x="1505102" y="1553318"/>
            <a:ext cx="0" cy="3637535"/>
          </a:xfrm>
          <a:prstGeom prst="line">
            <a:avLst/>
          </a:prstGeom>
          <a:ln w="28575">
            <a:solidFill>
              <a:srgbClr val="2236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A129AF-03BA-4C6E-A312-61E8A2153EF9}"/>
              </a:ext>
            </a:extLst>
          </p:cNvPr>
          <p:cNvSpPr txBox="1"/>
          <p:nvPr/>
        </p:nvSpPr>
        <p:spPr>
          <a:xfrm>
            <a:off x="1877387" y="1303759"/>
            <a:ext cx="237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Recolección de fuentes</a:t>
            </a:r>
          </a:p>
          <a:p>
            <a:pPr algn="ctr"/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Pandas </a:t>
            </a:r>
            <a:r>
              <a:rPr lang="es-CO" dirty="0" err="1">
                <a:solidFill>
                  <a:schemeClr val="bg1">
                    <a:lumMod val="65000"/>
                  </a:schemeClr>
                </a:solidFill>
              </a:rPr>
              <a:t>profiling</a:t>
            </a:r>
            <a:r>
              <a:rPr lang="es-CO" dirty="0">
                <a:solidFill>
                  <a:schemeClr val="bg1">
                    <a:lumMod val="65000"/>
                  </a:schemeClr>
                </a:solidFill>
              </a:rPr>
              <a:t> /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31BE-C853-4E0F-B67F-EE5347222A4E}"/>
              </a:ext>
            </a:extLst>
          </p:cNvPr>
          <p:cNvSpPr txBox="1"/>
          <p:nvPr/>
        </p:nvSpPr>
        <p:spPr>
          <a:xfrm>
            <a:off x="1877387" y="2045935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Entendimiento de los datos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C9A0B-3BE4-439D-B057-9E53991673CD}"/>
              </a:ext>
            </a:extLst>
          </p:cNvPr>
          <p:cNvSpPr txBox="1"/>
          <p:nvPr/>
        </p:nvSpPr>
        <p:spPr>
          <a:xfrm>
            <a:off x="1877387" y="2511112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Preparación de fuentes de datos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AA6FF-62F9-4358-A577-C927B45D50CA}"/>
              </a:ext>
            </a:extLst>
          </p:cNvPr>
          <p:cNvSpPr txBox="1"/>
          <p:nvPr/>
        </p:nvSpPr>
        <p:spPr>
          <a:xfrm>
            <a:off x="1881372" y="2976289"/>
            <a:ext cx="25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Vista de datos </a:t>
            </a:r>
            <a:r>
              <a:rPr lang="es-MX" b="1" dirty="0" err="1">
                <a:solidFill>
                  <a:srgbClr val="223675"/>
                </a:solidFill>
              </a:rPr>
              <a:t>minables</a:t>
            </a:r>
            <a:r>
              <a:rPr lang="es-MX" b="1" dirty="0">
                <a:solidFill>
                  <a:srgbClr val="223675"/>
                </a:solidFill>
              </a:rPr>
              <a:t> </a:t>
            </a:r>
          </a:p>
          <a:p>
            <a:r>
              <a:rPr lang="es-MX" dirty="0">
                <a:solidFill>
                  <a:schemeClr val="bg1">
                    <a:lumMod val="65000"/>
                  </a:schemeClr>
                </a:solidFill>
              </a:rPr>
              <a:t>(Por fuente)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814B5-05A4-4CE3-BDB0-843CCA1FA097}"/>
              </a:ext>
            </a:extLst>
          </p:cNvPr>
          <p:cNvSpPr txBox="1"/>
          <p:nvPr/>
        </p:nvSpPr>
        <p:spPr>
          <a:xfrm>
            <a:off x="1877387" y="371846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Modelado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DE5C0-ECAE-46BC-8D48-4242B124711B}"/>
              </a:ext>
            </a:extLst>
          </p:cNvPr>
          <p:cNvSpPr txBox="1"/>
          <p:nvPr/>
        </p:nvSpPr>
        <p:spPr>
          <a:xfrm>
            <a:off x="1877387" y="4183642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Evaluación de modelos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F8735-242C-40DD-BAF2-CEE7A95FE77E}"/>
              </a:ext>
            </a:extLst>
          </p:cNvPr>
          <p:cNvSpPr txBox="1"/>
          <p:nvPr/>
        </p:nvSpPr>
        <p:spPr>
          <a:xfrm>
            <a:off x="1877387" y="4648819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Despliegue y visualización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73BD-EE3A-4968-A3C6-915A61679B33}"/>
              </a:ext>
            </a:extLst>
          </p:cNvPr>
          <p:cNvSpPr txBox="1"/>
          <p:nvPr/>
        </p:nvSpPr>
        <p:spPr>
          <a:xfrm>
            <a:off x="1877387" y="5113996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Documentación y entrega Técnica</a:t>
            </a:r>
            <a:endParaRPr lang="es-CO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3F2A2-4E1C-4BA6-BA23-AA2EBBABBC13}"/>
              </a:ext>
            </a:extLst>
          </p:cNvPr>
          <p:cNvSpPr/>
          <p:nvPr/>
        </p:nvSpPr>
        <p:spPr>
          <a:xfrm>
            <a:off x="1324168" y="1374634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CF135-9B1E-4128-AE83-FAA9CC703C2C}"/>
              </a:ext>
            </a:extLst>
          </p:cNvPr>
          <p:cNvSpPr/>
          <p:nvPr/>
        </p:nvSpPr>
        <p:spPr>
          <a:xfrm>
            <a:off x="1324127" y="2013118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BCEED-0EB6-4E12-9FA1-2F5381F99644}"/>
              </a:ext>
            </a:extLst>
          </p:cNvPr>
          <p:cNvSpPr/>
          <p:nvPr/>
        </p:nvSpPr>
        <p:spPr>
          <a:xfrm>
            <a:off x="1324127" y="2501618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CA4B0-1CD7-476A-9B9B-CFC475FD401C}"/>
              </a:ext>
            </a:extLst>
          </p:cNvPr>
          <p:cNvSpPr/>
          <p:nvPr/>
        </p:nvSpPr>
        <p:spPr>
          <a:xfrm>
            <a:off x="1324127" y="3008970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C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12E31-88D6-4074-BDB5-955B189129E9}"/>
              </a:ext>
            </a:extLst>
          </p:cNvPr>
          <p:cNvSpPr/>
          <p:nvPr/>
        </p:nvSpPr>
        <p:spPr>
          <a:xfrm>
            <a:off x="1324127" y="3780499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B76CD-06F8-4F2A-B0EE-7BEF8BEECB17}"/>
              </a:ext>
            </a:extLst>
          </p:cNvPr>
          <p:cNvSpPr/>
          <p:nvPr/>
        </p:nvSpPr>
        <p:spPr>
          <a:xfrm>
            <a:off x="1332842" y="4236805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  <a:endParaRPr lang="es-C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9C9309-0142-4C9E-B2E6-53D13B1D1AF5}"/>
              </a:ext>
            </a:extLst>
          </p:cNvPr>
          <p:cNvSpPr/>
          <p:nvPr/>
        </p:nvSpPr>
        <p:spPr>
          <a:xfrm>
            <a:off x="1332842" y="472567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EA34BC-1B10-4C59-B2BD-EBC5D2DD44AD}"/>
              </a:ext>
            </a:extLst>
          </p:cNvPr>
          <p:cNvSpPr/>
          <p:nvPr/>
        </p:nvSpPr>
        <p:spPr>
          <a:xfrm>
            <a:off x="1332842" y="5190853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70EE0-0CFE-4D06-BC74-AF86B268B3E6}"/>
              </a:ext>
            </a:extLst>
          </p:cNvPr>
          <p:cNvSpPr txBox="1"/>
          <p:nvPr/>
        </p:nvSpPr>
        <p:spPr>
          <a:xfrm>
            <a:off x="5514974" y="3482639"/>
            <a:ext cx="30956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dirty="0">
                <a:solidFill>
                  <a:srgbClr val="223675"/>
                </a:solidFill>
              </a:rPr>
              <a:t>Fecha proyectada de finalización:</a:t>
            </a:r>
          </a:p>
          <a:p>
            <a:pPr algn="r"/>
            <a:endParaRPr lang="es-MX" sz="1400" b="1" dirty="0">
              <a:solidFill>
                <a:srgbClr val="223675"/>
              </a:solidFill>
            </a:endParaRPr>
          </a:p>
          <a:p>
            <a:pPr algn="r"/>
            <a:r>
              <a:rPr lang="es-MX" sz="1400" b="1" dirty="0">
                <a:solidFill>
                  <a:srgbClr val="223675"/>
                </a:solidFill>
              </a:rPr>
              <a:t>Entrega </a:t>
            </a:r>
            <a:r>
              <a:rPr lang="es-MX" sz="1400" b="1" dirty="0" err="1">
                <a:solidFill>
                  <a:srgbClr val="223675"/>
                </a:solidFill>
              </a:rPr>
              <a:t>Eafit</a:t>
            </a:r>
            <a:r>
              <a:rPr lang="es-MX" sz="1400" b="1" dirty="0">
                <a:solidFill>
                  <a:srgbClr val="223675"/>
                </a:solidFill>
              </a:rPr>
              <a:t>:</a:t>
            </a:r>
          </a:p>
          <a:p>
            <a:pPr algn="r"/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05 de junio</a:t>
            </a:r>
            <a:endParaRPr lang="es-CO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endParaRPr lang="es-MX" sz="1400" b="1" dirty="0">
              <a:solidFill>
                <a:srgbClr val="223675"/>
              </a:solidFill>
            </a:endParaRPr>
          </a:p>
          <a:p>
            <a:pPr algn="r"/>
            <a:r>
              <a:rPr lang="es-MX" sz="1400" b="1" dirty="0">
                <a:solidFill>
                  <a:srgbClr val="223675"/>
                </a:solidFill>
              </a:rPr>
              <a:t>Entrega Caoba:</a:t>
            </a:r>
          </a:p>
          <a:p>
            <a:pPr algn="r"/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15 de junio</a:t>
            </a:r>
            <a:endParaRPr lang="es-CO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E57831-81FE-47F1-B193-A4960D3FC1A4}"/>
              </a:ext>
            </a:extLst>
          </p:cNvPr>
          <p:cNvSpPr txBox="1"/>
          <p:nvPr/>
        </p:nvSpPr>
        <p:spPr>
          <a:xfrm>
            <a:off x="5514974" y="2733613"/>
            <a:ext cx="30956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 b="1" dirty="0" err="1">
                <a:solidFill>
                  <a:srgbClr val="223675"/>
                </a:solidFill>
              </a:rPr>
              <a:t>Kick</a:t>
            </a:r>
            <a:r>
              <a:rPr lang="es-MX" sz="1400" b="1" dirty="0">
                <a:solidFill>
                  <a:srgbClr val="223675"/>
                </a:solidFill>
              </a:rPr>
              <a:t> off:</a:t>
            </a:r>
          </a:p>
          <a:p>
            <a:pPr algn="r"/>
            <a:r>
              <a:rPr lang="es-MX" sz="2000" b="1" dirty="0">
                <a:solidFill>
                  <a:schemeClr val="bg1">
                    <a:lumMod val="50000"/>
                  </a:schemeClr>
                </a:solidFill>
              </a:rPr>
              <a:t>29 de marzo</a:t>
            </a:r>
            <a:endParaRPr lang="es-CO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C174551-BBCD-4504-8521-3DB185B8D486}"/>
              </a:ext>
            </a:extLst>
          </p:cNvPr>
          <p:cNvSpPr txBox="1"/>
          <p:nvPr/>
        </p:nvSpPr>
        <p:spPr>
          <a:xfrm>
            <a:off x="275968" y="226541"/>
            <a:ext cx="688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AVANCE DEL </a:t>
            </a:r>
          </a:p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CRONOGRAMA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93681A-501A-4EAE-A08F-DE3AC249DE06}"/>
              </a:ext>
            </a:extLst>
          </p:cNvPr>
          <p:cNvCxnSpPr/>
          <p:nvPr/>
        </p:nvCxnSpPr>
        <p:spPr>
          <a:xfrm>
            <a:off x="923925" y="1447800"/>
            <a:ext cx="0" cy="4035528"/>
          </a:xfrm>
          <a:prstGeom prst="straightConnector1">
            <a:avLst/>
          </a:prstGeom>
          <a:ln w="38100">
            <a:solidFill>
              <a:srgbClr val="2236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47AA9A-260F-4CCA-9C7C-91CED3088EFE}"/>
              </a:ext>
            </a:extLst>
          </p:cNvPr>
          <p:cNvSpPr txBox="1"/>
          <p:nvPr/>
        </p:nvSpPr>
        <p:spPr>
          <a:xfrm rot="16200000">
            <a:off x="-1062093" y="3254379"/>
            <a:ext cx="334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223675"/>
                </a:solidFill>
              </a:rPr>
              <a:t>Búsqueda del conocimiento para la aplicación en el proceso</a:t>
            </a:r>
            <a:endParaRPr lang="es-CO" sz="1400" b="1" dirty="0">
              <a:solidFill>
                <a:srgbClr val="2236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2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DF88A69-9027-4BEC-8A42-4B5140D985F9}"/>
              </a:ext>
            </a:extLst>
          </p:cNvPr>
          <p:cNvSpPr/>
          <p:nvPr/>
        </p:nvSpPr>
        <p:spPr>
          <a:xfrm>
            <a:off x="5929458" y="1965545"/>
            <a:ext cx="676274" cy="32454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C14EDD-6592-48EE-88E9-DDBF5F3CFBE9}"/>
              </a:ext>
            </a:extLst>
          </p:cNvPr>
          <p:cNvSpPr/>
          <p:nvPr/>
        </p:nvSpPr>
        <p:spPr>
          <a:xfrm>
            <a:off x="5929458" y="1965945"/>
            <a:ext cx="1356354" cy="324540"/>
          </a:xfrm>
          <a:prstGeom prst="roundRect">
            <a:avLst/>
          </a:prstGeom>
          <a:noFill/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F5AB82-D39F-4AD9-BEC4-0334A796532E}"/>
              </a:ext>
            </a:extLst>
          </p:cNvPr>
          <p:cNvCxnSpPr/>
          <p:nvPr/>
        </p:nvCxnSpPr>
        <p:spPr>
          <a:xfrm>
            <a:off x="1456515" y="1273316"/>
            <a:ext cx="0" cy="36375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A129AF-03BA-4C6E-A312-61E8A2153EF9}"/>
              </a:ext>
            </a:extLst>
          </p:cNvPr>
          <p:cNvSpPr txBox="1"/>
          <p:nvPr/>
        </p:nvSpPr>
        <p:spPr>
          <a:xfrm>
            <a:off x="1828800" y="1023757"/>
            <a:ext cx="237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Recolección de fuentes</a:t>
            </a: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Pandas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</a:rPr>
              <a:t>profiling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</a:rPr>
              <a:t> /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031BE-C853-4E0F-B67F-EE5347222A4E}"/>
              </a:ext>
            </a:extLst>
          </p:cNvPr>
          <p:cNvSpPr txBox="1"/>
          <p:nvPr/>
        </p:nvSpPr>
        <p:spPr>
          <a:xfrm>
            <a:off x="1828800" y="1765933"/>
            <a:ext cx="279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Entendimiento de los datos</a:t>
            </a:r>
            <a:endParaRPr lang="es-CO" dirty="0">
              <a:solidFill>
                <a:srgbClr val="22367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C9A0B-3BE4-439D-B057-9E53991673CD}"/>
              </a:ext>
            </a:extLst>
          </p:cNvPr>
          <p:cNvSpPr txBox="1"/>
          <p:nvPr/>
        </p:nvSpPr>
        <p:spPr>
          <a:xfrm>
            <a:off x="1828800" y="2231110"/>
            <a:ext cx="326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223675"/>
                </a:solidFill>
              </a:rPr>
              <a:t>Preparación</a:t>
            </a:r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MX" b="1" dirty="0">
                <a:solidFill>
                  <a:srgbClr val="223675"/>
                </a:solidFill>
              </a:rPr>
              <a:t>de fuentes de datos</a:t>
            </a:r>
            <a:endParaRPr lang="es-CO" dirty="0">
              <a:solidFill>
                <a:srgbClr val="22367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AA6FF-62F9-4358-A577-C927B45D50CA}"/>
              </a:ext>
            </a:extLst>
          </p:cNvPr>
          <p:cNvSpPr txBox="1"/>
          <p:nvPr/>
        </p:nvSpPr>
        <p:spPr>
          <a:xfrm>
            <a:off x="1832785" y="2696287"/>
            <a:ext cx="2503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Vista de datos </a:t>
            </a:r>
            <a:r>
              <a:rPr lang="es-MX" b="1" dirty="0" err="1">
                <a:solidFill>
                  <a:schemeClr val="bg1">
                    <a:lumMod val="50000"/>
                  </a:schemeClr>
                </a:solidFill>
              </a:rPr>
              <a:t>minables</a:t>
            </a:r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(Por fuente)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814B5-05A4-4CE3-BDB0-843CCA1FA097}"/>
              </a:ext>
            </a:extLst>
          </p:cNvPr>
          <p:cNvSpPr txBox="1"/>
          <p:nvPr/>
        </p:nvSpPr>
        <p:spPr>
          <a:xfrm>
            <a:off x="1828800" y="343846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Modelado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DE5C0-ECAE-46BC-8D48-4242B124711B}"/>
              </a:ext>
            </a:extLst>
          </p:cNvPr>
          <p:cNvSpPr txBox="1"/>
          <p:nvPr/>
        </p:nvSpPr>
        <p:spPr>
          <a:xfrm>
            <a:off x="1828800" y="390364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Evaluación de modelos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F8735-242C-40DD-BAF2-CEE7A95FE77E}"/>
              </a:ext>
            </a:extLst>
          </p:cNvPr>
          <p:cNvSpPr txBox="1"/>
          <p:nvPr/>
        </p:nvSpPr>
        <p:spPr>
          <a:xfrm>
            <a:off x="1828800" y="4368817"/>
            <a:ext cx="265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Despliegue y visualización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73BD-EE3A-4968-A3C6-915A61679B33}"/>
              </a:ext>
            </a:extLst>
          </p:cNvPr>
          <p:cNvSpPr txBox="1"/>
          <p:nvPr/>
        </p:nvSpPr>
        <p:spPr>
          <a:xfrm>
            <a:off x="1828800" y="4833994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Documentación y entrega Técnica</a:t>
            </a:r>
            <a:endParaRPr lang="es-CO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3F2A2-4E1C-4BA6-BA23-AA2EBBABBC13}"/>
              </a:ext>
            </a:extLst>
          </p:cNvPr>
          <p:cNvSpPr/>
          <p:nvPr/>
        </p:nvSpPr>
        <p:spPr>
          <a:xfrm>
            <a:off x="1275581" y="1094632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6CF135-9B1E-4128-AE83-FAA9CC703C2C}"/>
              </a:ext>
            </a:extLst>
          </p:cNvPr>
          <p:cNvSpPr/>
          <p:nvPr/>
        </p:nvSpPr>
        <p:spPr>
          <a:xfrm>
            <a:off x="1275540" y="173311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rgbClr val="2236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BCEED-0EB6-4E12-9FA1-2F5381F99644}"/>
              </a:ext>
            </a:extLst>
          </p:cNvPr>
          <p:cNvSpPr/>
          <p:nvPr/>
        </p:nvSpPr>
        <p:spPr>
          <a:xfrm>
            <a:off x="1275540" y="2221616"/>
            <a:ext cx="361950" cy="357368"/>
          </a:xfrm>
          <a:prstGeom prst="ellipse">
            <a:avLst/>
          </a:prstGeom>
          <a:solidFill>
            <a:srgbClr val="22367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CA4B0-1CD7-476A-9B9B-CFC475FD401C}"/>
              </a:ext>
            </a:extLst>
          </p:cNvPr>
          <p:cNvSpPr/>
          <p:nvPr/>
        </p:nvSpPr>
        <p:spPr>
          <a:xfrm>
            <a:off x="1275540" y="2728968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s-C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12E31-88D6-4074-BDB5-955B189129E9}"/>
              </a:ext>
            </a:extLst>
          </p:cNvPr>
          <p:cNvSpPr/>
          <p:nvPr/>
        </p:nvSpPr>
        <p:spPr>
          <a:xfrm>
            <a:off x="1275540" y="3500497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  <a:endParaRPr lang="es-CO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B76CD-06F8-4F2A-B0EE-7BEF8BEECB17}"/>
              </a:ext>
            </a:extLst>
          </p:cNvPr>
          <p:cNvSpPr/>
          <p:nvPr/>
        </p:nvSpPr>
        <p:spPr>
          <a:xfrm>
            <a:off x="1284255" y="3956803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  <a:endParaRPr lang="es-CO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9C9309-0142-4C9E-B2E6-53D13B1D1AF5}"/>
              </a:ext>
            </a:extLst>
          </p:cNvPr>
          <p:cNvSpPr/>
          <p:nvPr/>
        </p:nvSpPr>
        <p:spPr>
          <a:xfrm>
            <a:off x="1284255" y="4445674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  <a:endParaRPr lang="es-CO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EA34BC-1B10-4C59-B2BD-EBC5D2DD44AD}"/>
              </a:ext>
            </a:extLst>
          </p:cNvPr>
          <p:cNvSpPr/>
          <p:nvPr/>
        </p:nvSpPr>
        <p:spPr>
          <a:xfrm>
            <a:off x="1284255" y="4910851"/>
            <a:ext cx="361950" cy="35736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  <a:endParaRPr lang="es-CO" dirty="0"/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C174551-BBCD-4504-8521-3DB185B8D486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¿DÓNDE VAMOS?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E9AF7-AA66-4519-9290-EA97CED39710}"/>
              </a:ext>
            </a:extLst>
          </p:cNvPr>
          <p:cNvCxnSpPr>
            <a:cxnSpLocks/>
          </p:cNvCxnSpPr>
          <p:nvPr/>
        </p:nvCxnSpPr>
        <p:spPr>
          <a:xfrm>
            <a:off x="4842417" y="2140966"/>
            <a:ext cx="808532" cy="0"/>
          </a:xfrm>
          <a:prstGeom prst="straightConnector1">
            <a:avLst/>
          </a:prstGeom>
          <a:ln w="9525">
            <a:solidFill>
              <a:srgbClr val="2236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ABA0CE-3291-41DD-A976-08BEFB9ED35F}"/>
              </a:ext>
            </a:extLst>
          </p:cNvPr>
          <p:cNvSpPr txBox="1"/>
          <p:nvPr/>
        </p:nvSpPr>
        <p:spPr>
          <a:xfrm>
            <a:off x="6395031" y="2267303"/>
            <a:ext cx="1986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solidFill>
                  <a:schemeClr val="bg1">
                    <a:lumMod val="65000"/>
                  </a:schemeClr>
                </a:solidFill>
              </a:rPr>
              <a:t>Mayo 20</a:t>
            </a:r>
            <a:endParaRPr lang="es-CO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5B4BF5-A115-48CB-86AB-18DA667528AC}"/>
              </a:ext>
            </a:extLst>
          </p:cNvPr>
          <p:cNvSpPr/>
          <p:nvPr/>
        </p:nvSpPr>
        <p:spPr>
          <a:xfrm>
            <a:off x="5929457" y="1965945"/>
            <a:ext cx="1942820" cy="324140"/>
          </a:xfrm>
          <a:prstGeom prst="roundRect">
            <a:avLst/>
          </a:prstGeom>
          <a:noFill/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66AD3D-77A9-40FA-B9E5-ACD43943DF45}"/>
              </a:ext>
            </a:extLst>
          </p:cNvPr>
          <p:cNvSpPr txBox="1"/>
          <p:nvPr/>
        </p:nvSpPr>
        <p:spPr>
          <a:xfrm>
            <a:off x="5922209" y="19328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rgbClr val="223675"/>
                </a:solidFill>
              </a:defRPr>
            </a:lvl1pPr>
          </a:lstStyle>
          <a:p>
            <a:r>
              <a:rPr lang="es-MX"/>
              <a:t>Wk 1</a:t>
            </a:r>
            <a:endParaRPr lang="es-CO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6405C-5C75-4A3F-8AAA-79FF9E452E0B}"/>
              </a:ext>
            </a:extLst>
          </p:cNvPr>
          <p:cNvSpPr txBox="1"/>
          <p:nvPr/>
        </p:nvSpPr>
        <p:spPr>
          <a:xfrm>
            <a:off x="6611039" y="194314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223675"/>
                </a:solidFill>
              </a:rPr>
              <a:t>Wk</a:t>
            </a:r>
            <a:r>
              <a:rPr lang="es-MX" b="1" dirty="0">
                <a:solidFill>
                  <a:srgbClr val="223675"/>
                </a:solidFill>
              </a:rPr>
              <a:t> 2</a:t>
            </a:r>
            <a:endParaRPr lang="es-CO" b="1" dirty="0">
              <a:solidFill>
                <a:srgbClr val="22367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CEA50F-E661-4528-A222-C702C2F456C0}"/>
              </a:ext>
            </a:extLst>
          </p:cNvPr>
          <p:cNvSpPr txBox="1"/>
          <p:nvPr/>
        </p:nvSpPr>
        <p:spPr>
          <a:xfrm>
            <a:off x="7241246" y="19328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rgbClr val="223675"/>
                </a:solidFill>
              </a:rPr>
              <a:t>Wk</a:t>
            </a:r>
            <a:r>
              <a:rPr lang="es-MX" b="1" dirty="0">
                <a:solidFill>
                  <a:srgbClr val="223675"/>
                </a:solidFill>
              </a:rPr>
              <a:t> 3</a:t>
            </a:r>
            <a:endParaRPr lang="es-CO" b="1" dirty="0">
              <a:solidFill>
                <a:srgbClr val="223675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4790BC3-8054-45E0-AC3C-774F1867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707E27-AE1D-43FC-B291-5F25248BEA4D}"/>
              </a:ext>
            </a:extLst>
          </p:cNvPr>
          <p:cNvSpPr/>
          <p:nvPr/>
        </p:nvSpPr>
        <p:spPr>
          <a:xfrm>
            <a:off x="7843983" y="1965545"/>
            <a:ext cx="676274" cy="324540"/>
          </a:xfrm>
          <a:prstGeom prst="roundRect">
            <a:avLst/>
          </a:prstGeom>
          <a:solidFill>
            <a:srgbClr val="223675"/>
          </a:solidFill>
          <a:ln w="38100">
            <a:solidFill>
              <a:srgbClr val="22367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85B917-2C4C-4689-B5A6-A2F6882A767C}"/>
              </a:ext>
            </a:extLst>
          </p:cNvPr>
          <p:cNvSpPr txBox="1"/>
          <p:nvPr/>
        </p:nvSpPr>
        <p:spPr>
          <a:xfrm>
            <a:off x="7836734" y="193287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Wk</a:t>
            </a:r>
            <a:r>
              <a:rPr lang="es-MX" b="1" dirty="0">
                <a:solidFill>
                  <a:schemeClr val="bg1"/>
                </a:solidFill>
              </a:rPr>
              <a:t> 4</a:t>
            </a:r>
            <a:endParaRPr lang="es-CO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B86BCA-860D-45A9-9762-975F865A99A9}"/>
              </a:ext>
            </a:extLst>
          </p:cNvPr>
          <p:cNvCxnSpPr/>
          <p:nvPr/>
        </p:nvCxnSpPr>
        <p:spPr>
          <a:xfrm>
            <a:off x="923925" y="1171575"/>
            <a:ext cx="0" cy="4035528"/>
          </a:xfrm>
          <a:prstGeom prst="straightConnector1">
            <a:avLst/>
          </a:prstGeom>
          <a:ln w="38100">
            <a:solidFill>
              <a:srgbClr val="2236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4AB4F6-476E-4E76-AB05-471202224540}"/>
              </a:ext>
            </a:extLst>
          </p:cNvPr>
          <p:cNvSpPr txBox="1"/>
          <p:nvPr/>
        </p:nvSpPr>
        <p:spPr>
          <a:xfrm rot="16200000">
            <a:off x="-1062093" y="2978154"/>
            <a:ext cx="334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solidFill>
                  <a:srgbClr val="223675"/>
                </a:solidFill>
              </a:rPr>
              <a:t>Búsqueda del conocimiento para la aplicación en el proceso</a:t>
            </a:r>
            <a:endParaRPr lang="es-CO" sz="1400" b="1" dirty="0">
              <a:solidFill>
                <a:srgbClr val="2236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4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40552-5824-4A85-9C82-45325581BE27}"/>
              </a:ext>
            </a:extLst>
          </p:cNvPr>
          <p:cNvSpPr/>
          <p:nvPr/>
        </p:nvSpPr>
        <p:spPr>
          <a:xfrm>
            <a:off x="457200" y="828673"/>
            <a:ext cx="3781425" cy="742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Identificar y priorizar organizaciones del sector público y privado que puedan necesitar soluciones de analítica.</a:t>
            </a:r>
            <a:endParaRPr lang="es-CO" sz="2000" b="1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E15F498-C611-4D13-92CD-AF963C118F81}"/>
              </a:ext>
            </a:extLst>
          </p:cNvPr>
          <p:cNvSpPr/>
          <p:nvPr/>
        </p:nvSpPr>
        <p:spPr>
          <a:xfrm>
            <a:off x="457200" y="1952625"/>
            <a:ext cx="3781425" cy="1647825"/>
          </a:xfrm>
          <a:prstGeom prst="can">
            <a:avLst>
              <a:gd name="adj" fmla="val 13325"/>
            </a:avLst>
          </a:prstGeom>
          <a:solidFill>
            <a:srgbClr val="20BEB3"/>
          </a:solidFill>
          <a:ln>
            <a:solidFill>
              <a:srgbClr val="20BE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1200" b="1" dirty="0">
                <a:latin typeface="+mj-lt"/>
              </a:rPr>
              <a:t>Fuente 1: </a:t>
            </a:r>
            <a:r>
              <a:rPr lang="es-MX" sz="1200" dirty="0">
                <a:latin typeface="+mj-lt"/>
              </a:rPr>
              <a:t>E</a:t>
            </a:r>
            <a:r>
              <a:rPr lang="es-CO" sz="12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ntidades</a:t>
            </a:r>
            <a:r>
              <a:rPr lang="es-CO" sz="12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privadas. Fuente de Caracterización de Empresas Privadas. 2017 y 2018: 1000 empresas (Datos Abiertos - Gratis).</a:t>
            </a:r>
            <a:endParaRPr lang="es-MX" sz="12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s-MX" sz="1200" b="1" dirty="0">
                <a:latin typeface="+mj-lt"/>
              </a:rPr>
              <a:t>Fuente 2: </a:t>
            </a:r>
            <a:r>
              <a:rPr lang="es-MX" sz="1200" dirty="0">
                <a:latin typeface="+mj-lt"/>
              </a:rPr>
              <a:t>Entidades Públicas. Resultados Plan Anual de Adquisiciones 2020 </a:t>
            </a:r>
            <a:r>
              <a:rPr lang="es-MX" sz="1200" dirty="0" err="1">
                <a:latin typeface="+mj-lt"/>
              </a:rPr>
              <a:t>Secop</a:t>
            </a:r>
            <a:r>
              <a:rPr lang="es-MX" sz="1200" dirty="0">
                <a:latin typeface="+mj-lt"/>
              </a:rPr>
              <a:t> II (Datos Abiertos - Gratis).</a:t>
            </a:r>
          </a:p>
          <a:p>
            <a:pPr lvl="0"/>
            <a:r>
              <a:rPr lang="es-MX" sz="1200" b="1" dirty="0">
                <a:latin typeface="+mj-lt"/>
              </a:rPr>
              <a:t>Fuente 3: </a:t>
            </a:r>
            <a:r>
              <a:rPr lang="es-MX" sz="1200" dirty="0">
                <a:latin typeface="+mj-lt"/>
              </a:rPr>
              <a:t> </a:t>
            </a:r>
            <a:r>
              <a:rPr lang="pt-BR" sz="1200" dirty="0">
                <a:latin typeface="+mj-lt"/>
              </a:rPr>
              <a:t>Top 30 empresas innovadoras (Revista Semana).</a:t>
            </a:r>
            <a:endParaRPr lang="es-CO" sz="1200" b="1" dirty="0">
              <a:latin typeface="+mj-lt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B74B8E63-BF8E-40F2-AEB4-B883847C0FBC}"/>
              </a:ext>
            </a:extLst>
          </p:cNvPr>
          <p:cNvSpPr/>
          <p:nvPr/>
        </p:nvSpPr>
        <p:spPr>
          <a:xfrm>
            <a:off x="2147887" y="1685925"/>
            <a:ext cx="323850" cy="25717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2C30F-808A-48D1-ACEE-FD16F829A14B}"/>
              </a:ext>
            </a:extLst>
          </p:cNvPr>
          <p:cNvSpPr/>
          <p:nvPr/>
        </p:nvSpPr>
        <p:spPr>
          <a:xfrm>
            <a:off x="447675" y="3714749"/>
            <a:ext cx="3781425" cy="20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i="0" dirty="0">
                <a:solidFill>
                  <a:schemeClr val="tx1"/>
                </a:solidFill>
                <a:effectLst/>
                <a:latin typeface="+mj-lt"/>
              </a:rPr>
              <a:t>Acciones:</a:t>
            </a:r>
          </a:p>
          <a:p>
            <a:pPr algn="just"/>
            <a:r>
              <a:rPr lang="es-MX" sz="1400" b="1" dirty="0">
                <a:solidFill>
                  <a:schemeClr val="tx1"/>
                </a:solidFill>
                <a:latin typeface="+mj-lt"/>
              </a:rPr>
              <a:t>1. Agrupar empresas de sector privado según sus características e identificar a cuáles ofrecerles proyectos de analítica (Servicios de Alianza CAOBA).</a:t>
            </a:r>
          </a:p>
          <a:p>
            <a:pPr algn="just"/>
            <a:r>
              <a:rPr lang="es-MX" sz="1400" b="1" dirty="0">
                <a:solidFill>
                  <a:schemeClr val="tx1"/>
                </a:solidFill>
                <a:latin typeface="+mj-lt"/>
              </a:rPr>
              <a:t>2. Identificar cuáles empresas del sector público van a realizar inversiones en proyectos de analítica en los próximos años.</a:t>
            </a:r>
          </a:p>
          <a:p>
            <a:pPr algn="just"/>
            <a:endParaRPr lang="es-CO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2E9B1B-B116-4B06-9AF0-A274209E45E8}"/>
              </a:ext>
            </a:extLst>
          </p:cNvPr>
          <p:cNvSpPr/>
          <p:nvPr/>
        </p:nvSpPr>
        <p:spPr>
          <a:xfrm>
            <a:off x="4752975" y="1038225"/>
            <a:ext cx="3781425" cy="139065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¿cuáles son las empresas que se deben contactar dadas las variables asociadas con innovación en analítica internamente en las entidades (Privadas y Públicas)?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 dirty="0"/>
          </a:p>
        </p:txBody>
      </p:sp>
      <p:pic>
        <p:nvPicPr>
          <p:cNvPr id="9" name="Graphic 8" descr="Good Idea with solid fill">
            <a:extLst>
              <a:ext uri="{FF2B5EF4-FFF2-40B4-BE49-F238E27FC236}">
                <a16:creationId xmlns:a16="http://schemas.microsoft.com/office/drawing/2014/main" id="{D6924DB1-46D5-4881-ABBB-343E98C3B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8176" y="2800349"/>
            <a:ext cx="1266823" cy="126682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F6EDDD-B07F-4908-BB8F-F8BE69B25B32}"/>
              </a:ext>
            </a:extLst>
          </p:cNvPr>
          <p:cNvSpPr/>
          <p:nvPr/>
        </p:nvSpPr>
        <p:spPr>
          <a:xfrm>
            <a:off x="4614862" y="4152900"/>
            <a:ext cx="4057650" cy="150494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 i="0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</a:rPr>
              <a:t>Impacto:</a:t>
            </a:r>
          </a:p>
          <a:p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Eficacia en la labor comercial de Alianza Caoba</a:t>
            </a:r>
          </a:p>
          <a:p>
            <a:r>
              <a:rPr lang="es-MX" sz="1600" b="1" dirty="0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Identificación de grupos empresariales de interés en servicios de </a:t>
            </a:r>
            <a:r>
              <a:rPr lang="es-MX" sz="1600" b="1" dirty="0" err="1">
                <a:solidFill>
                  <a:schemeClr val="bg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analitica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CO" sz="1400" dirty="0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B27DB355-5295-49AA-A0A0-463711A2F47F}"/>
              </a:ext>
            </a:extLst>
          </p:cNvPr>
          <p:cNvSpPr/>
          <p:nvPr/>
        </p:nvSpPr>
        <p:spPr>
          <a:xfrm>
            <a:off x="5848350" y="2655785"/>
            <a:ext cx="2686050" cy="1116116"/>
          </a:xfrm>
          <a:prstGeom prst="wave">
            <a:avLst/>
          </a:prstGeom>
          <a:solidFill>
            <a:srgbClr val="D45CB2"/>
          </a:solidFill>
          <a:ln>
            <a:solidFill>
              <a:srgbClr val="D45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Métodos no-supervisados que permitan la segmentación</a:t>
            </a:r>
            <a:endParaRPr lang="es-CO" sz="1400" b="1" dirty="0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033E6FAE-9586-40D7-80B7-DD12D5A23F7A}"/>
              </a:ext>
            </a:extLst>
          </p:cNvPr>
          <p:cNvSpPr txBox="1"/>
          <p:nvPr/>
        </p:nvSpPr>
        <p:spPr>
          <a:xfrm>
            <a:off x="275968" y="226541"/>
            <a:ext cx="8106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ESTRATEGIA DEL PROYECTO</a:t>
            </a:r>
          </a:p>
        </p:txBody>
      </p:sp>
    </p:spTree>
    <p:extLst>
      <p:ext uri="{BB962C8B-B14F-4D97-AF65-F5344CB8AC3E}">
        <p14:creationId xmlns:p14="http://schemas.microsoft.com/office/powerpoint/2010/main" val="81662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8CB4D0-C5B4-4E0C-B2E6-1F44B41F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5968" y="207491"/>
            <a:ext cx="6919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DEL DATASET</a:t>
            </a:r>
          </a:p>
          <a:p>
            <a:endParaRPr lang="es-ES" sz="3200" b="1" dirty="0">
              <a:solidFill>
                <a:schemeClr val="accent5">
                  <a:lumMod val="75000"/>
                </a:schemeClr>
              </a:solidFill>
              <a:latin typeface="Helvetica" panose="020B0604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8C8D5-DAB4-44B0-A4F8-0BC8C131F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8632"/>
          <a:stretch/>
        </p:blipFill>
        <p:spPr>
          <a:xfrm>
            <a:off x="1688641" y="3276639"/>
            <a:ext cx="5919118" cy="2481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DA412-9ADA-4976-8FE3-B5F952E39B7F}"/>
              </a:ext>
            </a:extLst>
          </p:cNvPr>
          <p:cNvSpPr txBox="1"/>
          <p:nvPr/>
        </p:nvSpPr>
        <p:spPr>
          <a:xfrm>
            <a:off x="724546" y="1159889"/>
            <a:ext cx="76949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“El Plan Anual de Adquisiciones es una herramienta para: </a:t>
            </a:r>
            <a:r>
              <a:rPr lang="es-MX" b="1" dirty="0">
                <a:solidFill>
                  <a:srgbClr val="223675"/>
                </a:solidFill>
              </a:rPr>
              <a:t>(i) </a:t>
            </a:r>
            <a:r>
              <a:rPr lang="es-MX" dirty="0"/>
              <a:t>facilitar a las Entidades Estatales identificar, registrar, programar y divulgar sus necesidades de bienes, obras y servicios; y </a:t>
            </a:r>
            <a:r>
              <a:rPr lang="es-MX" b="1" dirty="0">
                <a:solidFill>
                  <a:srgbClr val="223675"/>
                </a:solidFill>
              </a:rPr>
              <a:t>(</a:t>
            </a:r>
            <a:r>
              <a:rPr lang="es-MX" b="1" dirty="0" err="1">
                <a:solidFill>
                  <a:srgbClr val="223675"/>
                </a:solidFill>
              </a:rPr>
              <a:t>ii</a:t>
            </a:r>
            <a:r>
              <a:rPr lang="es-MX" b="1" dirty="0">
                <a:solidFill>
                  <a:srgbClr val="223675"/>
                </a:solidFill>
              </a:rPr>
              <a:t>)</a:t>
            </a:r>
            <a:r>
              <a:rPr lang="es-MX" dirty="0"/>
              <a:t> diseñar estrategias de contratación basadas en agregación de la demanda que permitan incrementar la eficiencia del proceso de contratación. (…) </a:t>
            </a:r>
            <a:r>
              <a:rPr lang="es-MX" b="1" dirty="0">
                <a:solidFill>
                  <a:srgbClr val="223675"/>
                </a:solidFill>
              </a:rPr>
              <a:t>busca comunicar información útil y temprana a los proveedores potenciales de las Entidades Estatales, para que éstos participen de las adquisiciones que hace el Estado. </a:t>
            </a:r>
            <a:r>
              <a:rPr lang="es-MX" dirty="0"/>
              <a:t>“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D785-391F-49EA-AF2C-74778E897359}"/>
              </a:ext>
            </a:extLst>
          </p:cNvPr>
          <p:cNvSpPr txBox="1"/>
          <p:nvPr/>
        </p:nvSpPr>
        <p:spPr>
          <a:xfrm>
            <a:off x="275968" y="6853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Fuente 2</a:t>
            </a:r>
            <a:r>
              <a:rPr lang="es-ES" dirty="0">
                <a:solidFill>
                  <a:srgbClr val="223675"/>
                </a:solidFill>
                <a:latin typeface="Helvetica" panose="020B0604020202020204" pitchFamily="34" charset="0"/>
              </a:rPr>
              <a:t>: 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Plan Anual </a:t>
            </a:r>
            <a:r>
              <a:rPr lang="es-CO" b="0" i="0" dirty="0" err="1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Secop</a:t>
            </a:r>
            <a:r>
              <a:rPr lang="es-CO" b="0" i="0" dirty="0">
                <a:solidFill>
                  <a:srgbClr val="223675"/>
                </a:solidFill>
                <a:effectLst/>
                <a:latin typeface="Helvetica" panose="020B0604020202020204" pitchFamily="34" charset="0"/>
              </a:rPr>
              <a:t> (Publico)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97BD5-B20C-433C-A4D6-B05C7A489D8D}"/>
              </a:ext>
            </a:extLst>
          </p:cNvPr>
          <p:cNvSpPr txBox="1"/>
          <p:nvPr/>
        </p:nvSpPr>
        <p:spPr>
          <a:xfrm>
            <a:off x="3847454" y="28645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b="1" dirty="0">
                <a:solidFill>
                  <a:schemeClr val="bg1">
                    <a:lumMod val="50000"/>
                  </a:schemeClr>
                </a:solidFill>
              </a:rPr>
              <a:t>(colombiacompra.gov)</a:t>
            </a:r>
          </a:p>
        </p:txBody>
      </p:sp>
    </p:spTree>
    <p:extLst>
      <p:ext uri="{BB962C8B-B14F-4D97-AF65-F5344CB8AC3E}">
        <p14:creationId xmlns:p14="http://schemas.microsoft.com/office/powerpoint/2010/main" val="43422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30C4B-3D7A-479D-B247-D286C367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9" y="-172998"/>
            <a:ext cx="1905000" cy="190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5968" y="226541"/>
            <a:ext cx="7448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30204" pitchFamily="34" charset="0"/>
              </a:rPr>
              <a:t>IDENTIFICACIÓN DE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90F35-BF5C-4BE7-8A19-7569941B279D}"/>
              </a:ext>
            </a:extLst>
          </p:cNvPr>
          <p:cNvSpPr txBox="1"/>
          <p:nvPr/>
        </p:nvSpPr>
        <p:spPr>
          <a:xfrm>
            <a:off x="1162051" y="1509564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Año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PAA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Entidad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NIT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Localización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Descripcion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/Ubicación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Mision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Vision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Perspectiva Estratégica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Menor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Minima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Cuantía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Presupuesto Global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Primera Publicación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 Proyectado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Identificador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Categoria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Principal</a:t>
            </a:r>
          </a:p>
          <a:p>
            <a:pPr marL="228600" indent="-228600">
              <a:buClr>
                <a:srgbClr val="223675"/>
              </a:buClr>
              <a:buFont typeface="+mj-lt"/>
              <a:buAutoNum type="arabicPeriod"/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</a:pP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C8EC-3EE5-4378-AAB0-F001D828BC03}"/>
              </a:ext>
            </a:extLst>
          </p:cNvPr>
          <p:cNvSpPr txBox="1"/>
          <p:nvPr/>
        </p:nvSpPr>
        <p:spPr>
          <a:xfrm>
            <a:off x="5019675" y="1509564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28600" indent="-228600">
              <a:buFont typeface="+mj-lt"/>
              <a:buAutoNum type="arabicPeriod"/>
              <a:defRPr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defRPr>
            </a:lvl1pPr>
          </a:lstStyle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Precio Base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Ultima 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Modificacion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Contrato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Referencia Operación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Fecha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Publicacion</a:t>
            </a:r>
            <a:endParaRPr lang="es-MX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Modalidad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Contacto</a:t>
            </a:r>
            <a:endParaRPr lang="es-MX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Producto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Clase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</a:t>
            </a:r>
            <a:r>
              <a:rPr lang="es-MX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Codigo</a:t>
            </a: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Familia</a:t>
            </a:r>
          </a:p>
          <a:p>
            <a:pPr>
              <a:buClr>
                <a:srgbClr val="223675"/>
              </a:buClr>
              <a:buFont typeface="+mj-lt"/>
              <a:buAutoNum type="arabicPeriod" startAt="16"/>
            </a:pPr>
            <a:r>
              <a:rPr lang="es-MX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UNSPSC - Nombre Familia</a:t>
            </a:r>
          </a:p>
        </p:txBody>
      </p:sp>
    </p:spTree>
    <p:extLst>
      <p:ext uri="{BB962C8B-B14F-4D97-AF65-F5344CB8AC3E}">
        <p14:creationId xmlns:p14="http://schemas.microsoft.com/office/powerpoint/2010/main" val="587786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D4CEC628701843B8BC63C2E01B4CED" ma:contentTypeVersion="9" ma:contentTypeDescription="Crear nuevo documento." ma:contentTypeScope="" ma:versionID="613b099e8e789cbe814da44d67bb2015">
  <xsd:schema xmlns:xsd="http://www.w3.org/2001/XMLSchema" xmlns:xs="http://www.w3.org/2001/XMLSchema" xmlns:p="http://schemas.microsoft.com/office/2006/metadata/properties" xmlns:ns2="049072a8-8d41-4557-a91d-791fe21c7f78" targetNamespace="http://schemas.microsoft.com/office/2006/metadata/properties" ma:root="true" ma:fieldsID="91ac9b0257714188d2ef1eff755c4d43" ns2:_="">
    <xsd:import namespace="049072a8-8d41-4557-a91d-791fe21c7f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072a8-8d41-4557-a91d-791fe21c7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1BE622-BA61-471F-AA2F-3651AC9CF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6541E-C2FF-4411-A6C3-CA035A0A4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9072a8-8d41-4557-a91d-791fe21c7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E1218E-F2BF-43CE-97F0-76A6D1305AB6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049072a8-8d41-4557-a91d-791fe21c7f7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1258</Words>
  <Application>Microsoft Office PowerPoint</Application>
  <PresentationFormat>On-screen Show (4:3)</PresentationFormat>
  <Paragraphs>238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</vt:lpstr>
      <vt:lpstr>Segoe UI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Patricia Giraldo Ramirez</dc:creator>
  <cp:lastModifiedBy>Daniela Vasquez</cp:lastModifiedBy>
  <cp:revision>65</cp:revision>
  <dcterms:created xsi:type="dcterms:W3CDTF">2015-01-20T20:40:07Z</dcterms:created>
  <dcterms:modified xsi:type="dcterms:W3CDTF">2021-05-21T00:33:42Z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0x01010095D4CEC628701843B8BC63C2E01B4CED</vt:lpwstr>
  </property>
</Properties>
</file>