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79" r:id="rId6"/>
    <p:sldId id="280" r:id="rId7"/>
    <p:sldId id="287" r:id="rId8"/>
    <p:sldId id="263" r:id="rId9"/>
    <p:sldId id="286" r:id="rId10"/>
    <p:sldId id="297" r:id="rId11"/>
    <p:sldId id="298" r:id="rId12"/>
    <p:sldId id="288" r:id="rId13"/>
    <p:sldId id="318" r:id="rId14"/>
    <p:sldId id="301" r:id="rId15"/>
    <p:sldId id="302" r:id="rId16"/>
    <p:sldId id="299" r:id="rId17"/>
    <p:sldId id="300" r:id="rId18"/>
    <p:sldId id="303" r:id="rId19"/>
    <p:sldId id="317" r:id="rId20"/>
    <p:sldId id="306" r:id="rId21"/>
    <p:sldId id="307" r:id="rId22"/>
    <p:sldId id="316" r:id="rId23"/>
    <p:sldId id="308" r:id="rId24"/>
    <p:sldId id="311" r:id="rId25"/>
    <p:sldId id="310" r:id="rId26"/>
    <p:sldId id="282" r:id="rId27"/>
    <p:sldId id="313" r:id="rId28"/>
    <p:sldId id="312" r:id="rId29"/>
    <p:sldId id="314" r:id="rId30"/>
    <p:sldId id="315" r:id="rId3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a Vasquez" initials="DV" lastIdx="1" clrIdx="0">
    <p:extLst>
      <p:ext uri="{19B8F6BF-5375-455C-9EA6-DF929625EA0E}">
        <p15:presenceInfo xmlns:p15="http://schemas.microsoft.com/office/powerpoint/2012/main" userId="S::dvasquez@pegaucho.com::f1b35dbf-ecf8-4eb5-b855-8da74a8a6b0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3675"/>
    <a:srgbClr val="7F7F7F"/>
    <a:srgbClr val="D45CB2"/>
    <a:srgbClr val="20BE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2753E7-BD89-4B2B-B365-001E6ACC4DB6}" v="56" dt="2021-06-08T03:09:38.9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46" autoAdjust="0"/>
    <p:restoredTop sz="94660"/>
  </p:normalViewPr>
  <p:slideViewPr>
    <p:cSldViewPr snapToGrid="0">
      <p:cViewPr varScale="1">
        <p:scale>
          <a:sx n="67" d="100"/>
          <a:sy n="67" d="100"/>
        </p:scale>
        <p:origin x="13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17/06/2021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57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17/06/2021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673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17/06/2021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1391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17/06/2021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535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17/06/2021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6741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17/06/2021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2402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17/06/2021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467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17/06/2021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8876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17/06/2021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5034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17/06/2021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4979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17/06/2021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937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82926-025C-4492-A007-36A806BCA0F4}" type="datetimeFigureOut">
              <a:rPr lang="es-ES" smtClean="0"/>
              <a:t>17/06/2021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C946-410E-4677-B1D6-226A086D226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1365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mailto:cdrojasr@eafit.edu.co" TargetMode="External"/><Relationship Id="rId7" Type="http://schemas.openxmlformats.org/officeDocument/2006/relationships/hyperlink" Target="mailto:druaj@eafit.edu.co" TargetMode="External"/><Relationship Id="rId2" Type="http://schemas.openxmlformats.org/officeDocument/2006/relationships/hyperlink" Target="https://gitlab.com/CAOBA-Central/pruebas-concepto/eafit/proy-segmentacion/-/tree/master/jupyter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dpatinob@eafit.edu.co" TargetMode="External"/><Relationship Id="rId5" Type="http://schemas.openxmlformats.org/officeDocument/2006/relationships/hyperlink" Target="mailto:ymbarcelop@eafit.edu.co" TargetMode="External"/><Relationship Id="rId4" Type="http://schemas.openxmlformats.org/officeDocument/2006/relationships/hyperlink" Target="mailto:dvasqu18@eafit.edu.co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gitlab.com/CAOBA-Central/pruebas-concepto/eafit/proy-segmentacion/-/tree/master/jupyter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1679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4">
            <a:extLst>
              <a:ext uri="{FF2B5EF4-FFF2-40B4-BE49-F238E27FC236}">
                <a16:creationId xmlns:a16="http://schemas.microsoft.com/office/drawing/2014/main" id="{9F6B67B5-543E-4609-8DF1-EDD7AC7D84C0}"/>
              </a:ext>
            </a:extLst>
          </p:cNvPr>
          <p:cNvSpPr txBox="1"/>
          <p:nvPr/>
        </p:nvSpPr>
        <p:spPr>
          <a:xfrm>
            <a:off x="405292" y="380978"/>
            <a:ext cx="7462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3. INTERRELACIÓN ENTRE MODELOS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5BEA82-73C9-4D7E-89C8-6088D2F4A612}"/>
              </a:ext>
            </a:extLst>
          </p:cNvPr>
          <p:cNvCxnSpPr>
            <a:cxnSpLocks/>
          </p:cNvCxnSpPr>
          <p:nvPr/>
        </p:nvCxnSpPr>
        <p:spPr>
          <a:xfrm>
            <a:off x="560723" y="1473458"/>
            <a:ext cx="8297527" cy="0"/>
          </a:xfrm>
          <a:prstGeom prst="line">
            <a:avLst/>
          </a:prstGeom>
          <a:ln w="57150">
            <a:solidFill>
              <a:srgbClr val="2236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0BDECC5-3AC6-4A44-9BD8-E89FC08351B6}"/>
              </a:ext>
            </a:extLst>
          </p:cNvPr>
          <p:cNvSpPr/>
          <p:nvPr/>
        </p:nvSpPr>
        <p:spPr>
          <a:xfrm>
            <a:off x="741698" y="1325820"/>
            <a:ext cx="295275" cy="295275"/>
          </a:xfrm>
          <a:prstGeom prst="ellipse">
            <a:avLst/>
          </a:prstGeom>
          <a:solidFill>
            <a:srgbClr val="223675"/>
          </a:solidFill>
          <a:ln>
            <a:solidFill>
              <a:srgbClr val="2236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80E60BE-F310-48BE-A358-44EEDADC20B1}"/>
              </a:ext>
            </a:extLst>
          </p:cNvPr>
          <p:cNvCxnSpPr/>
          <p:nvPr/>
        </p:nvCxnSpPr>
        <p:spPr>
          <a:xfrm>
            <a:off x="889335" y="1473456"/>
            <a:ext cx="0" cy="523877"/>
          </a:xfrm>
          <a:prstGeom prst="line">
            <a:avLst/>
          </a:prstGeom>
          <a:ln w="19050">
            <a:solidFill>
              <a:srgbClr val="22367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4">
            <a:extLst>
              <a:ext uri="{FF2B5EF4-FFF2-40B4-BE49-F238E27FC236}">
                <a16:creationId xmlns:a16="http://schemas.microsoft.com/office/drawing/2014/main" id="{15AF5400-A4A7-4E45-A120-772BD8367324}"/>
              </a:ext>
            </a:extLst>
          </p:cNvPr>
          <p:cNvSpPr txBox="1"/>
          <p:nvPr/>
        </p:nvSpPr>
        <p:spPr>
          <a:xfrm>
            <a:off x="251640" y="2025904"/>
            <a:ext cx="1261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Análisis Heurístico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FC4A9B6-DD10-4B17-8D41-7A516F613730}"/>
              </a:ext>
            </a:extLst>
          </p:cNvPr>
          <p:cNvSpPr/>
          <p:nvPr/>
        </p:nvSpPr>
        <p:spPr>
          <a:xfrm>
            <a:off x="3341783" y="1325820"/>
            <a:ext cx="295275" cy="295275"/>
          </a:xfrm>
          <a:prstGeom prst="ellipse">
            <a:avLst/>
          </a:prstGeom>
          <a:solidFill>
            <a:srgbClr val="223675"/>
          </a:solidFill>
          <a:ln>
            <a:solidFill>
              <a:srgbClr val="2236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BBCD6EF-0FD6-432C-9314-487A90239E4A}"/>
              </a:ext>
            </a:extLst>
          </p:cNvPr>
          <p:cNvCxnSpPr/>
          <p:nvPr/>
        </p:nvCxnSpPr>
        <p:spPr>
          <a:xfrm>
            <a:off x="3489420" y="1473456"/>
            <a:ext cx="0" cy="523877"/>
          </a:xfrm>
          <a:prstGeom prst="line">
            <a:avLst/>
          </a:prstGeom>
          <a:ln w="19050">
            <a:solidFill>
              <a:srgbClr val="22367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4">
            <a:extLst>
              <a:ext uri="{FF2B5EF4-FFF2-40B4-BE49-F238E27FC236}">
                <a16:creationId xmlns:a16="http://schemas.microsoft.com/office/drawing/2014/main" id="{AD606FB8-7102-490B-8313-4A4A80B495DF}"/>
              </a:ext>
            </a:extLst>
          </p:cNvPr>
          <p:cNvSpPr txBox="1"/>
          <p:nvPr/>
        </p:nvSpPr>
        <p:spPr>
          <a:xfrm>
            <a:off x="2720274" y="2025904"/>
            <a:ext cx="15285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Análisis de Colinealidad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0EFD63D-D171-4255-8BDD-0B740D918EA5}"/>
              </a:ext>
            </a:extLst>
          </p:cNvPr>
          <p:cNvSpPr/>
          <p:nvPr/>
        </p:nvSpPr>
        <p:spPr>
          <a:xfrm>
            <a:off x="5789346" y="1326208"/>
            <a:ext cx="295275" cy="295275"/>
          </a:xfrm>
          <a:prstGeom prst="ellipse">
            <a:avLst/>
          </a:prstGeom>
          <a:solidFill>
            <a:srgbClr val="223675"/>
          </a:solidFill>
          <a:ln>
            <a:solidFill>
              <a:srgbClr val="2236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E4B320F-FE21-47D8-B494-C891D7D70398}"/>
              </a:ext>
            </a:extLst>
          </p:cNvPr>
          <p:cNvCxnSpPr/>
          <p:nvPr/>
        </p:nvCxnSpPr>
        <p:spPr>
          <a:xfrm>
            <a:off x="5936983" y="1473844"/>
            <a:ext cx="0" cy="523877"/>
          </a:xfrm>
          <a:prstGeom prst="line">
            <a:avLst/>
          </a:prstGeom>
          <a:ln w="19050">
            <a:solidFill>
              <a:srgbClr val="22367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4">
            <a:extLst>
              <a:ext uri="{FF2B5EF4-FFF2-40B4-BE49-F238E27FC236}">
                <a16:creationId xmlns:a16="http://schemas.microsoft.com/office/drawing/2014/main" id="{EC0602F3-6AD6-4D6A-A326-18DB3828ED96}"/>
              </a:ext>
            </a:extLst>
          </p:cNvPr>
          <p:cNvSpPr txBox="1"/>
          <p:nvPr/>
        </p:nvSpPr>
        <p:spPr>
          <a:xfrm>
            <a:off x="5172721" y="2026292"/>
            <a:ext cx="1528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LDA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78877D8-E754-4273-B8E5-D174E0C3F332}"/>
              </a:ext>
            </a:extLst>
          </p:cNvPr>
          <p:cNvSpPr/>
          <p:nvPr/>
        </p:nvSpPr>
        <p:spPr>
          <a:xfrm>
            <a:off x="7841983" y="1326208"/>
            <a:ext cx="295275" cy="295275"/>
          </a:xfrm>
          <a:prstGeom prst="ellipse">
            <a:avLst/>
          </a:prstGeom>
          <a:solidFill>
            <a:srgbClr val="223675"/>
          </a:solidFill>
          <a:ln>
            <a:solidFill>
              <a:srgbClr val="2236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0EE94D2-F0B0-46A1-8AD5-536D6AAE6B53}"/>
              </a:ext>
            </a:extLst>
          </p:cNvPr>
          <p:cNvCxnSpPr/>
          <p:nvPr/>
        </p:nvCxnSpPr>
        <p:spPr>
          <a:xfrm>
            <a:off x="7989620" y="1473844"/>
            <a:ext cx="0" cy="523877"/>
          </a:xfrm>
          <a:prstGeom prst="line">
            <a:avLst/>
          </a:prstGeom>
          <a:ln w="19050">
            <a:solidFill>
              <a:srgbClr val="22367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4">
            <a:extLst>
              <a:ext uri="{FF2B5EF4-FFF2-40B4-BE49-F238E27FC236}">
                <a16:creationId xmlns:a16="http://schemas.microsoft.com/office/drawing/2014/main" id="{D3344D0B-EEAC-4CFB-8601-9129E120691E}"/>
              </a:ext>
            </a:extLst>
          </p:cNvPr>
          <p:cNvSpPr txBox="1"/>
          <p:nvPr/>
        </p:nvSpPr>
        <p:spPr>
          <a:xfrm>
            <a:off x="7225358" y="2026292"/>
            <a:ext cx="1528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K-MODES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ACC0551-BD1C-4B10-BA5D-E648097D0510}"/>
              </a:ext>
            </a:extLst>
          </p:cNvPr>
          <p:cNvCxnSpPr/>
          <p:nvPr/>
        </p:nvCxnSpPr>
        <p:spPr>
          <a:xfrm>
            <a:off x="889335" y="2574006"/>
            <a:ext cx="0" cy="523877"/>
          </a:xfrm>
          <a:prstGeom prst="line">
            <a:avLst/>
          </a:prstGeom>
          <a:ln w="19050">
            <a:solidFill>
              <a:srgbClr val="22367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0B348E3-A8B6-4901-9CEB-35BC3E3F9498}"/>
              </a:ext>
            </a:extLst>
          </p:cNvPr>
          <p:cNvSpPr txBox="1"/>
          <p:nvPr/>
        </p:nvSpPr>
        <p:spPr>
          <a:xfrm>
            <a:off x="-9525" y="3207993"/>
            <a:ext cx="1797719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>
                <a:solidFill>
                  <a:schemeClr val="bg1">
                    <a:lumMod val="50000"/>
                  </a:schemeClr>
                </a:solidFill>
              </a:rPr>
              <a:t>Filtrado de texto en Excel para el reconocimiento de </a:t>
            </a:r>
            <a:r>
              <a:rPr lang="es-MX" sz="1100" dirty="0" err="1">
                <a:solidFill>
                  <a:schemeClr val="bg1">
                    <a:lumMod val="50000"/>
                  </a:schemeClr>
                </a:solidFill>
              </a:rPr>
              <a:t>Nombre_Producto</a:t>
            </a:r>
            <a:r>
              <a:rPr lang="es-MX" sz="1100" dirty="0">
                <a:solidFill>
                  <a:schemeClr val="bg1">
                    <a:lumMod val="50000"/>
                  </a:schemeClr>
                </a:solidFill>
              </a:rPr>
              <a:t> asociado con diccionario. </a:t>
            </a:r>
          </a:p>
          <a:p>
            <a:pPr algn="ctr"/>
            <a:endParaRPr lang="es-MX" sz="11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s-MX" sz="1100" dirty="0">
                <a:solidFill>
                  <a:schemeClr val="bg1">
                    <a:lumMod val="50000"/>
                  </a:schemeClr>
                </a:solidFill>
              </a:rPr>
              <a:t>Permite una reducción en el </a:t>
            </a:r>
            <a:r>
              <a:rPr lang="es-MX" sz="1100" dirty="0" err="1">
                <a:solidFill>
                  <a:schemeClr val="bg1">
                    <a:lumMod val="50000"/>
                  </a:schemeClr>
                </a:solidFill>
              </a:rPr>
              <a:t>dataset</a:t>
            </a:r>
            <a:r>
              <a:rPr lang="es-MX" sz="1100" dirty="0">
                <a:solidFill>
                  <a:schemeClr val="bg1">
                    <a:lumMod val="50000"/>
                  </a:schemeClr>
                </a:solidFill>
              </a:rPr>
              <a:t> a trabajar.</a:t>
            </a:r>
            <a:endParaRPr lang="es-CO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3B1716D-093B-4C92-8B5C-CC103BF8A9BB}"/>
              </a:ext>
            </a:extLst>
          </p:cNvPr>
          <p:cNvCxnSpPr>
            <a:cxnSpLocks/>
          </p:cNvCxnSpPr>
          <p:nvPr/>
        </p:nvCxnSpPr>
        <p:spPr>
          <a:xfrm flipH="1">
            <a:off x="3489419" y="2580009"/>
            <a:ext cx="1" cy="255935"/>
          </a:xfrm>
          <a:prstGeom prst="line">
            <a:avLst/>
          </a:prstGeom>
          <a:ln w="19050">
            <a:solidFill>
              <a:srgbClr val="22367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1B44DA0-B290-4B82-89F8-6B9233CFD30D}"/>
              </a:ext>
            </a:extLst>
          </p:cNvPr>
          <p:cNvCxnSpPr>
            <a:cxnSpLocks/>
          </p:cNvCxnSpPr>
          <p:nvPr/>
        </p:nvCxnSpPr>
        <p:spPr>
          <a:xfrm flipV="1">
            <a:off x="2239649" y="2849804"/>
            <a:ext cx="2407299" cy="2306"/>
          </a:xfrm>
          <a:prstGeom prst="line">
            <a:avLst/>
          </a:prstGeom>
          <a:ln w="19050">
            <a:solidFill>
              <a:srgbClr val="22367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59AFA7A-B80E-4941-8769-EB8D3A62EDA5}"/>
              </a:ext>
            </a:extLst>
          </p:cNvPr>
          <p:cNvCxnSpPr>
            <a:cxnSpLocks/>
          </p:cNvCxnSpPr>
          <p:nvPr/>
        </p:nvCxnSpPr>
        <p:spPr>
          <a:xfrm>
            <a:off x="2224998" y="2877211"/>
            <a:ext cx="1" cy="1247607"/>
          </a:xfrm>
          <a:prstGeom prst="line">
            <a:avLst/>
          </a:prstGeom>
          <a:ln w="19050">
            <a:solidFill>
              <a:srgbClr val="22367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27D5AFD-0FBF-4D15-B338-336240866517}"/>
              </a:ext>
            </a:extLst>
          </p:cNvPr>
          <p:cNvCxnSpPr>
            <a:cxnSpLocks/>
          </p:cNvCxnSpPr>
          <p:nvPr/>
        </p:nvCxnSpPr>
        <p:spPr>
          <a:xfrm flipH="1">
            <a:off x="3484536" y="2877211"/>
            <a:ext cx="1" cy="255935"/>
          </a:xfrm>
          <a:prstGeom prst="line">
            <a:avLst/>
          </a:prstGeom>
          <a:ln w="19050">
            <a:solidFill>
              <a:srgbClr val="22367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C5EDAC9-AACC-4EEC-B7AD-D9A39980D0FB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4623709" y="2879928"/>
            <a:ext cx="23242" cy="1315677"/>
          </a:xfrm>
          <a:prstGeom prst="line">
            <a:avLst/>
          </a:prstGeom>
          <a:ln w="19050">
            <a:solidFill>
              <a:srgbClr val="22367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4">
            <a:extLst>
              <a:ext uri="{FF2B5EF4-FFF2-40B4-BE49-F238E27FC236}">
                <a16:creationId xmlns:a16="http://schemas.microsoft.com/office/drawing/2014/main" id="{EF4E146B-4264-4435-BDC4-05B7E8FA3954}"/>
              </a:ext>
            </a:extLst>
          </p:cNvPr>
          <p:cNvSpPr txBox="1"/>
          <p:nvPr/>
        </p:nvSpPr>
        <p:spPr>
          <a:xfrm>
            <a:off x="1460738" y="4118828"/>
            <a:ext cx="15285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Tablas de contingencia</a:t>
            </a:r>
          </a:p>
        </p:txBody>
      </p:sp>
      <p:sp>
        <p:nvSpPr>
          <p:cNvPr id="31" name="CuadroTexto 4">
            <a:extLst>
              <a:ext uri="{FF2B5EF4-FFF2-40B4-BE49-F238E27FC236}">
                <a16:creationId xmlns:a16="http://schemas.microsoft.com/office/drawing/2014/main" id="{47D7090E-8B35-4AA8-A9A5-8FD5C722D7CB}"/>
              </a:ext>
            </a:extLst>
          </p:cNvPr>
          <p:cNvSpPr txBox="1"/>
          <p:nvPr/>
        </p:nvSpPr>
        <p:spPr>
          <a:xfrm>
            <a:off x="2720274" y="3207993"/>
            <a:ext cx="15285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ANOVA</a:t>
            </a:r>
          </a:p>
        </p:txBody>
      </p:sp>
      <p:sp>
        <p:nvSpPr>
          <p:cNvPr id="32" name="CuadroTexto 4">
            <a:extLst>
              <a:ext uri="{FF2B5EF4-FFF2-40B4-BE49-F238E27FC236}">
                <a16:creationId xmlns:a16="http://schemas.microsoft.com/office/drawing/2014/main" id="{2191DDCB-43C4-4AB8-824C-78D9B62A3264}"/>
              </a:ext>
            </a:extLst>
          </p:cNvPr>
          <p:cNvSpPr txBox="1"/>
          <p:nvPr/>
        </p:nvSpPr>
        <p:spPr>
          <a:xfrm>
            <a:off x="3859447" y="4195605"/>
            <a:ext cx="15285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MCA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A1D4243-A66B-47A2-8298-021DD575D239}"/>
              </a:ext>
            </a:extLst>
          </p:cNvPr>
          <p:cNvSpPr txBox="1"/>
          <p:nvPr/>
        </p:nvSpPr>
        <p:spPr>
          <a:xfrm>
            <a:off x="1127989" y="4736321"/>
            <a:ext cx="21940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>
                <a:solidFill>
                  <a:schemeClr val="bg1">
                    <a:lumMod val="50000"/>
                  </a:schemeClr>
                </a:solidFill>
              </a:rPr>
              <a:t>Registrar y analizar la asociación entre dos o más variables, usualmente cualitativa (nominales u ordinales)</a:t>
            </a:r>
            <a:endParaRPr lang="es-CO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3F02E7A-D2B4-45D0-A885-B128730D61E8}"/>
              </a:ext>
            </a:extLst>
          </p:cNvPr>
          <p:cNvCxnSpPr>
            <a:cxnSpLocks/>
          </p:cNvCxnSpPr>
          <p:nvPr/>
        </p:nvCxnSpPr>
        <p:spPr>
          <a:xfrm flipH="1">
            <a:off x="2246186" y="4549853"/>
            <a:ext cx="1" cy="255935"/>
          </a:xfrm>
          <a:prstGeom prst="line">
            <a:avLst/>
          </a:prstGeom>
          <a:ln w="19050">
            <a:solidFill>
              <a:srgbClr val="22367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68119CC-1C90-474C-A249-61D35718EBD5}"/>
              </a:ext>
            </a:extLst>
          </p:cNvPr>
          <p:cNvSpPr txBox="1"/>
          <p:nvPr/>
        </p:nvSpPr>
        <p:spPr>
          <a:xfrm>
            <a:off x="2438972" y="3610247"/>
            <a:ext cx="20205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>
                <a:solidFill>
                  <a:schemeClr val="bg1">
                    <a:lumMod val="50000"/>
                  </a:schemeClr>
                </a:solidFill>
              </a:rPr>
              <a:t>Determina si todos los grupos forman parte de una población más grande o pertenecen a una población diferente con características distintas.</a:t>
            </a:r>
          </a:p>
          <a:p>
            <a:pPr algn="ctr"/>
            <a:r>
              <a:rPr lang="es-CO" sz="1100" dirty="0">
                <a:solidFill>
                  <a:srgbClr val="223675"/>
                </a:solidFill>
                <a:latin typeface="Inter"/>
              </a:rPr>
              <a:t>(Análisis de Varianza)</a:t>
            </a:r>
            <a:endParaRPr lang="es-MX" sz="1100" dirty="0">
              <a:solidFill>
                <a:srgbClr val="223675"/>
              </a:solidFill>
              <a:latin typeface="Inter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2B31E5A-2584-4A2E-A390-265771E280F6}"/>
              </a:ext>
            </a:extLst>
          </p:cNvPr>
          <p:cNvCxnSpPr>
            <a:cxnSpLocks/>
          </p:cNvCxnSpPr>
          <p:nvPr/>
        </p:nvCxnSpPr>
        <p:spPr>
          <a:xfrm flipH="1">
            <a:off x="3484534" y="3410278"/>
            <a:ext cx="1" cy="255935"/>
          </a:xfrm>
          <a:prstGeom prst="line">
            <a:avLst/>
          </a:prstGeom>
          <a:ln w="19050">
            <a:solidFill>
              <a:srgbClr val="22367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052C132-5CEE-44AF-98B6-FE4A5625E518}"/>
              </a:ext>
            </a:extLst>
          </p:cNvPr>
          <p:cNvSpPr txBox="1"/>
          <p:nvPr/>
        </p:nvSpPr>
        <p:spPr>
          <a:xfrm>
            <a:off x="3663221" y="4677820"/>
            <a:ext cx="20205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>
                <a:solidFill>
                  <a:schemeClr val="bg1">
                    <a:lumMod val="50000"/>
                  </a:schemeClr>
                </a:solidFill>
              </a:rPr>
              <a:t>Detectar y representar estructuras subyacentes en un conjunto de datos categóricos nominales.</a:t>
            </a:r>
          </a:p>
          <a:p>
            <a:pPr algn="ctr"/>
            <a:r>
              <a:rPr lang="es-MX" sz="1100" b="0" i="0" dirty="0">
                <a:solidFill>
                  <a:srgbClr val="223675"/>
                </a:solidFill>
                <a:effectLst/>
                <a:latin typeface="Inter"/>
              </a:rPr>
              <a:t>(Análisis de correspondencias múltiples) </a:t>
            </a:r>
            <a:endParaRPr lang="es-MX" sz="1100" dirty="0">
              <a:solidFill>
                <a:srgbClr val="223675"/>
              </a:solidFill>
              <a:latin typeface="Inter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59BD73A-A0A3-4FE3-AF6F-4D0739A3567A}"/>
              </a:ext>
            </a:extLst>
          </p:cNvPr>
          <p:cNvCxnSpPr>
            <a:cxnSpLocks/>
          </p:cNvCxnSpPr>
          <p:nvPr/>
        </p:nvCxnSpPr>
        <p:spPr>
          <a:xfrm flipH="1">
            <a:off x="4636011" y="4433112"/>
            <a:ext cx="1" cy="255935"/>
          </a:xfrm>
          <a:prstGeom prst="line">
            <a:avLst/>
          </a:prstGeom>
          <a:ln w="19050">
            <a:solidFill>
              <a:srgbClr val="22367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102331B-ADAC-4A44-B7CC-265C6DC73604}"/>
              </a:ext>
            </a:extLst>
          </p:cNvPr>
          <p:cNvSpPr txBox="1"/>
          <p:nvPr/>
        </p:nvSpPr>
        <p:spPr>
          <a:xfrm>
            <a:off x="4796382" y="2636901"/>
            <a:ext cx="2251697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1100" dirty="0">
                <a:solidFill>
                  <a:schemeClr val="bg1">
                    <a:lumMod val="50000"/>
                  </a:schemeClr>
                </a:solidFill>
              </a:rPr>
              <a:t>Este algoritmo utiliza la asignación de Dirichlet latente (LDA), un método probabilístico generativo para modelar un corpus. Este asigna temas a los documentos y genera distribuciones de temas sobre las palabras dadas, es decir crea tópicos dándoles un peso a cada uno, respecto a la relevancia de las palabras, y así seleccionar los tópicos relacionados con transformación digital.</a:t>
            </a:r>
            <a:endParaRPr lang="es-CO" sz="1100" dirty="0">
              <a:solidFill>
                <a:srgbClr val="223675"/>
              </a:solidFill>
              <a:latin typeface="Inter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B521F2D-2DC5-41E7-BC2D-280186993FAA}"/>
              </a:ext>
            </a:extLst>
          </p:cNvPr>
          <p:cNvCxnSpPr>
            <a:cxnSpLocks/>
          </p:cNvCxnSpPr>
          <p:nvPr/>
        </p:nvCxnSpPr>
        <p:spPr>
          <a:xfrm flipH="1">
            <a:off x="5936981" y="2344190"/>
            <a:ext cx="1" cy="255935"/>
          </a:xfrm>
          <a:prstGeom prst="line">
            <a:avLst/>
          </a:prstGeom>
          <a:ln w="19050">
            <a:solidFill>
              <a:srgbClr val="22367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0B6B4FA-49DE-4B1D-B7A1-C6AB2FD2CCE5}"/>
              </a:ext>
            </a:extLst>
          </p:cNvPr>
          <p:cNvSpPr txBox="1"/>
          <p:nvPr/>
        </p:nvSpPr>
        <p:spPr>
          <a:xfrm>
            <a:off x="6946647" y="2666521"/>
            <a:ext cx="2150993" cy="1969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1100" dirty="0">
                <a:solidFill>
                  <a:schemeClr val="bg1">
                    <a:lumMod val="50000"/>
                  </a:schemeClr>
                </a:solidFill>
              </a:rPr>
              <a:t>k-</a:t>
            </a:r>
            <a:r>
              <a:rPr lang="es-MX" sz="1100" dirty="0" err="1">
                <a:solidFill>
                  <a:schemeClr val="bg1">
                    <a:lumMod val="50000"/>
                  </a:schemeClr>
                </a:solidFill>
              </a:rPr>
              <a:t>modes</a:t>
            </a:r>
            <a:r>
              <a:rPr lang="es-MX" sz="1100" dirty="0">
                <a:solidFill>
                  <a:schemeClr val="bg1">
                    <a:lumMod val="50000"/>
                  </a:schemeClr>
                </a:solidFill>
              </a:rPr>
              <a:t> es una extensión de k-</a:t>
            </a:r>
            <a:r>
              <a:rPr lang="es-MX" sz="1100" dirty="0" err="1">
                <a:solidFill>
                  <a:schemeClr val="bg1">
                    <a:lumMod val="50000"/>
                  </a:schemeClr>
                </a:solidFill>
              </a:rPr>
              <a:t>means</a:t>
            </a:r>
            <a:r>
              <a:rPr lang="es-MX" sz="1100" dirty="0">
                <a:solidFill>
                  <a:schemeClr val="bg1">
                    <a:lumMod val="50000"/>
                  </a:schemeClr>
                </a:solidFill>
              </a:rPr>
              <a:t>. En lugar de distancias, utiliza diferencias. Y en lugar de medias, usa modas. Una moda es un vector de elementos que minimiza las diferencias entre el vector en sí y cada objeto de los datos. Tendremos tantas modas como el número de clústeres que necesitemos, ya que actúan como centroides.</a:t>
            </a:r>
            <a:endParaRPr lang="es-CO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06E429-ED03-48C7-93E4-9298FC196177}"/>
              </a:ext>
            </a:extLst>
          </p:cNvPr>
          <p:cNvSpPr txBox="1"/>
          <p:nvPr/>
        </p:nvSpPr>
        <p:spPr>
          <a:xfrm>
            <a:off x="889336" y="1186746"/>
            <a:ext cx="25288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50" dirty="0">
                <a:solidFill>
                  <a:srgbClr val="223675"/>
                </a:solidFill>
              </a:rPr>
              <a:t>Filtrado supervisado</a:t>
            </a:r>
            <a:endParaRPr lang="es-CO" sz="1050" dirty="0">
              <a:solidFill>
                <a:srgbClr val="223675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E3A3854-143C-4AD6-BFB3-FAEA5CFC3B1B}"/>
              </a:ext>
            </a:extLst>
          </p:cNvPr>
          <p:cNvSpPr txBox="1"/>
          <p:nvPr/>
        </p:nvSpPr>
        <p:spPr>
          <a:xfrm>
            <a:off x="3484534" y="1161223"/>
            <a:ext cx="24524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50" dirty="0">
                <a:solidFill>
                  <a:srgbClr val="223675"/>
                </a:solidFill>
              </a:rPr>
              <a:t>Reconocimiento de dependencias</a:t>
            </a:r>
            <a:endParaRPr lang="es-CO" sz="1050" dirty="0">
              <a:solidFill>
                <a:srgbClr val="223675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F960848-6C0A-420B-83C2-00ABAE0790A8}"/>
              </a:ext>
            </a:extLst>
          </p:cNvPr>
          <p:cNvSpPr txBox="1"/>
          <p:nvPr/>
        </p:nvSpPr>
        <p:spPr>
          <a:xfrm>
            <a:off x="5936980" y="1170901"/>
            <a:ext cx="17877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50" dirty="0">
                <a:solidFill>
                  <a:srgbClr val="223675"/>
                </a:solidFill>
              </a:rPr>
              <a:t>Clasificación de variables</a:t>
            </a:r>
            <a:endParaRPr lang="es-CO" sz="1050" dirty="0">
              <a:solidFill>
                <a:srgbClr val="223675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E6C42AC-A74C-4C9A-92D8-E77F7E92166E}"/>
              </a:ext>
            </a:extLst>
          </p:cNvPr>
          <p:cNvSpPr txBox="1"/>
          <p:nvPr/>
        </p:nvSpPr>
        <p:spPr>
          <a:xfrm>
            <a:off x="7799115" y="1203143"/>
            <a:ext cx="13353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50" dirty="0">
                <a:solidFill>
                  <a:srgbClr val="223675"/>
                </a:solidFill>
              </a:rPr>
              <a:t>Clúster</a:t>
            </a:r>
            <a:endParaRPr lang="es-CO" sz="1050" dirty="0">
              <a:solidFill>
                <a:srgbClr val="223675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53DD720-C148-42A3-9C8A-3D7E834A1F5D}"/>
              </a:ext>
            </a:extLst>
          </p:cNvPr>
          <p:cNvCxnSpPr>
            <a:cxnSpLocks/>
          </p:cNvCxnSpPr>
          <p:nvPr/>
        </p:nvCxnSpPr>
        <p:spPr>
          <a:xfrm flipH="1">
            <a:off x="7987760" y="2360782"/>
            <a:ext cx="1" cy="255935"/>
          </a:xfrm>
          <a:prstGeom prst="line">
            <a:avLst/>
          </a:prstGeom>
          <a:ln w="19050">
            <a:solidFill>
              <a:srgbClr val="22367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991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4">
            <a:extLst>
              <a:ext uri="{FF2B5EF4-FFF2-40B4-BE49-F238E27FC236}">
                <a16:creationId xmlns:a16="http://schemas.microsoft.com/office/drawing/2014/main" id="{8CD02798-CC39-494A-9CF9-DBB3B819479C}"/>
              </a:ext>
            </a:extLst>
          </p:cNvPr>
          <p:cNvSpPr txBox="1"/>
          <p:nvPr/>
        </p:nvSpPr>
        <p:spPr>
          <a:xfrm>
            <a:off x="405292" y="400028"/>
            <a:ext cx="7462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3. MODELADO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A7A238-509F-480E-B218-C6C78A13AFBE}"/>
              </a:ext>
            </a:extLst>
          </p:cNvPr>
          <p:cNvSpPr txBox="1"/>
          <p:nvPr/>
        </p:nvSpPr>
        <p:spPr>
          <a:xfrm>
            <a:off x="405292" y="811064"/>
            <a:ext cx="2959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bg1">
                    <a:lumMod val="50000"/>
                  </a:schemeClr>
                </a:solidFill>
              </a:rPr>
              <a:t>ANÁLISIS HEURÍSTICO</a:t>
            </a:r>
            <a:endParaRPr lang="es-CO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C00E4C-7D9B-4A8A-8275-6F6F32248C39}"/>
              </a:ext>
            </a:extLst>
          </p:cNvPr>
          <p:cNvSpPr txBox="1"/>
          <p:nvPr/>
        </p:nvSpPr>
        <p:spPr>
          <a:xfrm>
            <a:off x="405291" y="1805107"/>
            <a:ext cx="675750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Clr>
                <a:srgbClr val="223675"/>
              </a:buClr>
              <a:buAutoNum type="arabicPeriod"/>
            </a:pP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Creación de diccionario</a:t>
            </a:r>
          </a:p>
          <a:p>
            <a:pPr marL="342900" indent="-342900" algn="just">
              <a:buClr>
                <a:srgbClr val="223675"/>
              </a:buClr>
              <a:buAutoNum type="arabicPeriod"/>
            </a:pP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Filtrado de diccionario en 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nombre_producto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 (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PivotTable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342900" indent="-342900" algn="just">
              <a:buClr>
                <a:srgbClr val="223675"/>
              </a:buClr>
              <a:buAutoNum type="arabicPeriod"/>
            </a:pP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Análisis de 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familia_producto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 del filtrado anterior</a:t>
            </a:r>
          </a:p>
          <a:p>
            <a:pPr marL="342900" indent="-342900" algn="just">
              <a:buClr>
                <a:srgbClr val="223675"/>
              </a:buClr>
              <a:buAutoNum type="arabicPeriod"/>
            </a:pP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Análisis de 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clase_producto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 del filtrado anterior</a:t>
            </a:r>
          </a:p>
          <a:p>
            <a:pPr lvl="1" algn="just"/>
            <a:endParaRPr lang="es-CO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111748-0C44-40EE-BAD3-55DCFC2DA9E8}"/>
              </a:ext>
            </a:extLst>
          </p:cNvPr>
          <p:cNvSpPr txBox="1"/>
          <p:nvPr/>
        </p:nvSpPr>
        <p:spPr>
          <a:xfrm>
            <a:off x="4019550" y="3444055"/>
            <a:ext cx="4143374" cy="830997"/>
          </a:xfrm>
          <a:prstGeom prst="rect">
            <a:avLst/>
          </a:prstGeom>
          <a:noFill/>
          <a:ln w="28575">
            <a:solidFill>
              <a:srgbClr val="223675"/>
            </a:solidFill>
          </a:ln>
        </p:spPr>
        <p:txBody>
          <a:bodyPr wrap="square">
            <a:spAutoFit/>
          </a:bodyPr>
          <a:lstStyle/>
          <a:p>
            <a:r>
              <a:rPr lang="es-CO" sz="1600" b="1" dirty="0">
                <a:solidFill>
                  <a:srgbClr val="223675"/>
                </a:solidFill>
              </a:rPr>
              <a:t>DICCIONARIO:</a:t>
            </a:r>
          </a:p>
          <a:p>
            <a:r>
              <a:rPr lang="es-CO" sz="1600" dirty="0" err="1"/>
              <a:t>Tecnologia</a:t>
            </a:r>
            <a:r>
              <a:rPr lang="es-CO" sz="1600" dirty="0"/>
              <a:t>, </a:t>
            </a:r>
            <a:r>
              <a:rPr lang="es-CO" sz="1600" dirty="0" err="1"/>
              <a:t>Informatica</a:t>
            </a:r>
            <a:r>
              <a:rPr lang="es-CO" sz="1600" dirty="0"/>
              <a:t>, Data, Datos, </a:t>
            </a:r>
            <a:r>
              <a:rPr lang="es-CO" sz="1600" dirty="0" err="1"/>
              <a:t>Analitica</a:t>
            </a:r>
            <a:r>
              <a:rPr lang="es-CO" sz="1600" dirty="0"/>
              <a:t>, Analizador, Dato, </a:t>
            </a:r>
            <a:r>
              <a:rPr lang="es-CO" sz="1600" dirty="0" err="1"/>
              <a:t>Prediccion</a:t>
            </a: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3588851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4">
            <a:extLst>
              <a:ext uri="{FF2B5EF4-FFF2-40B4-BE49-F238E27FC236}">
                <a16:creationId xmlns:a16="http://schemas.microsoft.com/office/drawing/2014/main" id="{8CD02798-CC39-494A-9CF9-DBB3B819479C}"/>
              </a:ext>
            </a:extLst>
          </p:cNvPr>
          <p:cNvSpPr txBox="1"/>
          <p:nvPr/>
        </p:nvSpPr>
        <p:spPr>
          <a:xfrm>
            <a:off x="405292" y="400028"/>
            <a:ext cx="7462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3. MODELADO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A7A238-509F-480E-B218-C6C78A13AFBE}"/>
              </a:ext>
            </a:extLst>
          </p:cNvPr>
          <p:cNvSpPr txBox="1"/>
          <p:nvPr/>
        </p:nvSpPr>
        <p:spPr>
          <a:xfrm>
            <a:off x="405292" y="811064"/>
            <a:ext cx="2959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bg1">
                    <a:lumMod val="50000"/>
                  </a:schemeClr>
                </a:solidFill>
              </a:rPr>
              <a:t>ANÁLISIS HEURÍSTICO</a:t>
            </a:r>
            <a:endParaRPr lang="es-CO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ADBA3F2-D319-4ABA-95A1-B21A43B53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1985962"/>
            <a:ext cx="2100262" cy="3609297"/>
          </a:xfrm>
          <a:prstGeom prst="rect">
            <a:avLst/>
          </a:prstGeom>
          <a:ln>
            <a:solidFill>
              <a:srgbClr val="223675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90162E-5DA0-4B0E-A5C3-C406CABF8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0533" y="1985962"/>
            <a:ext cx="2100679" cy="3609297"/>
          </a:xfrm>
          <a:prstGeom prst="rect">
            <a:avLst/>
          </a:prstGeom>
          <a:ln>
            <a:solidFill>
              <a:srgbClr val="223675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A5F1AF-AD39-4225-9208-468A8C9448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7058" y="1985962"/>
            <a:ext cx="2045458" cy="3609298"/>
          </a:xfrm>
          <a:prstGeom prst="rect">
            <a:avLst/>
          </a:prstGeom>
          <a:ln>
            <a:solidFill>
              <a:srgbClr val="223675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45C98A4-D34B-4D4A-B5A1-DDF2ACEFDD2E}"/>
              </a:ext>
            </a:extLst>
          </p:cNvPr>
          <p:cNvSpPr txBox="1"/>
          <p:nvPr/>
        </p:nvSpPr>
        <p:spPr>
          <a:xfrm>
            <a:off x="1025351" y="1616630"/>
            <a:ext cx="2189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1800" b="1" dirty="0">
                <a:solidFill>
                  <a:srgbClr val="223675"/>
                </a:solidFill>
              </a:rPr>
              <a:t>Familia</a:t>
            </a:r>
            <a:endParaRPr lang="es-CO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312B42-2A21-4FEB-8C0D-BA0976F1F51A}"/>
              </a:ext>
            </a:extLst>
          </p:cNvPr>
          <p:cNvSpPr txBox="1"/>
          <p:nvPr/>
        </p:nvSpPr>
        <p:spPr>
          <a:xfrm>
            <a:off x="3571876" y="1616630"/>
            <a:ext cx="2189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1800" b="1" dirty="0">
                <a:solidFill>
                  <a:srgbClr val="223675"/>
                </a:solidFill>
              </a:rPr>
              <a:t>Clase</a:t>
            </a:r>
            <a:endParaRPr lang="es-CO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258DB9-45B2-4D14-8648-49E9CAC51923}"/>
              </a:ext>
            </a:extLst>
          </p:cNvPr>
          <p:cNvSpPr txBox="1"/>
          <p:nvPr/>
        </p:nvSpPr>
        <p:spPr>
          <a:xfrm>
            <a:off x="6118401" y="1616630"/>
            <a:ext cx="2189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1800" b="1" dirty="0">
                <a:solidFill>
                  <a:srgbClr val="223675"/>
                </a:solidFill>
              </a:rPr>
              <a:t>Producto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36907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65605029-6140-492B-868F-4CEF01BFE7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974" b="27466"/>
          <a:stretch/>
        </p:blipFill>
        <p:spPr>
          <a:xfrm>
            <a:off x="7115783" y="174653"/>
            <a:ext cx="1905000" cy="772684"/>
          </a:xfrm>
          <a:prstGeom prst="rect">
            <a:avLst/>
          </a:prstGeom>
        </p:spPr>
      </p:pic>
      <p:sp>
        <p:nvSpPr>
          <p:cNvPr id="7" name="CuadroTexto 4">
            <a:extLst>
              <a:ext uri="{FF2B5EF4-FFF2-40B4-BE49-F238E27FC236}">
                <a16:creationId xmlns:a16="http://schemas.microsoft.com/office/drawing/2014/main" id="{27157C83-459D-46F4-8A68-AC5289A0670A}"/>
              </a:ext>
            </a:extLst>
          </p:cNvPr>
          <p:cNvSpPr txBox="1"/>
          <p:nvPr/>
        </p:nvSpPr>
        <p:spPr>
          <a:xfrm>
            <a:off x="405292" y="400028"/>
            <a:ext cx="7462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3. MODELADO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5294FC-FB5C-4D1C-9314-E9A88967DE72}"/>
              </a:ext>
            </a:extLst>
          </p:cNvPr>
          <p:cNvSpPr txBox="1"/>
          <p:nvPr/>
        </p:nvSpPr>
        <p:spPr>
          <a:xfrm>
            <a:off x="405292" y="811064"/>
            <a:ext cx="4600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bg1">
                    <a:lumMod val="50000"/>
                  </a:schemeClr>
                </a:solidFill>
              </a:rPr>
              <a:t>ANÁLISIS DE COLINEALIDAD (MCA)</a:t>
            </a:r>
            <a:endParaRPr lang="es-CO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13E2EF-4AAC-48E4-A56B-A67E5B41E48E}"/>
              </a:ext>
            </a:extLst>
          </p:cNvPr>
          <p:cNvSpPr txBox="1"/>
          <p:nvPr/>
        </p:nvSpPr>
        <p:spPr>
          <a:xfrm>
            <a:off x="405292" y="1683765"/>
            <a:ext cx="469058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Clr>
                <a:srgbClr val="223675"/>
              </a:buClr>
              <a:buAutoNum type="arabicPeriod"/>
            </a:pPr>
            <a:r>
              <a:rPr lang="es-CO" sz="1600" dirty="0"/>
              <a:t>Vista </a:t>
            </a:r>
            <a:r>
              <a:rPr lang="es-CO" sz="1600" dirty="0" err="1"/>
              <a:t>minable</a:t>
            </a:r>
            <a:endParaRPr lang="es-CO" sz="1600" dirty="0"/>
          </a:p>
          <a:p>
            <a:pPr marL="342900" indent="-342900" algn="just">
              <a:buClr>
                <a:srgbClr val="223675"/>
              </a:buClr>
              <a:buAutoNum type="arabicPeriod"/>
            </a:pPr>
            <a:r>
              <a:rPr lang="es-CO" sz="1600" dirty="0"/>
              <a:t>Análisis </a:t>
            </a:r>
            <a:r>
              <a:rPr lang="es-CO" sz="1600" dirty="0" err="1"/>
              <a:t>univariado</a:t>
            </a:r>
            <a:r>
              <a:rPr lang="es-CO" sz="1600" dirty="0"/>
              <a:t> </a:t>
            </a:r>
          </a:p>
          <a:p>
            <a:pPr marL="342900" indent="-342900" algn="just">
              <a:buClr>
                <a:srgbClr val="223675"/>
              </a:buClr>
              <a:buAutoNum type="arabicPeriod"/>
            </a:pPr>
            <a:r>
              <a:rPr lang="es-CO" sz="1600" dirty="0"/>
              <a:t>Análisis bivariante</a:t>
            </a:r>
          </a:p>
          <a:p>
            <a:pPr marL="342900" indent="-342900" algn="just">
              <a:buClr>
                <a:srgbClr val="223675"/>
              </a:buClr>
              <a:buAutoNum type="arabicPeriod"/>
            </a:pPr>
            <a:r>
              <a:rPr lang="es-CO" sz="1600" dirty="0"/>
              <a:t>Análisis de </a:t>
            </a:r>
            <a:r>
              <a:rPr lang="es-CO" sz="1600" dirty="0" err="1"/>
              <a:t>anova</a:t>
            </a:r>
            <a:r>
              <a:rPr lang="es-CO" sz="1600" dirty="0"/>
              <a:t> de Precio Base con:</a:t>
            </a:r>
          </a:p>
          <a:p>
            <a:pPr lvl="1" algn="just"/>
            <a:r>
              <a:rPr lang="es-CO" sz="1600" dirty="0">
                <a:solidFill>
                  <a:srgbClr val="223675"/>
                </a:solidFill>
              </a:rPr>
              <a:t>4.1</a:t>
            </a:r>
            <a:r>
              <a:rPr lang="es-CO" sz="1600" dirty="0"/>
              <a:t> Familia</a:t>
            </a:r>
          </a:p>
          <a:p>
            <a:pPr lvl="1" algn="just"/>
            <a:r>
              <a:rPr lang="es-CO" sz="1600" dirty="0">
                <a:solidFill>
                  <a:srgbClr val="223675"/>
                </a:solidFill>
              </a:rPr>
              <a:t>4.2</a:t>
            </a:r>
            <a:r>
              <a:rPr lang="es-CO" sz="1600" dirty="0"/>
              <a:t> Localización</a:t>
            </a:r>
          </a:p>
          <a:p>
            <a:pPr lvl="1" algn="just"/>
            <a:r>
              <a:rPr lang="es-CO" sz="1600" dirty="0">
                <a:solidFill>
                  <a:srgbClr val="223675"/>
                </a:solidFill>
              </a:rPr>
              <a:t>4.3</a:t>
            </a:r>
            <a:r>
              <a:rPr lang="es-CO" sz="1600" dirty="0"/>
              <a:t> Mes proyectado</a:t>
            </a:r>
          </a:p>
          <a:p>
            <a:pPr lvl="1" algn="just"/>
            <a:r>
              <a:rPr lang="es-CO" sz="1600" dirty="0">
                <a:solidFill>
                  <a:srgbClr val="223675"/>
                </a:solidFill>
              </a:rPr>
              <a:t>4.4</a:t>
            </a:r>
            <a:r>
              <a:rPr lang="es-CO" sz="1600" dirty="0"/>
              <a:t> Modalidad</a:t>
            </a:r>
          </a:p>
          <a:p>
            <a:pPr marL="342900" indent="-342900" algn="just">
              <a:buAutoNum type="arabicPeriod"/>
            </a:pPr>
            <a:r>
              <a:rPr lang="es-CO" sz="1600" dirty="0"/>
              <a:t>Análisis de independencia – Tabla de contingencia entre variables </a:t>
            </a:r>
            <a:r>
              <a:rPr lang="es-CO" sz="1600" dirty="0" err="1"/>
              <a:t>categoricas</a:t>
            </a:r>
            <a:endParaRPr lang="es-CO" sz="1600" dirty="0"/>
          </a:p>
          <a:p>
            <a:pPr lvl="1" algn="just"/>
            <a:r>
              <a:rPr lang="es-CO" sz="1600" dirty="0">
                <a:solidFill>
                  <a:srgbClr val="223675"/>
                </a:solidFill>
              </a:rPr>
              <a:t>5.1</a:t>
            </a:r>
            <a:r>
              <a:rPr lang="es-CO" sz="1600" dirty="0"/>
              <a:t> código producto – modalidad</a:t>
            </a:r>
          </a:p>
          <a:p>
            <a:pPr lvl="1" algn="just"/>
            <a:r>
              <a:rPr lang="es-CO" sz="1600" dirty="0">
                <a:solidFill>
                  <a:srgbClr val="223675"/>
                </a:solidFill>
              </a:rPr>
              <a:t>5.2</a:t>
            </a:r>
            <a:r>
              <a:rPr lang="es-CO" sz="1600" dirty="0"/>
              <a:t> código producto – localización</a:t>
            </a:r>
          </a:p>
          <a:p>
            <a:pPr lvl="1" algn="just"/>
            <a:r>
              <a:rPr lang="es-CO" sz="1600" dirty="0">
                <a:solidFill>
                  <a:srgbClr val="223675"/>
                </a:solidFill>
              </a:rPr>
              <a:t>5.3</a:t>
            </a:r>
            <a:r>
              <a:rPr lang="es-CO" sz="1600" dirty="0"/>
              <a:t> código producto – mes proyectado</a:t>
            </a:r>
          </a:p>
          <a:p>
            <a:pPr lvl="1" algn="just"/>
            <a:r>
              <a:rPr lang="es-CO" sz="1600" dirty="0">
                <a:solidFill>
                  <a:srgbClr val="223675"/>
                </a:solidFill>
              </a:rPr>
              <a:t>5.4 </a:t>
            </a:r>
            <a:r>
              <a:rPr lang="es-CO" sz="1600" dirty="0"/>
              <a:t>precio base por categorías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4F5AF4-420E-4EEB-84E5-C48A5AB5EA13}"/>
              </a:ext>
            </a:extLst>
          </p:cNvPr>
          <p:cNvSpPr txBox="1"/>
          <p:nvPr/>
        </p:nvSpPr>
        <p:spPr>
          <a:xfrm>
            <a:off x="5582258" y="3810000"/>
            <a:ext cx="4572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es-MX" sz="1400" b="1" dirty="0">
                <a:solidFill>
                  <a:srgbClr val="223675"/>
                </a:solidFill>
              </a:rPr>
              <a:t>M</a:t>
            </a:r>
            <a:r>
              <a:rPr lang="es-CO" sz="1400" b="1" dirty="0">
                <a:solidFill>
                  <a:srgbClr val="223675"/>
                </a:solidFill>
              </a:rPr>
              <a:t>CA </a:t>
            </a:r>
            <a:r>
              <a:rPr lang="es-CO" sz="1400" b="1" dirty="0">
                <a:solidFill>
                  <a:srgbClr val="223675"/>
                </a:solidFill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es-CO" sz="1400" dirty="0">
                <a:solidFill>
                  <a:srgbClr val="223675"/>
                </a:solidFill>
                <a:sym typeface="Wingdings" panose="05000000000000000000" pitchFamily="2" charset="2"/>
              </a:rPr>
              <a:t>6.1</a:t>
            </a:r>
            <a:r>
              <a:rPr lang="es-CO" sz="1400" dirty="0">
                <a:sym typeface="Wingdings" panose="05000000000000000000" pitchFamily="2" charset="2"/>
              </a:rPr>
              <a:t> Localización</a:t>
            </a:r>
          </a:p>
          <a:p>
            <a:pPr lvl="1"/>
            <a:r>
              <a:rPr lang="es-CO" sz="1400" dirty="0">
                <a:solidFill>
                  <a:srgbClr val="223675"/>
                </a:solidFill>
                <a:sym typeface="Wingdings" panose="05000000000000000000" pitchFamily="2" charset="2"/>
              </a:rPr>
              <a:t>6.2</a:t>
            </a:r>
            <a:r>
              <a:rPr lang="es-CO" sz="1400" dirty="0">
                <a:sym typeface="Wingdings" panose="05000000000000000000" pitchFamily="2" charset="2"/>
              </a:rPr>
              <a:t> Familia</a:t>
            </a:r>
          </a:p>
          <a:p>
            <a:pPr lvl="1"/>
            <a:r>
              <a:rPr lang="es-CO" sz="1400" dirty="0">
                <a:solidFill>
                  <a:srgbClr val="223675"/>
                </a:solidFill>
                <a:sym typeface="Wingdings" panose="05000000000000000000" pitchFamily="2" charset="2"/>
              </a:rPr>
              <a:t>6.3</a:t>
            </a:r>
            <a:r>
              <a:rPr lang="es-CO" sz="1400" dirty="0">
                <a:sym typeface="Wingdings" panose="05000000000000000000" pitchFamily="2" charset="2"/>
              </a:rPr>
              <a:t> </a:t>
            </a:r>
            <a:r>
              <a:rPr lang="es-CO" sz="1400" dirty="0" err="1">
                <a:sym typeface="Wingdings" panose="05000000000000000000" pitchFamily="2" charset="2"/>
              </a:rPr>
              <a:t>Categoria</a:t>
            </a:r>
            <a:r>
              <a:rPr lang="es-CO" sz="1400" dirty="0">
                <a:sym typeface="Wingdings" panose="05000000000000000000" pitchFamily="2" charset="2"/>
              </a:rPr>
              <a:t> Precio Base</a:t>
            </a:r>
          </a:p>
          <a:p>
            <a:pPr lvl="1"/>
            <a:r>
              <a:rPr lang="es-CO" sz="1400" dirty="0">
                <a:solidFill>
                  <a:srgbClr val="223675"/>
                </a:solidFill>
                <a:sym typeface="Wingdings" panose="05000000000000000000" pitchFamily="2" charset="2"/>
              </a:rPr>
              <a:t>6.4</a:t>
            </a:r>
            <a:r>
              <a:rPr lang="es-CO" sz="1400" dirty="0">
                <a:sym typeface="Wingdings" panose="05000000000000000000" pitchFamily="2" charset="2"/>
              </a:rPr>
              <a:t> Modalidad</a:t>
            </a:r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1779322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65605029-6140-492B-868F-4CEF01BFE7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974" b="27466"/>
          <a:stretch/>
        </p:blipFill>
        <p:spPr>
          <a:xfrm>
            <a:off x="7115783" y="174653"/>
            <a:ext cx="1905000" cy="772684"/>
          </a:xfrm>
          <a:prstGeom prst="rect">
            <a:avLst/>
          </a:prstGeom>
        </p:spPr>
      </p:pic>
      <p:sp>
        <p:nvSpPr>
          <p:cNvPr id="7" name="CuadroTexto 4">
            <a:extLst>
              <a:ext uri="{FF2B5EF4-FFF2-40B4-BE49-F238E27FC236}">
                <a16:creationId xmlns:a16="http://schemas.microsoft.com/office/drawing/2014/main" id="{27157C83-459D-46F4-8A68-AC5289A0670A}"/>
              </a:ext>
            </a:extLst>
          </p:cNvPr>
          <p:cNvSpPr txBox="1"/>
          <p:nvPr/>
        </p:nvSpPr>
        <p:spPr>
          <a:xfrm>
            <a:off x="405292" y="400028"/>
            <a:ext cx="7462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3. MODELADO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5294FC-FB5C-4D1C-9314-E9A88967DE72}"/>
              </a:ext>
            </a:extLst>
          </p:cNvPr>
          <p:cNvSpPr txBox="1"/>
          <p:nvPr/>
        </p:nvSpPr>
        <p:spPr>
          <a:xfrm>
            <a:off x="405292" y="811064"/>
            <a:ext cx="4600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bg1">
                    <a:lumMod val="50000"/>
                  </a:schemeClr>
                </a:solidFill>
              </a:rPr>
              <a:t>ANÁLISIS DE COLINEALIDAD (MCA)</a:t>
            </a:r>
            <a:endParaRPr lang="es-CO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83C7FB-75E4-4993-91C1-177BE99FCC73}"/>
              </a:ext>
            </a:extLst>
          </p:cNvPr>
          <p:cNvSpPr txBox="1"/>
          <p:nvPr/>
        </p:nvSpPr>
        <p:spPr>
          <a:xfrm>
            <a:off x="519592" y="1563539"/>
            <a:ext cx="235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223675"/>
              </a:buClr>
              <a:buFont typeface="Arial" panose="020B0604020202020204" pitchFamily="34" charset="0"/>
              <a:buChar char="•"/>
            </a:pPr>
            <a:r>
              <a:rPr lang="es-MX" b="1" u="sng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223675"/>
                  </a:solidFill>
                </a:uFill>
              </a:rPr>
              <a:t>Análisis </a:t>
            </a:r>
            <a:r>
              <a:rPr lang="es-MX" b="1" u="sng" dirty="0" err="1">
                <a:solidFill>
                  <a:schemeClr val="bg1">
                    <a:lumMod val="50000"/>
                  </a:schemeClr>
                </a:solidFill>
                <a:uFill>
                  <a:solidFill>
                    <a:srgbClr val="223675"/>
                  </a:solidFill>
                </a:uFill>
              </a:rPr>
              <a:t>Univariado</a:t>
            </a:r>
            <a:endParaRPr lang="es-CO" b="1" u="sng" dirty="0">
              <a:solidFill>
                <a:schemeClr val="bg1">
                  <a:lumMod val="50000"/>
                </a:schemeClr>
              </a:solidFill>
              <a:uFill>
                <a:solidFill>
                  <a:srgbClr val="223675"/>
                </a:solidFill>
              </a:u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1A295C3-ED12-4E58-8CD4-152F5FEAD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33" y="2542471"/>
            <a:ext cx="2874915" cy="299225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C81BF7D-303F-4C63-974C-75C1A6AE43B0}"/>
              </a:ext>
            </a:extLst>
          </p:cNvPr>
          <p:cNvSpPr txBox="1"/>
          <p:nvPr/>
        </p:nvSpPr>
        <p:spPr>
          <a:xfrm>
            <a:off x="433782" y="205300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800" b="1" dirty="0" err="1">
                <a:solidFill>
                  <a:srgbClr val="223675"/>
                </a:solidFill>
              </a:rPr>
              <a:t>Info</a:t>
            </a:r>
            <a:endParaRPr lang="es-CO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13C252F-FF4D-4CDA-8668-5102856730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8999" y="2422337"/>
            <a:ext cx="5438775" cy="131863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722AF32-866A-4220-B098-94FA36AB09AA}"/>
              </a:ext>
            </a:extLst>
          </p:cNvPr>
          <p:cNvSpPr txBox="1"/>
          <p:nvPr/>
        </p:nvSpPr>
        <p:spPr>
          <a:xfrm>
            <a:off x="3429608" y="205300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800" b="1" dirty="0">
                <a:solidFill>
                  <a:srgbClr val="223675"/>
                </a:solidFill>
              </a:rPr>
              <a:t>Describe</a:t>
            </a:r>
            <a:endParaRPr lang="es-CO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04A5CC-088C-4486-B219-3C3F1A927ED1}"/>
              </a:ext>
            </a:extLst>
          </p:cNvPr>
          <p:cNvSpPr txBox="1"/>
          <p:nvPr/>
        </p:nvSpPr>
        <p:spPr>
          <a:xfrm>
            <a:off x="5875290" y="4038600"/>
            <a:ext cx="270734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800" b="1" dirty="0">
                <a:solidFill>
                  <a:srgbClr val="223675"/>
                </a:solidFill>
              </a:rPr>
              <a:t>Media: </a:t>
            </a:r>
            <a:r>
              <a:rPr lang="es-CO" sz="1800" dirty="0">
                <a:solidFill>
                  <a:schemeClr val="bg1">
                    <a:lumMod val="50000"/>
                  </a:schemeClr>
                </a:solidFill>
              </a:rPr>
              <a:t>$397’020.789</a:t>
            </a:r>
          </a:p>
          <a:p>
            <a:r>
              <a:rPr lang="es-CO" b="1" dirty="0">
                <a:solidFill>
                  <a:srgbClr val="223675"/>
                </a:solidFill>
              </a:rPr>
              <a:t>Mediana: 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$43’827.960</a:t>
            </a:r>
          </a:p>
          <a:p>
            <a:r>
              <a:rPr lang="es-CO" b="1" dirty="0">
                <a:solidFill>
                  <a:srgbClr val="223675"/>
                </a:solidFill>
              </a:rPr>
              <a:t>Moda: 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$43’827.960</a:t>
            </a:r>
          </a:p>
          <a:p>
            <a:endParaRPr lang="es-CO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CO" b="1" dirty="0">
                <a:solidFill>
                  <a:srgbClr val="223675"/>
                </a:solidFill>
              </a:rPr>
              <a:t>DS: 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$1.847’282.413.21</a:t>
            </a:r>
            <a:endParaRPr lang="es-CO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31C1B8-BD5D-4D5C-8B2E-1598A912719E}"/>
              </a:ext>
            </a:extLst>
          </p:cNvPr>
          <p:cNvSpPr txBox="1"/>
          <p:nvPr/>
        </p:nvSpPr>
        <p:spPr>
          <a:xfrm>
            <a:off x="3751728" y="4385907"/>
            <a:ext cx="2038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>
                <a:solidFill>
                  <a:srgbClr val="223675"/>
                </a:solidFill>
              </a:rPr>
              <a:t>Precio Base</a:t>
            </a:r>
            <a:r>
              <a:rPr lang="es-MX" sz="1600" dirty="0">
                <a:solidFill>
                  <a:srgbClr val="223675"/>
                </a:solidFill>
              </a:rPr>
              <a:t>:</a:t>
            </a:r>
            <a:r>
              <a:rPr lang="es-MX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algn="ctr"/>
            <a:r>
              <a:rPr lang="es-MX" sz="1600" dirty="0">
                <a:solidFill>
                  <a:schemeClr val="bg1">
                    <a:lumMod val="50000"/>
                  </a:schemeClr>
                </a:solidFill>
              </a:rPr>
              <a:t>Variable numérica objetivo </a:t>
            </a:r>
            <a:endParaRPr lang="es-CO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49C9117-B1DF-48FC-815C-91297929A7EF}"/>
              </a:ext>
            </a:extLst>
          </p:cNvPr>
          <p:cNvSpPr/>
          <p:nvPr/>
        </p:nvSpPr>
        <p:spPr>
          <a:xfrm>
            <a:off x="3667125" y="3897337"/>
            <a:ext cx="5200649" cy="1808138"/>
          </a:xfrm>
          <a:prstGeom prst="rect">
            <a:avLst/>
          </a:prstGeom>
          <a:noFill/>
          <a:ln w="28575">
            <a:solidFill>
              <a:srgbClr val="2236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2248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FC5BB4-173B-4EA6-AF40-0F2CC9115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770" y="3251808"/>
            <a:ext cx="5613047" cy="2326954"/>
          </a:xfrm>
          <a:prstGeom prst="rect">
            <a:avLst/>
          </a:prstGeom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65605029-6140-492B-868F-4CEF01BFE7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974" b="27466"/>
          <a:stretch/>
        </p:blipFill>
        <p:spPr>
          <a:xfrm>
            <a:off x="7115783" y="174653"/>
            <a:ext cx="1905000" cy="772684"/>
          </a:xfrm>
          <a:prstGeom prst="rect">
            <a:avLst/>
          </a:prstGeom>
        </p:spPr>
      </p:pic>
      <p:sp>
        <p:nvSpPr>
          <p:cNvPr id="7" name="CuadroTexto 4">
            <a:extLst>
              <a:ext uri="{FF2B5EF4-FFF2-40B4-BE49-F238E27FC236}">
                <a16:creationId xmlns:a16="http://schemas.microsoft.com/office/drawing/2014/main" id="{27157C83-459D-46F4-8A68-AC5289A0670A}"/>
              </a:ext>
            </a:extLst>
          </p:cNvPr>
          <p:cNvSpPr txBox="1"/>
          <p:nvPr/>
        </p:nvSpPr>
        <p:spPr>
          <a:xfrm>
            <a:off x="405292" y="400028"/>
            <a:ext cx="7462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3. MODELADO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5294FC-FB5C-4D1C-9314-E9A88967DE72}"/>
              </a:ext>
            </a:extLst>
          </p:cNvPr>
          <p:cNvSpPr txBox="1"/>
          <p:nvPr/>
        </p:nvSpPr>
        <p:spPr>
          <a:xfrm>
            <a:off x="405292" y="811064"/>
            <a:ext cx="4600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bg1">
                    <a:lumMod val="50000"/>
                  </a:schemeClr>
                </a:solidFill>
              </a:rPr>
              <a:t>ANÁLISIS DE COLINEALIDAD (MCA)</a:t>
            </a:r>
            <a:endParaRPr lang="es-CO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83C7FB-75E4-4993-91C1-177BE99FCC73}"/>
              </a:ext>
            </a:extLst>
          </p:cNvPr>
          <p:cNvSpPr txBox="1"/>
          <p:nvPr/>
        </p:nvSpPr>
        <p:spPr>
          <a:xfrm>
            <a:off x="519592" y="1563539"/>
            <a:ext cx="2282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223675"/>
              </a:buClr>
              <a:buFont typeface="Arial" panose="020B0604020202020204" pitchFamily="34" charset="0"/>
              <a:buChar char="•"/>
            </a:pPr>
            <a:r>
              <a:rPr lang="es-MX" b="1" u="sng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223675"/>
                  </a:solidFill>
                </a:uFill>
              </a:rPr>
              <a:t>Análisis Bivariante</a:t>
            </a:r>
            <a:endParaRPr lang="es-CO" b="1" u="sng" dirty="0">
              <a:solidFill>
                <a:schemeClr val="bg1">
                  <a:lumMod val="50000"/>
                </a:schemeClr>
              </a:solidFill>
              <a:uFill>
                <a:solidFill>
                  <a:srgbClr val="223675"/>
                </a:solidFill>
              </a:u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47D2F9-CFF5-418F-8FBE-9856BA77F8F2}"/>
              </a:ext>
            </a:extLst>
          </p:cNvPr>
          <p:cNvSpPr txBox="1"/>
          <p:nvPr/>
        </p:nvSpPr>
        <p:spPr>
          <a:xfrm>
            <a:off x="519592" y="2035287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CO" sz="1200" b="1" dirty="0">
                <a:solidFill>
                  <a:schemeClr val="bg1">
                    <a:lumMod val="50000"/>
                  </a:schemeClr>
                </a:solidFill>
              </a:rPr>
              <a:t>Boxplot Precio Base y Modalidad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CO" sz="1200" b="1" dirty="0">
                <a:solidFill>
                  <a:schemeClr val="bg1">
                    <a:lumMod val="50000"/>
                  </a:schemeClr>
                </a:solidFill>
              </a:rPr>
              <a:t>Histograma Precio Base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CO" sz="1200" b="1" dirty="0">
                <a:solidFill>
                  <a:schemeClr val="bg1">
                    <a:lumMod val="50000"/>
                  </a:schemeClr>
                </a:solidFill>
              </a:rPr>
              <a:t>Distribución de participación por modalidad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CO" sz="1200" b="1" dirty="0">
                <a:solidFill>
                  <a:schemeClr val="bg1">
                    <a:lumMod val="50000"/>
                  </a:schemeClr>
                </a:solidFill>
              </a:rPr>
              <a:t>Diagrama de frecuencias por Localización</a:t>
            </a:r>
            <a:endParaRPr lang="es-CO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9B23F9-7162-42CD-AA04-3B3F924DC107}"/>
              </a:ext>
            </a:extLst>
          </p:cNvPr>
          <p:cNvSpPr txBox="1"/>
          <p:nvPr/>
        </p:nvSpPr>
        <p:spPr>
          <a:xfrm>
            <a:off x="515423" y="3064196"/>
            <a:ext cx="4019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223675"/>
              </a:buClr>
              <a:buFont typeface="Arial" panose="020B0604020202020204" pitchFamily="34" charset="0"/>
              <a:buChar char="•"/>
            </a:pPr>
            <a:r>
              <a:rPr lang="es-MX" b="1" u="sng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223675"/>
                  </a:solidFill>
                </a:uFill>
              </a:rPr>
              <a:t>Análisis Independencia (Precio Base)</a:t>
            </a:r>
          </a:p>
          <a:p>
            <a:pPr>
              <a:buClr>
                <a:srgbClr val="223675"/>
              </a:buClr>
            </a:pPr>
            <a:r>
              <a:rPr lang="es-MX" sz="1400" b="1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223675"/>
                  </a:solidFill>
                </a:uFill>
              </a:rPr>
              <a:t>         </a:t>
            </a:r>
            <a:r>
              <a:rPr lang="es-MX" sz="1400" b="1" u="sng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223675"/>
                  </a:solidFill>
                </a:uFill>
              </a:rPr>
              <a:t>(Tablas de contingencia)</a:t>
            </a:r>
            <a:endParaRPr lang="es-CO" b="1" u="sng" dirty="0">
              <a:solidFill>
                <a:schemeClr val="bg1">
                  <a:lumMod val="50000"/>
                </a:schemeClr>
              </a:solidFill>
              <a:uFill>
                <a:solidFill>
                  <a:srgbClr val="223675"/>
                </a:solidFill>
              </a:u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C6BDE6-6A5C-459C-BA19-E2E7A087DC49}"/>
              </a:ext>
            </a:extLst>
          </p:cNvPr>
          <p:cNvSpPr txBox="1"/>
          <p:nvPr/>
        </p:nvSpPr>
        <p:spPr>
          <a:xfrm>
            <a:off x="674645" y="3671442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CO" sz="1200" b="1" dirty="0">
                <a:solidFill>
                  <a:schemeClr val="bg1">
                    <a:lumMod val="50000"/>
                  </a:schemeClr>
                </a:solidFill>
              </a:rPr>
              <a:t>Modalidad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CO" sz="1200" b="1" dirty="0">
                <a:solidFill>
                  <a:schemeClr val="bg1">
                    <a:lumMod val="50000"/>
                  </a:schemeClr>
                </a:solidFill>
              </a:rPr>
              <a:t>Localización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CO" sz="1200" b="1" dirty="0">
                <a:solidFill>
                  <a:schemeClr val="bg1">
                    <a:lumMod val="50000"/>
                  </a:schemeClr>
                </a:solidFill>
              </a:rPr>
              <a:t>Mes proyectado</a:t>
            </a:r>
            <a:endParaRPr lang="es-CO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788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65605029-6140-492B-868F-4CEF01BFE7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974" b="27466"/>
          <a:stretch/>
        </p:blipFill>
        <p:spPr>
          <a:xfrm>
            <a:off x="7115783" y="174653"/>
            <a:ext cx="1905000" cy="772684"/>
          </a:xfrm>
          <a:prstGeom prst="rect">
            <a:avLst/>
          </a:prstGeom>
        </p:spPr>
      </p:pic>
      <p:sp>
        <p:nvSpPr>
          <p:cNvPr id="7" name="CuadroTexto 4">
            <a:extLst>
              <a:ext uri="{FF2B5EF4-FFF2-40B4-BE49-F238E27FC236}">
                <a16:creationId xmlns:a16="http://schemas.microsoft.com/office/drawing/2014/main" id="{27157C83-459D-46F4-8A68-AC5289A0670A}"/>
              </a:ext>
            </a:extLst>
          </p:cNvPr>
          <p:cNvSpPr txBox="1"/>
          <p:nvPr/>
        </p:nvSpPr>
        <p:spPr>
          <a:xfrm>
            <a:off x="405292" y="400028"/>
            <a:ext cx="7462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3. MODELADO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5294FC-FB5C-4D1C-9314-E9A88967DE72}"/>
              </a:ext>
            </a:extLst>
          </p:cNvPr>
          <p:cNvSpPr txBox="1"/>
          <p:nvPr/>
        </p:nvSpPr>
        <p:spPr>
          <a:xfrm>
            <a:off x="405292" y="811064"/>
            <a:ext cx="4600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bg1">
                    <a:lumMod val="50000"/>
                  </a:schemeClr>
                </a:solidFill>
              </a:rPr>
              <a:t>ANÁLISIS DE COLINEALIDAD (MCA)</a:t>
            </a:r>
            <a:endParaRPr lang="es-CO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660B401-7C1F-45BD-AA53-DE230F6FD52B}"/>
              </a:ext>
            </a:extLst>
          </p:cNvPr>
          <p:cNvGrpSpPr/>
          <p:nvPr/>
        </p:nvGrpSpPr>
        <p:grpSpPr>
          <a:xfrm>
            <a:off x="857250" y="2094937"/>
            <a:ext cx="3795892" cy="2668126"/>
            <a:chOff x="749193" y="2220007"/>
            <a:chExt cx="4599094" cy="328925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3BBBE8E-6AB6-4F64-8EC3-F101AFF68A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2036" y="4139473"/>
              <a:ext cx="3726999" cy="54404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CFBD1EB-E516-4661-86A5-609234BF3A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007"/>
            <a:stretch/>
          </p:blipFill>
          <p:spPr>
            <a:xfrm>
              <a:off x="842037" y="3208758"/>
              <a:ext cx="3726999" cy="53198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B3D924B-58C1-446D-8DF3-284B1E029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6287" y="2343174"/>
              <a:ext cx="4517813" cy="6096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622A954-CCB6-456E-821B-1E791BA51635}"/>
                </a:ext>
              </a:extLst>
            </p:cNvPr>
            <p:cNvSpPr txBox="1"/>
            <p:nvPr/>
          </p:nvSpPr>
          <p:spPr>
            <a:xfrm>
              <a:off x="749193" y="2220007"/>
              <a:ext cx="45720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CO" sz="1400" b="1" dirty="0">
                  <a:solidFill>
                    <a:srgbClr val="223675"/>
                  </a:solidFill>
                </a:rPr>
                <a:t>Familia</a:t>
              </a:r>
              <a:endParaRPr lang="es-CO" sz="14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B226EC0-6724-44F7-9BEF-93E884703CC6}"/>
                </a:ext>
              </a:extLst>
            </p:cNvPr>
            <p:cNvSpPr txBox="1"/>
            <p:nvPr/>
          </p:nvSpPr>
          <p:spPr>
            <a:xfrm>
              <a:off x="749193" y="3050072"/>
              <a:ext cx="45720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CO" sz="1400" b="1" dirty="0">
                  <a:solidFill>
                    <a:srgbClr val="223675"/>
                  </a:solidFill>
                </a:rPr>
                <a:t>Localización</a:t>
              </a:r>
              <a:endParaRPr lang="es-CO" sz="14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5236E68-46FB-4BB2-9A24-C01D49151AFD}"/>
                </a:ext>
              </a:extLst>
            </p:cNvPr>
            <p:cNvSpPr txBox="1"/>
            <p:nvPr/>
          </p:nvSpPr>
          <p:spPr>
            <a:xfrm>
              <a:off x="749193" y="3899430"/>
              <a:ext cx="45720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CO" sz="1400" b="1" dirty="0">
                  <a:solidFill>
                    <a:srgbClr val="223675"/>
                  </a:solidFill>
                </a:rPr>
                <a:t>Mes proyectado</a:t>
              </a:r>
              <a:endParaRPr lang="es-CO" sz="14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801434E-40AF-4CAF-A7FC-023FCF99EEB5}"/>
                </a:ext>
              </a:extLst>
            </p:cNvPr>
            <p:cNvSpPr txBox="1"/>
            <p:nvPr/>
          </p:nvSpPr>
          <p:spPr>
            <a:xfrm>
              <a:off x="776287" y="4744072"/>
              <a:ext cx="45720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CO" sz="1400" b="1" dirty="0">
                  <a:solidFill>
                    <a:srgbClr val="223675"/>
                  </a:solidFill>
                </a:rPr>
                <a:t>Modalidad</a:t>
              </a:r>
              <a:endParaRPr lang="es-CO" sz="1400" dirty="0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487451E-3900-473C-9244-12FD8F9246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5215"/>
            <a:stretch/>
          </p:blipFill>
          <p:spPr>
            <a:xfrm>
              <a:off x="784971" y="5008880"/>
              <a:ext cx="4047279" cy="500379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01979D5-B38F-454F-9D6C-B2C25463DD6B}"/>
              </a:ext>
            </a:extLst>
          </p:cNvPr>
          <p:cNvSpPr txBox="1"/>
          <p:nvPr/>
        </p:nvSpPr>
        <p:spPr>
          <a:xfrm>
            <a:off x="525405" y="1683901"/>
            <a:ext cx="3544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223675"/>
              </a:buClr>
              <a:buFont typeface="Arial" panose="020B0604020202020204" pitchFamily="34" charset="0"/>
              <a:buChar char="•"/>
            </a:pPr>
            <a:r>
              <a:rPr lang="es-MX" b="1" u="sng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223675"/>
                  </a:solidFill>
                </a:uFill>
              </a:rPr>
              <a:t>Análisis de la Varianza (ANOVA)</a:t>
            </a:r>
            <a:endParaRPr lang="es-CO" b="1" u="sng" dirty="0">
              <a:solidFill>
                <a:schemeClr val="bg1">
                  <a:lumMod val="50000"/>
                </a:schemeClr>
              </a:solidFill>
              <a:uFill>
                <a:solidFill>
                  <a:srgbClr val="223675"/>
                </a:solidFill>
              </a:u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FD1B7E-CF57-429B-B8DE-47A61162E47F}"/>
              </a:ext>
            </a:extLst>
          </p:cNvPr>
          <p:cNvSpPr txBox="1"/>
          <p:nvPr/>
        </p:nvSpPr>
        <p:spPr>
          <a:xfrm>
            <a:off x="5537508" y="1376124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b="1" dirty="0">
                <a:solidFill>
                  <a:srgbClr val="223675"/>
                </a:solidFill>
              </a:rPr>
              <a:t>MCA:</a:t>
            </a:r>
            <a:endParaRPr lang="es-CO" sz="14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311D8C7-9D68-4B82-8A47-0DA66B2BB725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771" y="1655183"/>
            <a:ext cx="4149725" cy="39935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8634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65605029-6140-492B-868F-4CEF01BFE7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974" b="27466"/>
          <a:stretch/>
        </p:blipFill>
        <p:spPr>
          <a:xfrm>
            <a:off x="7115783" y="174653"/>
            <a:ext cx="1905000" cy="772684"/>
          </a:xfrm>
          <a:prstGeom prst="rect">
            <a:avLst/>
          </a:prstGeom>
        </p:spPr>
      </p:pic>
      <p:sp>
        <p:nvSpPr>
          <p:cNvPr id="7" name="CuadroTexto 4">
            <a:extLst>
              <a:ext uri="{FF2B5EF4-FFF2-40B4-BE49-F238E27FC236}">
                <a16:creationId xmlns:a16="http://schemas.microsoft.com/office/drawing/2014/main" id="{27157C83-459D-46F4-8A68-AC5289A0670A}"/>
              </a:ext>
            </a:extLst>
          </p:cNvPr>
          <p:cNvSpPr txBox="1"/>
          <p:nvPr/>
        </p:nvSpPr>
        <p:spPr>
          <a:xfrm>
            <a:off x="405292" y="400028"/>
            <a:ext cx="7462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3. MODELADO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5294FC-FB5C-4D1C-9314-E9A88967DE72}"/>
              </a:ext>
            </a:extLst>
          </p:cNvPr>
          <p:cNvSpPr txBox="1"/>
          <p:nvPr/>
        </p:nvSpPr>
        <p:spPr>
          <a:xfrm>
            <a:off x="405292" y="811064"/>
            <a:ext cx="1536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bg1">
                    <a:lumMod val="50000"/>
                  </a:schemeClr>
                </a:solidFill>
              </a:rPr>
              <a:t>LDA Y HDP</a:t>
            </a:r>
            <a:endParaRPr lang="es-CO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13E2EF-4AAC-48E4-A56B-A67E5B41E48E}"/>
              </a:ext>
            </a:extLst>
          </p:cNvPr>
          <p:cNvSpPr txBox="1"/>
          <p:nvPr/>
        </p:nvSpPr>
        <p:spPr>
          <a:xfrm>
            <a:off x="405292" y="1683765"/>
            <a:ext cx="469058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rgbClr val="223675"/>
              </a:buClr>
              <a:buFont typeface="+mj-lt"/>
              <a:buAutoNum type="arabicPeriod"/>
            </a:pPr>
            <a:r>
              <a:rPr lang="es-CO" sz="1600" dirty="0"/>
              <a:t>Vista </a:t>
            </a:r>
            <a:r>
              <a:rPr lang="es-CO" sz="1600" dirty="0" err="1"/>
              <a:t>minable</a:t>
            </a:r>
            <a:endParaRPr lang="es-CO" sz="1600" dirty="0"/>
          </a:p>
          <a:p>
            <a:pPr marL="342900" indent="-342900">
              <a:buClr>
                <a:srgbClr val="223675"/>
              </a:buClr>
              <a:buFont typeface="+mj-lt"/>
              <a:buAutoNum type="arabicPeriod"/>
            </a:pPr>
            <a:r>
              <a:rPr lang="es-CO" sz="1600" dirty="0"/>
              <a:t>Remover caracteres especiales</a:t>
            </a:r>
          </a:p>
          <a:p>
            <a:pPr marL="342900" indent="-342900">
              <a:buClr>
                <a:srgbClr val="223675"/>
              </a:buClr>
              <a:buFont typeface="+mj-lt"/>
              <a:buAutoNum type="arabicPeriod"/>
            </a:pPr>
            <a:r>
              <a:rPr lang="es-CO" sz="1600" dirty="0" err="1"/>
              <a:t>Tokenizar</a:t>
            </a:r>
            <a:endParaRPr lang="es-CO" sz="1600" dirty="0"/>
          </a:p>
          <a:p>
            <a:pPr marL="342900" indent="-342900">
              <a:buClr>
                <a:srgbClr val="223675"/>
              </a:buClr>
              <a:buFont typeface="+mj-lt"/>
              <a:buAutoNum type="arabicPeriod"/>
            </a:pPr>
            <a:r>
              <a:rPr lang="es-CO" sz="1600" dirty="0"/>
              <a:t>Remover Stop </a:t>
            </a:r>
            <a:r>
              <a:rPr lang="es-CO" sz="1600" dirty="0" err="1"/>
              <a:t>Words</a:t>
            </a:r>
            <a:r>
              <a:rPr lang="es-CO" sz="1600" dirty="0"/>
              <a:t>, </a:t>
            </a:r>
            <a:r>
              <a:rPr lang="es-CO" sz="1600" dirty="0" err="1"/>
              <a:t>Common</a:t>
            </a:r>
            <a:r>
              <a:rPr lang="es-CO" sz="1600" dirty="0"/>
              <a:t> </a:t>
            </a:r>
            <a:r>
              <a:rPr lang="es-CO" sz="1600" dirty="0" err="1"/>
              <a:t>Words</a:t>
            </a:r>
            <a:endParaRPr lang="es-CO" sz="1600" dirty="0"/>
          </a:p>
          <a:p>
            <a:pPr marL="342900" indent="-342900">
              <a:buClr>
                <a:srgbClr val="223675"/>
              </a:buClr>
              <a:buFont typeface="+mj-lt"/>
              <a:buAutoNum type="arabicPeriod"/>
            </a:pPr>
            <a:r>
              <a:rPr lang="es-CO" sz="1600" dirty="0"/>
              <a:t>Reducir dimensionalidad, eliminando tokens de alta y baja frecuencia</a:t>
            </a:r>
          </a:p>
          <a:p>
            <a:pPr marL="342900" indent="-342900">
              <a:buClr>
                <a:srgbClr val="223675"/>
              </a:buClr>
              <a:buFont typeface="+mj-lt"/>
              <a:buAutoNum type="arabicPeriod"/>
            </a:pPr>
            <a:r>
              <a:rPr lang="es-CO" sz="1600" dirty="0"/>
              <a:t>Lematización </a:t>
            </a:r>
          </a:p>
          <a:p>
            <a:pPr marL="342900" indent="-342900">
              <a:buClr>
                <a:srgbClr val="223675"/>
              </a:buClr>
              <a:buFont typeface="+mj-lt"/>
              <a:buAutoNum type="arabicPeriod"/>
            </a:pPr>
            <a:r>
              <a:rPr lang="es-CO" sz="1600" dirty="0"/>
              <a:t>Cálculo de </a:t>
            </a:r>
            <a:r>
              <a:rPr lang="es-CO" sz="1600" dirty="0" err="1"/>
              <a:t>bi-grams</a:t>
            </a:r>
            <a:r>
              <a:rPr lang="es-CO" sz="1600" dirty="0"/>
              <a:t> y </a:t>
            </a:r>
            <a:r>
              <a:rPr lang="es-CO" sz="1600" dirty="0" err="1"/>
              <a:t>tri-grams</a:t>
            </a:r>
            <a:endParaRPr lang="es-CO" sz="1600" dirty="0"/>
          </a:p>
          <a:p>
            <a:pPr marL="342900" indent="-342900">
              <a:buClr>
                <a:srgbClr val="223675"/>
              </a:buClr>
              <a:buFont typeface="+mj-lt"/>
              <a:buAutoNum type="arabicPeriod"/>
            </a:pPr>
            <a:r>
              <a:rPr lang="es-CO" sz="1600" dirty="0"/>
              <a:t>Aplicamos LDA con </a:t>
            </a:r>
            <a:r>
              <a:rPr lang="es-CO" sz="1600" dirty="0" err="1"/>
              <a:t>LDAvis</a:t>
            </a:r>
            <a:r>
              <a:rPr lang="es-CO" sz="1600" dirty="0"/>
              <a:t> y HDP</a:t>
            </a:r>
          </a:p>
          <a:p>
            <a:pPr marL="342900" indent="-342900">
              <a:buClr>
                <a:srgbClr val="223675"/>
              </a:buClr>
              <a:buFont typeface="+mj-lt"/>
              <a:buAutoNum type="arabicPeriod"/>
            </a:pPr>
            <a:r>
              <a:rPr lang="es-CO" sz="1600" dirty="0"/>
              <a:t>Graficar por </a:t>
            </a:r>
            <a:r>
              <a:rPr lang="es-CO" sz="1600" dirty="0" err="1"/>
              <a:t>topics</a:t>
            </a:r>
            <a:endParaRPr lang="es-CO" sz="1600" dirty="0"/>
          </a:p>
          <a:p>
            <a:pPr marL="342900" indent="-342900">
              <a:buClr>
                <a:srgbClr val="223675"/>
              </a:buClr>
              <a:buFont typeface="+mj-lt"/>
              <a:buAutoNum type="arabicPeriod"/>
            </a:pPr>
            <a:r>
              <a:rPr lang="es-CO" sz="1600" dirty="0"/>
              <a:t>Análisis del experto</a:t>
            </a:r>
          </a:p>
          <a:p>
            <a:pPr lvl="1"/>
            <a:r>
              <a:rPr lang="es-CO" sz="1600" dirty="0">
                <a:solidFill>
                  <a:srgbClr val="223675"/>
                </a:solidFill>
              </a:rPr>
              <a:t>10.1</a:t>
            </a:r>
            <a:r>
              <a:rPr lang="es-CO" sz="1600" dirty="0"/>
              <a:t> Identificación de palabras por tópicos</a:t>
            </a:r>
          </a:p>
          <a:p>
            <a:pPr lvl="1"/>
            <a:r>
              <a:rPr lang="es-CO" sz="1600" dirty="0">
                <a:solidFill>
                  <a:srgbClr val="223675"/>
                </a:solidFill>
              </a:rPr>
              <a:t>10.2</a:t>
            </a:r>
            <a:r>
              <a:rPr lang="es-CO" sz="1600" dirty="0"/>
              <a:t> Identificación de palabras en </a:t>
            </a:r>
            <a:r>
              <a:rPr lang="es-CO" sz="1600" dirty="0" err="1"/>
              <a:t>dif</a:t>
            </a:r>
            <a:r>
              <a:rPr lang="es-CO" sz="1600" dirty="0"/>
              <a:t> tópicos</a:t>
            </a:r>
          </a:p>
          <a:p>
            <a:pPr lvl="1"/>
            <a:r>
              <a:rPr lang="es-CO" sz="1600" dirty="0">
                <a:solidFill>
                  <a:srgbClr val="223675"/>
                </a:solidFill>
              </a:rPr>
              <a:t>10.3</a:t>
            </a:r>
            <a:r>
              <a:rPr lang="es-CO" sz="1600" dirty="0"/>
              <a:t> Mejoramiento de análisis LDA desde 4 y 5</a:t>
            </a:r>
          </a:p>
          <a:p>
            <a:pPr lvl="1"/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2520021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4">
            <a:extLst>
              <a:ext uri="{FF2B5EF4-FFF2-40B4-BE49-F238E27FC236}">
                <a16:creationId xmlns:a16="http://schemas.microsoft.com/office/drawing/2014/main" id="{93B2D2F7-2AF3-40CA-87CF-CF1054299CCB}"/>
              </a:ext>
            </a:extLst>
          </p:cNvPr>
          <p:cNvSpPr txBox="1"/>
          <p:nvPr/>
        </p:nvSpPr>
        <p:spPr>
          <a:xfrm>
            <a:off x="405292" y="400028"/>
            <a:ext cx="7462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3. MODELADO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AE23C5D-A1DD-4888-ACDE-CB1DD41FD4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22" t="8827" r="1168"/>
          <a:stretch/>
        </p:blipFill>
        <p:spPr>
          <a:xfrm>
            <a:off x="4493128" y="397805"/>
            <a:ext cx="4424944" cy="316230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460F3B0-7C0C-4700-BB00-6A040FF8D5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5097"/>
          <a:stretch/>
        </p:blipFill>
        <p:spPr>
          <a:xfrm>
            <a:off x="536644" y="2334540"/>
            <a:ext cx="3790423" cy="13340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5E7AA3-4248-4B70-8E25-EB4D63ED8F82}"/>
              </a:ext>
            </a:extLst>
          </p:cNvPr>
          <p:cNvSpPr txBox="1"/>
          <p:nvPr/>
        </p:nvSpPr>
        <p:spPr>
          <a:xfrm>
            <a:off x="405292" y="811064"/>
            <a:ext cx="1536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bg1">
                    <a:lumMod val="50000"/>
                  </a:schemeClr>
                </a:solidFill>
              </a:rPr>
              <a:t>LDA Y HDP</a:t>
            </a:r>
            <a:endParaRPr lang="es-CO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811B7D-672D-47B7-85BC-5BBB385C6EFC}"/>
              </a:ext>
            </a:extLst>
          </p:cNvPr>
          <p:cNvSpPr txBox="1"/>
          <p:nvPr/>
        </p:nvSpPr>
        <p:spPr>
          <a:xfrm>
            <a:off x="405292" y="1534321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600" b="1" dirty="0">
                <a:solidFill>
                  <a:srgbClr val="223675"/>
                </a:solidFill>
              </a:rPr>
              <a:t>Frecuencia de palabras</a:t>
            </a:r>
            <a:endParaRPr lang="es-CO" sz="1600" dirty="0"/>
          </a:p>
        </p:txBody>
      </p:sp>
      <p:pic>
        <p:nvPicPr>
          <p:cNvPr id="10" name="Imagen 10">
            <a:extLst>
              <a:ext uri="{FF2B5EF4-FFF2-40B4-BE49-F238E27FC236}">
                <a16:creationId xmlns:a16="http://schemas.microsoft.com/office/drawing/2014/main" id="{A03F9AB6-E74A-4654-BD28-537916B4EB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536" b="2049"/>
          <a:stretch/>
        </p:blipFill>
        <p:spPr>
          <a:xfrm>
            <a:off x="536645" y="3932911"/>
            <a:ext cx="3790423" cy="10522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7522BA7-0D4C-44ED-BDD5-944252A407A4}"/>
              </a:ext>
            </a:extLst>
          </p:cNvPr>
          <p:cNvSpPr txBox="1"/>
          <p:nvPr/>
        </p:nvSpPr>
        <p:spPr>
          <a:xfrm>
            <a:off x="536644" y="1978956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200" dirty="0" err="1">
                <a:solidFill>
                  <a:srgbClr val="223675"/>
                </a:solidFill>
              </a:rPr>
              <a:t>Bigrams</a:t>
            </a:r>
            <a:endParaRPr lang="es-CO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DC3332-4F31-4617-8841-B63692AEB62F}"/>
              </a:ext>
            </a:extLst>
          </p:cNvPr>
          <p:cNvSpPr txBox="1"/>
          <p:nvPr/>
        </p:nvSpPr>
        <p:spPr>
          <a:xfrm>
            <a:off x="536644" y="3672732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200" dirty="0" err="1">
                <a:solidFill>
                  <a:srgbClr val="223675"/>
                </a:solidFill>
              </a:rPr>
              <a:t>Trigrams</a:t>
            </a:r>
            <a:endParaRPr lang="es-C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A37F9B-943F-46CA-AE30-76DC537497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586756"/>
            <a:ext cx="426720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422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4">
            <a:extLst>
              <a:ext uri="{FF2B5EF4-FFF2-40B4-BE49-F238E27FC236}">
                <a16:creationId xmlns:a16="http://schemas.microsoft.com/office/drawing/2014/main" id="{93B2D2F7-2AF3-40CA-87CF-CF1054299CCB}"/>
              </a:ext>
            </a:extLst>
          </p:cNvPr>
          <p:cNvSpPr txBox="1"/>
          <p:nvPr/>
        </p:nvSpPr>
        <p:spPr>
          <a:xfrm>
            <a:off x="405292" y="400028"/>
            <a:ext cx="7462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3. MODELADO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1FC8C0-6469-421D-9298-4FBF54FFEC03}"/>
              </a:ext>
            </a:extLst>
          </p:cNvPr>
          <p:cNvSpPr txBox="1"/>
          <p:nvPr/>
        </p:nvSpPr>
        <p:spPr>
          <a:xfrm>
            <a:off x="405292" y="811064"/>
            <a:ext cx="1536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bg1">
                    <a:lumMod val="50000"/>
                  </a:schemeClr>
                </a:solidFill>
              </a:rPr>
              <a:t>LDA Y HDP</a:t>
            </a:r>
            <a:endParaRPr lang="es-CO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BB232F-A86B-4666-8367-F4B98E784757}"/>
              </a:ext>
            </a:extLst>
          </p:cNvPr>
          <p:cNvSpPr txBox="1"/>
          <p:nvPr/>
        </p:nvSpPr>
        <p:spPr>
          <a:xfrm>
            <a:off x="949036" y="1296931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s-CO" sz="1600" b="1" i="0" u="none" strike="noStrike" kern="1200" cap="none" spc="0" normalizeH="0" baseline="0" noProof="0" dirty="0">
                <a:ln>
                  <a:noFill/>
                </a:ln>
                <a:solidFill>
                  <a:srgbClr val="22367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Visualización LDA </a:t>
            </a:r>
            <a:r>
              <a:rPr kumimoji="0" lang="es-CO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2367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Nombre_Producto</a:t>
            </a:r>
            <a:endParaRPr lang="es-CO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FE581E-BB22-4045-815C-00F4D773A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7" y="1635485"/>
            <a:ext cx="7667625" cy="376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139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2">
            <a:extLst>
              <a:ext uri="{FF2B5EF4-FFF2-40B4-BE49-F238E27FC236}">
                <a16:creationId xmlns:a16="http://schemas.microsoft.com/office/drawing/2014/main" id="{B69CF88F-CFAA-4C85-B6BA-AEAB7E68EC8E}"/>
              </a:ext>
            </a:extLst>
          </p:cNvPr>
          <p:cNvSpPr txBox="1"/>
          <p:nvPr/>
        </p:nvSpPr>
        <p:spPr>
          <a:xfrm>
            <a:off x="485644" y="1798749"/>
            <a:ext cx="8172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ALIANZA CAOBA – UNIVERSIDAD EAFIT</a:t>
            </a:r>
          </a:p>
        </p:txBody>
      </p:sp>
      <p:sp>
        <p:nvSpPr>
          <p:cNvPr id="3" name="CuadroTexto 1">
            <a:extLst>
              <a:ext uri="{FF2B5EF4-FFF2-40B4-BE49-F238E27FC236}">
                <a16:creationId xmlns:a16="http://schemas.microsoft.com/office/drawing/2014/main" id="{35D6BBA2-BB93-4F1B-98EE-B11A57271C48}"/>
              </a:ext>
            </a:extLst>
          </p:cNvPr>
          <p:cNvSpPr txBox="1"/>
          <p:nvPr/>
        </p:nvSpPr>
        <p:spPr>
          <a:xfrm>
            <a:off x="1075712" y="2487685"/>
            <a:ext cx="69925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Estrategia de Segmentación de Empresas</a:t>
            </a:r>
          </a:p>
          <a:p>
            <a:pPr algn="ctr"/>
            <a:r>
              <a:rPr lang="es-ES" sz="2000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Proyecto Integrador I</a:t>
            </a:r>
          </a:p>
          <a:p>
            <a:pPr algn="ctr"/>
            <a:endParaRPr lang="es-ES" sz="2000" dirty="0">
              <a:solidFill>
                <a:schemeClr val="accent5">
                  <a:lumMod val="75000"/>
                </a:schemeClr>
              </a:solidFill>
              <a:latin typeface="Helvetica" panose="020B0604020202030204" pitchFamily="34" charset="0"/>
            </a:endParaRPr>
          </a:p>
          <a:p>
            <a:pPr algn="ctr"/>
            <a:r>
              <a:rPr lang="es-ES" sz="2000" b="1" dirty="0">
                <a:solidFill>
                  <a:schemeClr val="bg1">
                    <a:lumMod val="50000"/>
                  </a:schemeClr>
                </a:solidFill>
                <a:latin typeface="Helvetica" panose="020B0604020202030204" pitchFamily="34" charset="0"/>
              </a:rPr>
              <a:t>Maestría en Ciencia de los Datos y Analítica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394AE5-DA66-46BA-B91C-44CC776348E1}"/>
              </a:ext>
            </a:extLst>
          </p:cNvPr>
          <p:cNvSpPr txBox="1"/>
          <p:nvPr/>
        </p:nvSpPr>
        <p:spPr>
          <a:xfrm>
            <a:off x="0" y="4182070"/>
            <a:ext cx="9144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50" b="1" dirty="0" err="1">
                <a:solidFill>
                  <a:schemeClr val="bg1">
                    <a:lumMod val="50000"/>
                  </a:schemeClr>
                </a:solidFill>
                <a:latin typeface="Helvetica" panose="020B0604020202030204" pitchFamily="34" charset="0"/>
                <a:hlinkClick r:id="rId2"/>
              </a:rPr>
              <a:t>Gitlab</a:t>
            </a:r>
            <a:r>
              <a:rPr lang="es-ES" sz="1050" b="1" dirty="0">
                <a:solidFill>
                  <a:schemeClr val="bg1">
                    <a:lumMod val="50000"/>
                  </a:schemeClr>
                </a:solidFill>
                <a:latin typeface="Helvetica" panose="020B0604020202030204" pitchFamily="34" charset="0"/>
                <a:hlinkClick r:id="rId2"/>
              </a:rPr>
              <a:t> </a:t>
            </a:r>
            <a:r>
              <a:rPr lang="es-ES" sz="1050" b="1" dirty="0" err="1">
                <a:solidFill>
                  <a:schemeClr val="bg1">
                    <a:lumMod val="50000"/>
                  </a:schemeClr>
                </a:solidFill>
                <a:latin typeface="Helvetica" panose="020B0604020202030204" pitchFamily="34" charset="0"/>
                <a:hlinkClick r:id="rId2"/>
              </a:rPr>
              <a:t>Jupyter</a:t>
            </a:r>
            <a:r>
              <a:rPr lang="es-ES" sz="1050" b="1" dirty="0">
                <a:solidFill>
                  <a:schemeClr val="bg1">
                    <a:lumMod val="50000"/>
                  </a:schemeClr>
                </a:solidFill>
                <a:latin typeface="Helvetica" panose="020B0604020202030204" pitchFamily="34" charset="0"/>
                <a:hlinkClick r:id="rId2"/>
              </a:rPr>
              <a:t> CAOBA </a:t>
            </a:r>
            <a:endParaRPr lang="es-ES" sz="1050" b="1" dirty="0">
              <a:solidFill>
                <a:schemeClr val="bg1">
                  <a:lumMod val="50000"/>
                </a:schemeClr>
              </a:solidFill>
              <a:latin typeface="Helvetica" panose="020B0604020202030204" pitchFamily="34" charset="0"/>
            </a:endParaRPr>
          </a:p>
          <a:p>
            <a:endParaRPr lang="es-CO" sz="1400" b="0" i="1" dirty="0">
              <a:solidFill>
                <a:schemeClr val="bg1">
                  <a:lumMod val="50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s-CO" sz="1400" b="0" i="1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Cristian David Rojas Rincón, </a:t>
            </a:r>
            <a:r>
              <a:rPr lang="es-CO" sz="1400" b="0" i="1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hlinkClick r:id="rId3" tooltip="mailto:cdrojasr@eafit.edu.co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cdrojasr@eafit.edu.co</a:t>
            </a:r>
            <a:r>
              <a:rPr lang="es-CO" sz="1400" b="0" i="1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, Economista.</a:t>
            </a:r>
            <a:endParaRPr lang="es-CO" sz="1400" b="0" i="0" dirty="0">
              <a:solidFill>
                <a:schemeClr val="bg1">
                  <a:lumMod val="50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s-CO" sz="1400" b="0" i="1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Daniela Vasquez Jaramillo, </a:t>
            </a:r>
            <a:r>
              <a:rPr lang="es-CO" sz="1400" b="0" i="1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hlinkClick r:id="rId4" tooltip="mailto:dvasqu18@eafit.edu.co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dvasqu18@eafit.edu.co</a:t>
            </a:r>
            <a:r>
              <a:rPr lang="es-CO" sz="1400" b="0" i="1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, Negociadora Internacional.</a:t>
            </a:r>
            <a:endParaRPr lang="es-CO" sz="1400" b="0" i="0" dirty="0">
              <a:solidFill>
                <a:schemeClr val="bg1">
                  <a:lumMod val="50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s-CO" sz="1400" b="0" i="1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Yaliza Margarita Barcelo Pulgar, </a:t>
            </a:r>
            <a:r>
              <a:rPr lang="es-CO" sz="1400" b="0" i="1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hlinkClick r:id="rId5" tooltip="mailto:ymbarcelop@eafit.edu.co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ymbarcelop@eafit.edu.co</a:t>
            </a:r>
            <a:r>
              <a:rPr lang="es-CO" sz="1400" b="0" i="1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, Contadora - Esp. ingeniería de Software</a:t>
            </a:r>
            <a:endParaRPr lang="es-CO" sz="1400" b="0" i="0" dirty="0">
              <a:solidFill>
                <a:schemeClr val="bg1">
                  <a:lumMod val="50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s-CO" sz="1400" b="0" i="1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Daniel Patiño Barraza, </a:t>
            </a:r>
            <a:r>
              <a:rPr lang="es-CO" sz="1400" b="0" i="1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hlinkClick r:id="rId6" tooltip="mailto:dpatinob@eafit.edu.co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dpatinob@eafit.edu.co</a:t>
            </a:r>
            <a:r>
              <a:rPr lang="es-CO" sz="1400" b="0" i="1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, Estudiante Finanzas y Matemáticas</a:t>
            </a:r>
            <a:endParaRPr lang="es-CO" sz="1400" b="0" i="0" dirty="0">
              <a:solidFill>
                <a:schemeClr val="bg1">
                  <a:lumMod val="50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s-CO" sz="1400" b="0" i="1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David Rúa Jaramillo, </a:t>
            </a:r>
            <a:r>
              <a:rPr lang="es-CO" sz="1400" b="0" i="1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hlinkClick r:id="rId7" tooltip="mailto:druaj@eafit.edu.co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druaj@eafit.edu.co</a:t>
            </a:r>
            <a:r>
              <a:rPr lang="es-CO" sz="1400" b="0" i="1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, Ingeniero Administrador - MBA.</a:t>
            </a:r>
            <a:endParaRPr lang="es-CO" sz="1400" b="0" i="0" dirty="0">
              <a:solidFill>
                <a:schemeClr val="bg1">
                  <a:lumMod val="50000"/>
                </a:schemeClr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69C6E5-D08C-4D8F-ACB2-0DEA4B9E567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31974" b="27466"/>
          <a:stretch/>
        </p:blipFill>
        <p:spPr>
          <a:xfrm>
            <a:off x="7115783" y="174653"/>
            <a:ext cx="1905000" cy="77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4407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4">
            <a:extLst>
              <a:ext uri="{FF2B5EF4-FFF2-40B4-BE49-F238E27FC236}">
                <a16:creationId xmlns:a16="http://schemas.microsoft.com/office/drawing/2014/main" id="{93B2D2F7-2AF3-40CA-87CF-CF1054299CCB}"/>
              </a:ext>
            </a:extLst>
          </p:cNvPr>
          <p:cNvSpPr txBox="1"/>
          <p:nvPr/>
        </p:nvSpPr>
        <p:spPr>
          <a:xfrm>
            <a:off x="405292" y="400028"/>
            <a:ext cx="7462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3. MODELADO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1FC8C0-6469-421D-9298-4FBF54FFEC03}"/>
              </a:ext>
            </a:extLst>
          </p:cNvPr>
          <p:cNvSpPr txBox="1"/>
          <p:nvPr/>
        </p:nvSpPr>
        <p:spPr>
          <a:xfrm>
            <a:off x="405292" y="811064"/>
            <a:ext cx="1536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bg1">
                    <a:lumMod val="50000"/>
                  </a:schemeClr>
                </a:solidFill>
              </a:rPr>
              <a:t>LDA Y HDP</a:t>
            </a:r>
            <a:endParaRPr lang="es-CO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BB232F-A86B-4666-8367-F4B98E784757}"/>
              </a:ext>
            </a:extLst>
          </p:cNvPr>
          <p:cNvSpPr txBox="1"/>
          <p:nvPr/>
        </p:nvSpPr>
        <p:spPr>
          <a:xfrm>
            <a:off x="949036" y="1296931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s-CO" sz="1600" b="1" i="0" u="none" strike="noStrike" kern="1200" cap="none" spc="0" normalizeH="0" baseline="0" noProof="0" dirty="0">
                <a:ln>
                  <a:noFill/>
                </a:ln>
                <a:solidFill>
                  <a:srgbClr val="22367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Visualización LDA </a:t>
            </a:r>
            <a:r>
              <a:rPr kumimoji="0" lang="es-CO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2367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Nombre_Producto</a:t>
            </a:r>
            <a:r>
              <a:rPr kumimoji="0" lang="es-CO" sz="1600" b="1" i="0" u="none" strike="noStrike" kern="1200" cap="none" spc="0" normalizeH="0" baseline="0" noProof="0" dirty="0">
                <a:ln>
                  <a:noFill/>
                </a:ln>
                <a:solidFill>
                  <a:srgbClr val="22367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(CON AJUSTE)</a:t>
            </a:r>
            <a:endParaRPr lang="es-CO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7823D5-F04D-4C8B-83D1-4470A82EE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36" y="1707967"/>
            <a:ext cx="7705725" cy="383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942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4">
            <a:extLst>
              <a:ext uri="{FF2B5EF4-FFF2-40B4-BE49-F238E27FC236}">
                <a16:creationId xmlns:a16="http://schemas.microsoft.com/office/drawing/2014/main" id="{93B2D2F7-2AF3-40CA-87CF-CF1054299CCB}"/>
              </a:ext>
            </a:extLst>
          </p:cNvPr>
          <p:cNvSpPr txBox="1"/>
          <p:nvPr/>
        </p:nvSpPr>
        <p:spPr>
          <a:xfrm>
            <a:off x="405292" y="400028"/>
            <a:ext cx="7462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3. MODELADO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1FC8C0-6469-421D-9298-4FBF54FFEC03}"/>
              </a:ext>
            </a:extLst>
          </p:cNvPr>
          <p:cNvSpPr txBox="1"/>
          <p:nvPr/>
        </p:nvSpPr>
        <p:spPr>
          <a:xfrm>
            <a:off x="405292" y="811064"/>
            <a:ext cx="1412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bg1">
                    <a:lumMod val="50000"/>
                  </a:schemeClr>
                </a:solidFill>
              </a:rPr>
              <a:t>K-MODES</a:t>
            </a:r>
            <a:endParaRPr lang="es-CO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ADE5D0-1A8D-47C3-87EB-3A62B37A2217}"/>
              </a:ext>
            </a:extLst>
          </p:cNvPr>
          <p:cNvSpPr txBox="1"/>
          <p:nvPr/>
        </p:nvSpPr>
        <p:spPr>
          <a:xfrm>
            <a:off x="561974" y="1520934"/>
            <a:ext cx="5076825" cy="3008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223675"/>
              </a:buClr>
              <a:buAutoNum type="arabicPeriod"/>
            </a:pPr>
            <a:r>
              <a:rPr lang="es-CO" sz="1600" dirty="0"/>
              <a:t>Vista </a:t>
            </a:r>
            <a:r>
              <a:rPr lang="es-CO" sz="1600" dirty="0" err="1"/>
              <a:t>minable</a:t>
            </a:r>
            <a:r>
              <a:rPr lang="es-CO" sz="1600" dirty="0"/>
              <a:t>.</a:t>
            </a:r>
          </a:p>
          <a:p>
            <a:pPr marL="342900" indent="-342900">
              <a:lnSpc>
                <a:spcPct val="150000"/>
              </a:lnSpc>
              <a:buClr>
                <a:srgbClr val="223675"/>
              </a:buClr>
              <a:buAutoNum type="arabicPeriod"/>
            </a:pPr>
            <a:r>
              <a:rPr lang="es-CO" sz="1600" dirty="0"/>
              <a:t>Seleccionar variables para técnica K-</a:t>
            </a:r>
            <a:r>
              <a:rPr lang="es-CO" sz="1600" dirty="0" err="1"/>
              <a:t>modes</a:t>
            </a:r>
            <a:r>
              <a:rPr lang="es-CO" sz="1600" dirty="0"/>
              <a:t>.</a:t>
            </a:r>
          </a:p>
          <a:p>
            <a:pPr marL="342900" indent="-342900">
              <a:lnSpc>
                <a:spcPct val="150000"/>
              </a:lnSpc>
              <a:buClr>
                <a:srgbClr val="223675"/>
              </a:buClr>
              <a:buAutoNum type="arabicPeriod"/>
            </a:pPr>
            <a:r>
              <a:rPr lang="es-CO" sz="1600" dirty="0"/>
              <a:t>Experimentación de k =2. </a:t>
            </a:r>
          </a:p>
          <a:p>
            <a:pPr marL="342900" indent="-342900">
              <a:lnSpc>
                <a:spcPct val="150000"/>
              </a:lnSpc>
              <a:buClr>
                <a:srgbClr val="223675"/>
              </a:buClr>
              <a:buAutoNum type="arabicPeriod"/>
            </a:pPr>
            <a:r>
              <a:rPr lang="es-CO" sz="1600" dirty="0"/>
              <a:t>Experimentación de K 1 a 10.</a:t>
            </a:r>
          </a:p>
          <a:p>
            <a:pPr lvl="1">
              <a:lnSpc>
                <a:spcPct val="150000"/>
              </a:lnSpc>
            </a:pPr>
            <a:r>
              <a:rPr lang="es-CO" sz="1600" dirty="0">
                <a:solidFill>
                  <a:srgbClr val="223675"/>
                </a:solidFill>
              </a:rPr>
              <a:t>4.1 </a:t>
            </a:r>
            <a:r>
              <a:rPr lang="es-CO" sz="1600" dirty="0"/>
              <a:t>Análisis de codo.</a:t>
            </a:r>
          </a:p>
          <a:p>
            <a:pPr lvl="1">
              <a:lnSpc>
                <a:spcPct val="150000"/>
              </a:lnSpc>
            </a:pPr>
            <a:r>
              <a:rPr lang="es-CO" sz="1600" dirty="0">
                <a:solidFill>
                  <a:srgbClr val="223675"/>
                </a:solidFill>
              </a:rPr>
              <a:t>4.2</a:t>
            </a:r>
            <a:r>
              <a:rPr lang="es-CO" sz="1600" dirty="0"/>
              <a:t> Análisis de silueta.</a:t>
            </a:r>
          </a:p>
          <a:p>
            <a:pPr marL="342900" indent="-342900">
              <a:lnSpc>
                <a:spcPct val="150000"/>
              </a:lnSpc>
              <a:buClr>
                <a:srgbClr val="223675"/>
              </a:buClr>
              <a:buAutoNum type="arabicPeriod"/>
            </a:pPr>
            <a:r>
              <a:rPr lang="es-CO" sz="1600" dirty="0"/>
              <a:t>Análisis gráfico de resultados  de </a:t>
            </a:r>
            <a:r>
              <a:rPr lang="es-CO" sz="1600" dirty="0" err="1"/>
              <a:t>cluster</a:t>
            </a:r>
            <a:r>
              <a:rPr lang="es-CO" sz="1600" dirty="0"/>
              <a:t> (Bar-</a:t>
            </a:r>
            <a:r>
              <a:rPr lang="es-CO" sz="1600" dirty="0" err="1"/>
              <a:t>plot</a:t>
            </a:r>
            <a:r>
              <a:rPr lang="es-CO" sz="1600" dirty="0"/>
              <a:t>).</a:t>
            </a:r>
          </a:p>
          <a:p>
            <a:pPr marL="342900" indent="-342900">
              <a:lnSpc>
                <a:spcPct val="150000"/>
              </a:lnSpc>
              <a:buClr>
                <a:srgbClr val="223675"/>
              </a:buClr>
              <a:buAutoNum type="arabicPeriod"/>
            </a:pPr>
            <a:r>
              <a:rPr lang="es-CO" sz="1600" dirty="0"/>
              <a:t>Descripción y análisis de centroides.</a:t>
            </a:r>
          </a:p>
        </p:txBody>
      </p:sp>
    </p:spTree>
    <p:extLst>
      <p:ext uri="{BB962C8B-B14F-4D97-AF65-F5344CB8AC3E}">
        <p14:creationId xmlns:p14="http://schemas.microsoft.com/office/powerpoint/2010/main" val="3005508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4">
            <a:extLst>
              <a:ext uri="{FF2B5EF4-FFF2-40B4-BE49-F238E27FC236}">
                <a16:creationId xmlns:a16="http://schemas.microsoft.com/office/drawing/2014/main" id="{93B2D2F7-2AF3-40CA-87CF-CF1054299CCB}"/>
              </a:ext>
            </a:extLst>
          </p:cNvPr>
          <p:cNvSpPr txBox="1"/>
          <p:nvPr/>
        </p:nvSpPr>
        <p:spPr>
          <a:xfrm>
            <a:off x="405292" y="400028"/>
            <a:ext cx="7462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3. MODELADO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1FC8C0-6469-421D-9298-4FBF54FFEC03}"/>
              </a:ext>
            </a:extLst>
          </p:cNvPr>
          <p:cNvSpPr txBox="1"/>
          <p:nvPr/>
        </p:nvSpPr>
        <p:spPr>
          <a:xfrm>
            <a:off x="405292" y="811064"/>
            <a:ext cx="1412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bg1">
                    <a:lumMod val="50000"/>
                  </a:schemeClr>
                </a:solidFill>
              </a:rPr>
              <a:t>K-MODES</a:t>
            </a:r>
            <a:endParaRPr lang="es-CO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72F2AC58-23AE-4F0B-A463-1246B2ECEB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1683765"/>
            <a:ext cx="4095750" cy="2638425"/>
          </a:xfrm>
          <a:prstGeom prst="rect">
            <a:avLst/>
          </a:prstGeom>
        </p:spPr>
      </p:pic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3F77F6B7-AD16-4EC9-9808-83559E2DE1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879" y="3002977"/>
            <a:ext cx="4178721" cy="26579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689753E-61C4-45C9-8C48-5FD81E7C994D}"/>
              </a:ext>
            </a:extLst>
          </p:cNvPr>
          <p:cNvSpPr txBox="1"/>
          <p:nvPr/>
        </p:nvSpPr>
        <p:spPr>
          <a:xfrm>
            <a:off x="891886" y="1345211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s-CO" sz="1600" b="1" i="0" u="none" strike="noStrike" kern="1200" cap="none" spc="0" normalizeH="0" baseline="0" noProof="0" dirty="0">
                <a:ln>
                  <a:noFill/>
                </a:ln>
                <a:solidFill>
                  <a:srgbClr val="22367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Análisis de Codo</a:t>
            </a:r>
            <a:endParaRPr lang="es-CO" sz="2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9FFCF0-6597-48E8-82F1-736A8B9163C5}"/>
              </a:ext>
            </a:extLst>
          </p:cNvPr>
          <p:cNvSpPr txBox="1"/>
          <p:nvPr/>
        </p:nvSpPr>
        <p:spPr>
          <a:xfrm>
            <a:off x="5130511" y="2664423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s-CO" sz="1600" b="1" i="0" u="none" strike="noStrike" kern="1200" cap="none" spc="0" normalizeH="0" baseline="0" noProof="0" dirty="0">
                <a:ln>
                  <a:noFill/>
                </a:ln>
                <a:solidFill>
                  <a:srgbClr val="22367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Análisis de Silueta</a:t>
            </a:r>
            <a:endParaRPr lang="es-CO" sz="2400" b="1" dirty="0"/>
          </a:p>
        </p:txBody>
      </p:sp>
    </p:spTree>
    <p:extLst>
      <p:ext uri="{BB962C8B-B14F-4D97-AF65-F5344CB8AC3E}">
        <p14:creationId xmlns:p14="http://schemas.microsoft.com/office/powerpoint/2010/main" val="716689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275968" y="207491"/>
            <a:ext cx="69197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ACCESO DE GITLAB</a:t>
            </a:r>
          </a:p>
          <a:p>
            <a:endParaRPr lang="es-ES" sz="3200" b="1" dirty="0">
              <a:solidFill>
                <a:schemeClr val="accent5">
                  <a:lumMod val="75000"/>
                </a:schemeClr>
              </a:solidFill>
              <a:latin typeface="Helvetica" panose="020B0604020202030204" pitchFamily="34" charset="0"/>
            </a:endParaRPr>
          </a:p>
        </p:txBody>
      </p:sp>
      <p:pic>
        <p:nvPicPr>
          <p:cNvPr id="3" name="Picture 2">
            <a:hlinkClick r:id="rId2"/>
            <a:extLst>
              <a:ext uri="{FF2B5EF4-FFF2-40B4-BE49-F238E27FC236}">
                <a16:creationId xmlns:a16="http://schemas.microsoft.com/office/drawing/2014/main" id="{04C9C3C7-272F-4112-85EB-0F189CE44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" y="1284709"/>
            <a:ext cx="6919784" cy="33397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9B5A14-FF58-4AEE-A633-D8291E27A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0975" y="3429000"/>
            <a:ext cx="4857750" cy="2238178"/>
          </a:xfrm>
          <a:prstGeom prst="rect">
            <a:avLst/>
          </a:prstGeom>
          <a:ln w="19050">
            <a:solidFill>
              <a:srgbClr val="223675"/>
            </a:solidFill>
          </a:ln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453BFDE7-F893-4FF5-8422-533F9F1B746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1974" b="27466"/>
          <a:stretch/>
        </p:blipFill>
        <p:spPr>
          <a:xfrm>
            <a:off x="7115783" y="174653"/>
            <a:ext cx="1905000" cy="772684"/>
          </a:xfrm>
          <a:prstGeom prst="rect">
            <a:avLst/>
          </a:prstGeom>
        </p:spPr>
      </p:pic>
      <p:sp>
        <p:nvSpPr>
          <p:cNvPr id="2" name="Elipse 1">
            <a:hlinkClick r:id="rId2"/>
            <a:extLst>
              <a:ext uri="{FF2B5EF4-FFF2-40B4-BE49-F238E27FC236}">
                <a16:creationId xmlns:a16="http://schemas.microsoft.com/office/drawing/2014/main" id="{60F6F8DE-4170-464C-8D7B-D42EE149F1DA}"/>
              </a:ext>
            </a:extLst>
          </p:cNvPr>
          <p:cNvSpPr/>
          <p:nvPr/>
        </p:nvSpPr>
        <p:spPr>
          <a:xfrm>
            <a:off x="7831394" y="2344994"/>
            <a:ext cx="826831" cy="746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/>
              <a:t>GITLAB</a:t>
            </a:r>
          </a:p>
        </p:txBody>
      </p:sp>
      <p:sp>
        <p:nvSpPr>
          <p:cNvPr id="4" name="Flecha: hacia abajo 3">
            <a:extLst>
              <a:ext uri="{FF2B5EF4-FFF2-40B4-BE49-F238E27FC236}">
                <a16:creationId xmlns:a16="http://schemas.microsoft.com/office/drawing/2014/main" id="{561D8584-23D0-48C1-81E5-6EA6040CEFBA}"/>
              </a:ext>
            </a:extLst>
          </p:cNvPr>
          <p:cNvSpPr/>
          <p:nvPr/>
        </p:nvSpPr>
        <p:spPr>
          <a:xfrm>
            <a:off x="8130509" y="1615748"/>
            <a:ext cx="228600" cy="4940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212108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275968" y="207491"/>
            <a:ext cx="69197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ACCESO DE DASHBOARD BI</a:t>
            </a:r>
          </a:p>
          <a:p>
            <a:endParaRPr lang="es-ES" sz="3200" b="1" dirty="0">
              <a:solidFill>
                <a:schemeClr val="accent5">
                  <a:lumMod val="75000"/>
                </a:schemeClr>
              </a:solidFill>
              <a:latin typeface="Helvetica" panose="020B0604020202030204" pitchFamily="34" charset="0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453BFDE7-F893-4FF5-8422-533F9F1B74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974" b="27466"/>
          <a:stretch/>
        </p:blipFill>
        <p:spPr>
          <a:xfrm>
            <a:off x="7115783" y="174653"/>
            <a:ext cx="1905000" cy="7726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DC7F57E-80CE-4665-9311-CC38B8E76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40241"/>
            <a:ext cx="9144000" cy="517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0300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7BD3BB-ECC3-4F67-B651-EF12707FA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6100"/>
            <a:ext cx="9144000" cy="514392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75968" y="207491"/>
            <a:ext cx="69197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ACCESO DE DASHBOARD BI</a:t>
            </a:r>
          </a:p>
          <a:p>
            <a:endParaRPr lang="es-ES" sz="3200" b="1" dirty="0">
              <a:solidFill>
                <a:schemeClr val="accent5">
                  <a:lumMod val="75000"/>
                </a:schemeClr>
              </a:solidFill>
              <a:latin typeface="Helvetica" panose="020B0604020202030204" pitchFamily="34" charset="0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453BFDE7-F893-4FF5-8422-533F9F1B74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974" b="27466"/>
          <a:stretch/>
        </p:blipFill>
        <p:spPr>
          <a:xfrm>
            <a:off x="7115783" y="174653"/>
            <a:ext cx="1905000" cy="77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807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275968" y="207491"/>
            <a:ext cx="69197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ACCESO DE DASHBOARD BI</a:t>
            </a:r>
          </a:p>
          <a:p>
            <a:endParaRPr lang="es-ES" sz="3200" b="1" dirty="0">
              <a:solidFill>
                <a:schemeClr val="accent5">
                  <a:lumMod val="75000"/>
                </a:schemeClr>
              </a:solidFill>
              <a:latin typeface="Helvetica" panose="020B0604020202030204" pitchFamily="34" charset="0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453BFDE7-F893-4FF5-8422-533F9F1B74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974" b="27466"/>
          <a:stretch/>
        </p:blipFill>
        <p:spPr>
          <a:xfrm>
            <a:off x="7115783" y="174653"/>
            <a:ext cx="1905000" cy="7726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F698800-53E5-4ECB-9032-150528F19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48964"/>
            <a:ext cx="9144000" cy="516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8076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4">
            <a:extLst>
              <a:ext uri="{FF2B5EF4-FFF2-40B4-BE49-F238E27FC236}">
                <a16:creationId xmlns:a16="http://schemas.microsoft.com/office/drawing/2014/main" id="{2F6872E4-18A9-451E-A5AA-A4C712873E34}"/>
              </a:ext>
            </a:extLst>
          </p:cNvPr>
          <p:cNvSpPr txBox="1"/>
          <p:nvPr/>
        </p:nvSpPr>
        <p:spPr>
          <a:xfrm>
            <a:off x="275968" y="207491"/>
            <a:ext cx="69197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CONCLUSIONES</a:t>
            </a:r>
          </a:p>
          <a:p>
            <a:endParaRPr lang="es-ES" sz="3200" b="1" dirty="0">
              <a:solidFill>
                <a:schemeClr val="accent5">
                  <a:lumMod val="75000"/>
                </a:schemeClr>
              </a:solidFill>
              <a:latin typeface="Helvetica" panose="020B0604020202030204" pitchFamily="34" charset="0"/>
            </a:endParaRPr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4ACE3E63-F4CD-4F2A-B0AF-1CEC85DACB3B}"/>
              </a:ext>
            </a:extLst>
          </p:cNvPr>
          <p:cNvSpPr txBox="1"/>
          <p:nvPr/>
        </p:nvSpPr>
        <p:spPr>
          <a:xfrm>
            <a:off x="561974" y="1520934"/>
            <a:ext cx="7845756" cy="3378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223675"/>
              </a:buClr>
              <a:buFont typeface="Arial" panose="020B0604020202020204" pitchFamily="34" charset="0"/>
              <a:buChar char="•"/>
            </a:pPr>
            <a:r>
              <a:rPr lang="es-CO" sz="1600" dirty="0"/>
              <a:t>Entre todas las etapas que incluye la analítica, el EDA es fundamental para el entendimiento de los datos y el buen desarrollo de los modelos.</a:t>
            </a:r>
          </a:p>
          <a:p>
            <a:pPr marL="342900" indent="-342900">
              <a:lnSpc>
                <a:spcPct val="150000"/>
              </a:lnSpc>
              <a:buClr>
                <a:srgbClr val="223675"/>
              </a:buClr>
              <a:buFont typeface="Arial" panose="020B0604020202020204" pitchFamily="34" charset="0"/>
              <a:buChar char="•"/>
            </a:pPr>
            <a:r>
              <a:rPr lang="es-CO" sz="1600" dirty="0"/>
              <a:t>Escoger LDA es una estrategia ágil que permite hacer agrupaciones dentro del lenguaje natural, es necesario hacer una limpieza progresiva e iteraciones del proceso para lograr un resultado óptimo. </a:t>
            </a:r>
          </a:p>
          <a:p>
            <a:pPr marL="342900" indent="-342900">
              <a:lnSpc>
                <a:spcPct val="150000"/>
              </a:lnSpc>
              <a:buClr>
                <a:srgbClr val="223675"/>
              </a:buClr>
              <a:buFont typeface="Arial" panose="020B0604020202020204" pitchFamily="34" charset="0"/>
              <a:buChar char="•"/>
            </a:pPr>
            <a:r>
              <a:rPr lang="es-CO" sz="1600" dirty="0"/>
              <a:t>Los modelos de aprendizaje no supervisado con variables categóricas requieren algoritmos y métricas más especializados para este tipo de datos.</a:t>
            </a:r>
          </a:p>
          <a:p>
            <a:pPr marL="342900" indent="-342900">
              <a:lnSpc>
                <a:spcPct val="150000"/>
              </a:lnSpc>
              <a:buClr>
                <a:srgbClr val="223675"/>
              </a:buClr>
              <a:buFont typeface="Arial" panose="020B0604020202020204" pitchFamily="34" charset="0"/>
              <a:buChar char="•"/>
            </a:pPr>
            <a:r>
              <a:rPr lang="es-CO" sz="1600" dirty="0"/>
              <a:t>El análisis de clúster nos brindó posibles segmentos de la base de datos, aunque genera dudas sobre la precisión o resultado óptimo de grupos.</a:t>
            </a:r>
          </a:p>
        </p:txBody>
      </p:sp>
    </p:spTree>
    <p:extLst>
      <p:ext uri="{BB962C8B-B14F-4D97-AF65-F5344CB8AC3E}">
        <p14:creationId xmlns:p14="http://schemas.microsoft.com/office/powerpoint/2010/main" val="2467551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4">
            <a:extLst>
              <a:ext uri="{FF2B5EF4-FFF2-40B4-BE49-F238E27FC236}">
                <a16:creationId xmlns:a16="http://schemas.microsoft.com/office/drawing/2014/main" id="{340A8E78-BBAB-401A-BAEF-28BA206FFC38}"/>
              </a:ext>
            </a:extLst>
          </p:cNvPr>
          <p:cNvSpPr txBox="1"/>
          <p:nvPr/>
        </p:nvSpPr>
        <p:spPr>
          <a:xfrm>
            <a:off x="712067" y="560995"/>
            <a:ext cx="7250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AGENDA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03FA77-D25B-4664-921B-EC36C1A59D5F}"/>
              </a:ext>
            </a:extLst>
          </p:cNvPr>
          <p:cNvSpPr txBox="1"/>
          <p:nvPr/>
        </p:nvSpPr>
        <p:spPr>
          <a:xfrm>
            <a:off x="410634" y="1789287"/>
            <a:ext cx="4161366" cy="31355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223675"/>
              </a:buClr>
              <a:buFont typeface="+mj-lt"/>
              <a:buAutoNum type="arabicPeriod"/>
            </a:pPr>
            <a:r>
              <a:rPr lang="es-MX" dirty="0">
                <a:solidFill>
                  <a:srgbClr val="223675"/>
                </a:solidFill>
                <a:latin typeface="Helvetica" panose="020B0604020202020204" pitchFamily="34" charset="0"/>
              </a:rPr>
              <a:t>Problema a resolver:</a:t>
            </a:r>
          </a:p>
          <a:p>
            <a:pPr marL="800100" lvl="1" indent="-342900">
              <a:lnSpc>
                <a:spcPct val="150000"/>
              </a:lnSpc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Descripción del problema</a:t>
            </a:r>
          </a:p>
          <a:p>
            <a:pPr marL="800100" lvl="1" indent="-342900">
              <a:lnSpc>
                <a:spcPct val="150000"/>
              </a:lnSpc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Objetivos</a:t>
            </a:r>
          </a:p>
          <a:p>
            <a:pPr marL="800100" lvl="1" indent="-342900">
              <a:lnSpc>
                <a:spcPct val="150000"/>
              </a:lnSpc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Fuentes de datos</a:t>
            </a:r>
          </a:p>
          <a:p>
            <a:pPr marL="342900" indent="-342900">
              <a:lnSpc>
                <a:spcPct val="150000"/>
              </a:lnSpc>
              <a:buClr>
                <a:srgbClr val="223675"/>
              </a:buClr>
              <a:buFont typeface="+mj-lt"/>
              <a:buAutoNum type="arabicPeriod"/>
            </a:pPr>
            <a:r>
              <a:rPr lang="es-MX" dirty="0">
                <a:solidFill>
                  <a:srgbClr val="223675"/>
                </a:solidFill>
                <a:latin typeface="Helvetica" panose="020B0604020202020204" pitchFamily="34" charset="0"/>
              </a:rPr>
              <a:t>Análisis exploratorio de datos:</a:t>
            </a:r>
          </a:p>
          <a:p>
            <a:pPr marL="800100" lvl="1" indent="-342900">
              <a:lnSpc>
                <a:spcPct val="150000"/>
              </a:lnSpc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EDA  - Análisis Exploratorio de Datos</a:t>
            </a:r>
          </a:p>
          <a:p>
            <a:pPr marL="800100" lvl="1" indent="-342900">
              <a:lnSpc>
                <a:spcPct val="150000"/>
              </a:lnSpc>
              <a:buClr>
                <a:srgbClr val="223675"/>
              </a:buClr>
              <a:buFont typeface="Wingdings" panose="05000000000000000000" pitchFamily="2" charset="2"/>
              <a:buChar char="ü"/>
            </a:pPr>
            <a:endParaRPr lang="es-MX" dirty="0">
              <a:solidFill>
                <a:schemeClr val="bg1">
                  <a:lumMod val="50000"/>
                </a:schemeClr>
              </a:solidFill>
              <a:latin typeface="Helvetica" panose="020B0604020202020204" pitchFamily="34" charset="0"/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EE0AF296-3018-4681-B97F-3B73BABEDD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974" b="27466"/>
          <a:stretch/>
        </p:blipFill>
        <p:spPr>
          <a:xfrm>
            <a:off x="7115783" y="174653"/>
            <a:ext cx="1905000" cy="7726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732B78-D68C-4F9D-B69B-B472E8BB132B}"/>
              </a:ext>
            </a:extLst>
          </p:cNvPr>
          <p:cNvSpPr txBox="1"/>
          <p:nvPr/>
        </p:nvSpPr>
        <p:spPr>
          <a:xfrm>
            <a:off x="4638675" y="1789287"/>
            <a:ext cx="4448783" cy="2396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223675"/>
              </a:buClr>
              <a:buFont typeface="+mj-lt"/>
              <a:buAutoNum type="arabicPeriod" startAt="3"/>
            </a:pPr>
            <a:r>
              <a:rPr lang="es-MX" dirty="0">
                <a:solidFill>
                  <a:srgbClr val="223675"/>
                </a:solidFill>
                <a:latin typeface="Helvetica" panose="020B0604020202020204" pitchFamily="34" charset="0"/>
              </a:rPr>
              <a:t>Modelado</a:t>
            </a:r>
          </a:p>
          <a:p>
            <a:pPr marL="800100" lvl="1" indent="-342900">
              <a:lnSpc>
                <a:spcPct val="150000"/>
              </a:lnSpc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Desarrollo de modelo</a:t>
            </a:r>
          </a:p>
          <a:p>
            <a:pPr marL="800100" lvl="1" indent="-342900">
              <a:lnSpc>
                <a:spcPct val="150000"/>
              </a:lnSpc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Evaluación</a:t>
            </a:r>
          </a:p>
          <a:p>
            <a:pPr marL="800100" lvl="1" indent="-342900">
              <a:lnSpc>
                <a:spcPct val="150000"/>
              </a:lnSpc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Visualización</a:t>
            </a:r>
          </a:p>
          <a:p>
            <a:pPr marL="342900" marR="0" lvl="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3675"/>
              </a:buClr>
              <a:buSzTx/>
              <a:buFont typeface="+mj-lt"/>
              <a:buAutoNum type="arabicPeriod" startAt="3"/>
              <a:tabLst/>
              <a:defRPr/>
            </a:pPr>
            <a:r>
              <a:rPr lang="es-MX" dirty="0">
                <a:solidFill>
                  <a:srgbClr val="223675"/>
                </a:solidFill>
                <a:latin typeface="Helvetica" panose="020B0604020202020204" pitchFamily="34" charset="0"/>
              </a:rPr>
              <a:t>Análisis de resultados</a:t>
            </a:r>
          </a:p>
          <a:p>
            <a:pPr marL="342900" marR="0" lvl="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3675"/>
              </a:buClr>
              <a:buSzTx/>
              <a:buFont typeface="+mj-lt"/>
              <a:buAutoNum type="arabicPeriod" startAt="3"/>
              <a:tabLst/>
              <a:defRPr/>
            </a:pPr>
            <a:r>
              <a:rPr lang="es-MX" dirty="0">
                <a:solidFill>
                  <a:srgbClr val="223675"/>
                </a:solidFill>
                <a:latin typeface="Helvetica" panose="020B0604020202020204" pitchFamily="34" charset="0"/>
              </a:rPr>
              <a:t>Conclusión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94653A3-4A78-4D80-9C5D-8B1CC1C2E51A}"/>
              </a:ext>
            </a:extLst>
          </p:cNvPr>
          <p:cNvCxnSpPr>
            <a:cxnSpLocks/>
          </p:cNvCxnSpPr>
          <p:nvPr/>
        </p:nvCxnSpPr>
        <p:spPr>
          <a:xfrm>
            <a:off x="4457700" y="1943100"/>
            <a:ext cx="0" cy="2552700"/>
          </a:xfrm>
          <a:prstGeom prst="line">
            <a:avLst/>
          </a:prstGeom>
          <a:ln>
            <a:solidFill>
              <a:srgbClr val="223675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804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65605029-6140-492B-868F-4CEF01BFE7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974" b="27466"/>
          <a:stretch/>
        </p:blipFill>
        <p:spPr>
          <a:xfrm>
            <a:off x="7115783" y="174653"/>
            <a:ext cx="1905000" cy="772684"/>
          </a:xfrm>
          <a:prstGeom prst="rect">
            <a:avLst/>
          </a:prstGeom>
        </p:spPr>
      </p:pic>
      <p:sp>
        <p:nvSpPr>
          <p:cNvPr id="6" name="CuadroTexto 4">
            <a:extLst>
              <a:ext uri="{FF2B5EF4-FFF2-40B4-BE49-F238E27FC236}">
                <a16:creationId xmlns:a16="http://schemas.microsoft.com/office/drawing/2014/main" id="{0A8954A4-88FB-415D-A29E-92790FEDEA6B}"/>
              </a:ext>
            </a:extLst>
          </p:cNvPr>
          <p:cNvSpPr txBox="1"/>
          <p:nvPr/>
        </p:nvSpPr>
        <p:spPr>
          <a:xfrm>
            <a:off x="518984" y="654949"/>
            <a:ext cx="8106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1. PROBLEMA A RESOLVER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EE227E-FE4C-4522-9577-5CFC9EF15961}"/>
              </a:ext>
            </a:extLst>
          </p:cNvPr>
          <p:cNvSpPr txBox="1"/>
          <p:nvPr/>
        </p:nvSpPr>
        <p:spPr>
          <a:xfrm>
            <a:off x="518984" y="1049224"/>
            <a:ext cx="3972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bg1">
                    <a:lumMod val="50000"/>
                  </a:schemeClr>
                </a:solidFill>
              </a:rPr>
              <a:t>DESCRIPCIÓN DEL PROBLEMA</a:t>
            </a:r>
            <a:endParaRPr lang="es-CO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2E925C-9D55-4983-A74E-277F9E43F89D}"/>
              </a:ext>
            </a:extLst>
          </p:cNvPr>
          <p:cNvSpPr txBox="1"/>
          <p:nvPr/>
        </p:nvSpPr>
        <p:spPr>
          <a:xfrm>
            <a:off x="347838" y="1818331"/>
            <a:ext cx="848183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 fontAlgn="base"/>
            <a:r>
              <a:rPr lang="es-MX" sz="1600" b="1" i="0" u="sng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s-MX" sz="1600" b="1" i="0" u="sng" dirty="0">
                <a:solidFill>
                  <a:schemeClr val="bg1">
                    <a:lumMod val="75000"/>
                  </a:schemeClr>
                </a:solidFill>
                <a:effectLst/>
                <a:uFill>
                  <a:solidFill>
                    <a:srgbClr val="223675"/>
                  </a:solidFill>
                </a:uFill>
                <a:latin typeface="Calibri" panose="020F0502020204030204" pitchFamily="34" charset="0"/>
              </a:rPr>
              <a:t>Alianza Caoba</a:t>
            </a:r>
            <a:r>
              <a:rPr lang="es-MX" sz="160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 es el centro de excelencia y apropiación que apoya el uso de las tecnologías de Big Data y Data </a:t>
            </a:r>
            <a:r>
              <a:rPr lang="es-MX" sz="1600" i="0" dirty="0" err="1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Analytics</a:t>
            </a:r>
            <a:r>
              <a:rPr lang="es-MX" sz="160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, a través de diferentes frentes que incluyen la formación del talento humano, la investigación aplicada y el desarrollo de productos a la medida.</a:t>
            </a:r>
            <a:endParaRPr lang="es-MX" sz="1600" i="0" dirty="0">
              <a:solidFill>
                <a:schemeClr val="bg1">
                  <a:lumMod val="75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algn="ctr" rtl="0" fontAlgn="base"/>
            <a:r>
              <a:rPr lang="es-MX" sz="160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 </a:t>
            </a:r>
            <a:endParaRPr lang="es-MX" sz="1600" i="0" dirty="0">
              <a:solidFill>
                <a:schemeClr val="bg1">
                  <a:lumMod val="75000"/>
                </a:schemeClr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B1B8D0-5257-46B6-A695-68EA9CCCAF49}"/>
              </a:ext>
            </a:extLst>
          </p:cNvPr>
          <p:cNvSpPr txBox="1"/>
          <p:nvPr/>
        </p:nvSpPr>
        <p:spPr>
          <a:xfrm>
            <a:off x="428625" y="2873991"/>
            <a:ext cx="8196391" cy="923330"/>
          </a:xfrm>
          <a:prstGeom prst="rect">
            <a:avLst/>
          </a:prstGeom>
          <a:noFill/>
          <a:ln w="28575">
            <a:solidFill>
              <a:srgbClr val="223675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s-MX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Como estrategia de Alianza CAOBA se quiere entender el universo de empresas que tienen mayor inclinación analítica para ser contactadas y así enfocar mejor los esfuerzos de la estrategia comercial. </a:t>
            </a:r>
            <a:endParaRPr lang="es-CO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AC2B8B-4419-4503-908B-C18CC7FE5687}"/>
              </a:ext>
            </a:extLst>
          </p:cNvPr>
          <p:cNvSpPr txBox="1"/>
          <p:nvPr/>
        </p:nvSpPr>
        <p:spPr>
          <a:xfrm>
            <a:off x="428625" y="4035914"/>
            <a:ext cx="84010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i="0" u="sng" dirty="0">
                <a:solidFill>
                  <a:srgbClr val="000000"/>
                </a:solidFill>
                <a:effectLst/>
                <a:uFill>
                  <a:solidFill>
                    <a:srgbClr val="223675"/>
                  </a:solidFill>
                </a:uFill>
                <a:latin typeface="Calibri" panose="020F0502020204030204" pitchFamily="34" charset="0"/>
              </a:rPr>
              <a:t>El líder de innovación quiere resolver la siguiente pregunta:</a:t>
            </a:r>
          </a:p>
          <a:p>
            <a:pPr algn="ctr"/>
            <a:r>
              <a:rPr lang="es-MX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algn="ctr"/>
            <a:r>
              <a:rPr lang="es-MX" i="0" dirty="0">
                <a:solidFill>
                  <a:srgbClr val="223675"/>
                </a:solidFill>
                <a:effectLst/>
                <a:latin typeface="Calibri" panose="020F0502020204030204" pitchFamily="34" charset="0"/>
              </a:rPr>
              <a:t>¿Cuáles son las empresas que se deben contactar dadas las variables asociadas con innovación en analítica internamente en las entidades? </a:t>
            </a:r>
            <a:endParaRPr lang="es-CO" dirty="0">
              <a:solidFill>
                <a:srgbClr val="2236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322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776DF1D-9B81-4C0B-AD59-47318947FFFF}"/>
              </a:ext>
            </a:extLst>
          </p:cNvPr>
          <p:cNvSpPr txBox="1"/>
          <p:nvPr/>
        </p:nvSpPr>
        <p:spPr>
          <a:xfrm>
            <a:off x="614120" y="1985987"/>
            <a:ext cx="795838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 fontAlgn="base"/>
            <a:r>
              <a:rPr lang="es-MX" sz="2000" b="1" i="0" dirty="0">
                <a:solidFill>
                  <a:srgbClr val="223675"/>
                </a:solidFill>
                <a:effectLst/>
                <a:latin typeface="Calibri" panose="020F0502020204030204" pitchFamily="34" charset="0"/>
              </a:rPr>
              <a:t>Objetivo general:  </a:t>
            </a:r>
            <a:endParaRPr lang="es-MX" sz="2000" b="1" i="0" dirty="0">
              <a:solidFill>
                <a:srgbClr val="223675"/>
              </a:solidFill>
              <a:effectLst/>
              <a:latin typeface="Segoe UI" panose="020B0502040204020203" pitchFamily="34" charset="0"/>
            </a:endParaRPr>
          </a:p>
          <a:p>
            <a:pPr algn="just" rtl="0" fontAlgn="base"/>
            <a:r>
              <a:rPr lang="es-CO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Identificar y priorizar organizaciones del sector público que puedan necesitar soluciones de analítica.</a:t>
            </a:r>
          </a:p>
          <a:p>
            <a:pPr algn="just" rtl="0" fontAlgn="base"/>
            <a:r>
              <a:rPr lang="es-MX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s-MX" sz="20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just" rtl="0" fontAlgn="base"/>
            <a:r>
              <a:rPr lang="es-MX" sz="2000" b="1" dirty="0">
                <a:solidFill>
                  <a:srgbClr val="223675"/>
                </a:solidFill>
                <a:latin typeface="Calibri" panose="020F0502020204030204" pitchFamily="34" charset="0"/>
              </a:rPr>
              <a:t>Objetivos específicos: </a:t>
            </a:r>
          </a:p>
          <a:p>
            <a:pPr algn="just" rtl="0" fontAlgn="base"/>
            <a:endParaRPr lang="es-MX" sz="2000" b="1" dirty="0">
              <a:solidFill>
                <a:srgbClr val="223675"/>
              </a:solidFill>
              <a:latin typeface="Calibri" panose="020F0502020204030204" pitchFamily="34" charset="0"/>
            </a:endParaRPr>
          </a:p>
          <a:p>
            <a:pPr marL="342900" indent="-342900" algn="just" rtl="0" fontAlgn="base">
              <a:buClr>
                <a:srgbClr val="223675"/>
              </a:buClr>
              <a:buFont typeface="+mj-lt"/>
              <a:buAutoNum type="arabicPeriod"/>
            </a:pPr>
            <a:r>
              <a:rPr lang="es-CO" sz="20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Identificar cuáles empresas del sector público han realizado inversiones en proyectos de analítica en los últimos años.</a:t>
            </a:r>
          </a:p>
          <a:p>
            <a:pPr marL="342900" indent="-342900" algn="just" fontAlgn="base">
              <a:buClr>
                <a:srgbClr val="223675"/>
              </a:buClr>
              <a:buFont typeface="+mj-lt"/>
              <a:buAutoNum type="arabicPeriod"/>
            </a:pPr>
            <a:endParaRPr lang="es-CO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just" fontAlgn="base">
              <a:buClr>
                <a:srgbClr val="223675"/>
              </a:buClr>
              <a:buFont typeface="+mj-lt"/>
              <a:buAutoNum type="arabicPeriod"/>
            </a:pPr>
            <a:r>
              <a:rPr lang="es-CO" sz="2000" dirty="0">
                <a:solidFill>
                  <a:srgbClr val="000000"/>
                </a:solidFill>
                <a:latin typeface="Calibri" panose="020F0502020204030204" pitchFamily="34" charset="0"/>
              </a:rPr>
              <a:t>Entregar un </a:t>
            </a:r>
            <a:r>
              <a:rPr lang="es-CO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dashboard</a:t>
            </a:r>
            <a:r>
              <a:rPr lang="es-CO" sz="2000" dirty="0">
                <a:solidFill>
                  <a:srgbClr val="000000"/>
                </a:solidFill>
                <a:latin typeface="Calibri" panose="020F0502020204030204" pitchFamily="34" charset="0"/>
              </a:rPr>
              <a:t> segmentado para identificar cuales entidades pueden estar interesadas en los servicios de analítica.</a:t>
            </a:r>
            <a:endParaRPr lang="es-CO" sz="200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65605029-6140-492B-868F-4CEF01BFE7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974" b="27466"/>
          <a:stretch/>
        </p:blipFill>
        <p:spPr>
          <a:xfrm>
            <a:off x="7115783" y="174653"/>
            <a:ext cx="1905000" cy="772684"/>
          </a:xfrm>
          <a:prstGeom prst="rect">
            <a:avLst/>
          </a:prstGeom>
        </p:spPr>
      </p:pic>
      <p:sp>
        <p:nvSpPr>
          <p:cNvPr id="14" name="CuadroTexto 4">
            <a:extLst>
              <a:ext uri="{FF2B5EF4-FFF2-40B4-BE49-F238E27FC236}">
                <a16:creationId xmlns:a16="http://schemas.microsoft.com/office/drawing/2014/main" id="{157268E0-2E2B-48CC-B084-28006C3825D0}"/>
              </a:ext>
            </a:extLst>
          </p:cNvPr>
          <p:cNvSpPr txBox="1"/>
          <p:nvPr/>
        </p:nvSpPr>
        <p:spPr>
          <a:xfrm>
            <a:off x="518984" y="688934"/>
            <a:ext cx="8106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1. PROBLEMA A RESOLVER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01B7B2-D686-4CE2-8744-8309151FEA53}"/>
              </a:ext>
            </a:extLst>
          </p:cNvPr>
          <p:cNvSpPr txBox="1"/>
          <p:nvPr/>
        </p:nvSpPr>
        <p:spPr>
          <a:xfrm>
            <a:off x="518984" y="1083209"/>
            <a:ext cx="1584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bg1">
                    <a:lumMod val="50000"/>
                  </a:schemeClr>
                </a:solidFill>
              </a:rPr>
              <a:t>OBJETIVOS</a:t>
            </a:r>
            <a:endParaRPr lang="es-CO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401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65605029-6140-492B-868F-4CEF01BFE7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974" b="27466"/>
          <a:stretch/>
        </p:blipFill>
        <p:spPr>
          <a:xfrm>
            <a:off x="7115783" y="174653"/>
            <a:ext cx="1905000" cy="772684"/>
          </a:xfrm>
          <a:prstGeom prst="rect">
            <a:avLst/>
          </a:prstGeom>
        </p:spPr>
      </p:pic>
      <p:sp>
        <p:nvSpPr>
          <p:cNvPr id="7" name="CuadroTexto 4">
            <a:extLst>
              <a:ext uri="{FF2B5EF4-FFF2-40B4-BE49-F238E27FC236}">
                <a16:creationId xmlns:a16="http://schemas.microsoft.com/office/drawing/2014/main" id="{EF9365C6-FE15-49E1-88B3-29DE9B8053A8}"/>
              </a:ext>
            </a:extLst>
          </p:cNvPr>
          <p:cNvSpPr txBox="1"/>
          <p:nvPr/>
        </p:nvSpPr>
        <p:spPr>
          <a:xfrm>
            <a:off x="518984" y="654949"/>
            <a:ext cx="8106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1. PROBLEMA A RESOLVER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08CC5D-436C-4809-B08F-0FF1A19EF964}"/>
              </a:ext>
            </a:extLst>
          </p:cNvPr>
          <p:cNvSpPr txBox="1"/>
          <p:nvPr/>
        </p:nvSpPr>
        <p:spPr>
          <a:xfrm>
            <a:off x="518984" y="1049224"/>
            <a:ext cx="2653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bg1">
                    <a:lumMod val="50000"/>
                  </a:schemeClr>
                </a:solidFill>
              </a:rPr>
              <a:t>FUENTES DE DATOS</a:t>
            </a:r>
            <a:endParaRPr lang="es-CO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7ACE57-FA8C-4663-9D0B-FE245C8204AB}"/>
              </a:ext>
            </a:extLst>
          </p:cNvPr>
          <p:cNvSpPr txBox="1"/>
          <p:nvPr/>
        </p:nvSpPr>
        <p:spPr>
          <a:xfrm>
            <a:off x="518984" y="1505114"/>
            <a:ext cx="7967791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0" i="0" dirty="0">
                <a:solidFill>
                  <a:srgbClr val="223675"/>
                </a:solidFill>
                <a:effectLst/>
                <a:latin typeface="Helvetica" panose="020B0604020202020204" pitchFamily="34" charset="0"/>
              </a:rPr>
              <a:t>Plan Anual </a:t>
            </a:r>
            <a:r>
              <a:rPr lang="es-CO" b="0" i="0" dirty="0" err="1">
                <a:solidFill>
                  <a:srgbClr val="223675"/>
                </a:solidFill>
                <a:effectLst/>
                <a:latin typeface="Helvetica" panose="020B0604020202020204" pitchFamily="34" charset="0"/>
              </a:rPr>
              <a:t>Secop</a:t>
            </a:r>
            <a:r>
              <a:rPr lang="es-CO" b="0" i="0" dirty="0">
                <a:solidFill>
                  <a:srgbClr val="223675"/>
                </a:solidFill>
                <a:effectLst/>
                <a:latin typeface="Helvetica" panose="020B0604020202020204" pitchFamily="34" charset="0"/>
              </a:rPr>
              <a:t> (Publico)</a:t>
            </a:r>
          </a:p>
          <a:p>
            <a:pPr algn="just">
              <a:defRPr/>
            </a:pPr>
            <a:r>
              <a:rPr kumimoji="0" lang="es-MX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“El Plan Anual de Adquisiciones es una herramienta para: </a:t>
            </a:r>
            <a:r>
              <a:rPr kumimoji="0" lang="es-MX" sz="1600" b="1" i="0" u="none" strike="noStrike" kern="1200" cap="none" spc="0" normalizeH="0" baseline="0" noProof="0" dirty="0">
                <a:ln>
                  <a:noFill/>
                </a:ln>
                <a:solidFill>
                  <a:srgbClr val="22367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(i) </a:t>
            </a:r>
            <a:r>
              <a:rPr kumimoji="0" lang="es-MX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facilitar a las Entidades Estatales identificar, registrar, programar y divulgar sus necesidades de bienes, obras y servicios; y </a:t>
            </a:r>
            <a:r>
              <a:rPr kumimoji="0" lang="es-MX" sz="1600" b="1" i="0" u="none" strike="noStrike" kern="1200" cap="none" spc="0" normalizeH="0" baseline="0" noProof="0" dirty="0">
                <a:ln>
                  <a:noFill/>
                </a:ln>
                <a:solidFill>
                  <a:srgbClr val="22367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s-MX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2367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</a:t>
            </a:r>
            <a:r>
              <a:rPr kumimoji="0" lang="es-MX" sz="1600" b="1" i="0" u="none" strike="noStrike" kern="1200" cap="none" spc="0" normalizeH="0" baseline="0" noProof="0" dirty="0">
                <a:ln>
                  <a:noFill/>
                </a:ln>
                <a:solidFill>
                  <a:srgbClr val="22367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r>
              <a:rPr kumimoji="0" lang="es-MX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diseñar estrategias de contratación basadas en agregación de la demanda que permitan incrementar la eficiencia del proceso de contratación. (…) </a:t>
            </a:r>
            <a:r>
              <a:rPr lang="es-MX" sz="1600" b="1" dirty="0">
                <a:solidFill>
                  <a:srgbClr val="223675"/>
                </a:solidFill>
              </a:rPr>
              <a:t>busca comunicar información útil y temprana a los proveedores potenciales de las Entidades Estatales, para que éstos participen de las adquisiciones que hace el Estado. </a:t>
            </a:r>
            <a:r>
              <a:rPr lang="es-MX" sz="1600" dirty="0"/>
              <a:t>“ </a:t>
            </a:r>
            <a:endParaRPr lang="es-CO" sz="1600" dirty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es-CO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2077647-1D08-44F8-AA4C-C72674A429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28632"/>
          <a:stretch/>
        </p:blipFill>
        <p:spPr>
          <a:xfrm>
            <a:off x="2236508" y="3398936"/>
            <a:ext cx="5231092" cy="219278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AD045F7-B542-4BB5-9969-2DCC8D44B09E}"/>
              </a:ext>
            </a:extLst>
          </p:cNvPr>
          <p:cNvSpPr txBox="1"/>
          <p:nvPr/>
        </p:nvSpPr>
        <p:spPr>
          <a:xfrm>
            <a:off x="3823158" y="3245048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MX" sz="1400" b="1" dirty="0">
                <a:solidFill>
                  <a:schemeClr val="bg1">
                    <a:lumMod val="50000"/>
                  </a:schemeClr>
                </a:solidFill>
              </a:rPr>
              <a:t>(colombiacompra.gov)</a:t>
            </a:r>
          </a:p>
        </p:txBody>
      </p:sp>
    </p:spTree>
    <p:extLst>
      <p:ext uri="{BB962C8B-B14F-4D97-AF65-F5344CB8AC3E}">
        <p14:creationId xmlns:p14="http://schemas.microsoft.com/office/powerpoint/2010/main" val="3212897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990600" y="1936625"/>
            <a:ext cx="7448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>
                    <a:lumMod val="50000"/>
                  </a:schemeClr>
                </a:solidFill>
                <a:latin typeface="Helvetica" panose="020B0604020202030204" pitchFamily="34" charset="0"/>
              </a:rPr>
              <a:t>IDENTIFICACIÓN DE VARIABLES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D90F35-BF5C-4BE7-8A19-7569941B279D}"/>
              </a:ext>
            </a:extLst>
          </p:cNvPr>
          <p:cNvSpPr txBox="1"/>
          <p:nvPr/>
        </p:nvSpPr>
        <p:spPr>
          <a:xfrm>
            <a:off x="1133476" y="2510447"/>
            <a:ext cx="457200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Clr>
                <a:srgbClr val="223675"/>
              </a:buClr>
              <a:buFont typeface="+mj-lt"/>
              <a:buAutoNum type="arabicPeriod"/>
            </a:pP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Año</a:t>
            </a:r>
          </a:p>
          <a:p>
            <a:pPr marL="228600" indent="-228600">
              <a:buClr>
                <a:srgbClr val="223675"/>
              </a:buClr>
              <a:buFont typeface="+mj-lt"/>
              <a:buAutoNum type="arabicPeriod"/>
            </a:pP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Identificador PAA</a:t>
            </a:r>
          </a:p>
          <a:p>
            <a:pPr marL="228600" indent="-228600">
              <a:buClr>
                <a:srgbClr val="223675"/>
              </a:buClr>
              <a:buFont typeface="+mj-lt"/>
              <a:buAutoNum type="arabicPeriod"/>
            </a:pP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Entidad</a:t>
            </a:r>
          </a:p>
          <a:p>
            <a:pPr marL="228600" indent="-228600">
              <a:buClr>
                <a:srgbClr val="223675"/>
              </a:buClr>
              <a:buFont typeface="+mj-lt"/>
              <a:buAutoNum type="arabicPeriod"/>
            </a:pP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NIT</a:t>
            </a:r>
          </a:p>
          <a:p>
            <a:pPr marL="228600" indent="-228600">
              <a:buClr>
                <a:srgbClr val="223675"/>
              </a:buClr>
              <a:buFont typeface="+mj-lt"/>
              <a:buAutoNum type="arabicPeriod"/>
            </a:pP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Localización</a:t>
            </a:r>
            <a:endParaRPr lang="es-MX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228600" indent="-228600">
              <a:buClr>
                <a:srgbClr val="223675"/>
              </a:buClr>
              <a:buFont typeface="+mj-lt"/>
              <a:buAutoNum type="arabicPeriod"/>
            </a:pPr>
            <a:r>
              <a:rPr lang="es-MX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Descripcion</a:t>
            </a: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/Ubicación</a:t>
            </a:r>
            <a:endParaRPr lang="es-MX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228600" indent="-228600">
              <a:buClr>
                <a:srgbClr val="223675"/>
              </a:buClr>
              <a:buFont typeface="+mj-lt"/>
              <a:buAutoNum type="arabicPeriod"/>
            </a:pPr>
            <a:r>
              <a:rPr lang="es-MX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Mision</a:t>
            </a: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s-MX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Vision</a:t>
            </a:r>
            <a:endParaRPr lang="es-MX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228600" indent="-228600">
              <a:buClr>
                <a:srgbClr val="223675"/>
              </a:buClr>
              <a:buFont typeface="+mj-lt"/>
              <a:buAutoNum type="arabicPeriod"/>
            </a:pP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Perspectiva Estratégica</a:t>
            </a:r>
          </a:p>
          <a:p>
            <a:pPr marL="228600" indent="-228600">
              <a:buClr>
                <a:srgbClr val="223675"/>
              </a:buClr>
              <a:buFont typeface="+mj-lt"/>
              <a:buAutoNum type="arabicPeriod"/>
            </a:pP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Presupuesto Menor Cuantía</a:t>
            </a:r>
          </a:p>
          <a:p>
            <a:pPr marL="228600" indent="-228600">
              <a:buClr>
                <a:srgbClr val="223675"/>
              </a:buClr>
              <a:buFont typeface="+mj-lt"/>
              <a:buAutoNum type="arabicPeriod"/>
            </a:pP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Presupuesto </a:t>
            </a:r>
            <a:r>
              <a:rPr lang="es-MX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Minima</a:t>
            </a: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Cuantía</a:t>
            </a:r>
          </a:p>
          <a:p>
            <a:pPr marL="228600" indent="-228600">
              <a:buClr>
                <a:srgbClr val="223675"/>
              </a:buClr>
              <a:buFont typeface="+mj-lt"/>
              <a:buAutoNum type="arabicPeriod"/>
            </a:pP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Presupuesto Global</a:t>
            </a:r>
          </a:p>
          <a:p>
            <a:pPr marL="228600" indent="-228600">
              <a:buClr>
                <a:srgbClr val="223675"/>
              </a:buClr>
              <a:buFont typeface="+mj-lt"/>
              <a:buAutoNum type="arabicPeriod"/>
            </a:pP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Fecha Primera Publicación</a:t>
            </a:r>
          </a:p>
          <a:p>
            <a:pPr marL="228600" indent="-228600">
              <a:buClr>
                <a:srgbClr val="223675"/>
              </a:buClr>
              <a:buFont typeface="+mj-lt"/>
              <a:buAutoNum type="arabicPeriod"/>
            </a:pP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Mes Proyectado</a:t>
            </a:r>
          </a:p>
          <a:p>
            <a:pPr marL="228600" indent="-228600">
              <a:buClr>
                <a:srgbClr val="223675"/>
              </a:buClr>
              <a:buFont typeface="+mj-lt"/>
              <a:buAutoNum type="arabicPeriod"/>
            </a:pP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Identificador </a:t>
            </a:r>
            <a:r>
              <a:rPr lang="es-MX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Item</a:t>
            </a:r>
            <a:endParaRPr lang="es-MX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228600" indent="-228600">
              <a:buClr>
                <a:srgbClr val="223675"/>
              </a:buClr>
              <a:buFont typeface="+mj-lt"/>
              <a:buAutoNum type="arabicPeriod"/>
            </a:pPr>
            <a:r>
              <a:rPr lang="es-MX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Categoria</a:t>
            </a: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Principal</a:t>
            </a:r>
          </a:p>
          <a:p>
            <a:pPr marL="228600" indent="-228600">
              <a:buClr>
                <a:srgbClr val="223675"/>
              </a:buClr>
              <a:buFont typeface="+mj-lt"/>
              <a:buAutoNum type="arabicPeriod"/>
            </a:pPr>
            <a:endParaRPr lang="es-MX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Clr>
                <a:srgbClr val="223675"/>
              </a:buClr>
            </a:pPr>
            <a:endParaRPr lang="es-MX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4AC8EC-3EE5-4378-AAB0-F001D828BC03}"/>
              </a:ext>
            </a:extLst>
          </p:cNvPr>
          <p:cNvSpPr txBox="1"/>
          <p:nvPr/>
        </p:nvSpPr>
        <p:spPr>
          <a:xfrm>
            <a:off x="4991100" y="2510447"/>
            <a:ext cx="4572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ES"/>
            </a:defPPr>
            <a:lvl1pPr marL="228600" indent="-228600">
              <a:buFont typeface="+mj-lt"/>
              <a:buAutoNum type="arabicPeriod"/>
              <a:defRPr sz="1200" b="0">
                <a:solidFill>
                  <a:srgbClr val="000000"/>
                </a:solidFill>
                <a:effectLst/>
                <a:latin typeface="Courier New" panose="02070309020205020404" pitchFamily="49" charset="0"/>
              </a:defRPr>
            </a:lvl1pPr>
          </a:lstStyle>
          <a:p>
            <a:pPr>
              <a:buClr>
                <a:srgbClr val="223675"/>
              </a:buClr>
              <a:buFont typeface="+mj-lt"/>
              <a:buAutoNum type="arabicPeriod" startAt="16"/>
            </a:pP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Precio Base</a:t>
            </a:r>
          </a:p>
          <a:p>
            <a:pPr>
              <a:buClr>
                <a:srgbClr val="223675"/>
              </a:buClr>
              <a:buFont typeface="+mj-lt"/>
              <a:buAutoNum type="arabicPeriod" startAt="16"/>
            </a:pP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Ultima Fecha </a:t>
            </a:r>
            <a:r>
              <a:rPr lang="es-MX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Modificacion</a:t>
            </a:r>
            <a:endParaRPr lang="es-MX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Clr>
                <a:srgbClr val="223675"/>
              </a:buClr>
              <a:buFont typeface="+mj-lt"/>
              <a:buAutoNum type="arabicPeriod" startAt="16"/>
            </a:pPr>
            <a:r>
              <a:rPr lang="es-MX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Version</a:t>
            </a:r>
            <a:endParaRPr lang="es-MX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Clr>
                <a:srgbClr val="223675"/>
              </a:buClr>
              <a:buFont typeface="+mj-lt"/>
              <a:buAutoNum type="arabicPeriod" startAt="16"/>
            </a:pP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Referencia Contrato</a:t>
            </a:r>
          </a:p>
          <a:p>
            <a:pPr>
              <a:buClr>
                <a:srgbClr val="223675"/>
              </a:buClr>
              <a:buFont typeface="+mj-lt"/>
              <a:buAutoNum type="arabicPeriod" startAt="16"/>
            </a:pP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Referencia Operación</a:t>
            </a:r>
          </a:p>
          <a:p>
            <a:pPr>
              <a:buClr>
                <a:srgbClr val="223675"/>
              </a:buClr>
              <a:buFont typeface="+mj-lt"/>
              <a:buAutoNum type="arabicPeriod" startAt="16"/>
            </a:pP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Fecha </a:t>
            </a:r>
            <a:r>
              <a:rPr lang="es-MX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Publicacion</a:t>
            </a:r>
            <a:endParaRPr lang="es-MX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Clr>
                <a:srgbClr val="223675"/>
              </a:buClr>
              <a:buFont typeface="+mj-lt"/>
              <a:buAutoNum type="arabicPeriod" startAt="16"/>
            </a:pP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Modalidad</a:t>
            </a:r>
          </a:p>
          <a:p>
            <a:pPr>
              <a:buClr>
                <a:srgbClr val="223675"/>
              </a:buClr>
              <a:buFont typeface="+mj-lt"/>
              <a:buAutoNum type="arabicPeriod" startAt="16"/>
            </a:pP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Contacto</a:t>
            </a:r>
            <a:endParaRPr lang="es-MX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Clr>
                <a:srgbClr val="223675"/>
              </a:buClr>
              <a:buFont typeface="+mj-lt"/>
              <a:buAutoNum type="arabicPeriod" startAt="16"/>
            </a:pP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UNSPSC - </a:t>
            </a:r>
            <a:r>
              <a:rPr lang="es-MX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Codigo</a:t>
            </a: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Producto</a:t>
            </a:r>
          </a:p>
          <a:p>
            <a:pPr>
              <a:buClr>
                <a:srgbClr val="223675"/>
              </a:buClr>
              <a:buFont typeface="+mj-lt"/>
              <a:buAutoNum type="arabicPeriod" startAt="16"/>
            </a:pP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UNSPSC - Nombre Producto</a:t>
            </a:r>
          </a:p>
          <a:p>
            <a:pPr>
              <a:buClr>
                <a:srgbClr val="223675"/>
              </a:buClr>
              <a:buFont typeface="+mj-lt"/>
              <a:buAutoNum type="arabicPeriod" startAt="16"/>
            </a:pP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UNSPSC - </a:t>
            </a:r>
            <a:r>
              <a:rPr lang="es-MX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Codigo</a:t>
            </a: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Clase</a:t>
            </a:r>
          </a:p>
          <a:p>
            <a:pPr>
              <a:buClr>
                <a:srgbClr val="223675"/>
              </a:buClr>
              <a:buFont typeface="+mj-lt"/>
              <a:buAutoNum type="arabicPeriod" startAt="16"/>
            </a:pP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UNSPSC - Nombre Clase</a:t>
            </a:r>
          </a:p>
          <a:p>
            <a:pPr>
              <a:buClr>
                <a:srgbClr val="223675"/>
              </a:buClr>
              <a:buFont typeface="+mj-lt"/>
              <a:buAutoNum type="arabicPeriod" startAt="16"/>
            </a:pP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UNSPSC - </a:t>
            </a:r>
            <a:r>
              <a:rPr lang="es-MX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Codigo</a:t>
            </a: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Familia</a:t>
            </a:r>
          </a:p>
          <a:p>
            <a:pPr>
              <a:buClr>
                <a:srgbClr val="223675"/>
              </a:buClr>
              <a:buFont typeface="+mj-lt"/>
              <a:buAutoNum type="arabicPeriod" startAt="16"/>
            </a:pP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UNSPSC - Nombre Familia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0E8C53D5-475B-4073-971D-95CC47FE7D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974" b="27466"/>
          <a:stretch/>
        </p:blipFill>
        <p:spPr>
          <a:xfrm>
            <a:off x="7115783" y="174653"/>
            <a:ext cx="1905000" cy="772684"/>
          </a:xfrm>
          <a:prstGeom prst="rect">
            <a:avLst/>
          </a:prstGeom>
        </p:spPr>
      </p:pic>
      <p:sp>
        <p:nvSpPr>
          <p:cNvPr id="7" name="CuadroTexto 4">
            <a:extLst>
              <a:ext uri="{FF2B5EF4-FFF2-40B4-BE49-F238E27FC236}">
                <a16:creationId xmlns:a16="http://schemas.microsoft.com/office/drawing/2014/main" id="{4538DE52-59F3-405E-9382-56AC40EFAD02}"/>
              </a:ext>
            </a:extLst>
          </p:cNvPr>
          <p:cNvSpPr txBox="1"/>
          <p:nvPr/>
        </p:nvSpPr>
        <p:spPr>
          <a:xfrm>
            <a:off x="518984" y="654949"/>
            <a:ext cx="8106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1. PROBLEMA A RESOLVER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A4879E-D645-4CA4-A001-E87E78CAAB78}"/>
              </a:ext>
            </a:extLst>
          </p:cNvPr>
          <p:cNvSpPr txBox="1"/>
          <p:nvPr/>
        </p:nvSpPr>
        <p:spPr>
          <a:xfrm>
            <a:off x="518984" y="1049224"/>
            <a:ext cx="2653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bg1">
                    <a:lumMod val="50000"/>
                  </a:schemeClr>
                </a:solidFill>
              </a:rPr>
              <a:t>FUENTES DE DATOS</a:t>
            </a:r>
            <a:endParaRPr lang="es-CO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F03C67-B984-4912-A908-885ED9F7AA33}"/>
              </a:ext>
            </a:extLst>
          </p:cNvPr>
          <p:cNvSpPr/>
          <p:nvPr/>
        </p:nvSpPr>
        <p:spPr>
          <a:xfrm>
            <a:off x="990600" y="2305957"/>
            <a:ext cx="7134225" cy="3231654"/>
          </a:xfrm>
          <a:prstGeom prst="rect">
            <a:avLst/>
          </a:prstGeom>
          <a:noFill/>
          <a:ln w="28575">
            <a:solidFill>
              <a:srgbClr val="2236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18557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id="{0E8C53D5-475B-4073-971D-95CC47FE7D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974" b="27466"/>
          <a:stretch/>
        </p:blipFill>
        <p:spPr>
          <a:xfrm>
            <a:off x="7115783" y="174653"/>
            <a:ext cx="1905000" cy="772684"/>
          </a:xfrm>
          <a:prstGeom prst="rect">
            <a:avLst/>
          </a:prstGeom>
        </p:spPr>
      </p:pic>
      <p:sp>
        <p:nvSpPr>
          <p:cNvPr id="7" name="CuadroTexto 4">
            <a:extLst>
              <a:ext uri="{FF2B5EF4-FFF2-40B4-BE49-F238E27FC236}">
                <a16:creationId xmlns:a16="http://schemas.microsoft.com/office/drawing/2014/main" id="{4538DE52-59F3-405E-9382-56AC40EFAD02}"/>
              </a:ext>
            </a:extLst>
          </p:cNvPr>
          <p:cNvSpPr txBox="1"/>
          <p:nvPr/>
        </p:nvSpPr>
        <p:spPr>
          <a:xfrm>
            <a:off x="405292" y="400028"/>
            <a:ext cx="7462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2. ANÁLISIS EXPLORATORIO DE DATOS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A4879E-D645-4CA4-A001-E87E78CAAB78}"/>
              </a:ext>
            </a:extLst>
          </p:cNvPr>
          <p:cNvSpPr txBox="1"/>
          <p:nvPr/>
        </p:nvSpPr>
        <p:spPr>
          <a:xfrm>
            <a:off x="405292" y="811064"/>
            <a:ext cx="3988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bg1">
                    <a:lumMod val="50000"/>
                  </a:schemeClr>
                </a:solidFill>
              </a:rPr>
              <a:t>CLASIFICACIÓN DE VARIABLES</a:t>
            </a:r>
            <a:endParaRPr lang="es-CO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45F23C-C22E-4E11-B1E4-B9BB7D350AAA}"/>
              </a:ext>
            </a:extLst>
          </p:cNvPr>
          <p:cNvSpPr txBox="1"/>
          <p:nvPr/>
        </p:nvSpPr>
        <p:spPr>
          <a:xfrm>
            <a:off x="338009" y="1535565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Helvetica" panose="020B0604020202020204" pitchFamily="34" charset="0"/>
              </a:rPr>
              <a:t>Identificación:</a:t>
            </a:r>
          </a:p>
          <a:p>
            <a:endParaRPr lang="es-CO" dirty="0">
              <a:latin typeface="Helvetica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CD2C5F-0184-44A3-8C03-FCBC96C0D9BD}"/>
              </a:ext>
            </a:extLst>
          </p:cNvPr>
          <p:cNvSpPr txBox="1"/>
          <p:nvPr/>
        </p:nvSpPr>
        <p:spPr>
          <a:xfrm>
            <a:off x="338009" y="1911682"/>
            <a:ext cx="3122362" cy="1384995"/>
          </a:xfrm>
          <a:prstGeom prst="rect">
            <a:avLst/>
          </a:prstGeom>
          <a:noFill/>
          <a:ln w="12700">
            <a:solidFill>
              <a:srgbClr val="223675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200" strike="sngStrike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Identificador PAA</a:t>
            </a: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Entidad (</a:t>
            </a:r>
            <a:r>
              <a:rPr lang="es-MX" sz="12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s-MX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NIT (int64)</a:t>
            </a: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Localización(</a:t>
            </a:r>
            <a:r>
              <a:rPr lang="es-MX" sz="12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s-MX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2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Descripcion</a:t>
            </a:r>
            <a:r>
              <a:rPr lang="es-MX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/Ubicación (</a:t>
            </a:r>
            <a:r>
              <a:rPr lang="es-MX" sz="12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s-MX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2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Mision</a:t>
            </a:r>
            <a:r>
              <a:rPr lang="es-MX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MX" sz="12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Vision</a:t>
            </a:r>
            <a:r>
              <a:rPr lang="es-MX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s-MX" sz="12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s-MX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Perspectiva </a:t>
            </a:r>
            <a:r>
              <a:rPr lang="es-MX" sz="12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Estrat</a:t>
            </a:r>
            <a:r>
              <a:rPr lang="es-MX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(</a:t>
            </a:r>
            <a:r>
              <a:rPr lang="es-MX" sz="12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s-MX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A6EE5F-1213-4B4A-8FE7-43CD5C9F7EC1}"/>
              </a:ext>
            </a:extLst>
          </p:cNvPr>
          <p:cNvSpPr txBox="1"/>
          <p:nvPr/>
        </p:nvSpPr>
        <p:spPr>
          <a:xfrm>
            <a:off x="3705225" y="1929019"/>
            <a:ext cx="3354016" cy="1015663"/>
          </a:xfrm>
          <a:prstGeom prst="rect">
            <a:avLst/>
          </a:prstGeom>
          <a:noFill/>
          <a:ln w="12700">
            <a:solidFill>
              <a:srgbClr val="223675"/>
            </a:solidFill>
          </a:ln>
        </p:spPr>
        <p:txBody>
          <a:bodyPr wrap="square">
            <a:spAutoFit/>
          </a:bodyPr>
          <a:lstStyle>
            <a:defPPr>
              <a:defRPr lang="es-ES"/>
            </a:defPPr>
            <a:lvl1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  <a:defRPr sz="1200" strike="sngStrike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s-MX" strike="noStrike" dirty="0"/>
              <a:t>Año (int64)</a:t>
            </a:r>
          </a:p>
          <a:p>
            <a:r>
              <a:rPr lang="es-MX" dirty="0"/>
              <a:t>Fecha Primera Publicación </a:t>
            </a:r>
          </a:p>
          <a:p>
            <a:r>
              <a:rPr lang="es-MX" strike="noStrike" dirty="0"/>
              <a:t>Mes Proyectado (</a:t>
            </a:r>
            <a:r>
              <a:rPr lang="es-MX" strike="noStrike" dirty="0" err="1"/>
              <a:t>dtime</a:t>
            </a:r>
            <a:r>
              <a:rPr lang="es-MX" strike="noStrike" dirty="0"/>
              <a:t>)</a:t>
            </a:r>
          </a:p>
          <a:p>
            <a:r>
              <a:rPr lang="es-MX" strike="noStrike" dirty="0"/>
              <a:t>Ultima Fecha </a:t>
            </a:r>
            <a:r>
              <a:rPr lang="es-MX" strike="noStrike" dirty="0" err="1"/>
              <a:t>Modif</a:t>
            </a:r>
            <a:r>
              <a:rPr lang="es-MX" strike="noStrike" dirty="0"/>
              <a:t>.(</a:t>
            </a:r>
            <a:r>
              <a:rPr lang="es-MX" strike="noStrike" dirty="0" err="1"/>
              <a:t>dtime</a:t>
            </a:r>
            <a:r>
              <a:rPr lang="es-MX" strike="noStrike" dirty="0"/>
              <a:t>) </a:t>
            </a:r>
          </a:p>
          <a:p>
            <a:r>
              <a:rPr lang="es-MX" strike="noStrike" dirty="0"/>
              <a:t>Fecha </a:t>
            </a:r>
            <a:r>
              <a:rPr lang="es-MX" strike="noStrike" dirty="0" err="1"/>
              <a:t>Publicacion</a:t>
            </a:r>
            <a:r>
              <a:rPr lang="es-MX" strike="noStrike" dirty="0"/>
              <a:t> (</a:t>
            </a:r>
            <a:r>
              <a:rPr lang="es-MX" strike="noStrike" dirty="0" err="1"/>
              <a:t>dtime</a:t>
            </a:r>
            <a:r>
              <a:rPr lang="es-MX" strike="noStrike" dirty="0"/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54C731-E266-4B27-BBBC-8848CDA0C624}"/>
              </a:ext>
            </a:extLst>
          </p:cNvPr>
          <p:cNvSpPr txBox="1"/>
          <p:nvPr/>
        </p:nvSpPr>
        <p:spPr>
          <a:xfrm>
            <a:off x="3705225" y="1548945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Helvetica" panose="020B0604020202020204" pitchFamily="34" charset="0"/>
              </a:rPr>
              <a:t>Temporalidad:</a:t>
            </a:r>
          </a:p>
          <a:p>
            <a:endParaRPr lang="es-CO" dirty="0">
              <a:latin typeface="Helvetica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ED98C1-CD44-46CE-A5DE-CC0D09637C69}"/>
              </a:ext>
            </a:extLst>
          </p:cNvPr>
          <p:cNvSpPr txBox="1"/>
          <p:nvPr/>
        </p:nvSpPr>
        <p:spPr>
          <a:xfrm>
            <a:off x="338009" y="3719482"/>
            <a:ext cx="3122362" cy="830997"/>
          </a:xfrm>
          <a:prstGeom prst="rect">
            <a:avLst/>
          </a:prstGeom>
          <a:noFill/>
          <a:ln w="12700">
            <a:solidFill>
              <a:srgbClr val="223675"/>
            </a:solidFill>
          </a:ln>
        </p:spPr>
        <p:txBody>
          <a:bodyPr wrap="square">
            <a:spAutoFit/>
          </a:bodyPr>
          <a:lstStyle>
            <a:defPPr>
              <a:defRPr lang="es-ES"/>
            </a:defPPr>
            <a:lvl1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  <a:defRPr sz="1200" strike="sngStrike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dirty="0"/>
              <a:t>Presupuesto Menor Cuantía</a:t>
            </a: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dirty="0"/>
              <a:t>Presupuesto </a:t>
            </a:r>
            <a:r>
              <a:rPr lang="es-MX" dirty="0" err="1"/>
              <a:t>Minima</a:t>
            </a:r>
            <a:r>
              <a:rPr lang="es-MX" dirty="0"/>
              <a:t> Cuantía</a:t>
            </a: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trike="noStrike" dirty="0"/>
              <a:t>Presupuesto Global (int64)</a:t>
            </a:r>
          </a:p>
          <a:p>
            <a:r>
              <a:rPr lang="es-MX" strike="noStrike" dirty="0"/>
              <a:t>Precio Base (int64)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AAAAE3-D361-43F0-9CEB-FB2B100446EA}"/>
              </a:ext>
            </a:extLst>
          </p:cNvPr>
          <p:cNvSpPr txBox="1"/>
          <p:nvPr/>
        </p:nvSpPr>
        <p:spPr>
          <a:xfrm>
            <a:off x="338009" y="3353841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Helvetica" panose="020B0604020202020204" pitchFamily="34" charset="0"/>
              </a:rPr>
              <a:t>Monetización:</a:t>
            </a:r>
          </a:p>
          <a:p>
            <a:endParaRPr lang="es-CO" dirty="0">
              <a:latin typeface="Helvetica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81D066-11FF-4706-A371-7CBC25F9410A}"/>
              </a:ext>
            </a:extLst>
          </p:cNvPr>
          <p:cNvSpPr txBox="1"/>
          <p:nvPr/>
        </p:nvSpPr>
        <p:spPr>
          <a:xfrm>
            <a:off x="3705225" y="3357740"/>
            <a:ext cx="3354016" cy="1569660"/>
          </a:xfrm>
          <a:prstGeom prst="rect">
            <a:avLst/>
          </a:prstGeom>
          <a:noFill/>
          <a:ln w="12700">
            <a:solidFill>
              <a:srgbClr val="223675"/>
            </a:solidFill>
          </a:ln>
        </p:spPr>
        <p:txBody>
          <a:bodyPr wrap="square">
            <a:spAutoFit/>
          </a:bodyPr>
          <a:lstStyle>
            <a:defPPr>
              <a:defRPr lang="es-ES"/>
            </a:defPPr>
            <a:lvl1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  <a:defRPr sz="1200" strike="sngStrike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dirty="0"/>
              <a:t>Identificador </a:t>
            </a:r>
            <a:r>
              <a:rPr lang="es-MX" dirty="0" err="1"/>
              <a:t>Item</a:t>
            </a:r>
            <a:endParaRPr lang="es-MX" dirty="0"/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dirty="0"/>
              <a:t>Categoría Principal</a:t>
            </a: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trike="noStrike" dirty="0"/>
              <a:t>UNSPSC - </a:t>
            </a:r>
            <a:r>
              <a:rPr lang="es-MX" strike="noStrike" dirty="0" err="1"/>
              <a:t>Codigo</a:t>
            </a:r>
            <a:r>
              <a:rPr lang="es-MX" strike="noStrike" dirty="0"/>
              <a:t> Producto (</a:t>
            </a:r>
            <a:r>
              <a:rPr lang="es-MX" strike="noStrike" dirty="0" err="1"/>
              <a:t>obj</a:t>
            </a:r>
            <a:r>
              <a:rPr lang="es-MX" strike="noStrike" dirty="0"/>
              <a:t>)</a:t>
            </a: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trike="noStrike" dirty="0"/>
              <a:t>UNSPSC - Nombre Producto (</a:t>
            </a:r>
            <a:r>
              <a:rPr lang="es-MX" strike="noStrike" dirty="0" err="1"/>
              <a:t>obj</a:t>
            </a:r>
            <a:r>
              <a:rPr lang="es-MX" strike="noStrike" dirty="0"/>
              <a:t>)</a:t>
            </a: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trike="noStrike" dirty="0"/>
              <a:t>UNSPSC - </a:t>
            </a:r>
            <a:r>
              <a:rPr lang="es-MX" strike="noStrike" dirty="0" err="1"/>
              <a:t>Codigo</a:t>
            </a:r>
            <a:r>
              <a:rPr lang="es-MX" strike="noStrike" dirty="0"/>
              <a:t> Clase (</a:t>
            </a:r>
            <a:r>
              <a:rPr lang="es-MX" strike="noStrike" dirty="0" err="1"/>
              <a:t>obj</a:t>
            </a:r>
            <a:r>
              <a:rPr lang="es-MX" strike="noStrike" dirty="0"/>
              <a:t>)</a:t>
            </a: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trike="noStrike" dirty="0"/>
              <a:t>UNSPSC - Nombre Clase (</a:t>
            </a:r>
            <a:r>
              <a:rPr lang="es-MX" strike="noStrike" dirty="0" err="1"/>
              <a:t>obj</a:t>
            </a:r>
            <a:r>
              <a:rPr lang="es-MX" strike="noStrike" dirty="0"/>
              <a:t>)</a:t>
            </a: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trike="noStrike" dirty="0"/>
              <a:t>UNSPSC - </a:t>
            </a:r>
            <a:r>
              <a:rPr lang="es-MX" strike="noStrike" dirty="0" err="1"/>
              <a:t>Codigo</a:t>
            </a:r>
            <a:r>
              <a:rPr lang="es-MX" strike="noStrike" dirty="0"/>
              <a:t> Familia (</a:t>
            </a:r>
            <a:r>
              <a:rPr lang="es-MX" strike="noStrike" dirty="0" err="1"/>
              <a:t>obj</a:t>
            </a:r>
            <a:r>
              <a:rPr lang="es-MX" strike="noStrike" dirty="0"/>
              <a:t>)</a:t>
            </a: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trike="noStrike" dirty="0"/>
              <a:t>UNSPSC - Nombre Familia (</a:t>
            </a:r>
            <a:r>
              <a:rPr lang="es-MX" strike="noStrike" dirty="0" err="1"/>
              <a:t>obj</a:t>
            </a:r>
            <a:r>
              <a:rPr lang="es-MX" strike="noStrike" dirty="0"/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1854C4-BD5C-4630-B062-484800E6FD37}"/>
              </a:ext>
            </a:extLst>
          </p:cNvPr>
          <p:cNvSpPr txBox="1"/>
          <p:nvPr/>
        </p:nvSpPr>
        <p:spPr>
          <a:xfrm>
            <a:off x="3628417" y="3003970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Helvetica" panose="020B0604020202020204" pitchFamily="34" charset="0"/>
              </a:rPr>
              <a:t>Categorización:</a:t>
            </a:r>
          </a:p>
          <a:p>
            <a:endParaRPr lang="es-CO" dirty="0">
              <a:latin typeface="Helvetica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8E5182-1CA5-4643-BF7A-2B4C53346E15}"/>
              </a:ext>
            </a:extLst>
          </p:cNvPr>
          <p:cNvSpPr txBox="1"/>
          <p:nvPr/>
        </p:nvSpPr>
        <p:spPr>
          <a:xfrm>
            <a:off x="345696" y="4887337"/>
            <a:ext cx="3114675" cy="830997"/>
          </a:xfrm>
          <a:prstGeom prst="rect">
            <a:avLst/>
          </a:prstGeom>
          <a:noFill/>
          <a:ln w="12700">
            <a:solidFill>
              <a:srgbClr val="223675"/>
            </a:solidFill>
          </a:ln>
        </p:spPr>
        <p:txBody>
          <a:bodyPr wrap="square">
            <a:spAutoFit/>
          </a:bodyPr>
          <a:lstStyle>
            <a:defPPr>
              <a:defRPr lang="es-ES"/>
            </a:defPPr>
            <a:lvl1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  <a:defRPr sz="1200" strike="sngStrike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dirty="0"/>
              <a:t>Versión</a:t>
            </a: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dirty="0"/>
              <a:t>Referencia Operación</a:t>
            </a:r>
          </a:p>
          <a:p>
            <a:r>
              <a:rPr lang="es-MX" strike="noStrike" dirty="0"/>
              <a:t>Referencia Contrato </a:t>
            </a:r>
            <a:r>
              <a:rPr lang="es-MX" sz="1200" strike="noStrike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MX" sz="1200" strike="noStrike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s-MX" sz="1200" strike="noStrike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s-MX" strike="noStrike" dirty="0"/>
          </a:p>
          <a:p>
            <a:r>
              <a:rPr lang="es-MX" strike="noStrike" dirty="0"/>
              <a:t>Contacto </a:t>
            </a:r>
            <a:r>
              <a:rPr lang="es-MX" sz="1200" strike="noStrike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MX" sz="1200" strike="noStrike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s-MX" sz="1200" strike="noStrike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s-MX" strike="noStrik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AA152D-B919-410C-8CE0-57ADB9021467}"/>
              </a:ext>
            </a:extLst>
          </p:cNvPr>
          <p:cNvSpPr txBox="1"/>
          <p:nvPr/>
        </p:nvSpPr>
        <p:spPr>
          <a:xfrm>
            <a:off x="338009" y="4562713"/>
            <a:ext cx="4572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Helvetica" panose="020B0604020202020204" pitchFamily="34" charset="0"/>
              </a:rPr>
              <a:t>Otros:</a:t>
            </a:r>
          </a:p>
          <a:p>
            <a:endParaRPr lang="es-CO" sz="12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07AFA6-5905-4184-89F3-B1AAC5559E34}"/>
              </a:ext>
            </a:extLst>
          </p:cNvPr>
          <p:cNvSpPr txBox="1"/>
          <p:nvPr/>
        </p:nvSpPr>
        <p:spPr>
          <a:xfrm>
            <a:off x="3705833" y="5314802"/>
            <a:ext cx="2837843" cy="276999"/>
          </a:xfrm>
          <a:prstGeom prst="rect">
            <a:avLst/>
          </a:prstGeom>
          <a:noFill/>
          <a:ln w="12700">
            <a:solidFill>
              <a:srgbClr val="223675"/>
            </a:solidFill>
          </a:ln>
        </p:spPr>
        <p:txBody>
          <a:bodyPr wrap="square">
            <a:spAutoFit/>
          </a:bodyPr>
          <a:lstStyle/>
          <a:p>
            <a:pPr marL="285750" marR="0" lvl="0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75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s-MX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Modalidad (</a:t>
            </a:r>
            <a:r>
              <a:rPr lang="es-MX" sz="12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s-MX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88D583-9842-46D0-8A30-FB0BEBB6D468}"/>
              </a:ext>
            </a:extLst>
          </p:cNvPr>
          <p:cNvSpPr txBox="1"/>
          <p:nvPr/>
        </p:nvSpPr>
        <p:spPr>
          <a:xfrm>
            <a:off x="3628417" y="4964519"/>
            <a:ext cx="20383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Helvetica" panose="020B0604020202020204" pitchFamily="34" charset="0"/>
              </a:rPr>
              <a:t>Modalidad:</a:t>
            </a:r>
          </a:p>
          <a:p>
            <a:endParaRPr lang="es-CO" dirty="0">
              <a:latin typeface="Helvetica" panose="020B0604020202020204" pitchFamily="34" charset="0"/>
            </a:endParaRPr>
          </a:p>
        </p:txBody>
      </p:sp>
      <p:sp>
        <p:nvSpPr>
          <p:cNvPr id="26" name="CuadroTexto 7">
            <a:extLst>
              <a:ext uri="{FF2B5EF4-FFF2-40B4-BE49-F238E27FC236}">
                <a16:creationId xmlns:a16="http://schemas.microsoft.com/office/drawing/2014/main" id="{23431934-8A77-477C-9E61-3A3BFBCEBEAF}"/>
              </a:ext>
            </a:extLst>
          </p:cNvPr>
          <p:cNvSpPr txBox="1"/>
          <p:nvPr/>
        </p:nvSpPr>
        <p:spPr>
          <a:xfrm>
            <a:off x="7266641" y="4472375"/>
            <a:ext cx="17673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CO" sz="1600" b="1" dirty="0">
                <a:solidFill>
                  <a:srgbClr val="223675"/>
                </a:solidFill>
              </a:rPr>
              <a:t>Vista </a:t>
            </a:r>
            <a:r>
              <a:rPr lang="es-CO" sz="1600" b="1" dirty="0" err="1">
                <a:solidFill>
                  <a:srgbClr val="223675"/>
                </a:solidFill>
              </a:rPr>
              <a:t>minable</a:t>
            </a:r>
            <a:r>
              <a:rPr lang="es-CO" sz="1600" b="1" dirty="0">
                <a:solidFill>
                  <a:srgbClr val="223675"/>
                </a:solidFill>
              </a:rPr>
              <a:t>:</a:t>
            </a:r>
          </a:p>
          <a:p>
            <a:pPr algn="r"/>
            <a:r>
              <a:rPr lang="es-CO" sz="1200" b="1" dirty="0">
                <a:solidFill>
                  <a:schemeClr val="bg1">
                    <a:lumMod val="50000"/>
                  </a:schemeClr>
                </a:solidFill>
              </a:rPr>
              <a:t>Dimensión 349.671 x 24</a:t>
            </a:r>
          </a:p>
          <a:p>
            <a:pPr algn="r"/>
            <a:endParaRPr lang="es-CO" sz="16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520E3A-A871-46FF-8315-F8A2304F59E8}"/>
              </a:ext>
            </a:extLst>
          </p:cNvPr>
          <p:cNvSpPr txBox="1"/>
          <p:nvPr/>
        </p:nvSpPr>
        <p:spPr>
          <a:xfrm>
            <a:off x="6387857" y="4969669"/>
            <a:ext cx="2689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Clr>
                <a:srgbClr val="223675"/>
              </a:buClr>
            </a:pPr>
            <a:r>
              <a:rPr lang="es-MX" sz="1200" dirty="0">
                <a:solidFill>
                  <a:schemeClr val="bg1">
                    <a:lumMod val="50000"/>
                  </a:schemeClr>
                </a:solidFill>
              </a:rPr>
              <a:t>Creación </a:t>
            </a:r>
            <a:r>
              <a:rPr lang="es-MX" sz="1200" dirty="0" err="1">
                <a:solidFill>
                  <a:schemeClr val="bg1">
                    <a:lumMod val="50000"/>
                  </a:schemeClr>
                </a:solidFill>
              </a:rPr>
              <a:t>matriz_entidad</a:t>
            </a:r>
            <a:endParaRPr lang="es-MX" sz="1200" dirty="0">
              <a:solidFill>
                <a:schemeClr val="bg1">
                  <a:lumMod val="50000"/>
                </a:schemeClr>
              </a:solidFill>
            </a:endParaRPr>
          </a:p>
          <a:p>
            <a:pPr algn="r">
              <a:buClr>
                <a:srgbClr val="223675"/>
              </a:buClr>
            </a:pPr>
            <a:r>
              <a:rPr lang="es-MX" sz="1200" dirty="0">
                <a:solidFill>
                  <a:schemeClr val="bg1">
                    <a:lumMod val="50000"/>
                  </a:schemeClr>
                </a:solidFill>
              </a:rPr>
              <a:t>Ajuste formato de fecha</a:t>
            </a:r>
          </a:p>
          <a:p>
            <a:pPr algn="r">
              <a:buClr>
                <a:srgbClr val="223675"/>
              </a:buClr>
            </a:pPr>
            <a:r>
              <a:rPr lang="es-MX" sz="1200" dirty="0">
                <a:solidFill>
                  <a:schemeClr val="bg1">
                    <a:lumMod val="50000"/>
                  </a:schemeClr>
                </a:solidFill>
              </a:rPr>
              <a:t>Remoción de valores nulos</a:t>
            </a:r>
          </a:p>
          <a:p>
            <a:pPr algn="r">
              <a:buClr>
                <a:srgbClr val="223675"/>
              </a:buClr>
            </a:pPr>
            <a:r>
              <a:rPr lang="es-MX" sz="1200" dirty="0">
                <a:solidFill>
                  <a:schemeClr val="bg1">
                    <a:lumMod val="50000"/>
                  </a:schemeClr>
                </a:solidFill>
              </a:rPr>
              <a:t>Segmentación por modalidades</a:t>
            </a:r>
            <a:endParaRPr lang="es-CO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727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65605029-6140-492B-868F-4CEF01BFE7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974" b="27466"/>
          <a:stretch/>
        </p:blipFill>
        <p:spPr>
          <a:xfrm>
            <a:off x="7115783" y="174653"/>
            <a:ext cx="1905000" cy="77268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0A1885B-8E39-4CEB-B248-B29E6550F1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8" t="1309" r="1348" b="22082"/>
          <a:stretch/>
        </p:blipFill>
        <p:spPr>
          <a:xfrm>
            <a:off x="180366" y="1278514"/>
            <a:ext cx="8897567" cy="4487594"/>
          </a:xfrm>
          <a:prstGeom prst="rect">
            <a:avLst/>
          </a:prstGeom>
        </p:spPr>
      </p:pic>
      <p:sp>
        <p:nvSpPr>
          <p:cNvPr id="7" name="CuadroTexto 4">
            <a:extLst>
              <a:ext uri="{FF2B5EF4-FFF2-40B4-BE49-F238E27FC236}">
                <a16:creationId xmlns:a16="http://schemas.microsoft.com/office/drawing/2014/main" id="{27157C83-459D-46F4-8A68-AC5289A0670A}"/>
              </a:ext>
            </a:extLst>
          </p:cNvPr>
          <p:cNvSpPr txBox="1"/>
          <p:nvPr/>
        </p:nvSpPr>
        <p:spPr>
          <a:xfrm>
            <a:off x="405292" y="400028"/>
            <a:ext cx="7462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3. MODELADO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5294FC-FB5C-4D1C-9314-E9A88967DE72}"/>
              </a:ext>
            </a:extLst>
          </p:cNvPr>
          <p:cNvSpPr txBox="1"/>
          <p:nvPr/>
        </p:nvSpPr>
        <p:spPr>
          <a:xfrm>
            <a:off x="405292" y="811064"/>
            <a:ext cx="4178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bg1">
                    <a:lumMod val="50000"/>
                  </a:schemeClr>
                </a:solidFill>
              </a:rPr>
              <a:t>ARQUITECTURA DEL PROYECTO</a:t>
            </a:r>
            <a:endParaRPr lang="es-CO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7416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5D4CEC628701843B8BC63C2E01B4CED" ma:contentTypeVersion="9" ma:contentTypeDescription="Crear nuevo documento." ma:contentTypeScope="" ma:versionID="613b099e8e789cbe814da44d67bb2015">
  <xsd:schema xmlns:xsd="http://www.w3.org/2001/XMLSchema" xmlns:xs="http://www.w3.org/2001/XMLSchema" xmlns:p="http://schemas.microsoft.com/office/2006/metadata/properties" xmlns:ns2="049072a8-8d41-4557-a91d-791fe21c7f78" targetNamespace="http://schemas.microsoft.com/office/2006/metadata/properties" ma:root="true" ma:fieldsID="91ac9b0257714188d2ef1eff755c4d43" ns2:_="">
    <xsd:import namespace="049072a8-8d41-4557-a91d-791fe21c7f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9072a8-8d41-4557-a91d-791fe21c7f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F1BE622-BA61-471F-AA2F-3651AC9CFC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EC6541E-C2FF-4411-A6C3-CA035A0A4E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49072a8-8d41-4557-a91d-791fe21c7f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7E1218E-F2BF-43CE-97F0-76A6D1305A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2175</TotalTime>
  <Words>1463</Words>
  <Application>Microsoft Office PowerPoint</Application>
  <PresentationFormat>On-screen Show (4:3)</PresentationFormat>
  <Paragraphs>262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Calibri Light</vt:lpstr>
      <vt:lpstr>Courier New</vt:lpstr>
      <vt:lpstr>Helvetica</vt:lpstr>
      <vt:lpstr>Inter</vt:lpstr>
      <vt:lpstr>Segoe UI</vt:lpstr>
      <vt:lpstr>Wingdings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Patricia Giraldo Ramirez</dc:creator>
  <cp:lastModifiedBy>Daniela Vasquez</cp:lastModifiedBy>
  <cp:revision>110</cp:revision>
  <dcterms:created xsi:type="dcterms:W3CDTF">2015-01-20T20:40:07Z</dcterms:created>
  <dcterms:modified xsi:type="dcterms:W3CDTF">2021-06-18T01:59:48Z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0x01010095D4CEC628701843B8BC63C2E01B4CED</vt:lpwstr>
  </property>
</Properties>
</file>