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79" r:id="rId6"/>
    <p:sldId id="280" r:id="rId7"/>
    <p:sldId id="287" r:id="rId8"/>
    <p:sldId id="263" r:id="rId9"/>
    <p:sldId id="289" r:id="rId10"/>
    <p:sldId id="288" r:id="rId11"/>
    <p:sldId id="290" r:id="rId12"/>
    <p:sldId id="291" r:id="rId13"/>
    <p:sldId id="292" r:id="rId14"/>
    <p:sldId id="295" r:id="rId15"/>
    <p:sldId id="271" r:id="rId16"/>
    <p:sldId id="296" r:id="rId17"/>
    <p:sldId id="297" r:id="rId18"/>
    <p:sldId id="299" r:id="rId19"/>
    <p:sldId id="300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  <a:srgbClr val="7F7F7F"/>
    <a:srgbClr val="D45CB2"/>
    <a:srgbClr val="20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ua Jaramillo" userId="0d0d28ba4af88921" providerId="LiveId" clId="{4A37B6FA-F414-4EC7-8D9C-8227F9081B1B}"/>
    <pc:docChg chg="custSel modSld">
      <pc:chgData name="David Rua Jaramillo" userId="0d0d28ba4af88921" providerId="LiveId" clId="{4A37B6FA-F414-4EC7-8D9C-8227F9081B1B}" dt="2021-06-25T00:55:34.565" v="371" actId="20577"/>
      <pc:docMkLst>
        <pc:docMk/>
      </pc:docMkLst>
      <pc:sldChg chg="modSp mod">
        <pc:chgData name="David Rua Jaramillo" userId="0d0d28ba4af88921" providerId="LiveId" clId="{4A37B6FA-F414-4EC7-8D9C-8227F9081B1B}" dt="2021-06-25T00:09:52.232" v="3" actId="20577"/>
        <pc:sldMkLst>
          <pc:docMk/>
          <pc:sldMk cId="2281804556" sldId="280"/>
        </pc:sldMkLst>
        <pc:spChg chg="mod">
          <ac:chgData name="David Rua Jaramillo" userId="0d0d28ba4af88921" providerId="LiveId" clId="{4A37B6FA-F414-4EC7-8D9C-8227F9081B1B}" dt="2021-06-25T00:09:52.232" v="3" actId="20577"/>
          <ac:spMkLst>
            <pc:docMk/>
            <pc:sldMk cId="2281804556" sldId="280"/>
            <ac:spMk id="4" creationId="{5003FA77-D25B-4664-921B-EC36C1A59D5F}"/>
          </ac:spMkLst>
        </pc:spChg>
      </pc:sldChg>
      <pc:sldChg chg="modSp mod">
        <pc:chgData name="David Rua Jaramillo" userId="0d0d28ba4af88921" providerId="LiveId" clId="{4A37B6FA-F414-4EC7-8D9C-8227F9081B1B}" dt="2021-06-25T00:10:30.365" v="4" actId="313"/>
        <pc:sldMkLst>
          <pc:docMk/>
          <pc:sldMk cId="1226322724" sldId="287"/>
        </pc:sldMkLst>
        <pc:spChg chg="mod">
          <ac:chgData name="David Rua Jaramillo" userId="0d0d28ba4af88921" providerId="LiveId" clId="{4A37B6FA-F414-4EC7-8D9C-8227F9081B1B}" dt="2021-06-25T00:10:30.365" v="4" actId="313"/>
          <ac:spMkLst>
            <pc:docMk/>
            <pc:sldMk cId="1226322724" sldId="287"/>
            <ac:spMk id="17" creationId="{52D3384F-7F87-46DC-806C-26766DA123D7}"/>
          </ac:spMkLst>
        </pc:spChg>
      </pc:sldChg>
      <pc:sldChg chg="modSp mod">
        <pc:chgData name="David Rua Jaramillo" userId="0d0d28ba4af88921" providerId="LiveId" clId="{4A37B6FA-F414-4EC7-8D9C-8227F9081B1B}" dt="2021-06-25T00:55:34.565" v="371" actId="20577"/>
        <pc:sldMkLst>
          <pc:docMk/>
          <pc:sldMk cId="2073783803" sldId="289"/>
        </pc:sldMkLst>
        <pc:spChg chg="mod">
          <ac:chgData name="David Rua Jaramillo" userId="0d0d28ba4af88921" providerId="LiveId" clId="{4A37B6FA-F414-4EC7-8D9C-8227F9081B1B}" dt="2021-06-25T00:55:34.565" v="371" actId="20577"/>
          <ac:spMkLst>
            <pc:docMk/>
            <pc:sldMk cId="2073783803" sldId="289"/>
            <ac:spMk id="4" creationId="{47EED3CC-3BF6-4C09-BBD6-8F03957E9582}"/>
          </ac:spMkLst>
        </pc:spChg>
        <pc:picChg chg="mod">
          <ac:chgData name="David Rua Jaramillo" userId="0d0d28ba4af88921" providerId="LiveId" clId="{4A37B6FA-F414-4EC7-8D9C-8227F9081B1B}" dt="2021-06-25T00:53:58.635" v="364" actId="1076"/>
          <ac:picMkLst>
            <pc:docMk/>
            <pc:sldMk cId="2073783803" sldId="289"/>
            <ac:picMk id="2" creationId="{5F607E77-472C-4380-A86A-B07B99D5B6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07B62-2626-4F84-B359-945DAE8B94F1}" type="datetimeFigureOut">
              <a:rPr lang="es-CO" smtClean="0"/>
              <a:t>24/06/2021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7616-8881-4624-82E3-4BF506EE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0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fd42800b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fd42800b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Materiales: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Chicharra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Cartulina con tres preguntas: Qué te gustaría? Saber, hacer, 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Postits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Terjetas de votación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F9190-6542-4C11-9068-26719A54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3350"/>
            <a:ext cx="7313468" cy="55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liver analytics to your customers">
            <a:extLst>
              <a:ext uri="{FF2B5EF4-FFF2-40B4-BE49-F238E27FC236}">
                <a16:creationId xmlns:a16="http://schemas.microsoft.com/office/drawing/2014/main" id="{BA0AA841-651F-4BEE-951A-6B8B07C3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00050"/>
            <a:ext cx="7277100" cy="509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20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10" y="441301"/>
            <a:ext cx="8162540" cy="51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1;p30">
            <a:extLst>
              <a:ext uri="{FF2B5EF4-FFF2-40B4-BE49-F238E27FC236}">
                <a16:creationId xmlns:a16="http://schemas.microsoft.com/office/drawing/2014/main" id="{97F8EFF8-7E2D-45DA-B0E0-C9257D24F8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937" y="123825"/>
            <a:ext cx="9123073" cy="5489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72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6;p29">
            <a:extLst>
              <a:ext uri="{FF2B5EF4-FFF2-40B4-BE49-F238E27FC236}">
                <a16:creationId xmlns:a16="http://schemas.microsoft.com/office/drawing/2014/main" id="{A6D751EB-2493-41D8-AFD2-2ED850F54A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812" y="708076"/>
            <a:ext cx="8784376" cy="406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2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SABERES</a:t>
            </a: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311" y="4923744"/>
            <a:ext cx="1676564" cy="606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ED3CC-3BF6-4C09-BBD6-8F03957E9582}"/>
              </a:ext>
            </a:extLst>
          </p:cNvPr>
          <p:cNvSpPr txBox="1"/>
          <p:nvPr/>
        </p:nvSpPr>
        <p:spPr>
          <a:xfrm>
            <a:off x="1238250" y="2144096"/>
            <a:ext cx="2364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 (insertar aquí)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 (insertar aquí)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 (insertar aquí)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7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0DEE595B-4CBB-41C2-B9FD-8F39E606322F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STORYBOARDING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EAD0-A31C-49C3-A274-A660409F6DA8}"/>
              </a:ext>
            </a:extLst>
          </p:cNvPr>
          <p:cNvSpPr txBox="1"/>
          <p:nvPr/>
        </p:nvSpPr>
        <p:spPr>
          <a:xfrm>
            <a:off x="895350" y="1859340"/>
            <a:ext cx="6162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Realizar una visualización o obtener una de internet (10 min)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Explicación para cada requerimiento (10 min)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Exponer los gráficos desarrollados</a:t>
            </a:r>
          </a:p>
        </p:txBody>
      </p:sp>
    </p:spTree>
    <p:extLst>
      <p:ext uri="{BB962C8B-B14F-4D97-AF65-F5344CB8AC3E}">
        <p14:creationId xmlns:p14="http://schemas.microsoft.com/office/powerpoint/2010/main" val="36106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4" y="1798749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2" y="2487685"/>
            <a:ext cx="6992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 Segmentación de Empresas</a:t>
            </a:r>
          </a:p>
          <a:p>
            <a:pPr algn="ctr"/>
            <a:r>
              <a:rPr lang="es-ES" sz="4000" b="1" dirty="0">
                <a:solidFill>
                  <a:schemeClr val="bg1">
                    <a:lumMod val="75000"/>
                  </a:schemeClr>
                </a:solidFill>
                <a:latin typeface="Helvetica" panose="020B0604020202030204" pitchFamily="34" charset="0"/>
              </a:rPr>
              <a:t>VISUALIZATION AWARENESS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712067" y="560995"/>
            <a:ext cx="725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410634" y="1789287"/>
            <a:ext cx="4161366" cy="336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¿Qué queremos responder?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(15 minutos)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2.   </a:t>
            </a:r>
            <a:r>
              <a:rPr lang="es-MX" dirty="0" err="1">
                <a:solidFill>
                  <a:srgbClr val="223675"/>
                </a:solidFill>
                <a:latin typeface="Helvetica" panose="020B0604020202020204" pitchFamily="34" charset="0"/>
              </a:rPr>
              <a:t>Visualization</a:t>
            </a: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  <a:r>
              <a:rPr lang="es-MX" dirty="0" err="1">
                <a:solidFill>
                  <a:srgbClr val="223675"/>
                </a:solidFill>
                <a:latin typeface="Helvetica" panose="020B0604020202020204" pitchFamily="34" charset="0"/>
              </a:rPr>
              <a:t>Awareness</a:t>
            </a:r>
            <a:endParaRPr lang="es-MX" dirty="0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(15 minutos)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 startAt="3"/>
            </a:pPr>
            <a:r>
              <a:rPr lang="es-MX" dirty="0" err="1">
                <a:solidFill>
                  <a:srgbClr val="223675"/>
                </a:solidFill>
                <a:latin typeface="Helvetica" panose="020B0604020202020204" pitchFamily="34" charset="0"/>
              </a:rPr>
              <a:t>Storyboarding</a:t>
            </a:r>
            <a:endParaRPr lang="es-MX" dirty="0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(30 minutos)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 startAt="3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E0AF296-3018-4681-B97F-3B73BABE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732B78-D68C-4F9D-B69B-B472E8BB132B}"/>
              </a:ext>
            </a:extLst>
          </p:cNvPr>
          <p:cNvSpPr txBox="1"/>
          <p:nvPr/>
        </p:nvSpPr>
        <p:spPr>
          <a:xfrm>
            <a:off x="4638675" y="1789287"/>
            <a:ext cx="4448783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Implementos: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Papel y lápiz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endParaRPr lang="es-MX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653A3-4A78-4D80-9C5D-8B1CC1C2E51A}"/>
              </a:ext>
            </a:extLst>
          </p:cNvPr>
          <p:cNvCxnSpPr>
            <a:cxnSpLocks/>
          </p:cNvCxnSpPr>
          <p:nvPr/>
        </p:nvCxnSpPr>
        <p:spPr>
          <a:xfrm>
            <a:off x="4457700" y="1943100"/>
            <a:ext cx="0" cy="2552700"/>
          </a:xfrm>
          <a:prstGeom prst="line">
            <a:avLst/>
          </a:prstGeom>
          <a:ln>
            <a:solidFill>
              <a:srgbClr val="22367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9EC30A-F835-4914-B935-A23657C73BBF}"/>
              </a:ext>
            </a:extLst>
          </p:cNvPr>
          <p:cNvSpPr/>
          <p:nvPr/>
        </p:nvSpPr>
        <p:spPr>
          <a:xfrm>
            <a:off x="457200" y="828673"/>
            <a:ext cx="3781425" cy="742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</a:t>
            </a:r>
            <a:endParaRPr lang="es-CO" sz="2000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77D2ABC-E398-4C71-A326-E6EB6AA2AB48}"/>
              </a:ext>
            </a:extLst>
          </p:cNvPr>
          <p:cNvSpPr/>
          <p:nvPr/>
        </p:nvSpPr>
        <p:spPr>
          <a:xfrm>
            <a:off x="457200" y="1952625"/>
            <a:ext cx="3781425" cy="1647825"/>
          </a:xfrm>
          <a:prstGeom prst="can">
            <a:avLst>
              <a:gd name="adj" fmla="val 13325"/>
            </a:avLst>
          </a:prstGeom>
          <a:solidFill>
            <a:srgbClr val="20BEB3"/>
          </a:solidFill>
          <a:ln>
            <a:solidFill>
              <a:srgbClr val="20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1200" b="1" dirty="0">
                <a:latin typeface="+mj-lt"/>
              </a:rPr>
              <a:t>Fuente 1: </a:t>
            </a:r>
            <a:r>
              <a:rPr lang="es-MX" sz="1200" dirty="0">
                <a:latin typeface="+mj-lt"/>
              </a:rPr>
              <a:t>E</a:t>
            </a:r>
            <a:r>
              <a:rPr lang="es-CO" sz="12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ntidades</a:t>
            </a:r>
            <a:r>
              <a:rPr lang="es-CO" sz="12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privadas. Fuente de Caracterización de Empresas Privadas. 2017 y 2018: 1000 empresas (Datos Abiertos - Gratis).</a:t>
            </a:r>
            <a:endParaRPr lang="es-MX" sz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MX" sz="1200" b="1" dirty="0">
                <a:latin typeface="+mj-lt"/>
              </a:rPr>
              <a:t>Fuente 2: </a:t>
            </a:r>
            <a:r>
              <a:rPr lang="es-MX" sz="1200" dirty="0">
                <a:latin typeface="+mj-lt"/>
              </a:rPr>
              <a:t>Entidades Públicas. Resultados Plan Anual de Adquisiciones 2020 </a:t>
            </a:r>
            <a:r>
              <a:rPr lang="es-MX" sz="1200" dirty="0" err="1">
                <a:latin typeface="+mj-lt"/>
              </a:rPr>
              <a:t>Secop</a:t>
            </a:r>
            <a:r>
              <a:rPr lang="es-MX" sz="1200" dirty="0">
                <a:latin typeface="+mj-lt"/>
              </a:rPr>
              <a:t> II (Datos Abiertos - Gratis).</a:t>
            </a:r>
          </a:p>
          <a:p>
            <a:pPr lvl="0"/>
            <a:r>
              <a:rPr lang="es-MX" sz="1200" b="1" dirty="0">
                <a:latin typeface="+mj-lt"/>
              </a:rPr>
              <a:t>Fuente 3: </a:t>
            </a:r>
            <a:r>
              <a:rPr lang="es-MX" sz="1200" dirty="0">
                <a:latin typeface="+mj-lt"/>
              </a:rPr>
              <a:t> </a:t>
            </a:r>
            <a:r>
              <a:rPr lang="pt-BR" sz="1200" dirty="0">
                <a:latin typeface="+mj-lt"/>
              </a:rPr>
              <a:t>Top 30 empresas innovadoras (Revista Semana).</a:t>
            </a:r>
            <a:endParaRPr lang="es-CO" sz="1200" b="1" dirty="0">
              <a:latin typeface="+mj-lt"/>
            </a:endParaRP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01EF9FDC-12B4-4743-9C9E-2A239C690E84}"/>
              </a:ext>
            </a:extLst>
          </p:cNvPr>
          <p:cNvSpPr/>
          <p:nvPr/>
        </p:nvSpPr>
        <p:spPr>
          <a:xfrm>
            <a:off x="2147887" y="1685925"/>
            <a:ext cx="323850" cy="25717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7D85-95F5-45D4-B891-C23CB27BBB7A}"/>
              </a:ext>
            </a:extLst>
          </p:cNvPr>
          <p:cNvSpPr/>
          <p:nvPr/>
        </p:nvSpPr>
        <p:spPr>
          <a:xfrm>
            <a:off x="447675" y="3714749"/>
            <a:ext cx="3781425" cy="20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i="0" dirty="0">
                <a:solidFill>
                  <a:schemeClr val="tx1"/>
                </a:solidFill>
                <a:effectLst/>
                <a:latin typeface="+mj-lt"/>
              </a:rPr>
              <a:t>Acciones: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1. Agrupar empresas de sector privado según sus características e identificar a cuáles ofrecerles proyectos de analítica (Servicios de Alianza CAOBA).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2. Identificar cuáles empresas del sector público van a realizar inversiones en proyectos de analítica en los próximos años.</a:t>
            </a:r>
          </a:p>
          <a:p>
            <a:pPr algn="just"/>
            <a:endParaRPr lang="es-CO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07F5D8-EEF8-4124-8C5A-BB79FDECFDD6}"/>
              </a:ext>
            </a:extLst>
          </p:cNvPr>
          <p:cNvSpPr/>
          <p:nvPr/>
        </p:nvSpPr>
        <p:spPr>
          <a:xfrm>
            <a:off x="4752975" y="1038225"/>
            <a:ext cx="3781425" cy="1390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¿cuáles son las empresas que se deben contactar dadas las variables asociadas con innovación en analítica internamente en las entidades (Privadas y Públicas)?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pic>
        <p:nvPicPr>
          <p:cNvPr id="16" name="Graphic 15" descr="Good Idea with solid fill">
            <a:extLst>
              <a:ext uri="{FF2B5EF4-FFF2-40B4-BE49-F238E27FC236}">
                <a16:creationId xmlns:a16="http://schemas.microsoft.com/office/drawing/2014/main" id="{1D480FB0-B003-4E6B-A903-A81DE1D5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176" y="2800349"/>
            <a:ext cx="1266823" cy="12668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D3384F-7F87-46DC-806C-26766DA123D7}"/>
              </a:ext>
            </a:extLst>
          </p:cNvPr>
          <p:cNvSpPr/>
          <p:nvPr/>
        </p:nvSpPr>
        <p:spPr>
          <a:xfrm>
            <a:off x="4614862" y="4152900"/>
            <a:ext cx="4057650" cy="150494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Impacto: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Eficacia en la labor comercial de Alianza Caoba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Identificación de grupos empresariales de interés en servicios de analítica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B289156F-628D-4BAB-A102-DDD13E94F45E}"/>
              </a:ext>
            </a:extLst>
          </p:cNvPr>
          <p:cNvSpPr/>
          <p:nvPr/>
        </p:nvSpPr>
        <p:spPr>
          <a:xfrm>
            <a:off x="5848350" y="2655785"/>
            <a:ext cx="2686050" cy="1116116"/>
          </a:xfrm>
          <a:prstGeom prst="wave">
            <a:avLst/>
          </a:prstGeom>
          <a:solidFill>
            <a:srgbClr val="D45CB2"/>
          </a:solidFill>
          <a:ln>
            <a:solidFill>
              <a:srgbClr val="D45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Métodos no-supervisados que permitan la segmentación</a:t>
            </a:r>
            <a:endParaRPr lang="es-CO" sz="1400" b="1" dirty="0"/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B0D44D73-FF36-4D39-BFF9-E50A4879D93B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12263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¿QUÉ QUEREMOS RESOLVER?</a:t>
            </a:r>
          </a:p>
        </p:txBody>
      </p:sp>
      <p:sp>
        <p:nvSpPr>
          <p:cNvPr id="6" name="Google Shape;189;p24">
            <a:extLst>
              <a:ext uri="{FF2B5EF4-FFF2-40B4-BE49-F238E27FC236}">
                <a16:creationId xmlns:a16="http://schemas.microsoft.com/office/drawing/2014/main" id="{7127374E-8B51-44DC-BC1E-D6EAE91E5332}"/>
              </a:ext>
            </a:extLst>
          </p:cNvPr>
          <p:cNvSpPr txBox="1"/>
          <p:nvPr/>
        </p:nvSpPr>
        <p:spPr>
          <a:xfrm>
            <a:off x="518984" y="1889925"/>
            <a:ext cx="8106032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 dirty="0">
                <a:solidFill>
                  <a:schemeClr val="bg1">
                    <a:lumMod val="50000"/>
                  </a:schemeClr>
                </a:solidFill>
              </a:rPr>
              <a:t>¿Qué le gustaría saber con la visualización ?</a:t>
            </a: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 dirty="0">
                <a:solidFill>
                  <a:schemeClr val="bg1">
                    <a:lumMod val="50000"/>
                  </a:schemeClr>
                </a:solidFill>
              </a:rPr>
              <a:t>¿Qué le gustaría ser capaz de hacer con la visualización ?</a:t>
            </a: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 dirty="0">
                <a:solidFill>
                  <a:schemeClr val="bg1">
                    <a:lumMod val="50000"/>
                  </a:schemeClr>
                </a:solidFill>
              </a:rPr>
              <a:t>¿Qué le gustaría ver con la visualización ?</a:t>
            </a: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26" y="4048125"/>
            <a:ext cx="3123313" cy="1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¿QUÉ QUEREMOS RESOLVER?</a:t>
            </a: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52" y="1766460"/>
            <a:ext cx="1676564" cy="606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2C642-CD60-4A12-9F23-7F808987A5BA}"/>
              </a:ext>
            </a:extLst>
          </p:cNvPr>
          <p:cNvSpPr txBox="1"/>
          <p:nvPr/>
        </p:nvSpPr>
        <p:spPr>
          <a:xfrm>
            <a:off x="790575" y="1787990"/>
            <a:ext cx="3302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u="sng" dirty="0">
                <a:solidFill>
                  <a:schemeClr val="bg1">
                    <a:lumMod val="50000"/>
                  </a:schemeClr>
                </a:solidFill>
              </a:rPr>
              <a:t>REQUERIMIENTOS</a:t>
            </a:r>
            <a:endParaRPr lang="es-CO" sz="32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ED3CC-3BF6-4C09-BBD6-8F03957E9582}"/>
              </a:ext>
            </a:extLst>
          </p:cNvPr>
          <p:cNvSpPr txBox="1"/>
          <p:nvPr/>
        </p:nvSpPr>
        <p:spPr>
          <a:xfrm>
            <a:off x="247898" y="2744542"/>
            <a:ext cx="865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Vista con evolución por año en número de entidades, número de contratos, ubicación.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Reconocimiento del tipo de proceso de contratación, los montos, por entidad, por meses, años y ubicación.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Identificación de productos y porcentaje.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Evolución de la caracterización a partir de los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</a:rPr>
              <a:t>clusters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7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0DEE595B-4CBB-41C2-B9FD-8F39E606322F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2. VISUALIZATION AWARENESS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EAD0-A31C-49C3-A274-A660409F6DA8}"/>
              </a:ext>
            </a:extLst>
          </p:cNvPr>
          <p:cNvSpPr txBox="1"/>
          <p:nvPr/>
        </p:nvSpPr>
        <p:spPr>
          <a:xfrm>
            <a:off x="1362075" y="2857499"/>
            <a:ext cx="641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Vamos a revisar diferentes tipos de gráficos que nos permitan reconocer métodos de visualización</a:t>
            </a:r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er Service Dashboards - Example #3: Customer Support KPI Dashboard">
            <a:extLst>
              <a:ext uri="{FF2B5EF4-FFF2-40B4-BE49-F238E27FC236}">
                <a16:creationId xmlns:a16="http://schemas.microsoft.com/office/drawing/2014/main" id="{4160284A-2410-47FE-BBAD-2F4A150C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9" y="276224"/>
            <a:ext cx="6814401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1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E8D3D-C127-4638-9604-9F5C973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815"/>
            <a:ext cx="9144000" cy="42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9" ma:contentTypeDescription="Crear nuevo documento." ma:contentTypeScope="" ma:versionID="613b099e8e789cbe814da44d67bb2015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91ac9b0257714188d2ef1eff755c4d43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C6541E-C2FF-4411-A6C3-CA035A0A4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72a8-8d41-4557-a91d-791fe21c7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2240</TotalTime>
  <Words>396</Words>
  <Application>Microsoft Office PowerPoint</Application>
  <PresentationFormat>Presentación en pantalla (4:3)</PresentationFormat>
  <Paragraphs>53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David Rua Jaramillo</cp:lastModifiedBy>
  <cp:revision>115</cp:revision>
  <dcterms:created xsi:type="dcterms:W3CDTF">2015-01-20T20:40:07Z</dcterms:created>
  <dcterms:modified xsi:type="dcterms:W3CDTF">2021-06-25T00:56:04Z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