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Arcade Gamer" charset="1" panose="00000000000000000000"/>
      <p:regular r:id="rId12"/>
    </p:embeddedFont>
    <p:embeddedFont>
      <p:font typeface="Canva Sans" charset="1" panose="020B0503030501040103"/>
      <p:regular r:id="rId13"/>
    </p:embeddedFont>
    <p:embeddedFont>
      <p:font typeface="Canva Sans Bold" charset="1" panose="020B0803030501040103"/>
      <p:regular r:id="rId14"/>
    </p:embeddedFont>
    <p:embeddedFont>
      <p:font typeface="Canva Sans Italics" charset="1" panose="020B0503030501040103"/>
      <p:regular r:id="rId15"/>
    </p:embeddedFont>
    <p:embeddedFont>
      <p:font typeface="Canva Sans Bold Italics" charset="1" panose="020B08030305010401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slides/slide1.xml" Type="http://schemas.openxmlformats.org/officeDocument/2006/relationships/slide"/><Relationship Id="rId18" Target="slides/slide2.xml" Type="http://schemas.openxmlformats.org/officeDocument/2006/relationships/slide"/><Relationship Id="rId19" Target="slides/slide3.xml" Type="http://schemas.openxmlformats.org/officeDocument/2006/relationships/slide"/><Relationship Id="rId2" Target="presProps.xml" Type="http://schemas.openxmlformats.org/officeDocument/2006/relationships/presProps"/><Relationship Id="rId20" Target="slides/slide4.xml" Type="http://schemas.openxmlformats.org/officeDocument/2006/relationships/slide"/><Relationship Id="rId21" Target="slides/slide5.xml" Type="http://schemas.openxmlformats.org/officeDocument/2006/relationships/slide"/><Relationship Id="rId22" Target="slides/slide6.xml" Type="http://schemas.openxmlformats.org/officeDocument/2006/relationships/slide"/><Relationship Id="rId23" Target="slides/slide7.xml" Type="http://schemas.openxmlformats.org/officeDocument/2006/relationships/slide"/><Relationship Id="rId24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Relationship Id="rId8" Target="../media/image17.pn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9.pn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500" t="1500" r="1509" b="1509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9494523" y="2391679"/>
            <a:ext cx="11034213" cy="11034213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2937923" y="-1409090"/>
            <a:ext cx="4558297" cy="455829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849544" y="8674258"/>
            <a:ext cx="426155" cy="438924"/>
          </a:xfrm>
          <a:custGeom>
            <a:avLst/>
            <a:gdLst/>
            <a:ahLst/>
            <a:cxnLst/>
            <a:rect r="r" b="b" t="t" l="l"/>
            <a:pathLst>
              <a:path h="438924" w="426155">
                <a:moveTo>
                  <a:pt x="0" y="0"/>
                </a:moveTo>
                <a:lnTo>
                  <a:pt x="426155" y="0"/>
                </a:lnTo>
                <a:lnTo>
                  <a:pt x="426155" y="438924"/>
                </a:lnTo>
                <a:lnTo>
                  <a:pt x="0" y="4389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7259300" y="-1107443"/>
            <a:ext cx="3149207" cy="3149207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849544" y="6414938"/>
            <a:ext cx="1229290" cy="293454"/>
            <a:chOff x="0" y="0"/>
            <a:chExt cx="1639053" cy="391272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391272" cy="391272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FC7FF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623890" y="0"/>
              <a:ext cx="391272" cy="391272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FC7FF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0">
              <a:off x="1247781" y="0"/>
              <a:ext cx="391272" cy="391272"/>
              <a:chOff x="0" y="0"/>
              <a:chExt cx="8128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FC7FF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23" id="23"/>
          <p:cNvSpPr/>
          <p:nvPr/>
        </p:nvSpPr>
        <p:spPr>
          <a:xfrm flipH="false" flipV="false" rot="0">
            <a:off x="5281835" y="4146289"/>
            <a:ext cx="1507512" cy="1275587"/>
          </a:xfrm>
          <a:custGeom>
            <a:avLst/>
            <a:gdLst/>
            <a:ahLst/>
            <a:cxnLst/>
            <a:rect r="r" b="b" t="t" l="l"/>
            <a:pathLst>
              <a:path h="1275587" w="1507512">
                <a:moveTo>
                  <a:pt x="0" y="0"/>
                </a:moveTo>
                <a:lnTo>
                  <a:pt x="1507512" y="0"/>
                </a:lnTo>
                <a:lnTo>
                  <a:pt x="1507512" y="1275588"/>
                </a:lnTo>
                <a:lnTo>
                  <a:pt x="0" y="12755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620374" y="3069773"/>
            <a:ext cx="9505375" cy="3070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408"/>
              </a:lnSpc>
            </a:pPr>
            <a:r>
              <a:rPr lang="en-US" sz="11408">
                <a:solidFill>
                  <a:srgbClr val="2B2E31"/>
                </a:solidFill>
                <a:latin typeface="Arcade Gamer"/>
              </a:rPr>
              <a:t>LALIN RUN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827380" y="6150143"/>
            <a:ext cx="6908910" cy="264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800">
                <a:solidFill>
                  <a:srgbClr val="2B2E31"/>
                </a:solidFill>
                <a:latin typeface="Arcade Gamer"/>
              </a:rPr>
              <a:t>PROYECTO FINAL DE CICLO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442025" y="8785135"/>
            <a:ext cx="4448949" cy="245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800" spc="18">
                <a:solidFill>
                  <a:srgbClr val="2B2E31"/>
                </a:solidFill>
                <a:latin typeface="Montserrat Classic Bold"/>
              </a:rPr>
              <a:t>DAVID FERNANDEZ REBOREDO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936895" y="10041255"/>
            <a:ext cx="7370373" cy="245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800" spc="18">
                <a:solidFill>
                  <a:srgbClr val="FDFDFF"/>
                </a:solidFill>
                <a:latin typeface="Montserrat Classic Bold"/>
              </a:rPr>
              <a:t>DESARROLLO DE APLICACIONES MULTIPLATAFORMA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2264" t="1179" r="1179" b="2264"/>
          <a:stretch>
            <a:fillRect/>
          </a:stretch>
        </p:blipFill>
        <p:spPr>
          <a:xfrm flipH="true" flipV="fals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-7442387" y="-3496235"/>
            <a:ext cx="16942174" cy="16942174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FC7FF">
                <a:alpha val="19608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6111523" y="-2165372"/>
            <a:ext cx="14280447" cy="1428044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FC7FF">
                <a:alpha val="49804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4944894" y="-1065418"/>
            <a:ext cx="11947189" cy="11947189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858391" y="-1429609"/>
            <a:ext cx="2859218" cy="2859218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6002296" y="973971"/>
            <a:ext cx="911277" cy="911277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619267" y="5572669"/>
            <a:ext cx="1229290" cy="293454"/>
            <a:chOff x="0" y="0"/>
            <a:chExt cx="1639053" cy="391272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391272" cy="391272"/>
              <a:chOff x="0" y="0"/>
              <a:chExt cx="8128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FDFF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623890" y="0"/>
              <a:ext cx="391272" cy="391272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FDFF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1247781" y="0"/>
              <a:ext cx="391272" cy="391272"/>
              <a:chOff x="0" y="0"/>
              <a:chExt cx="812800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FDFF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28" id="28"/>
          <p:cNvSpPr txBox="true"/>
          <p:nvPr/>
        </p:nvSpPr>
        <p:spPr>
          <a:xfrm rot="0">
            <a:off x="619267" y="4771502"/>
            <a:ext cx="7212654" cy="801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66"/>
              </a:lnSpc>
            </a:pPr>
            <a:r>
              <a:rPr lang="en-US" sz="5666" spc="56">
                <a:solidFill>
                  <a:srgbClr val="FDFDFF"/>
                </a:solidFill>
                <a:latin typeface="Arcade Gamer"/>
              </a:rPr>
              <a:t>CONTENIDOS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854469" y="1771197"/>
            <a:ext cx="7717907" cy="6372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9093" indent="-324546" lvl="1">
              <a:lnSpc>
                <a:spcPts val="7275"/>
              </a:lnSpc>
              <a:buFont typeface="Arial"/>
              <a:buChar char="•"/>
            </a:pPr>
            <a:r>
              <a:rPr lang="en-US" sz="3006" spc="30">
                <a:solidFill>
                  <a:srgbClr val="2B2E31"/>
                </a:solidFill>
                <a:latin typeface="Arcade Gamer"/>
              </a:rPr>
              <a:t> INTRODUCCIÓN </a:t>
            </a:r>
          </a:p>
          <a:p>
            <a:pPr marL="649093" indent="-324546" lvl="1">
              <a:lnSpc>
                <a:spcPts val="7275"/>
              </a:lnSpc>
              <a:buFont typeface="Arial"/>
              <a:buChar char="•"/>
            </a:pPr>
            <a:r>
              <a:rPr lang="en-US" sz="3006" spc="30">
                <a:solidFill>
                  <a:srgbClr val="2B2E31"/>
                </a:solidFill>
                <a:latin typeface="Arcade Gamer"/>
              </a:rPr>
              <a:t> ESTUDIO DE MERCADO</a:t>
            </a:r>
          </a:p>
          <a:p>
            <a:pPr marL="649093" indent="-324546" lvl="1">
              <a:lnSpc>
                <a:spcPts val="7275"/>
              </a:lnSpc>
              <a:buFont typeface="Arial"/>
              <a:buChar char="•"/>
            </a:pPr>
            <a:r>
              <a:rPr lang="en-US" sz="3006" spc="30">
                <a:solidFill>
                  <a:srgbClr val="2B2E31"/>
                </a:solidFill>
                <a:latin typeface="Arcade Gamer"/>
              </a:rPr>
              <a:t> HERRAMIENTAS </a:t>
            </a:r>
          </a:p>
          <a:p>
            <a:pPr marL="649093" indent="-324546" lvl="1">
              <a:lnSpc>
                <a:spcPts val="7275"/>
              </a:lnSpc>
              <a:buFont typeface="Arial"/>
              <a:buChar char="•"/>
            </a:pPr>
            <a:r>
              <a:rPr lang="en-US" sz="3006" spc="30">
                <a:solidFill>
                  <a:srgbClr val="2B2E31"/>
                </a:solidFill>
                <a:latin typeface="Arcade Gamer"/>
              </a:rPr>
              <a:t> pRUEBAS REALIZADAS</a:t>
            </a:r>
          </a:p>
          <a:p>
            <a:pPr marL="649093" indent="-324546" lvl="1">
              <a:lnSpc>
                <a:spcPts val="7275"/>
              </a:lnSpc>
              <a:buFont typeface="Arial"/>
              <a:buChar char="•"/>
            </a:pPr>
            <a:r>
              <a:rPr lang="en-US" sz="3006" spc="30">
                <a:solidFill>
                  <a:srgbClr val="2B2E31"/>
                </a:solidFill>
                <a:latin typeface="Arcade Gamer"/>
              </a:rPr>
              <a:t> dOCUMENTACIÓN TÉCNICA</a:t>
            </a:r>
          </a:p>
          <a:p>
            <a:pPr marL="649093" indent="-324546" lvl="1">
              <a:lnSpc>
                <a:spcPts val="7275"/>
              </a:lnSpc>
              <a:buFont typeface="Arial"/>
              <a:buChar char="•"/>
            </a:pPr>
            <a:r>
              <a:rPr lang="en-US" sz="3006" spc="30">
                <a:solidFill>
                  <a:srgbClr val="2B2E31"/>
                </a:solidFill>
                <a:latin typeface="Arcade Gamer"/>
              </a:rPr>
              <a:t>MEJORAS DEL PROYECTO</a:t>
            </a:r>
          </a:p>
          <a:p>
            <a:pPr>
              <a:lnSpc>
                <a:spcPts val="7275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2264" t="1179" r="1179" b="2264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9801432" y="1414566"/>
            <a:ext cx="7457868" cy="7457868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331029" y="1944176"/>
            <a:ext cx="6398674" cy="6398648"/>
            <a:chOff x="0" y="0"/>
            <a:chExt cx="6350000" cy="63499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2708" t="-29787" r="-142858" b="-46329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6374229" y="8125846"/>
            <a:ext cx="2743105" cy="274310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161627" y="426574"/>
            <a:ext cx="1204252" cy="1204252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319557" y="2496758"/>
            <a:ext cx="2429528" cy="1046124"/>
            <a:chOff x="0" y="0"/>
            <a:chExt cx="943828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43828" cy="406400"/>
            </a:xfrm>
            <a:custGeom>
              <a:avLst/>
              <a:gdLst/>
              <a:ahLst/>
              <a:cxnLst/>
              <a:rect r="r" b="b" t="t" l="l"/>
              <a:pathLst>
                <a:path h="406400" w="943828">
                  <a:moveTo>
                    <a:pt x="740628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740628" y="406400"/>
                  </a:lnTo>
                  <a:lnTo>
                    <a:pt x="943828" y="203200"/>
                  </a:lnTo>
                  <a:lnTo>
                    <a:pt x="740628" y="0"/>
                  </a:ln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6985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-319557" y="4338654"/>
            <a:ext cx="2429528" cy="1046124"/>
            <a:chOff x="0" y="0"/>
            <a:chExt cx="943828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43828" cy="406400"/>
            </a:xfrm>
            <a:custGeom>
              <a:avLst/>
              <a:gdLst/>
              <a:ahLst/>
              <a:cxnLst/>
              <a:rect r="r" b="b" t="t" l="l"/>
              <a:pathLst>
                <a:path h="406400" w="943828">
                  <a:moveTo>
                    <a:pt x="740628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740628" y="406400"/>
                  </a:lnTo>
                  <a:lnTo>
                    <a:pt x="943828" y="203200"/>
                  </a:lnTo>
                  <a:lnTo>
                    <a:pt x="740628" y="0"/>
                  </a:ln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6985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-319557" y="6157996"/>
            <a:ext cx="2429528" cy="1046124"/>
            <a:chOff x="0" y="0"/>
            <a:chExt cx="943828" cy="4064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3828" cy="406400"/>
            </a:xfrm>
            <a:custGeom>
              <a:avLst/>
              <a:gdLst/>
              <a:ahLst/>
              <a:cxnLst/>
              <a:rect r="r" b="b" t="t" l="l"/>
              <a:pathLst>
                <a:path h="406400" w="943828">
                  <a:moveTo>
                    <a:pt x="740628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740628" y="406400"/>
                  </a:lnTo>
                  <a:lnTo>
                    <a:pt x="943828" y="203200"/>
                  </a:lnTo>
                  <a:lnTo>
                    <a:pt x="740628" y="0"/>
                  </a:ln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6985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-319557" y="8004219"/>
            <a:ext cx="2400953" cy="1046124"/>
            <a:chOff x="0" y="0"/>
            <a:chExt cx="932727" cy="406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32727" cy="406400"/>
            </a:xfrm>
            <a:custGeom>
              <a:avLst/>
              <a:gdLst/>
              <a:ahLst/>
              <a:cxnLst/>
              <a:rect r="r" b="b" t="t" l="l"/>
              <a:pathLst>
                <a:path h="406400" w="932727">
                  <a:moveTo>
                    <a:pt x="729527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729527" y="406400"/>
                  </a:lnTo>
                  <a:lnTo>
                    <a:pt x="932727" y="203200"/>
                  </a:lnTo>
                  <a:lnTo>
                    <a:pt x="729527" y="0"/>
                  </a:ln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6985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34057" y="1714354"/>
            <a:ext cx="1229290" cy="293454"/>
            <a:chOff x="0" y="0"/>
            <a:chExt cx="1639053" cy="391272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0"/>
              <a:ext cx="391272" cy="391272"/>
              <a:chOff x="0" y="0"/>
              <a:chExt cx="812800" cy="8128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FC7FF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0" id="30"/>
            <p:cNvGrpSpPr/>
            <p:nvPr/>
          </p:nvGrpSpPr>
          <p:grpSpPr>
            <a:xfrm rot="0">
              <a:off x="623890" y="0"/>
              <a:ext cx="391272" cy="391272"/>
              <a:chOff x="0" y="0"/>
              <a:chExt cx="812800" cy="81280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FC7FF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1247781" y="0"/>
              <a:ext cx="391272" cy="391272"/>
              <a:chOff x="0" y="0"/>
              <a:chExt cx="812800" cy="81280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FC7FF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36" id="36"/>
          <p:cNvSpPr txBox="true"/>
          <p:nvPr/>
        </p:nvSpPr>
        <p:spPr>
          <a:xfrm rot="0">
            <a:off x="1034057" y="717819"/>
            <a:ext cx="8796908" cy="846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62"/>
              </a:lnSpc>
            </a:pPr>
            <a:r>
              <a:rPr lang="en-US" sz="5962" spc="59">
                <a:solidFill>
                  <a:srgbClr val="2B2E31"/>
                </a:solidFill>
                <a:latin typeface="Arcade Gamer"/>
              </a:rPr>
              <a:t>INTRODUCCIÓN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2566733" y="2512633"/>
            <a:ext cx="6577267" cy="497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1"/>
              </a:lnSpc>
            </a:pPr>
            <a:r>
              <a:rPr lang="en-US" sz="3481" spc="34">
                <a:solidFill>
                  <a:srgbClr val="2B2E31"/>
                </a:solidFill>
                <a:latin typeface="Arcade Gamer"/>
              </a:rPr>
              <a:t>ESTILO TOP-DOWN 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2566733" y="3154897"/>
            <a:ext cx="6660217" cy="546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sz="1400">
                <a:solidFill>
                  <a:srgbClr val="2B2E31"/>
                </a:solidFill>
                <a:latin typeface="Arcade Gamer"/>
              </a:rPr>
              <a:t>La vista del juego se encuentra en tercera persona con la cámara apuntando desde arriba, 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566733" y="4352033"/>
            <a:ext cx="5135726" cy="497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1"/>
              </a:lnSpc>
            </a:pPr>
            <a:r>
              <a:rPr lang="en-US" sz="3481" spc="34">
                <a:solidFill>
                  <a:srgbClr val="2B2E31"/>
                </a:solidFill>
                <a:latin typeface="Arcade Gamer"/>
              </a:rPr>
              <a:t>COMPETITIVO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2566733" y="4994297"/>
            <a:ext cx="6660217" cy="546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sz="1400">
                <a:solidFill>
                  <a:srgbClr val="2B2E31"/>
                </a:solidFill>
                <a:latin typeface="Arcade Gamer"/>
              </a:rPr>
              <a:t>Podemos competir con otros jugadores en línea para ver quien consigue un mejor tiempo 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2566733" y="6191433"/>
            <a:ext cx="5135726" cy="497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1"/>
              </a:lnSpc>
            </a:pPr>
            <a:r>
              <a:rPr lang="en-US" sz="3481" spc="34">
                <a:solidFill>
                  <a:srgbClr val="2B2E31"/>
                </a:solidFill>
                <a:latin typeface="Arcade Gamer"/>
              </a:rPr>
              <a:t>CON HISTORIA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2566733" y="6833696"/>
            <a:ext cx="6660217" cy="813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sz="1400">
                <a:solidFill>
                  <a:srgbClr val="2B2E31"/>
                </a:solidFill>
                <a:latin typeface="Arcade Gamer"/>
              </a:rPr>
              <a:t>El juego nos presenta la historia de un pueblo, Lalín, mostrándonos  su cultura con un punto de vista satírico.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2566733" y="8030832"/>
            <a:ext cx="6060073" cy="936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1"/>
              </a:lnSpc>
            </a:pPr>
            <a:r>
              <a:rPr lang="en-US" sz="3481" spc="34">
                <a:solidFill>
                  <a:srgbClr val="2B2E31"/>
                </a:solidFill>
                <a:latin typeface="Arcade Gamer"/>
              </a:rPr>
              <a:t>SENCILLO E INTUITIVO 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2566733" y="8976504"/>
            <a:ext cx="9522710" cy="693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00"/>
              </a:lnSpc>
            </a:pPr>
            <a:r>
              <a:rPr lang="en-US" sz="1800">
                <a:solidFill>
                  <a:srgbClr val="2B2E31"/>
                </a:solidFill>
                <a:latin typeface="Arcade Gamer"/>
              </a:rPr>
              <a:t>Presenta el número mínimo de controles y con una jugabilidad simple destinada para todos los públicos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734946" y="2657542"/>
            <a:ext cx="1236283" cy="682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3"/>
              </a:lnSpc>
            </a:pPr>
            <a:r>
              <a:rPr lang="en-US" sz="4753" spc="47">
                <a:solidFill>
                  <a:srgbClr val="2B2E31"/>
                </a:solidFill>
                <a:latin typeface="Arcade Gamer"/>
              </a:rPr>
              <a:t>01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734946" y="4508963"/>
            <a:ext cx="1236283" cy="682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3"/>
              </a:lnSpc>
            </a:pPr>
            <a:r>
              <a:rPr lang="en-US" sz="4753" spc="47">
                <a:solidFill>
                  <a:srgbClr val="2B2E31"/>
                </a:solidFill>
                <a:latin typeface="Arcade Gamer"/>
              </a:rPr>
              <a:t>02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734946" y="6318779"/>
            <a:ext cx="1236283" cy="682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3"/>
              </a:lnSpc>
            </a:pPr>
            <a:r>
              <a:rPr lang="en-US" sz="4753" spc="47">
                <a:solidFill>
                  <a:srgbClr val="2B2E31"/>
                </a:solidFill>
                <a:latin typeface="Arcade Gamer"/>
              </a:rPr>
              <a:t>03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734946" y="8172967"/>
            <a:ext cx="1236283" cy="682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3"/>
              </a:lnSpc>
            </a:pPr>
            <a:r>
              <a:rPr lang="en-US" sz="4753" spc="47">
                <a:solidFill>
                  <a:srgbClr val="2B2E31"/>
                </a:solidFill>
                <a:latin typeface="Arcade Gamer"/>
              </a:rPr>
              <a:t>04</a:t>
            </a: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342" t="3104" r="41181" b="39419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8529355" y="2007001"/>
            <a:ext cx="1229290" cy="293454"/>
            <a:chOff x="0" y="0"/>
            <a:chExt cx="1639053" cy="391272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391272" cy="391272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FC7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623890" y="0"/>
              <a:ext cx="391272" cy="391272"/>
              <a:chOff x="0" y="0"/>
              <a:chExt cx="8128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FC7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1247781" y="0"/>
              <a:ext cx="391272" cy="391272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FC7F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3" id="13"/>
          <p:cNvSpPr/>
          <p:nvPr/>
        </p:nvSpPr>
        <p:spPr>
          <a:xfrm flipH="false" flipV="false" rot="0">
            <a:off x="1028700" y="2949328"/>
            <a:ext cx="1456524" cy="1456524"/>
          </a:xfrm>
          <a:custGeom>
            <a:avLst/>
            <a:gdLst/>
            <a:ahLst/>
            <a:cxnLst/>
            <a:rect r="r" b="b" t="t" l="l"/>
            <a:pathLst>
              <a:path h="1456524" w="1456524">
                <a:moveTo>
                  <a:pt x="0" y="0"/>
                </a:moveTo>
                <a:lnTo>
                  <a:pt x="1456524" y="0"/>
                </a:lnTo>
                <a:lnTo>
                  <a:pt x="1456524" y="1456524"/>
                </a:lnTo>
                <a:lnTo>
                  <a:pt x="0" y="14565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660064" y="2949328"/>
            <a:ext cx="1456524" cy="1456524"/>
          </a:xfrm>
          <a:custGeom>
            <a:avLst/>
            <a:gdLst/>
            <a:ahLst/>
            <a:cxnLst/>
            <a:rect r="r" b="b" t="t" l="l"/>
            <a:pathLst>
              <a:path h="1456524" w="1456524">
                <a:moveTo>
                  <a:pt x="0" y="0"/>
                </a:moveTo>
                <a:lnTo>
                  <a:pt x="1456524" y="0"/>
                </a:lnTo>
                <a:lnTo>
                  <a:pt x="1456524" y="1456524"/>
                </a:lnTo>
                <a:lnTo>
                  <a:pt x="0" y="14565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347719" y="6822304"/>
            <a:ext cx="1424074" cy="1424074"/>
          </a:xfrm>
          <a:custGeom>
            <a:avLst/>
            <a:gdLst/>
            <a:ahLst/>
            <a:cxnLst/>
            <a:rect r="r" b="b" t="t" l="l"/>
            <a:pathLst>
              <a:path h="1424074" w="1424074">
                <a:moveTo>
                  <a:pt x="0" y="0"/>
                </a:moveTo>
                <a:lnTo>
                  <a:pt x="1424074" y="0"/>
                </a:lnTo>
                <a:lnTo>
                  <a:pt x="1424074" y="1424073"/>
                </a:lnTo>
                <a:lnTo>
                  <a:pt x="0" y="14240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881943" y="2857348"/>
            <a:ext cx="5888798" cy="497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1"/>
              </a:lnSpc>
            </a:pPr>
            <a:r>
              <a:rPr lang="en-US" sz="3481" spc="34">
                <a:solidFill>
                  <a:srgbClr val="2B2E31"/>
                </a:solidFill>
                <a:latin typeface="Arcade Gamer"/>
              </a:rPr>
              <a:t>PÚBLICO OBJETIVO: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881943" y="3288611"/>
            <a:ext cx="5695037" cy="1613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sz="1400">
                <a:solidFill>
                  <a:srgbClr val="2B2E31"/>
                </a:solidFill>
                <a:latin typeface="Arcade Gamer"/>
              </a:rPr>
              <a:t> jugadores interesados en juegos retro y de estilo pixelado, así como a aquellos que aprecian el humor y la sátira.</a:t>
            </a:r>
          </a:p>
          <a:p>
            <a:pPr algn="just">
              <a:lnSpc>
                <a:spcPts val="2100"/>
              </a:lnSpc>
            </a:pPr>
            <a:r>
              <a:rPr lang="en-US" sz="1400">
                <a:solidFill>
                  <a:srgbClr val="2B2E31"/>
                </a:solidFill>
                <a:latin typeface="Arcade Gamer"/>
              </a:rPr>
              <a:t>DESTINADO A jóvenes y adultos AUNQUE SU APARIENCIA DESENFADADA NOS ACERCARÍA TAMBIÉN AL PÚBLICO MÁS JOVEN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190591" y="950669"/>
            <a:ext cx="11906817" cy="846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62"/>
              </a:lnSpc>
            </a:pPr>
            <a:r>
              <a:rPr lang="en-US" sz="5962" spc="59">
                <a:solidFill>
                  <a:srgbClr val="2B2E31"/>
                </a:solidFill>
                <a:latin typeface="Arcade Gamer"/>
              </a:rPr>
              <a:t>ESTUDIO DE MERCADO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516638" y="2857348"/>
            <a:ext cx="5135726" cy="497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1"/>
              </a:lnSpc>
            </a:pPr>
            <a:r>
              <a:rPr lang="en-US" sz="3481" spc="34">
                <a:solidFill>
                  <a:srgbClr val="2B2E31"/>
                </a:solidFill>
                <a:latin typeface="Arcade Gamer"/>
              </a:rPr>
              <a:t>DIFERENCIACIÓN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516638" y="3288611"/>
            <a:ext cx="5695037" cy="1346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sz="1400">
                <a:solidFill>
                  <a:srgbClr val="2B2E31"/>
                </a:solidFill>
                <a:latin typeface="Arcade Gamer"/>
              </a:rPr>
              <a:t>LAS DISTINTAS FORMAS DE JUGARLO, SU ASPECTO DESENFADADO Y SU VISIBILIZACIÓN DE LA CULTURA Y COSTUMBRES DE UN DETERMINADO PUEBLO LALÍN AYUDA A ALEJARSE DEL RESTO DE COMPETIDORES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190782" y="6587622"/>
            <a:ext cx="5135726" cy="497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1"/>
              </a:lnSpc>
            </a:pPr>
            <a:r>
              <a:rPr lang="en-US" sz="3481" spc="34">
                <a:solidFill>
                  <a:srgbClr val="2B2E31"/>
                </a:solidFill>
                <a:latin typeface="Arcade Gamer"/>
              </a:rPr>
              <a:t>COMPETENCIA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911126" y="7100676"/>
            <a:ext cx="5695037" cy="1613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sz="1400">
                <a:solidFill>
                  <a:srgbClr val="2B2E31"/>
                </a:solidFill>
                <a:latin typeface="Arcade Gamer"/>
              </a:rPr>
              <a:t>EXISTEN MULTITUD DE JUEGOS TOP-DOWN DE PIXELES QUE PRESENTAN EQUIPOS DE DESARROLLO MÁS AMPLIOS Y CON MAYOR EXPERIENCIA AUNQUE CABE DECIR QUE NINGUNO ABORDA REALMENTE LA TEMÁTICA DEL LALÍN RUN</a:t>
            </a: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467" t="30784" r="40351" b="10033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8529355" y="2214514"/>
            <a:ext cx="1229290" cy="293454"/>
            <a:chOff x="0" y="0"/>
            <a:chExt cx="1639053" cy="391272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391272" cy="391272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FC7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623890" y="0"/>
              <a:ext cx="391272" cy="391272"/>
              <a:chOff x="0" y="0"/>
              <a:chExt cx="8128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FC7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1247781" y="0"/>
              <a:ext cx="391272" cy="391272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FC7F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3" id="13"/>
          <p:cNvGrpSpPr/>
          <p:nvPr/>
        </p:nvGrpSpPr>
        <p:grpSpPr>
          <a:xfrm rot="0">
            <a:off x="15615296" y="766653"/>
            <a:ext cx="8491647" cy="8491647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-5051026" y="766653"/>
            <a:ext cx="8491647" cy="8491647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4745546" y="5143500"/>
            <a:ext cx="1785898" cy="1785898"/>
          </a:xfrm>
          <a:custGeom>
            <a:avLst/>
            <a:gdLst/>
            <a:ahLst/>
            <a:cxnLst/>
            <a:rect r="r" b="b" t="t" l="l"/>
            <a:pathLst>
              <a:path h="1785898" w="1785898">
                <a:moveTo>
                  <a:pt x="0" y="0"/>
                </a:moveTo>
                <a:lnTo>
                  <a:pt x="1785898" y="0"/>
                </a:lnTo>
                <a:lnTo>
                  <a:pt x="1785898" y="1785898"/>
                </a:lnTo>
                <a:lnTo>
                  <a:pt x="0" y="17858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718968" y="2676980"/>
            <a:ext cx="1839055" cy="2037734"/>
          </a:xfrm>
          <a:custGeom>
            <a:avLst/>
            <a:gdLst/>
            <a:ahLst/>
            <a:cxnLst/>
            <a:rect r="r" b="b" t="t" l="l"/>
            <a:pathLst>
              <a:path h="2037734" w="1839055">
                <a:moveTo>
                  <a:pt x="0" y="0"/>
                </a:moveTo>
                <a:lnTo>
                  <a:pt x="1839055" y="0"/>
                </a:lnTo>
                <a:lnTo>
                  <a:pt x="1839055" y="2037734"/>
                </a:lnTo>
                <a:lnTo>
                  <a:pt x="0" y="20377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2741617" y="2625602"/>
            <a:ext cx="1936131" cy="1936131"/>
          </a:xfrm>
          <a:custGeom>
            <a:avLst/>
            <a:gdLst/>
            <a:ahLst/>
            <a:cxnLst/>
            <a:rect r="r" b="b" t="t" l="l"/>
            <a:pathLst>
              <a:path h="1936131" w="1936131">
                <a:moveTo>
                  <a:pt x="0" y="0"/>
                </a:moveTo>
                <a:lnTo>
                  <a:pt x="1936131" y="0"/>
                </a:lnTo>
                <a:lnTo>
                  <a:pt x="1936131" y="1936131"/>
                </a:lnTo>
                <a:lnTo>
                  <a:pt x="0" y="193613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2465068" y="5012477"/>
            <a:ext cx="2212680" cy="1659510"/>
          </a:xfrm>
          <a:custGeom>
            <a:avLst/>
            <a:gdLst/>
            <a:ahLst/>
            <a:cxnLst/>
            <a:rect r="r" b="b" t="t" l="l"/>
            <a:pathLst>
              <a:path h="1659510" w="2212680">
                <a:moveTo>
                  <a:pt x="0" y="0"/>
                </a:moveTo>
                <a:lnTo>
                  <a:pt x="2212680" y="0"/>
                </a:lnTo>
                <a:lnTo>
                  <a:pt x="2212680" y="1659510"/>
                </a:lnTo>
                <a:lnTo>
                  <a:pt x="0" y="16595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7373633" y="2875559"/>
            <a:ext cx="4308652" cy="1436217"/>
          </a:xfrm>
          <a:custGeom>
            <a:avLst/>
            <a:gdLst/>
            <a:ahLst/>
            <a:cxnLst/>
            <a:rect r="r" b="b" t="t" l="l"/>
            <a:pathLst>
              <a:path h="1436217" w="4308652">
                <a:moveTo>
                  <a:pt x="0" y="0"/>
                </a:moveTo>
                <a:lnTo>
                  <a:pt x="4308651" y="0"/>
                </a:lnTo>
                <a:lnTo>
                  <a:pt x="4308651" y="1436217"/>
                </a:lnTo>
                <a:lnTo>
                  <a:pt x="0" y="143621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8374209" y="4635626"/>
            <a:ext cx="2551223" cy="2551223"/>
          </a:xfrm>
          <a:custGeom>
            <a:avLst/>
            <a:gdLst/>
            <a:ahLst/>
            <a:cxnLst/>
            <a:rect r="r" b="b" t="t" l="l"/>
            <a:pathLst>
              <a:path h="2551223" w="2551223">
                <a:moveTo>
                  <a:pt x="0" y="0"/>
                </a:moveTo>
                <a:lnTo>
                  <a:pt x="2551222" y="0"/>
                </a:lnTo>
                <a:lnTo>
                  <a:pt x="2551222" y="2551223"/>
                </a:lnTo>
                <a:lnTo>
                  <a:pt x="0" y="255122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8572268" y="7215424"/>
            <a:ext cx="2226714" cy="2353006"/>
          </a:xfrm>
          <a:custGeom>
            <a:avLst/>
            <a:gdLst/>
            <a:ahLst/>
            <a:cxnLst/>
            <a:rect r="r" b="b" t="t" l="l"/>
            <a:pathLst>
              <a:path h="2353006" w="2226714">
                <a:moveTo>
                  <a:pt x="0" y="0"/>
                </a:moveTo>
                <a:lnTo>
                  <a:pt x="2226714" y="0"/>
                </a:lnTo>
                <a:lnTo>
                  <a:pt x="2226714" y="2353006"/>
                </a:lnTo>
                <a:lnTo>
                  <a:pt x="0" y="235300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4745546" y="1048529"/>
            <a:ext cx="8796908" cy="846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62"/>
              </a:lnSpc>
            </a:pPr>
            <a:r>
              <a:rPr lang="en-US" sz="5962" spc="59">
                <a:solidFill>
                  <a:srgbClr val="2B2E31"/>
                </a:solidFill>
                <a:latin typeface="Arcade Gamer"/>
              </a:rPr>
              <a:t>HERRAMIENTAS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127610" y="7005189"/>
            <a:ext cx="3021771" cy="277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8"/>
              </a:lnSpc>
            </a:pPr>
            <a:r>
              <a:rPr lang="en-US" sz="2048" spc="20">
                <a:solidFill>
                  <a:srgbClr val="2B2E31"/>
                </a:solidFill>
                <a:latin typeface="Montserrat Classic Bold"/>
              </a:rPr>
              <a:t>UNITY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127610" y="4804701"/>
            <a:ext cx="3021771" cy="277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8"/>
              </a:lnSpc>
            </a:pPr>
            <a:r>
              <a:rPr lang="en-US" sz="2048" spc="20">
                <a:solidFill>
                  <a:srgbClr val="2B2E31"/>
                </a:solidFill>
                <a:latin typeface="Montserrat Classic Bold"/>
              </a:rPr>
              <a:t>C#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198797" y="4525541"/>
            <a:ext cx="3021771" cy="277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8"/>
              </a:lnSpc>
            </a:pPr>
            <a:r>
              <a:rPr lang="en-US" sz="2048" spc="20">
                <a:solidFill>
                  <a:srgbClr val="2B2E31"/>
                </a:solidFill>
                <a:latin typeface="Montserrat Classic Bold"/>
              </a:rPr>
              <a:t>CINEMACHINE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031568" y="6804993"/>
            <a:ext cx="3021771" cy="277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8"/>
              </a:lnSpc>
            </a:pPr>
            <a:r>
              <a:rPr lang="en-US" sz="2048" spc="20">
                <a:solidFill>
                  <a:srgbClr val="2B2E31"/>
                </a:solidFill>
                <a:latin typeface="Montserrat Classic Bold"/>
              </a:rPr>
              <a:t>NAVMESH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8138934" y="4372560"/>
            <a:ext cx="3021771" cy="277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8"/>
              </a:lnSpc>
            </a:pPr>
            <a:r>
              <a:rPr lang="en-US" sz="2048" spc="20">
                <a:solidFill>
                  <a:srgbClr val="2B2E31"/>
                </a:solidFill>
                <a:latin typeface="Montserrat Classic Bold"/>
              </a:rPr>
              <a:t>TEXTMESHPRO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514523" y="9597005"/>
            <a:ext cx="4488244" cy="277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8"/>
              </a:lnSpc>
            </a:pPr>
            <a:r>
              <a:rPr lang="en-US" sz="2048" spc="20">
                <a:solidFill>
                  <a:srgbClr val="2B2E31"/>
                </a:solidFill>
                <a:latin typeface="Montserrat Classic Bold"/>
              </a:rPr>
              <a:t>LEADERBOARD-CREATOR</a:t>
            </a:r>
          </a:p>
        </p:txBody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2264" t="1179" r="1179" b="2264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9875052" y="2628027"/>
            <a:ext cx="6438975" cy="6481144"/>
            <a:chOff x="0" y="0"/>
            <a:chExt cx="8585299" cy="864152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223767" y="1256999"/>
              <a:ext cx="982864" cy="736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2"/>
                </a:lnSpc>
              </a:pPr>
            </a:p>
            <a:p>
              <a:pPr algn="ctr">
                <a:lnSpc>
                  <a:spcPts val="2232"/>
                </a:lnSpc>
              </a:pPr>
              <a:r>
                <a:rPr lang="en-US" sz="1594">
                  <a:solidFill>
                    <a:srgbClr val="000000"/>
                  </a:solidFill>
                  <a:latin typeface="Arcade Gamer"/>
                </a:rPr>
                <a:t>26.7%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6676273" y="1256999"/>
              <a:ext cx="907223" cy="736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2"/>
                </a:lnSpc>
              </a:pPr>
            </a:p>
            <a:p>
              <a:pPr algn="ctr">
                <a:lnSpc>
                  <a:spcPts val="2232"/>
                </a:lnSpc>
              </a:pPr>
              <a:r>
                <a:rPr lang="en-US" sz="1594">
                  <a:solidFill>
                    <a:srgbClr val="000000"/>
                  </a:solidFill>
                  <a:latin typeface="Arcade Gamer"/>
                </a:rPr>
                <a:t>13.3%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7678077" y="4340233"/>
              <a:ext cx="907223" cy="736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2"/>
                </a:lnSpc>
              </a:pPr>
            </a:p>
            <a:p>
              <a:pPr algn="ctr">
                <a:lnSpc>
                  <a:spcPts val="2232"/>
                </a:lnSpc>
              </a:pPr>
              <a:r>
                <a:rPr lang="en-US" sz="1594">
                  <a:solidFill>
                    <a:srgbClr val="000000"/>
                  </a:solidFill>
                  <a:latin typeface="Arcade Gamer"/>
                </a:rPr>
                <a:t>13.3%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3881532" y="7905425"/>
              <a:ext cx="907223" cy="736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2"/>
                </a:lnSpc>
              </a:pPr>
            </a:p>
            <a:p>
              <a:pPr algn="ctr">
                <a:lnSpc>
                  <a:spcPts val="2232"/>
                </a:lnSpc>
              </a:pPr>
              <a:r>
                <a:rPr lang="en-US" sz="1594">
                  <a:solidFill>
                    <a:srgbClr val="000000"/>
                  </a:solidFill>
                  <a:latin typeface="Arcade Gamer"/>
                </a:rPr>
                <a:t>13.3%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1110595" y="6940483"/>
              <a:ext cx="907223" cy="736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2"/>
                </a:lnSpc>
              </a:pPr>
            </a:p>
            <a:p>
              <a:pPr algn="ctr">
                <a:lnSpc>
                  <a:spcPts val="2232"/>
                </a:lnSpc>
              </a:pPr>
              <a:r>
                <a:rPr lang="en-US" sz="1594">
                  <a:solidFill>
                    <a:srgbClr val="000000"/>
                  </a:solidFill>
                  <a:latin typeface="Arcade Gamer"/>
                </a:rPr>
                <a:t>10.7%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6265645" y="7046883"/>
              <a:ext cx="756098" cy="736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2"/>
                </a:lnSpc>
              </a:pPr>
            </a:p>
            <a:p>
              <a:pPr algn="ctr">
                <a:lnSpc>
                  <a:spcPts val="2232"/>
                </a:lnSpc>
              </a:pPr>
              <a:r>
                <a:rPr lang="en-US" sz="1594">
                  <a:solidFill>
                    <a:srgbClr val="000000"/>
                  </a:solidFill>
                  <a:latin typeface="Arcade Gamer"/>
                </a:rPr>
                <a:t>6.7%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5155173"/>
              <a:ext cx="756098" cy="736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2"/>
                </a:lnSpc>
              </a:pPr>
            </a:p>
            <a:p>
              <a:pPr algn="ctr">
                <a:lnSpc>
                  <a:spcPts val="2232"/>
                </a:lnSpc>
              </a:pPr>
              <a:r>
                <a:rPr lang="en-US" sz="1594">
                  <a:solidFill>
                    <a:srgbClr val="000000"/>
                  </a:solidFill>
                  <a:latin typeface="Arcade Gamer"/>
                </a:rPr>
                <a:t>6.7%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5093280" y="108491"/>
              <a:ext cx="453691" cy="736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2"/>
                </a:lnSpc>
              </a:pPr>
            </a:p>
            <a:p>
              <a:pPr algn="ctr">
                <a:lnSpc>
                  <a:spcPts val="2232"/>
                </a:lnSpc>
              </a:pPr>
              <a:r>
                <a:rPr lang="en-US" sz="1594">
                  <a:solidFill>
                    <a:srgbClr val="000000"/>
                  </a:solidFill>
                  <a:latin typeface="Arcade Gamer"/>
                </a:rPr>
                <a:t>4%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4123687" y="-47625"/>
              <a:ext cx="756098" cy="736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2"/>
                </a:lnSpc>
              </a:pPr>
            </a:p>
            <a:p>
              <a:pPr algn="ctr">
                <a:lnSpc>
                  <a:spcPts val="2232"/>
                </a:lnSpc>
              </a:pPr>
              <a:r>
                <a:rPr lang="en-US" sz="1594">
                  <a:solidFill>
                    <a:srgbClr val="000000"/>
                  </a:solidFill>
                  <a:latin typeface="Arcade Gamer"/>
                </a:rPr>
                <a:t>2.7%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7062703" y="6198103"/>
              <a:ext cx="756098" cy="736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2"/>
                </a:lnSpc>
              </a:pPr>
            </a:p>
            <a:p>
              <a:pPr algn="ctr">
                <a:lnSpc>
                  <a:spcPts val="2232"/>
                </a:lnSpc>
              </a:pPr>
              <a:r>
                <a:rPr lang="en-US" sz="1594">
                  <a:solidFill>
                    <a:srgbClr val="000000"/>
                  </a:solidFill>
                  <a:latin typeface="Arcade Gamer"/>
                </a:rPr>
                <a:t>2.7%</a:t>
              </a:r>
            </a:p>
          </p:txBody>
        </p:sp>
        <p:grpSp>
          <p:nvGrpSpPr>
            <p:cNvPr name="Group 14" id="14"/>
            <p:cNvGrpSpPr>
              <a:grpSpLocks noChangeAspect="true"/>
            </p:cNvGrpSpPr>
            <p:nvPr/>
          </p:nvGrpSpPr>
          <p:grpSpPr>
            <a:xfrm rot="0">
              <a:off x="750149" y="897413"/>
              <a:ext cx="6836217" cy="6836217"/>
              <a:chOff x="0" y="0"/>
              <a:chExt cx="2540000" cy="25400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1270000" y="0"/>
                <a:ext cx="274116" cy="649968"/>
              </a:xfrm>
              <a:custGeom>
                <a:avLst/>
                <a:gdLst/>
                <a:ahLst/>
                <a:cxnLst/>
                <a:rect r="r" b="b" t="t" l="l"/>
                <a:pathLst>
                  <a:path h="649968" w="274116">
                    <a:moveTo>
                      <a:pt x="0" y="0"/>
                    </a:moveTo>
                    <a:cubicBezTo>
                      <a:pt x="92188" y="0"/>
                      <a:pt x="184102" y="10038"/>
                      <a:pt x="274116" y="29935"/>
                    </a:cubicBezTo>
                    <a:lnTo>
                      <a:pt x="137058" y="649968"/>
                    </a:lnTo>
                    <a:cubicBezTo>
                      <a:pt x="92051" y="640019"/>
                      <a:pt x="46094" y="635000"/>
                      <a:pt x="0" y="63500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1375898" y="17785"/>
                <a:ext cx="467998" cy="685747"/>
              </a:xfrm>
              <a:custGeom>
                <a:avLst/>
                <a:gdLst/>
                <a:ahLst/>
                <a:cxnLst/>
                <a:rect r="r" b="b" t="t" l="l"/>
                <a:pathLst>
                  <a:path h="685747" w="467998">
                    <a:moveTo>
                      <a:pt x="105898" y="0"/>
                    </a:moveTo>
                    <a:cubicBezTo>
                      <a:pt x="231912" y="21314"/>
                      <a:pt x="353987" y="61526"/>
                      <a:pt x="467998" y="119279"/>
                    </a:cubicBezTo>
                    <a:lnTo>
                      <a:pt x="181050" y="685747"/>
                    </a:lnTo>
                    <a:cubicBezTo>
                      <a:pt x="124045" y="656871"/>
                      <a:pt x="63007" y="636764"/>
                      <a:pt x="0" y="626108"/>
                    </a:cubicBezTo>
                    <a:close/>
                  </a:path>
                </a:pathLst>
              </a:custGeom>
              <a:solidFill>
                <a:srgbClr val="FFDE59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 rot="0">
                <a:off x="1528278" y="109797"/>
                <a:ext cx="967669" cy="994406"/>
              </a:xfrm>
              <a:custGeom>
                <a:avLst/>
                <a:gdLst/>
                <a:ahLst/>
                <a:cxnLst/>
                <a:rect r="r" b="b" t="t" l="l"/>
                <a:pathLst>
                  <a:path h="994406" w="967669">
                    <a:moveTo>
                      <a:pt x="258277" y="0"/>
                    </a:moveTo>
                    <a:cubicBezTo>
                      <a:pt x="607354" y="155419"/>
                      <a:pt x="867900" y="459751"/>
                      <a:pt x="967669" y="828609"/>
                    </a:cubicBezTo>
                    <a:lnTo>
                      <a:pt x="354695" y="994406"/>
                    </a:lnTo>
                    <a:cubicBezTo>
                      <a:pt x="304811" y="809977"/>
                      <a:pt x="174538" y="657811"/>
                      <a:pt x="0" y="580102"/>
                    </a:cubicBezTo>
                    <a:close/>
                  </a:path>
                </a:pathLst>
              </a:custGeom>
              <a:solidFill>
                <a:srgbClr val="FF66C4"/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 flipH="false" flipV="false" rot="0">
                <a:off x="1803371" y="877548"/>
                <a:ext cx="792550" cy="1081628"/>
              </a:xfrm>
              <a:custGeom>
                <a:avLst/>
                <a:gdLst/>
                <a:ahLst/>
                <a:cxnLst/>
                <a:rect r="r" b="b" t="t" l="l"/>
                <a:pathLst>
                  <a:path h="1081628" w="792550">
                    <a:moveTo>
                      <a:pt x="674471" y="0"/>
                    </a:moveTo>
                    <a:cubicBezTo>
                      <a:pt x="792550" y="363411"/>
                      <a:pt x="740726" y="760672"/>
                      <a:pt x="533370" y="1081628"/>
                    </a:cubicBezTo>
                    <a:lnTo>
                      <a:pt x="0" y="737040"/>
                    </a:lnTo>
                    <a:cubicBezTo>
                      <a:pt x="103678" y="576562"/>
                      <a:pt x="129590" y="377931"/>
                      <a:pt x="70550" y="196226"/>
                    </a:cubicBezTo>
                    <a:close/>
                  </a:path>
                </a:pathLst>
              </a:custGeom>
              <a:solidFill>
                <a:srgbClr val="FF3131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 flipH="false" flipV="false" rot="0">
                <a:off x="1738435" y="1587500"/>
                <a:ext cx="631418" cy="539924"/>
              </a:xfrm>
              <a:custGeom>
                <a:avLst/>
                <a:gdLst/>
                <a:ahLst/>
                <a:cxnLst/>
                <a:rect r="r" b="b" t="t" l="l"/>
                <a:pathLst>
                  <a:path h="539924" w="631418">
                    <a:moveTo>
                      <a:pt x="631417" y="317500"/>
                    </a:moveTo>
                    <a:cubicBezTo>
                      <a:pt x="585323" y="397337"/>
                      <a:pt x="530674" y="471918"/>
                      <a:pt x="468434" y="539924"/>
                    </a:cubicBezTo>
                    <a:lnTo>
                      <a:pt x="0" y="111212"/>
                    </a:lnTo>
                    <a:cubicBezTo>
                      <a:pt x="31119" y="77209"/>
                      <a:pt x="58444" y="39918"/>
                      <a:pt x="81491" y="0"/>
                    </a:cubicBezTo>
                    <a:close/>
                  </a:path>
                </a:pathLst>
              </a:custGeom>
              <a:solidFill>
                <a:srgbClr val="2FC7FF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 flipH="false" flipV="false" rot="0">
                <a:off x="1523563" y="1674764"/>
                <a:ext cx="724988" cy="759591"/>
              </a:xfrm>
              <a:custGeom>
                <a:avLst/>
                <a:gdLst/>
                <a:ahLst/>
                <a:cxnLst/>
                <a:rect r="r" b="b" t="t" l="l"/>
                <a:pathLst>
                  <a:path h="759591" w="724988">
                    <a:moveTo>
                      <a:pt x="724989" y="404764"/>
                    </a:moveTo>
                    <a:cubicBezTo>
                      <a:pt x="597883" y="558410"/>
                      <a:pt x="436383" y="679966"/>
                      <a:pt x="253564" y="759591"/>
                    </a:cubicBezTo>
                    <a:lnTo>
                      <a:pt x="0" y="177413"/>
                    </a:lnTo>
                    <a:cubicBezTo>
                      <a:pt x="91410" y="137601"/>
                      <a:pt x="172160" y="76823"/>
                      <a:pt x="235713" y="0"/>
                    </a:cubicBezTo>
                    <a:close/>
                  </a:path>
                </a:pathLst>
              </a:custGeom>
              <a:solidFill>
                <a:srgbClr val="543882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 flipH="false" flipV="false" rot="0">
                <a:off x="744050" y="1838777"/>
                <a:ext cx="1090637" cy="745443"/>
              </a:xfrm>
              <a:custGeom>
                <a:avLst/>
                <a:gdLst/>
                <a:ahLst/>
                <a:cxnLst/>
                <a:rect r="r" b="b" t="t" l="l"/>
                <a:pathLst>
                  <a:path h="745443" w="1090637">
                    <a:moveTo>
                      <a:pt x="1090637" y="568777"/>
                    </a:moveTo>
                    <a:cubicBezTo>
                      <a:pt x="748374" y="738677"/>
                      <a:pt x="347804" y="745443"/>
                      <a:pt x="0" y="587197"/>
                    </a:cubicBezTo>
                    <a:lnTo>
                      <a:pt x="262975" y="9210"/>
                    </a:lnTo>
                    <a:cubicBezTo>
                      <a:pt x="436877" y="88333"/>
                      <a:pt x="637162" y="84950"/>
                      <a:pt x="808293" y="0"/>
                    </a:cubicBezTo>
                    <a:close/>
                  </a:path>
                </a:pathLst>
              </a:custGeom>
              <a:solidFill>
                <a:srgbClr val="5067B6"/>
              </a:solidFill>
            </p:spPr>
          </p:sp>
          <p:sp>
            <p:nvSpPr>
              <p:cNvPr name="Freeform 22" id="22"/>
              <p:cNvSpPr/>
              <p:nvPr/>
            </p:nvSpPr>
            <p:spPr>
              <a:xfrm flipH="false" flipV="false" rot="0">
                <a:off x="139785" y="1559618"/>
                <a:ext cx="896455" cy="891198"/>
              </a:xfrm>
              <a:custGeom>
                <a:avLst/>
                <a:gdLst/>
                <a:ahLst/>
                <a:cxnLst/>
                <a:rect r="r" b="b" t="t" l="l"/>
                <a:pathLst>
                  <a:path h="891198" w="896455">
                    <a:moveTo>
                      <a:pt x="662697" y="891198"/>
                    </a:moveTo>
                    <a:cubicBezTo>
                      <a:pt x="376116" y="777733"/>
                      <a:pt x="140580" y="563918"/>
                      <a:pt x="0" y="289619"/>
                    </a:cubicBezTo>
                    <a:lnTo>
                      <a:pt x="565108" y="0"/>
                    </a:lnTo>
                    <a:cubicBezTo>
                      <a:pt x="635397" y="137150"/>
                      <a:pt x="753166" y="244058"/>
                      <a:pt x="896456" y="300790"/>
                    </a:cubicBezTo>
                    <a:close/>
                  </a:path>
                </a:pathLst>
              </a:custGeom>
              <a:solidFill>
                <a:srgbClr val="A6A6A6"/>
              </a:solidFill>
            </p:spPr>
          </p:sp>
          <p:sp>
            <p:nvSpPr>
              <p:cNvPr name="Freeform 23" id="23"/>
              <p:cNvSpPr/>
              <p:nvPr/>
            </p:nvSpPr>
            <p:spPr>
              <a:xfrm flipH="false" flipV="false" rot="0">
                <a:off x="1901" y="1304730"/>
                <a:ext cx="718173" cy="600270"/>
              </a:xfrm>
              <a:custGeom>
                <a:avLst/>
                <a:gdLst/>
                <a:ahLst/>
                <a:cxnLst/>
                <a:rect r="r" b="b" t="t" l="l"/>
                <a:pathLst>
                  <a:path h="600270" w="718173">
                    <a:moveTo>
                      <a:pt x="168247" y="600270"/>
                    </a:moveTo>
                    <a:cubicBezTo>
                      <a:pt x="68544" y="427579"/>
                      <a:pt x="10906" y="233837"/>
                      <a:pt x="0" y="34729"/>
                    </a:cubicBezTo>
                    <a:lnTo>
                      <a:pt x="634049" y="0"/>
                    </a:lnTo>
                    <a:cubicBezTo>
                      <a:pt x="639502" y="99554"/>
                      <a:pt x="668321" y="196425"/>
                      <a:pt x="718173" y="282770"/>
                    </a:cubicBezTo>
                    <a:close/>
                  </a:path>
                </a:pathLst>
              </a:custGeom>
              <a:solidFill>
                <a:srgbClr val="7ED957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 flipH="false" flipV="false" rot="0">
                <a:off x="-30663" y="0"/>
                <a:ext cx="1300600" cy="1402751"/>
              </a:xfrm>
              <a:custGeom>
                <a:avLst/>
                <a:gdLst/>
                <a:ahLst/>
                <a:cxnLst/>
                <a:rect r="r" b="b" t="t" l="l"/>
                <a:pathLst>
                  <a:path h="1402751" w="1300600">
                    <a:moveTo>
                      <a:pt x="37620" y="1402751"/>
                    </a:moveTo>
                    <a:cubicBezTo>
                      <a:pt x="0" y="1044816"/>
                      <a:pt x="116015" y="687726"/>
                      <a:pt x="356827" y="420251"/>
                    </a:cubicBezTo>
                    <a:cubicBezTo>
                      <a:pt x="597638" y="152776"/>
                      <a:pt x="940629" y="36"/>
                      <a:pt x="1300536" y="0"/>
                    </a:cubicBezTo>
                    <a:lnTo>
                      <a:pt x="1300600" y="635000"/>
                    </a:lnTo>
                    <a:cubicBezTo>
                      <a:pt x="1120646" y="635018"/>
                      <a:pt x="949151" y="711388"/>
                      <a:pt x="828745" y="845126"/>
                    </a:cubicBezTo>
                    <a:cubicBezTo>
                      <a:pt x="708339" y="978863"/>
                      <a:pt x="650331" y="1157408"/>
                      <a:pt x="669142" y="1336376"/>
                    </a:cubicBezTo>
                    <a:close/>
                  </a:path>
                </a:pathLst>
              </a:custGeom>
              <a:solidFill>
                <a:srgbClr val="00BF63"/>
              </a:solidFill>
            </p:spPr>
          </p:sp>
        </p:grpSp>
      </p:grpSp>
      <p:grpSp>
        <p:nvGrpSpPr>
          <p:cNvPr name="Group 25" id="25"/>
          <p:cNvGrpSpPr/>
          <p:nvPr/>
        </p:nvGrpSpPr>
        <p:grpSpPr>
          <a:xfrm rot="0">
            <a:off x="1045847" y="1871185"/>
            <a:ext cx="1229290" cy="293454"/>
            <a:chOff x="0" y="0"/>
            <a:chExt cx="1639053" cy="391272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391272" cy="391272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FC7FF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0">
              <a:off x="623890" y="0"/>
              <a:ext cx="391272" cy="391272"/>
              <a:chOff x="0" y="0"/>
              <a:chExt cx="812800" cy="8128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FC7FF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2" id="32"/>
            <p:cNvGrpSpPr/>
            <p:nvPr/>
          </p:nvGrpSpPr>
          <p:grpSpPr>
            <a:xfrm rot="0">
              <a:off x="1247781" y="0"/>
              <a:ext cx="391272" cy="391272"/>
              <a:chOff x="0" y="0"/>
              <a:chExt cx="812800" cy="8128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FC7FF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35" id="35"/>
          <p:cNvSpPr txBox="true"/>
          <p:nvPr/>
        </p:nvSpPr>
        <p:spPr>
          <a:xfrm rot="0">
            <a:off x="1034057" y="1085850"/>
            <a:ext cx="11906043" cy="846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62"/>
              </a:lnSpc>
            </a:pPr>
            <a:r>
              <a:rPr lang="en-US" sz="5962" spc="59">
                <a:solidFill>
                  <a:srgbClr val="2B2E31"/>
                </a:solidFill>
                <a:latin typeface="Arcade Gamer"/>
              </a:rPr>
              <a:t>PRUEBAS REALIZADAS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2271882" y="6544973"/>
            <a:ext cx="6502343" cy="394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7"/>
              </a:lnSpc>
            </a:pPr>
            <a:r>
              <a:rPr lang="en-US" sz="2797" spc="27">
                <a:solidFill>
                  <a:srgbClr val="2B2E31"/>
                </a:solidFill>
                <a:latin typeface="Arcade Gamer"/>
              </a:rPr>
              <a:t>MOVIMIENTOS DEL JUGADOR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045847" y="2191142"/>
            <a:ext cx="7881351" cy="1070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49"/>
              </a:lnSpc>
            </a:pPr>
            <a:r>
              <a:rPr lang="en-US" sz="1899">
                <a:solidFill>
                  <a:srgbClr val="2B2E31"/>
                </a:solidFill>
                <a:latin typeface="Arcade Gamer"/>
              </a:rPr>
              <a:t>Durante el desarrollo del juego han aparecido multitud de errores y pruebas sobre el producto ya terminado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2271882" y="7183923"/>
            <a:ext cx="6502343" cy="394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7"/>
              </a:lnSpc>
            </a:pPr>
            <a:r>
              <a:rPr lang="en-US" sz="2797" spc="27">
                <a:solidFill>
                  <a:srgbClr val="2B2E31"/>
                </a:solidFill>
                <a:latin typeface="Arcade Gamer"/>
              </a:rPr>
              <a:t>CAMBIOS DE ESCENAS 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271882" y="7880373"/>
            <a:ext cx="6502343" cy="394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7"/>
              </a:lnSpc>
            </a:pPr>
            <a:r>
              <a:rPr lang="en-US" sz="2797" spc="27">
                <a:solidFill>
                  <a:srgbClr val="2B2E31"/>
                </a:solidFill>
                <a:latin typeface="Arcade Gamer"/>
              </a:rPr>
              <a:t>ENEMIGOS</a:t>
            </a:r>
          </a:p>
        </p:txBody>
      </p:sp>
      <p:grpSp>
        <p:nvGrpSpPr>
          <p:cNvPr name="Group 40" id="40"/>
          <p:cNvGrpSpPr/>
          <p:nvPr/>
        </p:nvGrpSpPr>
        <p:grpSpPr>
          <a:xfrm rot="0">
            <a:off x="-1257057" y="-1257057"/>
            <a:ext cx="2514114" cy="2514114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3" id="43"/>
          <p:cNvSpPr txBox="true"/>
          <p:nvPr/>
        </p:nvSpPr>
        <p:spPr>
          <a:xfrm rot="0">
            <a:off x="2271882" y="8576824"/>
            <a:ext cx="6502343" cy="394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97"/>
              </a:lnSpc>
              <a:spcBef>
                <a:spcPct val="0"/>
              </a:spcBef>
            </a:pPr>
            <a:r>
              <a:rPr lang="en-US" sz="2797" spc="27">
                <a:solidFill>
                  <a:srgbClr val="2B2E31"/>
                </a:solidFill>
                <a:latin typeface="Arcade Gamer"/>
              </a:rPr>
              <a:t>ENTORNO</a:t>
            </a:r>
          </a:p>
        </p:txBody>
      </p:sp>
      <p:grpSp>
        <p:nvGrpSpPr>
          <p:cNvPr name="Group 44" id="44"/>
          <p:cNvGrpSpPr/>
          <p:nvPr/>
        </p:nvGrpSpPr>
        <p:grpSpPr>
          <a:xfrm rot="0">
            <a:off x="1660492" y="6528817"/>
            <a:ext cx="398573" cy="398573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17436995" y="9029943"/>
            <a:ext cx="2514114" cy="2514114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1660492" y="7193845"/>
            <a:ext cx="398573" cy="398573"/>
            <a:chOff x="0" y="0"/>
            <a:chExt cx="812800" cy="8128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543882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1660492" y="7886221"/>
            <a:ext cx="398573" cy="398573"/>
            <a:chOff x="0" y="0"/>
            <a:chExt cx="812800" cy="8128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5067B6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1660492" y="8599119"/>
            <a:ext cx="398573" cy="398573"/>
            <a:chOff x="0" y="0"/>
            <a:chExt cx="812800" cy="81280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1660492" y="5875964"/>
            <a:ext cx="398573" cy="398573"/>
            <a:chOff x="0" y="0"/>
            <a:chExt cx="812800" cy="812800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2" id="62"/>
          <p:cNvSpPr txBox="true"/>
          <p:nvPr/>
        </p:nvSpPr>
        <p:spPr>
          <a:xfrm rot="0">
            <a:off x="2271882" y="5879700"/>
            <a:ext cx="6502343" cy="394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7"/>
              </a:lnSpc>
            </a:pPr>
            <a:r>
              <a:rPr lang="en-US" sz="2797" spc="27">
                <a:solidFill>
                  <a:srgbClr val="2B2E31"/>
                </a:solidFill>
                <a:latin typeface="Arcade Gamer"/>
              </a:rPr>
              <a:t>CRONÓMETRO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2271882" y="5277949"/>
            <a:ext cx="6502343" cy="394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7"/>
              </a:lnSpc>
            </a:pPr>
            <a:r>
              <a:rPr lang="en-US" sz="2797" spc="27">
                <a:solidFill>
                  <a:srgbClr val="2B2E31"/>
                </a:solidFill>
                <a:latin typeface="Arcade Gamer"/>
              </a:rPr>
              <a:t>MENÚ DE PAUSA </a:t>
            </a:r>
          </a:p>
        </p:txBody>
      </p:sp>
      <p:grpSp>
        <p:nvGrpSpPr>
          <p:cNvPr name="Group 64" id="64"/>
          <p:cNvGrpSpPr/>
          <p:nvPr/>
        </p:nvGrpSpPr>
        <p:grpSpPr>
          <a:xfrm rot="0">
            <a:off x="1660492" y="5261794"/>
            <a:ext cx="398573" cy="398573"/>
            <a:chOff x="0" y="0"/>
            <a:chExt cx="812800" cy="812800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66C4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7" id="67"/>
          <p:cNvSpPr txBox="true"/>
          <p:nvPr/>
        </p:nvSpPr>
        <p:spPr>
          <a:xfrm rot="0">
            <a:off x="2237036" y="9152635"/>
            <a:ext cx="6502343" cy="747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7"/>
              </a:lnSpc>
            </a:pPr>
            <a:r>
              <a:rPr lang="en-US" sz="2797" spc="27">
                <a:solidFill>
                  <a:srgbClr val="2B2E31"/>
                </a:solidFill>
                <a:latin typeface="Arcade Gamer"/>
              </a:rPr>
              <a:t>VIDAS</a:t>
            </a:r>
          </a:p>
          <a:p>
            <a:pPr algn="l" marL="0" indent="0" lvl="0">
              <a:lnSpc>
                <a:spcPts val="2797"/>
              </a:lnSpc>
              <a:spcBef>
                <a:spcPct val="0"/>
              </a:spcBef>
            </a:pPr>
          </a:p>
        </p:txBody>
      </p:sp>
      <p:grpSp>
        <p:nvGrpSpPr>
          <p:cNvPr name="Group 68" id="68"/>
          <p:cNvGrpSpPr/>
          <p:nvPr/>
        </p:nvGrpSpPr>
        <p:grpSpPr>
          <a:xfrm rot="0">
            <a:off x="1660492" y="9124060"/>
            <a:ext cx="398573" cy="398573"/>
            <a:chOff x="0" y="0"/>
            <a:chExt cx="812800" cy="812800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70" id="7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1" id="71"/>
          <p:cNvSpPr txBox="true"/>
          <p:nvPr/>
        </p:nvSpPr>
        <p:spPr>
          <a:xfrm rot="0">
            <a:off x="2237036" y="4624169"/>
            <a:ext cx="6502343" cy="394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7"/>
              </a:lnSpc>
            </a:pPr>
            <a:r>
              <a:rPr lang="en-US" sz="2797" spc="27">
                <a:solidFill>
                  <a:srgbClr val="2B2E31"/>
                </a:solidFill>
                <a:latin typeface="Arcade Gamer"/>
              </a:rPr>
              <a:t>OBJETOS</a:t>
            </a:r>
          </a:p>
        </p:txBody>
      </p:sp>
      <p:grpSp>
        <p:nvGrpSpPr>
          <p:cNvPr name="Group 72" id="72"/>
          <p:cNvGrpSpPr/>
          <p:nvPr/>
        </p:nvGrpSpPr>
        <p:grpSpPr>
          <a:xfrm rot="0">
            <a:off x="1660492" y="4567946"/>
            <a:ext cx="398573" cy="398573"/>
            <a:chOff x="0" y="0"/>
            <a:chExt cx="812800" cy="812800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74" id="7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5" id="75"/>
          <p:cNvSpPr txBox="true"/>
          <p:nvPr/>
        </p:nvSpPr>
        <p:spPr>
          <a:xfrm rot="0">
            <a:off x="2237036" y="4019784"/>
            <a:ext cx="6502343" cy="394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7"/>
              </a:lnSpc>
            </a:pPr>
            <a:r>
              <a:rPr lang="en-US" sz="2797" spc="27">
                <a:solidFill>
                  <a:srgbClr val="2B2E31"/>
                </a:solidFill>
                <a:latin typeface="Arcade Gamer"/>
              </a:rPr>
              <a:t>DIÁLOGOS</a:t>
            </a:r>
          </a:p>
        </p:txBody>
      </p:sp>
      <p:grpSp>
        <p:nvGrpSpPr>
          <p:cNvPr name="Group 76" id="76"/>
          <p:cNvGrpSpPr/>
          <p:nvPr/>
        </p:nvGrpSpPr>
        <p:grpSpPr>
          <a:xfrm rot="0">
            <a:off x="1660492" y="3966424"/>
            <a:ext cx="398573" cy="398573"/>
            <a:chOff x="0" y="0"/>
            <a:chExt cx="812800" cy="812800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78" id="7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9" id="79"/>
          <p:cNvSpPr txBox="true"/>
          <p:nvPr/>
        </p:nvSpPr>
        <p:spPr>
          <a:xfrm rot="0">
            <a:off x="2237036" y="9716706"/>
            <a:ext cx="6502343" cy="394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97"/>
              </a:lnSpc>
              <a:spcBef>
                <a:spcPct val="0"/>
              </a:spcBef>
            </a:pPr>
            <a:r>
              <a:rPr lang="en-US" sz="2797" spc="27">
                <a:solidFill>
                  <a:srgbClr val="2B2E31"/>
                </a:solidFill>
                <a:latin typeface="Arcade Gamer"/>
              </a:rPr>
              <a:t>TABLA DE PUNTUACIONES</a:t>
            </a:r>
          </a:p>
        </p:txBody>
      </p:sp>
      <p:grpSp>
        <p:nvGrpSpPr>
          <p:cNvPr name="Group 80" id="80"/>
          <p:cNvGrpSpPr/>
          <p:nvPr/>
        </p:nvGrpSpPr>
        <p:grpSpPr>
          <a:xfrm rot="0">
            <a:off x="1660492" y="9675033"/>
            <a:ext cx="398573" cy="398573"/>
            <a:chOff x="0" y="0"/>
            <a:chExt cx="812800" cy="812800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82" id="8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2264" t="1179" r="1179" b="2264"/>
          <a:stretch>
            <a:fillRect/>
          </a:stretch>
        </p:blipFill>
        <p:spPr>
          <a:xfrm flipH="true" flipV="fals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-5752935" y="-221209"/>
            <a:ext cx="12010040" cy="11225079"/>
            <a:chOff x="0" y="0"/>
            <a:chExt cx="869638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3023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6" y="0"/>
                  </a:moveTo>
                  <a:cubicBezTo>
                    <a:pt x="628325" y="1001"/>
                    <a:pt x="809173" y="182659"/>
                    <a:pt x="809173" y="406400"/>
                  </a:cubicBezTo>
                  <a:cubicBezTo>
                    <a:pt x="809173" y="630141"/>
                    <a:pt x="628325" y="811799"/>
                    <a:pt x="404586" y="812800"/>
                  </a:cubicBezTo>
                  <a:cubicBezTo>
                    <a:pt x="180847" y="811799"/>
                    <a:pt x="0" y="630141"/>
                    <a:pt x="0" y="406400"/>
                  </a:cubicBezTo>
                  <a:cubicBezTo>
                    <a:pt x="0" y="182659"/>
                    <a:pt x="180847" y="1001"/>
                    <a:pt x="404586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941252" y="1833588"/>
            <a:ext cx="1229290" cy="293454"/>
            <a:chOff x="0" y="0"/>
            <a:chExt cx="1639053" cy="391272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391272" cy="391272"/>
              <a:chOff x="0" y="0"/>
              <a:chExt cx="8128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FC7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623890" y="0"/>
              <a:ext cx="391272" cy="391272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FC7F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1247781" y="0"/>
              <a:ext cx="391272" cy="391272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FC7FF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6" id="16"/>
          <p:cNvGrpSpPr/>
          <p:nvPr/>
        </p:nvGrpSpPr>
        <p:grpSpPr>
          <a:xfrm rot="0">
            <a:off x="7494413" y="8596260"/>
            <a:ext cx="1223297" cy="1223297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595400" y="9595296"/>
            <a:ext cx="691704" cy="691704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85044" y="3381033"/>
            <a:ext cx="5505786" cy="4221314"/>
          </a:xfrm>
          <a:custGeom>
            <a:avLst/>
            <a:gdLst/>
            <a:ahLst/>
            <a:cxnLst/>
            <a:rect r="r" b="b" t="t" l="l"/>
            <a:pathLst>
              <a:path h="4221314" w="5505786">
                <a:moveTo>
                  <a:pt x="0" y="0"/>
                </a:moveTo>
                <a:lnTo>
                  <a:pt x="5505786" y="0"/>
                </a:lnTo>
                <a:lnTo>
                  <a:pt x="5505786" y="4221313"/>
                </a:lnTo>
                <a:lnTo>
                  <a:pt x="0" y="42213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722" r="0" b="-722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3937837" y="2127043"/>
            <a:ext cx="4329584" cy="6010328"/>
          </a:xfrm>
          <a:custGeom>
            <a:avLst/>
            <a:gdLst/>
            <a:ahLst/>
            <a:cxnLst/>
            <a:rect r="r" b="b" t="t" l="l"/>
            <a:pathLst>
              <a:path h="6010328" w="4329584">
                <a:moveTo>
                  <a:pt x="0" y="0"/>
                </a:moveTo>
                <a:lnTo>
                  <a:pt x="4329584" y="0"/>
                </a:lnTo>
                <a:lnTo>
                  <a:pt x="4329584" y="6010328"/>
                </a:lnTo>
                <a:lnTo>
                  <a:pt x="0" y="60103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8544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6736156" y="3150351"/>
            <a:ext cx="5934856" cy="4210056"/>
          </a:xfrm>
          <a:custGeom>
            <a:avLst/>
            <a:gdLst/>
            <a:ahLst/>
            <a:cxnLst/>
            <a:rect r="r" b="b" t="t" l="l"/>
            <a:pathLst>
              <a:path h="4210056" w="5934856">
                <a:moveTo>
                  <a:pt x="0" y="0"/>
                </a:moveTo>
                <a:lnTo>
                  <a:pt x="5934856" y="0"/>
                </a:lnTo>
                <a:lnTo>
                  <a:pt x="5934856" y="4210056"/>
                </a:lnTo>
                <a:lnTo>
                  <a:pt x="0" y="42100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4809837" y="848509"/>
            <a:ext cx="11745518" cy="1599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62"/>
              </a:lnSpc>
            </a:pPr>
            <a:r>
              <a:rPr lang="en-US" sz="5962" spc="59">
                <a:solidFill>
                  <a:srgbClr val="2B2E31"/>
                </a:solidFill>
                <a:latin typeface="Arcade Gamer"/>
              </a:rPr>
              <a:t>DOCUMENTACIÓN TÉCNICA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62384" y="7784761"/>
            <a:ext cx="4109651" cy="844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122"/>
              </a:lnSpc>
              <a:spcBef>
                <a:spcPct val="0"/>
              </a:spcBef>
            </a:pPr>
            <a:r>
              <a:rPr lang="en-US" sz="2122" spc="21">
                <a:solidFill>
                  <a:srgbClr val="2B2E31"/>
                </a:solidFill>
                <a:latin typeface="Arcade Gamer"/>
              </a:rPr>
              <a:t>DIAGRAMA DE FLUJO DE CONTROL DE ESCENAS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178349" y="7784761"/>
            <a:ext cx="4109651" cy="577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122"/>
              </a:lnSpc>
              <a:spcBef>
                <a:spcPct val="0"/>
              </a:spcBef>
            </a:pPr>
            <a:r>
              <a:rPr lang="en-US" sz="2122" spc="21">
                <a:solidFill>
                  <a:srgbClr val="2B2E31"/>
                </a:solidFill>
                <a:latin typeface="Arcade Gamer"/>
              </a:rPr>
              <a:t>CASOS DE USO DE LOS PERSONAJES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999423" y="7560692"/>
            <a:ext cx="4109651" cy="577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122"/>
              </a:lnSpc>
              <a:spcBef>
                <a:spcPct val="0"/>
              </a:spcBef>
            </a:pPr>
            <a:r>
              <a:rPr lang="en-US" sz="2122" spc="21">
                <a:solidFill>
                  <a:srgbClr val="2B2E31"/>
                </a:solidFill>
                <a:latin typeface="Arcade Gamer"/>
              </a:rPr>
              <a:t>MOVIMIENTO DEL JUGADOR</a:t>
            </a:r>
          </a:p>
        </p:txBody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2475" t="5109" r="11420" b="8786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928713" y="2310463"/>
            <a:ext cx="13329259" cy="777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94"/>
              </a:lnSpc>
            </a:pPr>
            <a:r>
              <a:rPr lang="en-US" sz="5494" spc="54">
                <a:solidFill>
                  <a:srgbClr val="2B2E31"/>
                </a:solidFill>
                <a:latin typeface="Arcade Gamer"/>
              </a:rPr>
              <a:t>MEJORAS DEL PROYECTO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157514" y="4366161"/>
            <a:ext cx="6000236" cy="373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664"/>
              </a:lnSpc>
            </a:pPr>
            <a:r>
              <a:rPr lang="en-US" sz="2422" spc="121">
                <a:solidFill>
                  <a:srgbClr val="2B2E31"/>
                </a:solidFill>
                <a:latin typeface="Arcade Gamer"/>
              </a:rPr>
              <a:t>ampliación del mapa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90856" y="5568959"/>
            <a:ext cx="8925129" cy="37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665"/>
              </a:lnSpc>
            </a:pPr>
            <a:r>
              <a:rPr lang="en-US" sz="2422" spc="121">
                <a:solidFill>
                  <a:srgbClr val="2B2E31"/>
                </a:solidFill>
                <a:latin typeface="Arcade Gamer"/>
              </a:rPr>
              <a:t>mayor numero de enemigos y diálogos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2578375" y="-3211657"/>
            <a:ext cx="8982101" cy="898210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414201" y="4137875"/>
            <a:ext cx="2328349" cy="2328349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28713" y="3088146"/>
            <a:ext cx="1851586" cy="454550"/>
            <a:chOff x="0" y="0"/>
            <a:chExt cx="2468781" cy="606067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606067" cy="606067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FC7FF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79337" lIns="79337" bIns="79337" rIns="79337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931357" y="0"/>
              <a:ext cx="606067" cy="606067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FC7FF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79337" lIns="79337" bIns="79337" rIns="79337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1862714" y="0"/>
              <a:ext cx="606067" cy="606067"/>
              <a:chOff x="0" y="0"/>
              <a:chExt cx="8128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FC7FF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79337" lIns="79337" bIns="79337" rIns="79337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name="Group 22" id="22"/>
          <p:cNvGrpSpPr/>
          <p:nvPr/>
        </p:nvGrpSpPr>
        <p:grpSpPr>
          <a:xfrm rot="0">
            <a:off x="1514389" y="4285161"/>
            <a:ext cx="454550" cy="454550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79337" lIns="79337" bIns="79337" rIns="79337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2090856" y="6724017"/>
            <a:ext cx="7736397" cy="37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665"/>
              </a:lnSpc>
            </a:pPr>
            <a:r>
              <a:rPr lang="en-US" sz="2422" spc="121">
                <a:solidFill>
                  <a:srgbClr val="2B2E31"/>
                </a:solidFill>
                <a:latin typeface="Arcade Gamer"/>
              </a:rPr>
              <a:t>permitir distintos idiomas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514389" y="5487959"/>
            <a:ext cx="454550" cy="454550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79337" lIns="79337" bIns="79337" rIns="79337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514389" y="6643017"/>
            <a:ext cx="454550" cy="454550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79337" lIns="79337" bIns="79337" rIns="79337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2090856" y="8121042"/>
            <a:ext cx="8925129" cy="37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665"/>
              </a:lnSpc>
            </a:pPr>
            <a:r>
              <a:rPr lang="en-US" sz="2422" spc="121">
                <a:solidFill>
                  <a:srgbClr val="2B2E31"/>
                </a:solidFill>
                <a:latin typeface="Arcade Gamer"/>
              </a:rPr>
              <a:t>mayor numero de enemigos y diálogos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1514389" y="8040042"/>
            <a:ext cx="454550" cy="454550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79337" lIns="79337" bIns="79337" rIns="79337"/>
            <a:lstStyle/>
            <a:p>
              <a:pPr algn="ctr">
                <a:lnSpc>
                  <a:spcPts val="2660"/>
                </a:lnSpc>
              </a:pPr>
            </a:p>
          </p:txBody>
        </p:sp>
      </p:grp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DAFl13EqAYo</dc:identifier>
  <dcterms:modified xsi:type="dcterms:W3CDTF">2011-08-01T06:04:30Z</dcterms:modified>
  <cp:revision>1</cp:revision>
  <dc:title>Blue And White Modern Business Proposal Presentation</dc:title>
</cp:coreProperties>
</file>