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43"/>
  </p:notesMasterIdLst>
  <p:sldIdLst>
    <p:sldId id="278" r:id="rId5"/>
    <p:sldId id="279" r:id="rId6"/>
    <p:sldId id="281" r:id="rId7"/>
    <p:sldId id="264" r:id="rId8"/>
    <p:sldId id="284" r:id="rId9"/>
    <p:sldId id="280" r:id="rId10"/>
    <p:sldId id="289" r:id="rId11"/>
    <p:sldId id="290" r:id="rId12"/>
    <p:sldId id="282" r:id="rId13"/>
    <p:sldId id="292" r:id="rId14"/>
    <p:sldId id="285" r:id="rId15"/>
    <p:sldId id="287" r:id="rId16"/>
    <p:sldId id="307" r:id="rId17"/>
    <p:sldId id="308" r:id="rId18"/>
    <p:sldId id="291" r:id="rId19"/>
    <p:sldId id="294" r:id="rId20"/>
    <p:sldId id="295" r:id="rId21"/>
    <p:sldId id="296" r:id="rId22"/>
    <p:sldId id="297" r:id="rId23"/>
    <p:sldId id="312" r:id="rId24"/>
    <p:sldId id="309" r:id="rId25"/>
    <p:sldId id="310" r:id="rId26"/>
    <p:sldId id="313" r:id="rId27"/>
    <p:sldId id="314" r:id="rId28"/>
    <p:sldId id="315" r:id="rId29"/>
    <p:sldId id="299" r:id="rId30"/>
    <p:sldId id="317" r:id="rId31"/>
    <p:sldId id="316" r:id="rId32"/>
    <p:sldId id="311" r:id="rId33"/>
    <p:sldId id="300" r:id="rId34"/>
    <p:sldId id="301" r:id="rId35"/>
    <p:sldId id="302" r:id="rId36"/>
    <p:sldId id="303" r:id="rId37"/>
    <p:sldId id="263" r:id="rId38"/>
    <p:sldId id="304" r:id="rId39"/>
    <p:sldId id="305" r:id="rId40"/>
    <p:sldId id="306" r:id="rId41"/>
    <p:sldId id="293" r:id="rId4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09" autoAdjust="0"/>
  </p:normalViewPr>
  <p:slideViewPr>
    <p:cSldViewPr snapToGrid="0" snapToObjects="1">
      <p:cViewPr varScale="1">
        <p:scale>
          <a:sx n="69" d="100"/>
          <a:sy n="69" d="100"/>
        </p:scale>
        <p:origin x="612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22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143" y="1984248"/>
            <a:ext cx="5849765" cy="1225296"/>
          </a:xfrm>
        </p:spPr>
        <p:txBody>
          <a:bodyPr/>
          <a:lstStyle/>
          <a:p>
            <a:r>
              <a:rPr lang="en-US" sz="3200" dirty="0" err="1"/>
              <a:t>Ukuran</a:t>
            </a:r>
            <a:r>
              <a:rPr lang="en-US" sz="3200" dirty="0"/>
              <a:t> </a:t>
            </a:r>
            <a:r>
              <a:rPr lang="en-US" sz="3200" dirty="0" err="1"/>
              <a:t>Performansi</a:t>
            </a:r>
            <a:r>
              <a:rPr lang="en-US" sz="3200" dirty="0"/>
              <a:t> dan Teknik </a:t>
            </a:r>
            <a:r>
              <a:rPr lang="en-US" sz="3200" dirty="0" err="1"/>
              <a:t>Validasi</a:t>
            </a:r>
            <a:r>
              <a:rPr lang="en-US" sz="3200" dirty="0"/>
              <a:t> Model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EDD636-676D-B486-C191-1E7A473D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4349487"/>
            <a:ext cx="3493008" cy="878908"/>
          </a:xfrm>
        </p:spPr>
        <p:txBody>
          <a:bodyPr/>
          <a:lstStyle/>
          <a:p>
            <a:r>
              <a:rPr lang="en-US" dirty="0"/>
              <a:t>Nelly </a:t>
            </a:r>
            <a:r>
              <a:rPr lang="en-US" dirty="0" err="1"/>
              <a:t>Indriani</a:t>
            </a:r>
            <a:r>
              <a:rPr lang="en-US" dirty="0"/>
              <a:t> </a:t>
            </a:r>
            <a:r>
              <a:rPr lang="en-US" dirty="0" err="1"/>
              <a:t>Widiastuti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54"/>
    </mc:Choice>
    <mc:Fallback xmlns="">
      <p:transition spd="slow" advTm="478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883664"/>
            <a:ext cx="6766560" cy="768096"/>
          </a:xfrm>
        </p:spPr>
        <p:txBody>
          <a:bodyPr/>
          <a:lstStyle/>
          <a:p>
            <a:r>
              <a:rPr lang="en-US" sz="3600" dirty="0" err="1"/>
              <a:t>tendensi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2837688"/>
            <a:ext cx="11249297" cy="2700528"/>
          </a:xfrm>
        </p:spPr>
        <p:txBody>
          <a:bodyPr/>
          <a:lstStyle/>
          <a:p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teratur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endParaRPr lang="en-US" sz="2400" dirty="0"/>
          </a:p>
          <a:p>
            <a:r>
              <a:rPr lang="en-US" sz="2400" dirty="0"/>
              <a:t>Cara: statistic Hopkins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7"/>
    </mc:Choice>
    <mc:Fallback xmlns="">
      <p:transition spd="slow" advTm="187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hopkins</a:t>
            </a:r>
            <a:endParaRPr lang="en-US" dirty="0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A12CB75-06CD-CBC2-8B11-489B0C4785A3}"/>
              </a:ext>
            </a:extLst>
          </p:cNvPr>
          <p:cNvSpPr txBox="1">
            <a:spLocks/>
          </p:cNvSpPr>
          <p:nvPr/>
        </p:nvSpPr>
        <p:spPr>
          <a:xfrm>
            <a:off x="1164771" y="253101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Statistik spasial sederhana yang menguji keacakan spasial dari suatu variabel</a:t>
            </a:r>
          </a:p>
          <a:p>
            <a:r>
              <a:rPr lang="en-US"/>
              <a:t>Hasil klasterisasi dikatakan cenderung memiliki struktur yang teratur jika tidak terdistribusi secara seragam</a:t>
            </a:r>
          </a:p>
          <a:p>
            <a:r>
              <a:rPr lang="en-US"/>
              <a:t>Jika suatu himpunan data D memiliki sample variable acak o, maka metode ini mengukur seberapa jauh o cenderung terdistribusi seragam.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69"/>
    </mc:Choice>
    <mc:Fallback xmlns="">
      <p:transition spd="slow" advTm="661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Statistik</a:t>
            </a:r>
            <a:r>
              <a:rPr lang="en-US" sz="3600" dirty="0"/>
              <a:t> </a:t>
            </a:r>
            <a:r>
              <a:rPr lang="en-US" sz="3600" dirty="0" err="1"/>
              <a:t>hopkins</a:t>
            </a:r>
            <a:endParaRPr lang="en-US" sz="3600" dirty="0"/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02B7B014-001D-213A-8605-0D2580088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5" y="1389888"/>
                <a:ext cx="11245812" cy="52286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7472" indent="-347472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7472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47472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47472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347472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sz="1800" dirty="0">
                    <a:latin typeface="Candara" panose="020E0502030303020204" pitchFamily="34" charset="0"/>
                  </a:rPr>
                  <a:t>Cara </a:t>
                </a:r>
                <a:r>
                  <a:rPr lang="en-US" sz="1800" dirty="0" err="1">
                    <a:latin typeface="Candara" panose="020E0502030303020204" pitchFamily="34" charset="0"/>
                  </a:rPr>
                  <a:t>menghitung</a:t>
                </a:r>
                <a:r>
                  <a:rPr lang="en-US" sz="1800" dirty="0">
                    <a:latin typeface="Candara" panose="020E0502030303020204" pitchFamily="34" charset="0"/>
                  </a:rPr>
                  <a:t> :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1800" dirty="0" err="1">
                    <a:latin typeface="Candara" panose="020E0502030303020204" pitchFamily="34" charset="0"/>
                  </a:rPr>
                  <a:t>Lakukan</a:t>
                </a:r>
                <a:r>
                  <a:rPr lang="en-US" sz="1800" dirty="0">
                    <a:latin typeface="Candara" panose="020E0502030303020204" pitchFamily="34" charset="0"/>
                  </a:rPr>
                  <a:t> sampling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sebanyak</a:t>
                </a:r>
                <a:r>
                  <a:rPr lang="en-US" sz="1800" dirty="0">
                    <a:latin typeface="Candara" panose="020E0502030303020204" pitchFamily="34" charset="0"/>
                  </a:rPr>
                  <a:t> n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titik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err="1">
                    <a:latin typeface="Candara" panose="020E0502030303020204" pitchFamily="34" charset="0"/>
                  </a:rPr>
                  <a:t>secara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seragam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dari</a:t>
                </a:r>
                <a:r>
                  <a:rPr lang="en-US" sz="1800" dirty="0">
                    <a:latin typeface="Candara" panose="020E0502030303020204" pitchFamily="34" charset="0"/>
                  </a:rPr>
                  <a:t> D.  </a:t>
                </a:r>
                <a:r>
                  <a:rPr lang="en-US" sz="1800" dirty="0" err="1">
                    <a:latin typeface="Candara" panose="020E0502030303020204" pitchFamily="34" charset="0"/>
                  </a:rPr>
                  <a:t>Untuk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setiap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titik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dicari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tetangga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terdekat</a:t>
                </a:r>
                <a:r>
                  <a:rPr lang="en-US" sz="1800" dirty="0">
                    <a:latin typeface="Candara" panose="020E0502030303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 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dalam</a:t>
                </a:r>
                <a:r>
                  <a:rPr lang="en-US" sz="1800" dirty="0">
                    <a:latin typeface="Candara" panose="020E0502030303020204" pitchFamily="34" charset="0"/>
                  </a:rPr>
                  <a:t> D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adalah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jarak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antara</a:t>
                </a:r>
                <a:r>
                  <a:rPr lang="en-US" sz="1800" dirty="0">
                    <a:latin typeface="Candara" panose="020E0502030303020204" pitchFamily="34" charset="0"/>
                  </a:rPr>
                  <a:t> pi dan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tetangga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terdekatnya</a:t>
                </a:r>
                <a:r>
                  <a:rPr lang="en-US" sz="1800" dirty="0">
                    <a:latin typeface="Candara" panose="020E0502030303020204" pitchFamily="34" charset="0"/>
                  </a:rPr>
                  <a:t>. X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didefinisikan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dirty="0">
                  <a:latin typeface="Candara" panose="020E050203030302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1800" dirty="0" err="1">
                    <a:latin typeface="Candara" panose="020E0502030303020204" pitchFamily="34" charset="0"/>
                  </a:rPr>
                  <a:t>Lakukan</a:t>
                </a:r>
                <a:r>
                  <a:rPr lang="en-US" sz="1800" dirty="0">
                    <a:latin typeface="Candara" panose="020E0502030303020204" pitchFamily="34" charset="0"/>
                  </a:rPr>
                  <a:t> sampling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sebanyak</a:t>
                </a:r>
                <a:r>
                  <a:rPr lang="en-US" sz="1800" dirty="0">
                    <a:latin typeface="Candara" panose="020E0502030303020204" pitchFamily="34" charset="0"/>
                  </a:rPr>
                  <a:t> n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titik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secara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seragam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dari</a:t>
                </a:r>
                <a:r>
                  <a:rPr lang="en-US" sz="1800" dirty="0">
                    <a:latin typeface="Candara" panose="020E0502030303020204" pitchFamily="34" charset="0"/>
                  </a:rPr>
                  <a:t> D.  </a:t>
                </a:r>
                <a:r>
                  <a:rPr lang="en-US" sz="1800" dirty="0" err="1">
                    <a:latin typeface="Candara" panose="020E0502030303020204" pitchFamily="34" charset="0"/>
                  </a:rPr>
                  <a:t>Untuk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setiap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titik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 dicari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tetangga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terdekat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dalam</a:t>
                </a:r>
                <a:r>
                  <a:rPr lang="en-US" sz="1800" dirty="0">
                    <a:latin typeface="Candara" panose="020E0502030303020204" pitchFamily="34" charset="0"/>
                  </a:rPr>
                  <a:t> 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adalah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jarak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antara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ndara" panose="020E0502030303020204" pitchFamily="34" charset="0"/>
                  </a:rPr>
                  <a:t> dan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tetangga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terdekatnya</a:t>
                </a:r>
                <a:r>
                  <a:rPr lang="en-US" sz="1800" dirty="0">
                    <a:latin typeface="Candara" panose="020E0502030303020204" pitchFamily="34" charset="0"/>
                  </a:rPr>
                  <a:t>. y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didefinisikan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800" dirty="0">
                  <a:latin typeface="Candara" panose="020E050203030302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1800" dirty="0" err="1">
                    <a:latin typeface="Candara" panose="020E0502030303020204" pitchFamily="34" charset="0"/>
                  </a:rPr>
                  <a:t>Hitung</a:t>
                </a:r>
                <a:r>
                  <a:rPr lang="en-US" sz="1800" dirty="0">
                    <a:latin typeface="Candara" panose="020E0502030303020204" pitchFamily="34" charset="0"/>
                  </a:rPr>
                  <a:t> statistic Hopkins </a:t>
                </a:r>
                <a:r>
                  <a:rPr lang="en-US" sz="1800" dirty="0" err="1">
                    <a:latin typeface="Candara" panose="020E0502030303020204" pitchFamily="34" charset="0"/>
                  </a:rPr>
                  <a:t>dengan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:r>
                  <a:rPr lang="en-US" sz="1800" dirty="0" err="1">
                    <a:latin typeface="Candara" panose="020E0502030303020204" pitchFamily="34" charset="0"/>
                  </a:rPr>
                  <a:t>rumus</a:t>
                </a:r>
                <a:r>
                  <a:rPr lang="en-US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ID" sz="1800" dirty="0" err="1">
                    <a:latin typeface="Candara" panose="020E0502030303020204" pitchFamily="34" charset="0"/>
                  </a:rPr>
                  <a:t>Jika</a:t>
                </a:r>
                <a:r>
                  <a:rPr lang="en-ID" sz="1800" dirty="0">
                    <a:latin typeface="Candara" panose="020E0502030303020204" pitchFamily="34" charset="0"/>
                  </a:rPr>
                  <a:t> data D </a:t>
                </a:r>
                <a:r>
                  <a:rPr lang="en-ID" sz="1800" dirty="0" err="1">
                    <a:latin typeface="Candara" panose="020E0502030303020204" pitchFamily="34" charset="0"/>
                  </a:rPr>
                  <a:t>terdistribusi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seragam</a:t>
                </a:r>
                <a:r>
                  <a:rPr lang="en-ID" sz="1800" dirty="0">
                    <a:latin typeface="Candara" panose="020E0502030303020204" pitchFamily="34" charset="0"/>
                  </a:rPr>
                  <a:t>,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maka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akan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mendekati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sehingga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membuat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nilai</a:t>
                </a:r>
                <a:r>
                  <a:rPr lang="en-ID" sz="1800" dirty="0">
                    <a:latin typeface="Candara" panose="020E0502030303020204" pitchFamily="34" charset="0"/>
                  </a:rPr>
                  <a:t> H </a:t>
                </a:r>
                <a:r>
                  <a:rPr lang="en-ID" sz="1800" dirty="0" err="1">
                    <a:latin typeface="Candara" panose="020E0502030303020204" pitchFamily="34" charset="0"/>
                  </a:rPr>
                  <a:t>disekitar</a:t>
                </a:r>
                <a:r>
                  <a:rPr lang="en-ID" sz="1800" dirty="0">
                    <a:latin typeface="Candara" panose="020E0502030303020204" pitchFamily="34" charset="0"/>
                  </a:rPr>
                  <a:t> 0,5.</a:t>
                </a:r>
              </a:p>
              <a:p>
                <a:pPr>
                  <a:lnSpc>
                    <a:spcPct val="120000"/>
                  </a:lnSpc>
                </a:pPr>
                <a:r>
                  <a:rPr lang="en-ID" sz="1800" dirty="0" err="1">
                    <a:latin typeface="Candara" panose="020E0502030303020204" pitchFamily="34" charset="0"/>
                  </a:rPr>
                  <a:t>Jika</a:t>
                </a:r>
                <a:r>
                  <a:rPr lang="en-ID" sz="1800" dirty="0">
                    <a:latin typeface="Candara" panose="020E0502030303020204" pitchFamily="34" charset="0"/>
                  </a:rPr>
                  <a:t> data D </a:t>
                </a:r>
                <a:r>
                  <a:rPr lang="en-ID" sz="1800" dirty="0" err="1">
                    <a:latin typeface="Candara" panose="020E0502030303020204" pitchFamily="34" charset="0"/>
                  </a:rPr>
                  <a:t>tidak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seragam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maka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akan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jauh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lebih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kecil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dari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sehingga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nilai</a:t>
                </a:r>
                <a:r>
                  <a:rPr lang="en-ID" sz="1800" dirty="0">
                    <a:latin typeface="Candara" panose="020E0502030303020204" pitchFamily="34" charset="0"/>
                  </a:rPr>
                  <a:t> H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mendekati</a:t>
                </a:r>
                <a:r>
                  <a:rPr lang="en-ID" sz="1800" dirty="0">
                    <a:latin typeface="Candara" panose="020E0502030303020204" pitchFamily="34" charset="0"/>
                  </a:rPr>
                  <a:t>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ID" sz="1800" dirty="0" err="1">
                    <a:latin typeface="Candara" panose="020E0502030303020204" pitchFamily="34" charset="0"/>
                  </a:rPr>
                  <a:t>Jadi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jika</a:t>
                </a:r>
                <a:r>
                  <a:rPr lang="en-ID" sz="1800" dirty="0">
                    <a:latin typeface="Candara" panose="020E0502030303020204" pitchFamily="34" charset="0"/>
                  </a:rPr>
                  <a:t> H &gt; 0,5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maka</a:t>
                </a:r>
                <a:r>
                  <a:rPr lang="en-ID" sz="1800" dirty="0">
                    <a:latin typeface="Candara" panose="020E0502030303020204" pitchFamily="34" charset="0"/>
                  </a:rPr>
                  <a:t> D </a:t>
                </a:r>
                <a:r>
                  <a:rPr lang="en-ID" sz="1800" dirty="0" err="1">
                    <a:latin typeface="Candara" panose="020E0502030303020204" pitchFamily="34" charset="0"/>
                  </a:rPr>
                  <a:t>tidak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memiliki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kluster</a:t>
                </a:r>
                <a:r>
                  <a:rPr lang="en-ID" sz="1800" dirty="0">
                    <a:latin typeface="Candara" panose="020E0502030303020204" pitchFamily="34" charset="0"/>
                  </a:rPr>
                  <a:t> yang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signifikan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secara</a:t>
                </a:r>
                <a:r>
                  <a:rPr lang="en-ID" sz="1800" dirty="0">
                    <a:latin typeface="Candara" panose="020E0502030303020204" pitchFamily="34" charset="0"/>
                  </a:rPr>
                  <a:t> statistic.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Sedangkan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jika</a:t>
                </a:r>
                <a:r>
                  <a:rPr lang="en-ID" sz="1800" dirty="0">
                    <a:latin typeface="Candara" panose="020E0502030303020204" pitchFamily="34" charset="0"/>
                  </a:rPr>
                  <a:t> H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mendekati</a:t>
                </a:r>
                <a:r>
                  <a:rPr lang="en-ID" sz="1800" dirty="0">
                    <a:latin typeface="Candara" panose="020E0502030303020204" pitchFamily="34" charset="0"/>
                  </a:rPr>
                  <a:t> 0 </a:t>
                </a:r>
                <a:r>
                  <a:rPr lang="en-ID" sz="1800" dirty="0" err="1">
                    <a:latin typeface="Candara" panose="020E0502030303020204" pitchFamily="34" charset="0"/>
                  </a:rPr>
                  <a:t>berarti</a:t>
                </a:r>
                <a:r>
                  <a:rPr lang="en-ID" sz="1800" dirty="0">
                    <a:latin typeface="Candara" panose="020E0502030303020204" pitchFamily="34" charset="0"/>
                  </a:rPr>
                  <a:t> D </a:t>
                </a:r>
                <a:r>
                  <a:rPr lang="en-ID" sz="1800" dirty="0" err="1">
                    <a:latin typeface="Candara" panose="020E0502030303020204" pitchFamily="34" charset="0"/>
                  </a:rPr>
                  <a:t>memiliki</a:t>
                </a:r>
                <a:r>
                  <a:rPr lang="en-ID" sz="1800" dirty="0">
                    <a:latin typeface="Candara" panose="020E0502030303020204" pitchFamily="34" charset="0"/>
                  </a:rPr>
                  <a:t> </a:t>
                </a:r>
                <a:r>
                  <a:rPr lang="en-ID" sz="1800" dirty="0" err="1">
                    <a:latin typeface="Candara" panose="020E0502030303020204" pitchFamily="34" charset="0"/>
                  </a:rPr>
                  <a:t>klaster</a:t>
                </a:r>
                <a:r>
                  <a:rPr lang="en-ID" sz="1800" dirty="0">
                    <a:latin typeface="Candara" panose="020E0502030303020204" pitchFamily="34" charset="0"/>
                  </a:rPr>
                  <a:t> yang </a:t>
                </a:r>
                <a:r>
                  <a:rPr lang="en-ID" sz="1800" dirty="0" err="1">
                    <a:latin typeface="Candara" panose="020E0502030303020204" pitchFamily="34" charset="0"/>
                  </a:rPr>
                  <a:t>signifikan</a:t>
                </a:r>
                <a:r>
                  <a:rPr lang="en-ID" sz="1800" dirty="0">
                    <a:latin typeface="Candara" panose="020E05020303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02B7B014-001D-213A-8605-0D258008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" y="1389888"/>
                <a:ext cx="11245812" cy="5228626"/>
              </a:xfrm>
              <a:prstGeom prst="rect">
                <a:avLst/>
              </a:prstGeom>
              <a:blipFill>
                <a:blip r:embed="rId4"/>
                <a:stretch>
                  <a:fillRect l="-488" r="-4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64"/>
    </mc:Choice>
    <mc:Fallback xmlns="">
      <p:transition spd="slow" advTm="5436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62514F50-4C3F-5FCE-44EC-0ECC4EC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487" y="315568"/>
            <a:ext cx="8165592" cy="768096"/>
          </a:xfrm>
        </p:spPr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 </a:t>
            </a:r>
            <a:endParaRPr lang="en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FD78-68CC-EFD0-39E1-E20A423E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9FB4D-8988-3961-B969-AA4E56F833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3DBD564-194D-7C02-71FC-9546ABC946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153003"/>
                  </p:ext>
                </p:extLst>
              </p:nvPr>
            </p:nvGraphicFramePr>
            <p:xfrm>
              <a:off x="4356829" y="1710258"/>
              <a:ext cx="5937250" cy="21751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9330">
                      <a:extLst>
                        <a:ext uri="{9D8B030D-6E8A-4147-A177-3AD203B41FA5}">
                          <a16:colId xmlns:a16="http://schemas.microsoft.com/office/drawing/2014/main" val="4144989795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3120785416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1483049069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3730835289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2870109957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26036886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00235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3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98203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29320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37268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71613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11612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3DBD564-194D-7C02-71FC-9546ABC946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153003"/>
                  </p:ext>
                </p:extLst>
              </p:nvPr>
            </p:nvGraphicFramePr>
            <p:xfrm>
              <a:off x="4356829" y="1710258"/>
              <a:ext cx="5937250" cy="21751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9330">
                      <a:extLst>
                        <a:ext uri="{9D8B030D-6E8A-4147-A177-3AD203B41FA5}">
                          <a16:colId xmlns:a16="http://schemas.microsoft.com/office/drawing/2014/main" val="4144989795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3120785416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1483049069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3730835289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2870109957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2603688606"/>
                        </a:ext>
                      </a:extLst>
                    </a:gridCol>
                  </a:tblGrid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667" r="-40122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235" t="-1667" r="-30370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387" t="-1667" r="-20184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852" t="-1667" r="-10308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8773" t="-1667" r="-2454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023518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103390" r="-504321" b="-4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3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982031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200000" r="-504321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293204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300000" r="-50432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3726838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406780" r="-50432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7161323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498333" r="-50432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11612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9440D5-5835-7BDF-F777-D6064A2E0D26}"/>
                  </a:ext>
                </a:extLst>
              </p:cNvPr>
              <p:cNvSpPr txBox="1"/>
              <p:nvPr/>
            </p:nvSpPr>
            <p:spPr>
              <a:xfrm>
                <a:off x="2783758" y="912898"/>
                <a:ext cx="8161610" cy="671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Misalkan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himpunan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data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sebagai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berikut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jarak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masing-masing data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seperti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pada </a:t>
                </a:r>
                <a:r>
                  <a:rPr lang="en-US" kern="1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tabel</a:t>
                </a:r>
                <a:r>
                  <a:rPr lang="en-US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kern="1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9440D5-5835-7BDF-F777-D6064A2E0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58" y="912898"/>
                <a:ext cx="8161610" cy="671915"/>
              </a:xfrm>
              <a:prstGeom prst="rect">
                <a:avLst/>
              </a:prstGeom>
              <a:blipFill>
                <a:blip r:embed="rId3"/>
                <a:stretch>
                  <a:fillRect l="-672" t="-4545" b="-136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A73773-4AC4-32E6-14CB-46F21F2E2AA1}"/>
                  </a:ext>
                </a:extLst>
              </p:cNvPr>
              <p:cNvSpPr txBox="1"/>
              <p:nvPr/>
            </p:nvSpPr>
            <p:spPr>
              <a:xfrm>
                <a:off x="3639164" y="4158599"/>
                <a:ext cx="6098458" cy="1766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Jika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dihitung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statistic Hopkins: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Misal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n = 3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Tentukan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sub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himpunan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sebanyak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D, missal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terpilih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Tentukan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ID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D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A73773-4AC4-32E6-14CB-46F21F2E2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64" y="4158599"/>
                <a:ext cx="6098458" cy="1766189"/>
              </a:xfrm>
              <a:prstGeom prst="rect">
                <a:avLst/>
              </a:prstGeom>
              <a:blipFill>
                <a:blip r:embed="rId4"/>
                <a:stretch>
                  <a:fillRect l="-900" t="-1379" r="-8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95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65516BD8-F794-42E0-A947-62FC439895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373178"/>
                  </p:ext>
                </p:extLst>
              </p:nvPr>
            </p:nvGraphicFramePr>
            <p:xfrm>
              <a:off x="741210" y="594360"/>
              <a:ext cx="5880098" cy="17357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967">
                      <a:extLst>
                        <a:ext uri="{9D8B030D-6E8A-4147-A177-3AD203B41FA5}">
                          <a16:colId xmlns:a16="http://schemas.microsoft.com/office/drawing/2014/main" val="1292848290"/>
                        </a:ext>
                      </a:extLst>
                    </a:gridCol>
                    <a:gridCol w="842709">
                      <a:extLst>
                        <a:ext uri="{9D8B030D-6E8A-4147-A177-3AD203B41FA5}">
                          <a16:colId xmlns:a16="http://schemas.microsoft.com/office/drawing/2014/main" val="797724564"/>
                        </a:ext>
                      </a:extLst>
                    </a:gridCol>
                    <a:gridCol w="843338">
                      <a:extLst>
                        <a:ext uri="{9D8B030D-6E8A-4147-A177-3AD203B41FA5}">
                          <a16:colId xmlns:a16="http://schemas.microsoft.com/office/drawing/2014/main" val="217228179"/>
                        </a:ext>
                      </a:extLst>
                    </a:gridCol>
                    <a:gridCol w="843338">
                      <a:extLst>
                        <a:ext uri="{9D8B030D-6E8A-4147-A177-3AD203B41FA5}">
                          <a16:colId xmlns:a16="http://schemas.microsoft.com/office/drawing/2014/main" val="1273337927"/>
                        </a:ext>
                      </a:extLst>
                    </a:gridCol>
                    <a:gridCol w="843967">
                      <a:extLst>
                        <a:ext uri="{9D8B030D-6E8A-4147-A177-3AD203B41FA5}">
                          <a16:colId xmlns:a16="http://schemas.microsoft.com/office/drawing/2014/main" val="1670434640"/>
                        </a:ext>
                      </a:extLst>
                    </a:gridCol>
                    <a:gridCol w="843967">
                      <a:extLst>
                        <a:ext uri="{9D8B030D-6E8A-4147-A177-3AD203B41FA5}">
                          <a16:colId xmlns:a16="http://schemas.microsoft.com/office/drawing/2014/main" val="1401075636"/>
                        </a:ext>
                      </a:extLst>
                    </a:gridCol>
                    <a:gridCol w="818812">
                      <a:extLst>
                        <a:ext uri="{9D8B030D-6E8A-4147-A177-3AD203B41FA5}">
                          <a16:colId xmlns:a16="http://schemas.microsoft.com/office/drawing/2014/main" val="1206252326"/>
                        </a:ext>
                      </a:extLst>
                    </a:gridCol>
                  </a:tblGrid>
                  <a:tr h="2782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1537606692"/>
                      </a:ext>
                    </a:extLst>
                  </a:tr>
                  <a:tr h="2782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2691746364"/>
                      </a:ext>
                    </a:extLst>
                  </a:tr>
                  <a:tr h="2782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2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775101059"/>
                      </a:ext>
                    </a:extLst>
                  </a:tr>
                  <a:tr h="2782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1029602055"/>
                      </a:ext>
                    </a:extLst>
                  </a:tr>
                  <a:tr h="194515"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Jumlah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D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ID" sz="16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D" sz="16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3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2810138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65516BD8-F794-42E0-A947-62FC439895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373178"/>
                  </p:ext>
                </p:extLst>
              </p:nvPr>
            </p:nvGraphicFramePr>
            <p:xfrm>
              <a:off x="741210" y="594360"/>
              <a:ext cx="5880098" cy="17366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967">
                      <a:extLst>
                        <a:ext uri="{9D8B030D-6E8A-4147-A177-3AD203B41FA5}">
                          <a16:colId xmlns:a16="http://schemas.microsoft.com/office/drawing/2014/main" val="1292848290"/>
                        </a:ext>
                      </a:extLst>
                    </a:gridCol>
                    <a:gridCol w="842709">
                      <a:extLst>
                        <a:ext uri="{9D8B030D-6E8A-4147-A177-3AD203B41FA5}">
                          <a16:colId xmlns:a16="http://schemas.microsoft.com/office/drawing/2014/main" val="797724564"/>
                        </a:ext>
                      </a:extLst>
                    </a:gridCol>
                    <a:gridCol w="843338">
                      <a:extLst>
                        <a:ext uri="{9D8B030D-6E8A-4147-A177-3AD203B41FA5}">
                          <a16:colId xmlns:a16="http://schemas.microsoft.com/office/drawing/2014/main" val="217228179"/>
                        </a:ext>
                      </a:extLst>
                    </a:gridCol>
                    <a:gridCol w="843338">
                      <a:extLst>
                        <a:ext uri="{9D8B030D-6E8A-4147-A177-3AD203B41FA5}">
                          <a16:colId xmlns:a16="http://schemas.microsoft.com/office/drawing/2014/main" val="1273337927"/>
                        </a:ext>
                      </a:extLst>
                    </a:gridCol>
                    <a:gridCol w="843967">
                      <a:extLst>
                        <a:ext uri="{9D8B030D-6E8A-4147-A177-3AD203B41FA5}">
                          <a16:colId xmlns:a16="http://schemas.microsoft.com/office/drawing/2014/main" val="1670434640"/>
                        </a:ext>
                      </a:extLst>
                    </a:gridCol>
                    <a:gridCol w="843967">
                      <a:extLst>
                        <a:ext uri="{9D8B030D-6E8A-4147-A177-3AD203B41FA5}">
                          <a16:colId xmlns:a16="http://schemas.microsoft.com/office/drawing/2014/main" val="1401075636"/>
                        </a:ext>
                      </a:extLst>
                    </a:gridCol>
                    <a:gridCol w="818812">
                      <a:extLst>
                        <a:ext uri="{9D8B030D-6E8A-4147-A177-3AD203B41FA5}">
                          <a16:colId xmlns:a16="http://schemas.microsoft.com/office/drawing/2014/main" val="1206252326"/>
                        </a:ext>
                      </a:extLst>
                    </a:gridCol>
                  </a:tblGrid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101449" t="-1667" r="-502174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200000" t="-1667" r="-398561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302174" t="-1667" r="-301449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399281" t="-1667" r="-199281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502899" t="-1667" r="-100725" b="-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616296" t="-1667" r="-2963" b="-54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60669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719" t="-103390" r="-597842" b="-4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2691746364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719" t="-200000" r="-597842" b="-3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2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77510105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719" t="-300000" r="-597842" b="-2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1029602055"/>
                      </a:ext>
                    </a:extLst>
                  </a:tr>
                  <a:tr h="286576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20" marR="67920" marT="0" marB="0">
                        <a:blipFill>
                          <a:blip r:embed="rId2"/>
                          <a:stretch>
                            <a:fillRect l="-120" t="-510638" r="-16727" b="-2127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3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7920" marR="67920" marT="0" marB="0"/>
                    </a:tc>
                    <a:extLst>
                      <a:ext uri="{0D108BD9-81ED-4DB2-BD59-A6C34878D82A}">
                        <a16:rowId xmlns:a16="http://schemas.microsoft.com/office/drawing/2014/main" val="2810138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A702C-BBAD-72DC-E047-DF9CC65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7116A1-C2F7-88BF-12C2-8955F327C35B}"/>
                  </a:ext>
                </a:extLst>
              </p:cNvPr>
              <p:cNvSpPr txBox="1"/>
              <p:nvPr/>
            </p:nvSpPr>
            <p:spPr>
              <a:xfrm>
                <a:off x="6621308" y="457200"/>
                <a:ext cx="5311612" cy="228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07000"/>
                  </a:lnSpc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Keterangan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warna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merah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tidak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diperhitungkan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karena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menghitung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jarak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terhadap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dirinya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sendiri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warna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kuning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jarak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terdekat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terhadap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 startAt="4"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Tentukan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sub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himpunan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q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sebanyak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D, missal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terpilih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4"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Tentukan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ID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D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7116A1-C2F7-88BF-12C2-8955F327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308" y="457200"/>
                <a:ext cx="5311612" cy="2288960"/>
              </a:xfrm>
              <a:prstGeom prst="rect">
                <a:avLst/>
              </a:prstGeom>
              <a:blipFill>
                <a:blip r:embed="rId3"/>
                <a:stretch>
                  <a:fillRect l="-917" t="-1067" r="-9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E27D5FF-D7C4-743F-3848-C8F687EF2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759395"/>
                  </p:ext>
                </p:extLst>
              </p:nvPr>
            </p:nvGraphicFramePr>
            <p:xfrm>
              <a:off x="7515144" y="4073825"/>
              <a:ext cx="3924000" cy="14309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0769">
                      <a:extLst>
                        <a:ext uri="{9D8B030D-6E8A-4147-A177-3AD203B41FA5}">
                          <a16:colId xmlns:a16="http://schemas.microsoft.com/office/drawing/2014/main" val="749075573"/>
                        </a:ext>
                      </a:extLst>
                    </a:gridCol>
                    <a:gridCol w="980769">
                      <a:extLst>
                        <a:ext uri="{9D8B030D-6E8A-4147-A177-3AD203B41FA5}">
                          <a16:colId xmlns:a16="http://schemas.microsoft.com/office/drawing/2014/main" val="239100495"/>
                        </a:ext>
                      </a:extLst>
                    </a:gridCol>
                    <a:gridCol w="981231">
                      <a:extLst>
                        <a:ext uri="{9D8B030D-6E8A-4147-A177-3AD203B41FA5}">
                          <a16:colId xmlns:a16="http://schemas.microsoft.com/office/drawing/2014/main" val="3439177538"/>
                        </a:ext>
                      </a:extLst>
                    </a:gridCol>
                    <a:gridCol w="981231">
                      <a:extLst>
                        <a:ext uri="{9D8B030D-6E8A-4147-A177-3AD203B41FA5}">
                          <a16:colId xmlns:a16="http://schemas.microsoft.com/office/drawing/2014/main" val="351560462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7877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59613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29266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9804426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Jumlah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D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ID" sz="16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D" sz="16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3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89046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E27D5FF-D7C4-743F-3848-C8F687EF2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759395"/>
                  </p:ext>
                </p:extLst>
              </p:nvPr>
            </p:nvGraphicFramePr>
            <p:xfrm>
              <a:off x="7515144" y="4073825"/>
              <a:ext cx="3924000" cy="14318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0769">
                      <a:extLst>
                        <a:ext uri="{9D8B030D-6E8A-4147-A177-3AD203B41FA5}">
                          <a16:colId xmlns:a16="http://schemas.microsoft.com/office/drawing/2014/main" val="749075573"/>
                        </a:ext>
                      </a:extLst>
                    </a:gridCol>
                    <a:gridCol w="980769">
                      <a:extLst>
                        <a:ext uri="{9D8B030D-6E8A-4147-A177-3AD203B41FA5}">
                          <a16:colId xmlns:a16="http://schemas.microsoft.com/office/drawing/2014/main" val="239100495"/>
                        </a:ext>
                      </a:extLst>
                    </a:gridCol>
                    <a:gridCol w="981231">
                      <a:extLst>
                        <a:ext uri="{9D8B030D-6E8A-4147-A177-3AD203B41FA5}">
                          <a16:colId xmlns:a16="http://schemas.microsoft.com/office/drawing/2014/main" val="3439177538"/>
                        </a:ext>
                      </a:extLst>
                    </a:gridCol>
                    <a:gridCol w="981231">
                      <a:extLst>
                        <a:ext uri="{9D8B030D-6E8A-4147-A177-3AD203B41FA5}">
                          <a16:colId xmlns:a16="http://schemas.microsoft.com/office/drawing/2014/main" val="3515604621"/>
                        </a:ext>
                      </a:extLst>
                    </a:gridCol>
                  </a:tblGrid>
                  <a:tr h="362522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621" t="-1667" r="-203106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9383" t="-1667" r="-101852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1242" t="-1667" r="-2484" b="-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8775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1" t="-141860" r="-303106" b="-5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5961385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1" t="-241860" r="-303106" b="-4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2926603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21" t="-341860" r="-303106" b="-34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9804426"/>
                      </a:ext>
                    </a:extLst>
                  </a:tr>
                  <a:tr h="286576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7" t="-404255" r="-34091" b="-2127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3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89046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0090BE-56BE-8A2B-E785-5F0C7505A434}"/>
                  </a:ext>
                </a:extLst>
              </p:cNvPr>
              <p:cNvSpPr txBox="1"/>
              <p:nvPr/>
            </p:nvSpPr>
            <p:spPr>
              <a:xfrm>
                <a:off x="1409312" y="3670167"/>
                <a:ext cx="6105832" cy="135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rtl="0">
                  <a:lnSpc>
                    <a:spcPct val="107000"/>
                  </a:lnSpc>
                  <a:buFont typeface="+mj-lt"/>
                  <a:buAutoNum type="arabicPeriod" startAt="6"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Sehingga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statistik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Hopkins: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𝐻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3+3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=0,5</m:t>
                      </m:r>
                    </m:oMath>
                  </m:oMathPara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Artinya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tidak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terjadi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tendensi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klaster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0090BE-56BE-8A2B-E785-5F0C7505A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12" y="3670167"/>
                <a:ext cx="6105832" cy="1357679"/>
              </a:xfrm>
              <a:prstGeom prst="rect">
                <a:avLst/>
              </a:prstGeom>
              <a:blipFill>
                <a:blip r:embed="rId5"/>
                <a:stretch>
                  <a:fillRect l="-798" t="-1794" b="-62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30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r>
              <a:rPr lang="en-US" sz="2800" dirty="0"/>
              <a:t> - </a:t>
            </a:r>
            <a:r>
              <a:rPr lang="en-ID" sz="2800" dirty="0"/>
              <a:t>Cara </a:t>
            </a:r>
            <a:r>
              <a:rPr lang="en-ID" sz="2800" dirty="0" err="1"/>
              <a:t>ke</a:t>
            </a:r>
            <a:r>
              <a:rPr lang="en-ID" sz="2800" dirty="0"/>
              <a:t> – 1</a:t>
            </a:r>
            <a:endParaRPr lang="en-US" sz="2800" dirty="0"/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data,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0BF56CE2-ADEB-1E22-50FB-9F2AB3786483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Rumus </a:t>
                </a:r>
                <a:r>
                  <a:rPr lang="en-ID" dirty="0" err="1"/>
                  <a:t>estimasi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ID" dirty="0"/>
                  <a:t>, n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jumlah</a:t>
                </a:r>
                <a:r>
                  <a:rPr lang="en-ID" dirty="0"/>
                  <a:t> data.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0BF56CE2-ADEB-1E22-50FB-9F2AB3786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>
                <a:blip r:embed="rId4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85" b="85"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063C991-877C-CD1D-A03D-547E04121FE0}"/>
                  </a:ext>
                </a:extLst>
              </p:cNvPr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lang="en-ID" dirty="0"/>
                  <a:t>Ekspektasi </a:t>
                </a:r>
                <a:r>
                  <a:rPr lang="en-ID" dirty="0" err="1"/>
                  <a:t>jumlah</a:t>
                </a:r>
                <a:r>
                  <a:rPr lang="en-ID" dirty="0"/>
                  <a:t> data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kluster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ID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063C991-877C-CD1D-A03D-547E04121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>
                <a:blip r:embed="rId6"/>
                <a:stretch>
                  <a:fillRect l="-659" t="-5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135A-96A3-3653-A81C-B1F3F4D55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874" y="878266"/>
            <a:ext cx="6230603" cy="667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Klaster</a:t>
            </a:r>
            <a:r>
              <a:rPr lang="en-US" sz="2400" dirty="0"/>
              <a:t> - </a:t>
            </a:r>
            <a:r>
              <a:rPr lang="en-ID" sz="2400" dirty="0"/>
              <a:t>Cara </a:t>
            </a:r>
            <a:r>
              <a:rPr lang="en-ID" sz="2400" dirty="0" err="1"/>
              <a:t>ke</a:t>
            </a:r>
            <a:r>
              <a:rPr lang="en-ID" sz="2400" dirty="0"/>
              <a:t> –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0A64D49-8F40-E795-BB83-396D11EBFA9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61878" y="2156902"/>
                <a:ext cx="8572058" cy="2176272"/>
              </a:xfrm>
            </p:spPr>
            <p:txBody>
              <a:bodyPr/>
              <a:lstStyle/>
              <a:p>
                <a:r>
                  <a:rPr lang="en-US" dirty="0"/>
                  <a:t>METODE ELBOW</a:t>
                </a:r>
              </a:p>
              <a:p>
                <a:r>
                  <a:rPr lang="en-US" dirty="0" err="1"/>
                  <a:t>Meningkatkan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klaster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menurunkan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variansi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kluster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klaster</a:t>
                </a:r>
                <a:r>
                  <a:rPr lang="en-US" dirty="0"/>
                  <a:t> yang </a:t>
                </a:r>
                <a:r>
                  <a:rPr lang="en-US" dirty="0" err="1"/>
                  <a:t>ada</a:t>
                </a:r>
                <a:r>
                  <a:rPr lang="en-US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Buat</a:t>
                </a:r>
                <a:r>
                  <a:rPr lang="en-US" dirty="0"/>
                  <a:t> k </a:t>
                </a:r>
                <a:r>
                  <a:rPr lang="en-US" dirty="0" err="1"/>
                  <a:t>klaster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clustering.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Hitung</a:t>
                </a:r>
                <a:r>
                  <a:rPr lang="en-US" dirty="0"/>
                  <a:t> SSE (sum of square Error)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Lakukan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k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Buat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k,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balik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seperti</a:t>
                </a:r>
                <a:r>
                  <a:rPr lang="en-US" dirty="0"/>
                  <a:t> siku, </a:t>
                </a:r>
                <a:r>
                  <a:rPr lang="en-US" dirty="0" err="1"/>
                  <a:t>itulah</a:t>
                </a:r>
                <a:r>
                  <a:rPr lang="en-US" dirty="0"/>
                  <a:t> yang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klaster</a:t>
                </a:r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0A64D49-8F40-E795-BB83-396D11EBF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61878" y="2156902"/>
                <a:ext cx="8572058" cy="2176272"/>
              </a:xfrm>
              <a:blipFill>
                <a:blip r:embed="rId2"/>
                <a:stretch>
                  <a:fillRect l="-1565" t="-4482" b="-635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7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35EE-2D9D-5D11-8F76-680946D2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klasterisasi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C673-B5F4-57C4-9C1E-83ED10D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766560" cy="270052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ekstrinsik</a:t>
            </a:r>
            <a:r>
              <a:rPr lang="en-US" sz="2400" dirty="0"/>
              <a:t> =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klasterisasi</a:t>
            </a:r>
            <a:r>
              <a:rPr lang="en-US" sz="2400" dirty="0"/>
              <a:t> ideal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 yang data </a:t>
            </a:r>
            <a:r>
              <a:rPr lang="en-US" sz="2400" dirty="0" err="1"/>
              <a:t>dibuat</a:t>
            </a:r>
            <a:r>
              <a:rPr lang="en-US" sz="2400" dirty="0"/>
              <a:t> oleh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Metode</a:t>
            </a:r>
            <a:r>
              <a:rPr lang="en-US" sz="2400" dirty="0"/>
              <a:t> intrinsic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29585-2BC2-879C-0A05-596DC1AA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4D9A-2289-EE0E-BF7D-B6747700F3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16DF-EBB4-4DA6-B909-8ADF9C00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004" y="1363340"/>
            <a:ext cx="7013448" cy="745679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ekstrinsik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56FB2-C721-23F5-1B42-DBB97C44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0474" y="2435430"/>
            <a:ext cx="7689810" cy="58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Harus </a:t>
            </a:r>
            <a:r>
              <a:rPr lang="en-US" sz="2000" dirty="0" err="1"/>
              <a:t>memenuhi</a:t>
            </a:r>
            <a:r>
              <a:rPr lang="en-US" sz="2000" dirty="0"/>
              <a:t>: </a:t>
            </a:r>
            <a:r>
              <a:rPr lang="en-US" sz="2000" dirty="0" err="1"/>
              <a:t>homogenitas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, </a:t>
            </a:r>
            <a:r>
              <a:rPr lang="en-US" sz="2000" dirty="0" err="1"/>
              <a:t>kelengkapan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, rag bag, dan </a:t>
            </a:r>
            <a:r>
              <a:rPr lang="en-US" sz="2000" dirty="0" err="1"/>
              <a:t>mempertahankan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Bcubed</a:t>
            </a:r>
            <a:r>
              <a:rPr lang="en-US" sz="2000" dirty="0"/>
              <a:t> </a:t>
            </a:r>
            <a:r>
              <a:rPr lang="en-US" sz="2000" dirty="0" err="1"/>
              <a:t>mengukur</a:t>
            </a:r>
            <a:r>
              <a:rPr lang="en-US" sz="2000" dirty="0"/>
              <a:t> precision dan 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 -&gt;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objek-objek</a:t>
            </a:r>
            <a:r>
              <a:rPr lang="en-US" sz="2000" dirty="0"/>
              <a:t> lain di </a:t>
            </a:r>
            <a:r>
              <a:rPr lang="en-US" sz="2000" dirty="0" err="1"/>
              <a:t>klaster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Recall-&gt;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objek-objek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dimasukan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klaster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5E93-5046-F70F-67C6-4C86167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6CE8-3C58-0EFC-A79D-0CF2C67A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594360"/>
            <a:ext cx="3236288" cy="768096"/>
          </a:xfrm>
        </p:spPr>
        <p:txBody>
          <a:bodyPr/>
          <a:lstStyle/>
          <a:p>
            <a:r>
              <a:rPr lang="en-US" sz="4000" dirty="0" err="1"/>
              <a:t>bcubed</a:t>
            </a:r>
            <a:endParaRPr lang="en-ID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661BF-E6DA-7512-08EA-BBF1FAE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AAA6DA8-1995-1BFD-9810-66D4E81EAE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368" y="457200"/>
                <a:ext cx="8558087" cy="640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1" kern="1200" cap="all" baseline="0">
                    <a:solidFill>
                      <a:schemeClr val="accent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0" cap="none" dirty="0">
                    <a:latin typeface="+mn-lt"/>
                  </a:rPr>
                  <a:t>Identifikasi </a:t>
                </a:r>
                <a:r>
                  <a:rPr lang="en-US" sz="1600" b="0" cap="none" dirty="0" err="1">
                    <a:latin typeface="+mn-lt"/>
                  </a:rPr>
                  <a:t>Klaster</a:t>
                </a:r>
                <a:r>
                  <a:rPr lang="en-US" sz="1600" b="0" cap="none" dirty="0">
                    <a:latin typeface="+mn-lt"/>
                  </a:rPr>
                  <a:t>: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cap="none" dirty="0" err="1"/>
                  <a:t>Setiap</a:t>
                </a:r>
                <a:r>
                  <a:rPr lang="en-US" sz="1600" b="0" cap="none" dirty="0"/>
                  <a:t> data </a:t>
                </a:r>
                <a:r>
                  <a:rPr lang="en-US" sz="1600" b="0" cap="none" dirty="0" err="1"/>
                  <a:t>dalam</a:t>
                </a:r>
                <a:r>
                  <a:rPr lang="en-US" sz="1600" b="0" cap="none" dirty="0"/>
                  <a:t> dataset </a:t>
                </a:r>
                <a:r>
                  <a:rPr lang="en-US" sz="1600" b="0" cap="none" dirty="0" err="1"/>
                  <a:t>harus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dikelompokkan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dalam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klaster</a:t>
                </a:r>
                <a:r>
                  <a:rPr lang="en-US" sz="1600" b="0" cap="none" dirty="0"/>
                  <a:t> yang </a:t>
                </a:r>
                <a:r>
                  <a:rPr lang="en-US" sz="1600" b="0" cap="none" dirty="0" err="1"/>
                  <a:t>telah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terbentuk</a:t>
                </a:r>
                <a:r>
                  <a:rPr lang="en-US" sz="1600" b="0" cap="none" dirty="0"/>
                  <a:t>. </a:t>
                </a:r>
                <a:r>
                  <a:rPr lang="en-US" sz="1600" b="0" cap="none" dirty="0" err="1"/>
                  <a:t>Setiap</a:t>
                </a:r>
                <a:r>
                  <a:rPr lang="en-US" sz="1600" b="0" cap="none" dirty="0"/>
                  <a:t> data juga </a:t>
                </a:r>
                <a:r>
                  <a:rPr lang="en-US" sz="1600" b="0" cap="none" dirty="0" err="1"/>
                  <a:t>memiliki</a:t>
                </a:r>
                <a:r>
                  <a:rPr lang="en-US" sz="1600" b="0" cap="none" dirty="0"/>
                  <a:t> label </a:t>
                </a:r>
                <a:r>
                  <a:rPr lang="en-US" sz="1600" b="0" cap="none" dirty="0" err="1"/>
                  <a:t>atau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kategori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asli</a:t>
                </a:r>
                <a:r>
                  <a:rPr lang="en-US" sz="1600" b="0" cap="none" dirty="0"/>
                  <a:t> yang </a:t>
                </a:r>
                <a:r>
                  <a:rPr lang="en-US" sz="1600" b="0" cap="none" dirty="0" err="1"/>
                  <a:t>menjadi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acuan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penilaian</a:t>
                </a:r>
                <a:r>
                  <a:rPr lang="en-US" sz="1600" b="0" cap="none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0" cap="none" dirty="0" err="1">
                    <a:latin typeface="+mn-lt"/>
                  </a:rPr>
                  <a:t>Hitung</a:t>
                </a:r>
                <a:r>
                  <a:rPr lang="en-US" sz="1600" b="0" cap="none" dirty="0">
                    <a:latin typeface="+mn-lt"/>
                  </a:rPr>
                  <a:t> Precision dan Recall Per Item: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b="0" cap="none" dirty="0" err="1"/>
                  <a:t>Untuk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setiap</a:t>
                </a:r>
                <a:r>
                  <a:rPr lang="en-US" sz="1600" b="0" cap="none" dirty="0"/>
                  <a:t> item 𝑖 </a:t>
                </a:r>
                <a:r>
                  <a:rPr lang="en-US" sz="1600" b="0" cap="none" dirty="0" err="1"/>
                  <a:t>dalam</a:t>
                </a:r>
                <a:r>
                  <a:rPr lang="en-US" sz="1600" b="0" cap="none" dirty="0"/>
                  <a:t> dataset:</a:t>
                </a:r>
              </a:p>
              <a:p>
                <a:pPr marL="803275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cap="none" dirty="0"/>
                  <a:t>Precision 𝑃(𝑖): </a:t>
                </a:r>
                <a:r>
                  <a:rPr lang="en-US" sz="1600" b="0" cap="none" dirty="0" err="1"/>
                  <a:t>Hitung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persentase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anggota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klaster</a:t>
                </a:r>
                <a:r>
                  <a:rPr lang="en-US" sz="1600" b="0" cap="none" dirty="0"/>
                  <a:t> 𝐶(𝑖) yang </a:t>
                </a:r>
                <a:r>
                  <a:rPr lang="en-US" sz="1600" b="0" cap="none" dirty="0" err="1"/>
                  <a:t>memiliki</a:t>
                </a:r>
                <a:r>
                  <a:rPr lang="en-US" sz="1600" b="0" cap="none" dirty="0"/>
                  <a:t> label yang </a:t>
                </a:r>
                <a:r>
                  <a:rPr lang="en-US" sz="1600" b="0" cap="none" dirty="0" err="1"/>
                  <a:t>sama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dengan</a:t>
                </a:r>
                <a:r>
                  <a:rPr lang="en-US" sz="1600" b="0" cap="none" dirty="0"/>
                  <a:t> item 𝑖.</a:t>
                </a:r>
              </a:p>
              <a:p>
                <a:pPr marL="460375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cap="non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cap="none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cap="none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Jumlah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dalam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klaster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dengan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yang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sama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seperti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𝑗𝑢𝑚𝑙𝑎h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𝑑𝑎𝑙𝑎𝑚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𝑘𝑙𝑎𝑠𝑡𝑒𝑟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b="0" cap="none" dirty="0">
                  <a:ea typeface="Cambria Math" panose="02040503050406030204" pitchFamily="18" charset="0"/>
                </a:endParaRPr>
              </a:p>
              <a:p>
                <a:pPr marL="803275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cap="none" dirty="0"/>
                  <a:t>Recall 𝑅(𝑖): </a:t>
                </a:r>
                <a:r>
                  <a:rPr lang="en-US" sz="1600" b="0" cap="none" dirty="0" err="1"/>
                  <a:t>Hitung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persentase</a:t>
                </a:r>
                <a:r>
                  <a:rPr lang="en-US" sz="1600" b="0" cap="none" dirty="0"/>
                  <a:t> item yang </a:t>
                </a:r>
                <a:r>
                  <a:rPr lang="en-US" sz="1600" b="0" cap="none" dirty="0" err="1"/>
                  <a:t>memiliki</a:t>
                </a:r>
                <a:r>
                  <a:rPr lang="en-US" sz="1600" b="0" cap="none" dirty="0"/>
                  <a:t> label yang </a:t>
                </a:r>
                <a:r>
                  <a:rPr lang="en-US" sz="1600" b="0" cap="none" dirty="0" err="1"/>
                  <a:t>sama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dengan</a:t>
                </a:r>
                <a:r>
                  <a:rPr lang="en-US" sz="1600" b="0" cap="none" dirty="0"/>
                  <a:t> item 𝑖 yang </a:t>
                </a:r>
                <a:r>
                  <a:rPr lang="en-US" sz="1600" b="0" cap="none" dirty="0" err="1"/>
                  <a:t>berada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dalam</a:t>
                </a:r>
                <a:r>
                  <a:rPr lang="en-US" sz="1600" b="0" cap="none" dirty="0"/>
                  <a:t> </a:t>
                </a:r>
                <a:r>
                  <a:rPr lang="en-US" sz="1600" b="0" cap="none" dirty="0" err="1"/>
                  <a:t>klaster</a:t>
                </a:r>
                <a:r>
                  <a:rPr lang="en-US" sz="1600" b="0" cap="none" dirty="0"/>
                  <a:t> 𝐶(𝑖).</a:t>
                </a:r>
              </a:p>
              <a:p>
                <a:pPr marL="460375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cap="none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Jumlah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dalam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klaster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yang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memiliki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label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yang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sama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dengan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ID" sz="1600" b="0">
                              <a:ea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𝑗𝑢𝑚𝑙𝑎h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𝑦𝑎𝑛𝑔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𝑚𝑒𝑚𝑖𝑙𝑖𝑘𝑖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𝑦𝑎𝑛𝑔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𝑠𝑎𝑚𝑎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𝑑𝑒𝑛𝑔𝑎𝑛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𝑖𝑡𝑒𝑚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1600" b="0" cap="non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AAA6DA8-1995-1BFD-9810-66D4E81E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368" y="457200"/>
                <a:ext cx="8558087" cy="6400800"/>
              </a:xfrm>
              <a:prstGeom prst="rect">
                <a:avLst/>
              </a:prstGeom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submateri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endParaRPr lang="en-US" dirty="0"/>
          </a:p>
          <a:p>
            <a:r>
              <a:rPr lang="en-US" dirty="0" err="1"/>
              <a:t>Ukuran</a:t>
            </a:r>
            <a:r>
              <a:rPr lang="en-US" dirty="0"/>
              <a:t> Lain</a:t>
            </a:r>
          </a:p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Klastering</a:t>
            </a:r>
            <a:endParaRPr lang="en-US" dirty="0"/>
          </a:p>
          <a:p>
            <a:r>
              <a:rPr lang="en-US" dirty="0"/>
              <a:t>Teknik </a:t>
            </a:r>
            <a:r>
              <a:rPr lang="en-US" dirty="0" err="1"/>
              <a:t>Validasi</a:t>
            </a:r>
            <a:endParaRPr lang="en-US" dirty="0"/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0"/>
    </mc:Choice>
    <mc:Fallback xmlns="">
      <p:transition spd="slow" advTm="164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E419F3-5249-6AC8-71CC-FDDBDD9C5FE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85031" y="831273"/>
                <a:ext cx="7661841" cy="573062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ID" sz="1600" dirty="0"/>
                  <a:t>Rata-rata Precision dan Recall</a:t>
                </a:r>
              </a:p>
              <a:p>
                <a:pPr marL="360363" indent="0">
                  <a:lnSpc>
                    <a:spcPct val="150000"/>
                  </a:lnSpc>
                  <a:buNone/>
                </a:pPr>
                <a:r>
                  <a:rPr lang="en-ID" sz="1600" dirty="0" err="1"/>
                  <a:t>Setelah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mendapatkan</a:t>
                </a:r>
                <a:r>
                  <a:rPr lang="en-ID" sz="1600" dirty="0"/>
                  <a:t> precision dan recall </a:t>
                </a: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setiap</a:t>
                </a:r>
                <a:r>
                  <a:rPr lang="en-ID" sz="1600" dirty="0"/>
                  <a:t> item, </a:t>
                </a:r>
                <a:r>
                  <a:rPr lang="en-ID" sz="1600" dirty="0" err="1"/>
                  <a:t>hitung</a:t>
                </a:r>
                <a:r>
                  <a:rPr lang="en-ID" sz="1600" dirty="0"/>
                  <a:t> rata-rata precision dan recall </a:t>
                </a: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seluruh</a:t>
                </a:r>
                <a:r>
                  <a:rPr lang="en-ID" sz="1600" dirty="0"/>
                  <a:t> item </a:t>
                </a:r>
                <a:r>
                  <a:rPr lang="en-ID" sz="1600" dirty="0" err="1"/>
                  <a:t>dalam</a:t>
                </a:r>
                <a:r>
                  <a:rPr lang="en-ID" sz="1600" dirty="0"/>
                  <a:t> dataset:</a:t>
                </a:r>
              </a:p>
              <a:p>
                <a:pPr marL="646113" indent="-285750">
                  <a:lnSpc>
                    <a:spcPct val="150000"/>
                  </a:lnSpc>
                </a:pPr>
                <a:r>
                  <a:rPr lang="en-ID" sz="1600" b="1" dirty="0"/>
                  <a:t>Average Precision (P)</a:t>
                </a:r>
                <a:r>
                  <a:rPr lang="en-ID" sz="1600" dirty="0"/>
                  <a:t>: Rata-rata </a:t>
                </a:r>
                <a:r>
                  <a:rPr lang="en-ID" sz="1600" dirty="0" err="1"/>
                  <a:t>dari</a:t>
                </a:r>
                <a:r>
                  <a:rPr lang="en-ID" sz="1600" dirty="0"/>
                  <a:t> P(</a:t>
                </a:r>
                <a:r>
                  <a:rPr lang="en-ID" sz="1600" dirty="0" err="1"/>
                  <a:t>i</a:t>
                </a:r>
                <a:r>
                  <a:rPr lang="en-ID" sz="1600" dirty="0"/>
                  <a:t>) </a:t>
                </a: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setiap</a:t>
                </a:r>
                <a:r>
                  <a:rPr lang="en-ID" sz="1600" dirty="0"/>
                  <a:t> item </a:t>
                </a:r>
                <a:r>
                  <a:rPr lang="en-ID" sz="1600" dirty="0" err="1"/>
                  <a:t>dalam</a:t>
                </a:r>
                <a:r>
                  <a:rPr lang="en-ID" sz="1600" dirty="0"/>
                  <a:t> dataset.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cubed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D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600" b="1" dirty="0"/>
                  <a:t>Average Recall (R): </a:t>
                </a:r>
                <a:r>
                  <a:rPr lang="pt-BR" sz="1600" dirty="0"/>
                  <a:t>Rata-rata dari R(i) untuk setiap item dalam dataset.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D" sz="1600"/>
                        <m:t>Recall</m:t>
                      </m:r>
                      <m:r>
                        <m:rPr>
                          <m:nor/>
                        </m:rPr>
                        <a:rPr lang="en-ID" sz="1600"/>
                        <m:t> </m:t>
                      </m:r>
                      <m:r>
                        <m:rPr>
                          <m:nor/>
                        </m:rPr>
                        <a:rPr lang="en-ID" sz="1600"/>
                        <m:t>B</m:t>
                      </m:r>
                      <m:r>
                        <m:rPr>
                          <m:nor/>
                        </m:rPr>
                        <a:rPr lang="en-ID" sz="1600"/>
                        <m:t>−</m:t>
                      </m:r>
                      <m:r>
                        <m:rPr>
                          <m:nor/>
                        </m:rPr>
                        <a:rPr lang="en-ID" sz="1600"/>
                        <m:t>cubed</m:t>
                      </m:r>
                      <m:r>
                        <m:rPr>
                          <m:nor/>
                        </m:rPr>
                        <a:rPr lang="en-US" sz="1600" b="0" i="0" smtClean="0"/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D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sz="1600" dirty="0"/>
                  <a:t>N adalah jumlah total item dalam dataset</a:t>
                </a:r>
                <a:endParaRPr lang="en-ID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E419F3-5249-6AC8-71CC-FDDBDD9C5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85031" y="831273"/>
                <a:ext cx="7661841" cy="5730627"/>
              </a:xfrm>
              <a:blipFill>
                <a:blip r:embed="rId2"/>
                <a:stretch>
                  <a:fillRect l="-1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451F-2DEC-EAFF-B0F7-5109EB93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4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69D4D5-A2CB-94B2-A8C1-8C30229BD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873" y="509432"/>
            <a:ext cx="4169664" cy="667512"/>
          </a:xfrm>
        </p:spPr>
        <p:txBody>
          <a:bodyPr/>
          <a:lstStyle/>
          <a:p>
            <a:r>
              <a:rPr lang="en-US" sz="3200" dirty="0" err="1"/>
              <a:t>contoh</a:t>
            </a:r>
            <a:endParaRPr lang="en-ID" sz="32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348951B-1F86-C2DE-A296-F68AA780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642" y="1252727"/>
            <a:ext cx="8669140" cy="3915017"/>
          </a:xfrm>
        </p:spPr>
        <p:txBody>
          <a:bodyPr/>
          <a:lstStyle/>
          <a:p>
            <a:r>
              <a:rPr lang="en-ID" sz="1800" dirty="0" err="1"/>
              <a:t>Misalkan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dataset yang </a:t>
            </a:r>
            <a:r>
              <a:rPr lang="en-ID" sz="1800" dirty="0" err="1"/>
              <a:t>berisi</a:t>
            </a:r>
            <a:r>
              <a:rPr lang="en-ID" sz="1800" dirty="0"/>
              <a:t> 6 item (A, B, C, D, E, F), dan </a:t>
            </a:r>
            <a:r>
              <a:rPr lang="en-ID" sz="1800" dirty="0" err="1"/>
              <a:t>setiap</a:t>
            </a:r>
            <a:r>
              <a:rPr lang="en-ID" sz="1800" dirty="0"/>
              <a:t> item </a:t>
            </a:r>
            <a:r>
              <a:rPr lang="en-ID" sz="1800" dirty="0" err="1"/>
              <a:t>memiliki</a:t>
            </a:r>
            <a:r>
              <a:rPr lang="en-ID" sz="1800" dirty="0"/>
              <a:t> label </a:t>
            </a:r>
            <a:r>
              <a:rPr lang="en-ID" sz="1800" dirty="0" err="1"/>
              <a:t>asli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r>
              <a:rPr lang="en-ID" sz="1800" b="1" dirty="0"/>
              <a:t>Item A</a:t>
            </a:r>
            <a:r>
              <a:rPr lang="en-ID" sz="1800" dirty="0"/>
              <a:t>: Label 1</a:t>
            </a:r>
          </a:p>
          <a:p>
            <a:r>
              <a:rPr lang="en-ID" sz="1800" b="1" dirty="0"/>
              <a:t>Item B</a:t>
            </a:r>
            <a:r>
              <a:rPr lang="en-ID" sz="1800" dirty="0"/>
              <a:t>: Label 1</a:t>
            </a:r>
          </a:p>
          <a:p>
            <a:r>
              <a:rPr lang="en-ID" sz="1800" b="1" dirty="0"/>
              <a:t>Item C</a:t>
            </a:r>
            <a:r>
              <a:rPr lang="en-ID" sz="1800" dirty="0"/>
              <a:t>: Label 2</a:t>
            </a:r>
          </a:p>
          <a:p>
            <a:r>
              <a:rPr lang="en-ID" sz="1800" b="1" dirty="0"/>
              <a:t>Item D</a:t>
            </a:r>
            <a:r>
              <a:rPr lang="en-ID" sz="1800" dirty="0"/>
              <a:t>: Label 2</a:t>
            </a:r>
          </a:p>
          <a:p>
            <a:r>
              <a:rPr lang="en-ID" sz="1800" b="1" dirty="0"/>
              <a:t>Item E</a:t>
            </a:r>
            <a:r>
              <a:rPr lang="en-ID" sz="1800" dirty="0"/>
              <a:t>: Label 3</a:t>
            </a:r>
          </a:p>
          <a:p>
            <a:r>
              <a:rPr lang="en-ID" sz="1800" b="1" dirty="0"/>
              <a:t>Item F</a:t>
            </a:r>
            <a:r>
              <a:rPr lang="en-ID" sz="1800" dirty="0"/>
              <a:t>: Label 3</a:t>
            </a:r>
          </a:p>
          <a:p>
            <a:r>
              <a:rPr lang="en-ID" sz="1800" dirty="0" err="1"/>
              <a:t>Misalkan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 clustering </a:t>
            </a:r>
            <a:r>
              <a:rPr lang="en-ID" sz="1800" dirty="0" err="1"/>
              <a:t>menghasilkan</a:t>
            </a:r>
            <a:r>
              <a:rPr lang="en-ID" sz="1800" dirty="0"/>
              <a:t> dua </a:t>
            </a:r>
            <a:r>
              <a:rPr lang="en-ID" sz="1800" dirty="0" err="1"/>
              <a:t>klaster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r>
              <a:rPr lang="en-ID" sz="1800" b="1" dirty="0" err="1"/>
              <a:t>Klaster</a:t>
            </a:r>
            <a:r>
              <a:rPr lang="en-ID" sz="1800" b="1" dirty="0"/>
              <a:t> 1</a:t>
            </a:r>
            <a:r>
              <a:rPr lang="en-ID" sz="1800" dirty="0"/>
              <a:t>: A, B, C, D</a:t>
            </a:r>
          </a:p>
          <a:p>
            <a:r>
              <a:rPr lang="en-ID" sz="1800" b="1" dirty="0" err="1"/>
              <a:t>Klaster</a:t>
            </a:r>
            <a:r>
              <a:rPr lang="en-ID" sz="1800" b="1" dirty="0"/>
              <a:t> 2</a:t>
            </a:r>
            <a:r>
              <a:rPr lang="en-ID" sz="1800" dirty="0"/>
              <a:t>: E, F</a:t>
            </a:r>
          </a:p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311F-D3E8-DB5E-4BC8-87D59E9B15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9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C218D35-DBB6-CE96-B07D-BC17093AA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844" y="728472"/>
                <a:ext cx="8475898" cy="5824728"/>
              </a:xfrm>
            </p:spPr>
            <p:txBody>
              <a:bodyPr/>
              <a:lstStyle/>
              <a:p>
                <a:r>
                  <a:rPr lang="en-ID" sz="1600" b="1" dirty="0"/>
                  <a:t>Langkah-</a:t>
                </a:r>
                <a:r>
                  <a:rPr lang="en-ID" sz="1600" b="1" dirty="0" err="1"/>
                  <a:t>langkah</a:t>
                </a:r>
                <a:r>
                  <a:rPr lang="en-ID" sz="1600" b="1" dirty="0"/>
                  <a:t> </a:t>
                </a:r>
                <a:r>
                  <a:rPr lang="en-ID" sz="1600" b="1" dirty="0" err="1"/>
                  <a:t>Menggunakan</a:t>
                </a:r>
                <a:r>
                  <a:rPr lang="en-ID" sz="1600" b="1" dirty="0"/>
                  <a:t> B-cubed</a:t>
                </a:r>
              </a:p>
              <a:p>
                <a:pPr>
                  <a:buFont typeface="+mj-lt"/>
                  <a:buAutoNum type="arabicPeriod"/>
                </a:pPr>
                <a:r>
                  <a:rPr lang="en-ID" sz="1600" b="1" dirty="0" err="1"/>
                  <a:t>Hitung</a:t>
                </a:r>
                <a:r>
                  <a:rPr lang="en-ID" sz="1600" b="1" dirty="0"/>
                  <a:t> Precision dan Recall </a:t>
                </a:r>
                <a:r>
                  <a:rPr lang="en-ID" sz="1600" b="1" dirty="0" err="1"/>
                  <a:t>untuk</a:t>
                </a:r>
                <a:r>
                  <a:rPr lang="en-ID" sz="1600" b="1" dirty="0"/>
                  <a:t> </a:t>
                </a:r>
                <a:r>
                  <a:rPr lang="en-ID" sz="1600" b="1" dirty="0" err="1"/>
                  <a:t>Setiap</a:t>
                </a:r>
                <a:r>
                  <a:rPr lang="en-ID" sz="1600" b="1" dirty="0"/>
                  <a:t> Item</a:t>
                </a:r>
                <a:br>
                  <a:rPr lang="en-ID" sz="1600" dirty="0"/>
                </a:b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setiap</a:t>
                </a:r>
                <a:r>
                  <a:rPr lang="en-ID" sz="1600" dirty="0"/>
                  <a:t> item, </a:t>
                </a:r>
                <a:r>
                  <a:rPr lang="en-ID" sz="1600" dirty="0" err="1"/>
                  <a:t>kita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akan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menghitung</a:t>
                </a:r>
                <a:r>
                  <a:rPr lang="en-ID" sz="1600" dirty="0"/>
                  <a:t> precision dan recall </a:t>
                </a:r>
                <a:r>
                  <a:rPr lang="en-ID" sz="1600" dirty="0" err="1"/>
                  <a:t>berdasarkan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</a:t>
                </a:r>
                <a:r>
                  <a:rPr lang="en-ID" sz="1600" dirty="0" err="1"/>
                  <a:t>hasil</a:t>
                </a:r>
                <a:r>
                  <a:rPr lang="en-ID" sz="1600" dirty="0"/>
                  <a:t> clustering.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ID" sz="1600" b="1" dirty="0"/>
                  <a:t>Item A (Label 1, </a:t>
                </a:r>
                <a:r>
                  <a:rPr lang="en-ID" sz="1600" b="1" dirty="0" err="1"/>
                  <a:t>Klaster</a:t>
                </a:r>
                <a:r>
                  <a:rPr lang="en-ID" sz="1600" b="1" dirty="0"/>
                  <a:t> 1)</a:t>
                </a:r>
                <a:endParaRPr lang="en-ID" sz="1600" dirty="0"/>
              </a:p>
              <a:p>
                <a:pPr marL="1200150" lvl="2" indent="-285750"/>
                <a:r>
                  <a:rPr lang="en-ID" sz="1600" dirty="0"/>
                  <a:t>Precision: Di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1, </a:t>
                </a:r>
                <a:r>
                  <a:rPr lang="en-ID" sz="1600" dirty="0" err="1"/>
                  <a:t>ada</a:t>
                </a:r>
                <a:r>
                  <a:rPr lang="en-ID" sz="1600" dirty="0"/>
                  <a:t> 4 item (A, B, C, D) dan 2 di </a:t>
                </a:r>
                <a:r>
                  <a:rPr lang="en-ID" sz="1600" dirty="0" err="1"/>
                  <a:t>antaranya</a:t>
                </a:r>
                <a:r>
                  <a:rPr lang="en-ID" sz="1600" dirty="0"/>
                  <a:t> (A dan B) </a:t>
                </a:r>
                <a:r>
                  <a:rPr lang="en-ID" sz="1600" dirty="0" err="1"/>
                  <a:t>memiliki</a:t>
                </a:r>
                <a:r>
                  <a:rPr lang="en-ID" sz="1600" dirty="0"/>
                  <a:t> label yang </a:t>
                </a:r>
                <a:r>
                  <a:rPr lang="en-ID" sz="1600" dirty="0" err="1"/>
                  <a:t>sama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A (</a:t>
                </a:r>
                <a:r>
                  <a:rPr lang="en-ID" sz="1600" dirty="0" err="1"/>
                  <a:t>yaitu</a:t>
                </a:r>
                <a:r>
                  <a:rPr lang="en-ID" sz="1600" dirty="0"/>
                  <a:t> Label 1).</a:t>
                </a: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=0,5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63638" indent="-285750">
                  <a:buFont typeface="Arial" panose="020B0604020202020204" pitchFamily="34" charset="0"/>
                  <a:buChar char="•"/>
                </a:pPr>
                <a:r>
                  <a:rPr lang="en-ID" sz="1600" dirty="0"/>
                  <a:t>Recall: Dari </a:t>
                </a:r>
                <a:r>
                  <a:rPr lang="en-ID" sz="1600" dirty="0" err="1"/>
                  <a:t>semua</a:t>
                </a:r>
                <a:r>
                  <a:rPr lang="en-ID" sz="1600" dirty="0"/>
                  <a:t> item yang </a:t>
                </a:r>
                <a:r>
                  <a:rPr lang="en-ID" sz="1600" dirty="0" err="1"/>
                  <a:t>memiliki</a:t>
                </a:r>
                <a:r>
                  <a:rPr lang="en-ID" sz="1600" dirty="0"/>
                  <a:t> Label 1 (A dan B), </a:t>
                </a:r>
                <a:r>
                  <a:rPr lang="en-ID" sz="1600" dirty="0" err="1"/>
                  <a:t>ada</a:t>
                </a:r>
                <a:r>
                  <a:rPr lang="en-ID" sz="1600" dirty="0"/>
                  <a:t> 2, dan </a:t>
                </a:r>
                <a:r>
                  <a:rPr lang="en-ID" sz="1600" dirty="0" err="1"/>
                  <a:t>keduanya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berada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1.</a:t>
                </a:r>
              </a:p>
              <a:p>
                <a:pPr marL="877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720725" indent="-277813">
                  <a:buFont typeface="+mj-lt"/>
                  <a:buAutoNum type="arabicPeriod" startAt="2"/>
                </a:pPr>
                <a:r>
                  <a:rPr lang="en-ID" sz="1600" b="1" dirty="0"/>
                  <a:t>Item B (Label 1, </a:t>
                </a:r>
                <a:r>
                  <a:rPr lang="en-ID" sz="1600" b="1" dirty="0" err="1"/>
                  <a:t>Klaster</a:t>
                </a:r>
                <a:r>
                  <a:rPr lang="en-ID" sz="1600" b="1" dirty="0"/>
                  <a:t> 1)</a:t>
                </a:r>
                <a:endParaRPr lang="en-ID" sz="1600" dirty="0"/>
              </a:p>
              <a:p>
                <a:pPr lvl="2"/>
                <a:r>
                  <a:rPr lang="en-ID" sz="1600" dirty="0"/>
                  <a:t>Precision: Sama </a:t>
                </a:r>
                <a:r>
                  <a:rPr lang="en-ID" sz="1600" dirty="0" err="1"/>
                  <a:t>seperti</a:t>
                </a:r>
                <a:r>
                  <a:rPr lang="en-ID" sz="1600" dirty="0"/>
                  <a:t> A, </a:t>
                </a:r>
                <a:r>
                  <a:rPr lang="en-ID" sz="1600" dirty="0" err="1"/>
                  <a:t>ada</a:t>
                </a:r>
                <a:r>
                  <a:rPr lang="en-ID" sz="1600" dirty="0"/>
                  <a:t> 2 item </a:t>
                </a:r>
                <a:r>
                  <a:rPr lang="en-ID" sz="1600" dirty="0" err="1"/>
                  <a:t>dalam</a:t>
                </a:r>
                <a:r>
                  <a:rPr lang="en-ID" sz="1600" dirty="0"/>
                  <a:t>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Label 1</a:t>
                </a:r>
              </a:p>
              <a:p>
                <a:pPr marL="877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=0,5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220788" indent="-342900">
                  <a:buFont typeface="Arial" panose="020B0604020202020204" pitchFamily="34" charset="0"/>
                  <a:buChar char="•"/>
                </a:pPr>
                <a:r>
                  <a:rPr lang="en-ID" sz="1600" dirty="0"/>
                  <a:t>Recall: Sama </a:t>
                </a:r>
                <a:r>
                  <a:rPr lang="en-ID" sz="1600" dirty="0" err="1"/>
                  <a:t>seperti</a:t>
                </a:r>
                <a:r>
                  <a:rPr lang="en-ID" sz="1600" dirty="0"/>
                  <a:t> A, </a:t>
                </a:r>
                <a:r>
                  <a:rPr lang="en-ID" sz="1600" dirty="0" err="1"/>
                  <a:t>karena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kedua</a:t>
                </a:r>
                <a:r>
                  <a:rPr lang="en-ID" sz="1600" dirty="0"/>
                  <a:t> item </a:t>
                </a:r>
                <a:r>
                  <a:rPr lang="en-ID" sz="1600" dirty="0" err="1"/>
                  <a:t>berlabel</a:t>
                </a:r>
                <a:r>
                  <a:rPr lang="en-ID" sz="1600" dirty="0"/>
                  <a:t> 1 </a:t>
                </a:r>
                <a:r>
                  <a:rPr lang="en-ID" sz="1600" dirty="0" err="1"/>
                  <a:t>berada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</a:t>
                </a:r>
              </a:p>
              <a:p>
                <a:pPr marL="877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77888"/>
                <a:endParaRPr lang="en-ID" sz="1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C218D35-DBB6-CE96-B07D-BC17093AA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844" y="728472"/>
                <a:ext cx="8475898" cy="5824728"/>
              </a:xfrm>
              <a:blipFill>
                <a:blip r:embed="rId2"/>
                <a:stretch>
                  <a:fillRect l="-719" t="-3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3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2089D-FDAE-B6B2-AA57-53B9A630F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091" y="928255"/>
                <a:ext cx="8728363" cy="5638800"/>
              </a:xfrm>
            </p:spPr>
            <p:txBody>
              <a:bodyPr/>
              <a:lstStyle/>
              <a:p>
                <a:pPr marL="800100" lvl="1" indent="-342900">
                  <a:buFont typeface="+mj-lt"/>
                  <a:buAutoNum type="arabicPeriod" startAt="3"/>
                </a:pPr>
                <a:r>
                  <a:rPr lang="en-ID" sz="1600" b="1" dirty="0"/>
                  <a:t>Item C (Label 2, </a:t>
                </a:r>
                <a:r>
                  <a:rPr lang="en-ID" sz="1600" b="1" dirty="0" err="1"/>
                  <a:t>Klaster</a:t>
                </a:r>
                <a:r>
                  <a:rPr lang="en-ID" sz="1600" b="1" dirty="0"/>
                  <a:t> 1)</a:t>
                </a:r>
                <a:endParaRPr lang="en-ID" sz="1600" dirty="0"/>
              </a:p>
              <a:p>
                <a:pPr marL="1200150" lvl="2" indent="-285750"/>
                <a:r>
                  <a:rPr lang="en-ID" sz="1600" dirty="0"/>
                  <a:t>Precision: Di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1, </a:t>
                </a:r>
                <a:r>
                  <a:rPr lang="en-ID" sz="1600" dirty="0" err="1"/>
                  <a:t>ada</a:t>
                </a:r>
                <a:r>
                  <a:rPr lang="en-ID" sz="1600" dirty="0"/>
                  <a:t> 2 item ( C, D)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Label 2.</a:t>
                </a: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=0,5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63638" indent="-285750">
                  <a:buFont typeface="Arial" panose="020B0604020202020204" pitchFamily="34" charset="0"/>
                  <a:buChar char="•"/>
                </a:pPr>
                <a:r>
                  <a:rPr lang="en-ID" sz="1600" dirty="0"/>
                  <a:t>Recall: Dari </a:t>
                </a:r>
                <a:r>
                  <a:rPr lang="en-ID" sz="1600" dirty="0" err="1"/>
                  <a:t>semua</a:t>
                </a:r>
                <a:r>
                  <a:rPr lang="en-ID" sz="1600" dirty="0"/>
                  <a:t> item yang </a:t>
                </a:r>
                <a:r>
                  <a:rPr lang="en-ID" sz="1600" dirty="0" err="1"/>
                  <a:t>memiliki</a:t>
                </a:r>
                <a:r>
                  <a:rPr lang="en-ID" sz="1600" dirty="0"/>
                  <a:t> Label 2 (A dan B), </a:t>
                </a:r>
                <a:r>
                  <a:rPr lang="en-ID" sz="1600" dirty="0" err="1"/>
                  <a:t>ada</a:t>
                </a:r>
                <a:r>
                  <a:rPr lang="en-ID" sz="1600" dirty="0"/>
                  <a:t> 2, dan </a:t>
                </a:r>
                <a:r>
                  <a:rPr lang="en-ID" sz="1600" dirty="0" err="1"/>
                  <a:t>keduanya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berada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1.</a:t>
                </a:r>
              </a:p>
              <a:p>
                <a:pPr marL="877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785812" indent="-342900">
                  <a:buFont typeface="+mj-lt"/>
                  <a:buAutoNum type="arabicPeriod" startAt="4"/>
                </a:pPr>
                <a:r>
                  <a:rPr lang="en-ID" sz="1600" b="1" dirty="0"/>
                  <a:t>Item D (Label 2, </a:t>
                </a:r>
                <a:r>
                  <a:rPr lang="en-ID" sz="1600" b="1" dirty="0" err="1"/>
                  <a:t>Klaster</a:t>
                </a:r>
                <a:r>
                  <a:rPr lang="en-ID" sz="1600" b="1" dirty="0"/>
                  <a:t> 1)</a:t>
                </a:r>
                <a:endParaRPr lang="en-ID" sz="1600" dirty="0"/>
              </a:p>
              <a:p>
                <a:pPr lvl="2"/>
                <a:r>
                  <a:rPr lang="en-ID" sz="1600" dirty="0"/>
                  <a:t>Precision: Sama </a:t>
                </a:r>
                <a:r>
                  <a:rPr lang="en-ID" sz="1600" dirty="0" err="1"/>
                  <a:t>seperti</a:t>
                </a:r>
                <a:r>
                  <a:rPr lang="en-ID" sz="1600" dirty="0"/>
                  <a:t> C, </a:t>
                </a:r>
                <a:r>
                  <a:rPr lang="en-ID" sz="1600" dirty="0" err="1"/>
                  <a:t>ada</a:t>
                </a:r>
                <a:r>
                  <a:rPr lang="en-ID" sz="1600" dirty="0"/>
                  <a:t> 2 item </a:t>
                </a:r>
                <a:r>
                  <a:rPr lang="en-ID" sz="1600" dirty="0" err="1"/>
                  <a:t>dalam</a:t>
                </a:r>
                <a:r>
                  <a:rPr lang="en-ID" sz="1600" dirty="0"/>
                  <a:t>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Label 2</a:t>
                </a:r>
              </a:p>
              <a:p>
                <a:pPr marL="877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=0,5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220788" indent="-342900">
                  <a:buFont typeface="Arial" panose="020B0604020202020204" pitchFamily="34" charset="0"/>
                  <a:buChar char="•"/>
                </a:pPr>
                <a:r>
                  <a:rPr lang="en-ID" sz="1600" dirty="0"/>
                  <a:t>Recall: Sama </a:t>
                </a:r>
                <a:r>
                  <a:rPr lang="en-ID" sz="1600" dirty="0" err="1"/>
                  <a:t>seperti</a:t>
                </a:r>
                <a:r>
                  <a:rPr lang="en-ID" sz="1600" dirty="0"/>
                  <a:t> C, </a:t>
                </a:r>
                <a:r>
                  <a:rPr lang="en-ID" sz="1600" dirty="0" err="1"/>
                  <a:t>kedua</a:t>
                </a:r>
                <a:r>
                  <a:rPr lang="en-ID" sz="1600" dirty="0"/>
                  <a:t> item </a:t>
                </a:r>
                <a:r>
                  <a:rPr lang="en-ID" sz="1600" dirty="0" err="1"/>
                  <a:t>berlabel</a:t>
                </a:r>
                <a:r>
                  <a:rPr lang="en-ID" sz="1600" dirty="0"/>
                  <a:t> 2 </a:t>
                </a:r>
                <a:r>
                  <a:rPr lang="en-ID" sz="1600" dirty="0" err="1"/>
                  <a:t>berada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Klaster</a:t>
                </a:r>
                <a:r>
                  <a:rPr lang="en-ID" sz="1600" dirty="0"/>
                  <a:t> 1</a:t>
                </a:r>
              </a:p>
              <a:p>
                <a:pPr marL="877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2089D-FDAE-B6B2-AA57-53B9A630F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091" y="928255"/>
                <a:ext cx="8728363" cy="5638800"/>
              </a:xfrm>
              <a:blipFill>
                <a:blip r:embed="rId2"/>
                <a:stretch>
                  <a:fillRect t="-11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1D072-7A34-D886-5EA7-D4DE3EB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0ADA7-E173-277E-8A23-077D76B827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5BE4-9F19-3BF5-34BD-1F20D4C20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091" y="969818"/>
                <a:ext cx="8534399" cy="4568398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sv-SE" sz="1600" b="1" dirty="0"/>
                  <a:t>Item E (Label 3, Klaster 2)</a:t>
                </a:r>
              </a:p>
              <a:p>
                <a:pPr lvl="1"/>
                <a:r>
                  <a:rPr lang="sv-SE" sz="1600" dirty="0"/>
                  <a:t>Precision: Di Klaster 2, ada 2 item (E dan F) yang memiliki Label 3</a:t>
                </a:r>
              </a:p>
              <a:p>
                <a:pPr marL="33832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Recall: Dari semua item yang memiliki Label 3 (E dan F), keduanya ada di Klaster 2. </a:t>
                </a:r>
              </a:p>
              <a:p>
                <a:pPr marL="33832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sv-SE" sz="1600" b="1" dirty="0"/>
                  <a:t>Item F (Label 3, Klaster 2)</a:t>
                </a:r>
                <a:endParaRPr lang="sv-SE" sz="1600" dirty="0"/>
              </a:p>
              <a:p>
                <a:pPr lvl="1"/>
                <a:r>
                  <a:rPr lang="sv-SE" sz="1600" dirty="0"/>
                  <a:t>Precision: Di Klaster 2, ada 2 item (E dan F) yang memiliki Label 3</a:t>
                </a:r>
              </a:p>
              <a:p>
                <a:pPr marL="33832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Recall: Dari semua item yang memiliki Label 3 (E dan F), keduanya ada di Klaster 2. </a:t>
                </a:r>
              </a:p>
              <a:p>
                <a:pPr marL="33832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</m:t>
                      </m:r>
                      <m:d>
                        <m:d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ID" sz="16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5BE4-9F19-3BF5-34BD-1F20D4C20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091" y="969818"/>
                <a:ext cx="8534399" cy="4568398"/>
              </a:xfrm>
              <a:blipFill>
                <a:blip r:embed="rId2"/>
                <a:stretch>
                  <a:fillRect l="-643" t="-14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3531C-388B-D286-2C7B-8C45D8F9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27DB-CAEA-1912-FF5D-E8A5176AF0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7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82F8-DA94-BD0D-32CC-EC0DAA30A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868" y="928254"/>
                <a:ext cx="7898477" cy="5472545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ID" sz="1600" b="1" dirty="0"/>
                  <a:t>Hitung Rata-rata Precision dan Recall (Average Precision dan Recall)</a:t>
                </a:r>
                <a:br>
                  <a:rPr lang="en-ID" sz="1600" dirty="0"/>
                </a:br>
                <a:r>
                  <a:rPr lang="en-ID" sz="1600" dirty="0"/>
                  <a:t>Rata-rata precision dan recall </a:t>
                </a:r>
                <a:r>
                  <a:rPr lang="en-ID" sz="1600" dirty="0" err="1"/>
                  <a:t>dihitung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cara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menjumlahkan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semua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nilai</a:t>
                </a:r>
                <a:r>
                  <a:rPr lang="en-ID" sz="1600" dirty="0"/>
                  <a:t> precision dan recall masing-masing item, </a:t>
                </a:r>
                <a:r>
                  <a:rPr lang="en-ID" sz="1600" dirty="0" err="1"/>
                  <a:t>kemudian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membaginya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jumlah</a:t>
                </a:r>
                <a:r>
                  <a:rPr lang="en-ID" sz="1600" dirty="0"/>
                  <a:t> total item: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/>
                            <m:t>P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A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P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B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P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C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P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D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P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E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P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F</m:t>
                          </m:r>
                          <m:r>
                            <m:rPr>
                              <m:nor/>
                            </m:rPr>
                            <a:rPr lang="pt-BR" sz="1600"/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/>
                            <m:t>R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A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R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B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R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C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R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D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R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E</m:t>
                          </m:r>
                          <m:r>
                            <m:rPr>
                              <m:nor/>
                            </m:rPr>
                            <a:rPr lang="pt-BR" sz="1600"/>
                            <m:t>)+</m:t>
                          </m:r>
                          <m:r>
                            <m:rPr>
                              <m:nor/>
                            </m:rPr>
                            <a:rPr lang="pt-BR" sz="1600"/>
                            <m:t>R</m:t>
                          </m:r>
                          <m:r>
                            <m:rPr>
                              <m:nor/>
                            </m:rPr>
                            <a:rPr lang="pt-BR" sz="1600"/>
                            <m:t>(</m:t>
                          </m:r>
                          <m:r>
                            <m:rPr>
                              <m:nor/>
                            </m:rPr>
                            <a:rPr lang="pt-BR" sz="1600"/>
                            <m:t>F</m:t>
                          </m:r>
                          <m:r>
                            <m:rPr>
                              <m:nor/>
                            </m:rPr>
                            <a:rPr lang="pt-BR" sz="1600"/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ID" sz="1600" dirty="0" err="1"/>
                  <a:t>Hitung</a:t>
                </a:r>
                <a:r>
                  <a:rPr lang="en-ID" sz="1600" dirty="0"/>
                  <a:t> F1-Score B-cubed</a:t>
                </a:r>
                <a:br>
                  <a:rPr lang="en-ID" sz="1600" dirty="0"/>
                </a:br>
                <a:r>
                  <a:rPr lang="en-ID" sz="1600" dirty="0"/>
                  <a:t>F1-Score </a:t>
                </a:r>
                <a:r>
                  <a:rPr lang="en-ID" sz="1600" dirty="0" err="1"/>
                  <a:t>dihitung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sebagai</a:t>
                </a:r>
                <a:r>
                  <a:rPr lang="en-ID" sz="1600" dirty="0"/>
                  <a:t> harmonic mean </a:t>
                </a:r>
                <a:r>
                  <a:rPr lang="en-ID" sz="1600" dirty="0" err="1"/>
                  <a:t>dari</a:t>
                </a:r>
                <a:r>
                  <a:rPr lang="en-ID" sz="1600" dirty="0"/>
                  <a:t> average precision dan average recall: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1=2</m:t>
                      </m:r>
                      <m:f>
                        <m:fPr>
                          <m:ctrlPr>
                            <a:rPr lang="en-ID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𝑃𝑟𝑒𝑐𝑖𝑠𝑠𝑖𝑜𝑛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𝑃𝑟𝑒𝑐𝑖𝑠𝑠𝑖𝑜𝑛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D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82F8-DA94-BD0D-32CC-EC0DAA30A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868" y="928254"/>
                <a:ext cx="7898477" cy="5472545"/>
              </a:xfrm>
              <a:blipFill>
                <a:blip r:embed="rId2"/>
                <a:stretch>
                  <a:fillRect l="-694" r="-5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0AEB-D565-2CEE-780D-251E344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1C2C-E206-1F65-B056-D2CDB27B99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F4B-6831-9081-FC02-34F0529F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Intrinsik</a:t>
            </a:r>
            <a:r>
              <a:rPr lang="en-US" sz="2400" dirty="0"/>
              <a:t>: Silhouette coefficient</a:t>
            </a:r>
            <a:endParaRPr lang="en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53070-A374-9506-C377-0EF59CD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5E994B-45A2-2C48-AA3F-EFF58DA62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135" y="1620982"/>
                <a:ext cx="9335729" cy="4555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1" kern="1200" cap="all" spc="0" baseline="0">
                    <a:solidFill>
                      <a:schemeClr val="accent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cap="non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cap="none" dirty="0">
                    <a:latin typeface="+mn-lt"/>
                  </a:rPr>
                  <a:t>, </a:t>
                </a:r>
                <a:r>
                  <a:rPr lang="en-US" b="0" cap="none" dirty="0" err="1">
                    <a:latin typeface="+mn-lt"/>
                  </a:rPr>
                  <a:t>dipartisi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ke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dalam</a:t>
                </a:r>
                <a:r>
                  <a:rPr lang="en-US" b="0" cap="none" dirty="0">
                    <a:latin typeface="+mn-lt"/>
                  </a:rPr>
                  <a:t> k </a:t>
                </a:r>
                <a:r>
                  <a:rPr lang="en-US" b="0" cap="none" dirty="0" err="1">
                    <a:latin typeface="+mn-lt"/>
                  </a:rPr>
                  <a:t>klaster</a:t>
                </a:r>
                <a:endParaRPr lang="en-US" b="0" cap="none" dirty="0">
                  <a:latin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0" cap="none" dirty="0" err="1">
                    <a:latin typeface="+mn-lt"/>
                  </a:rPr>
                  <a:t>Hitung</a:t>
                </a:r>
                <a:r>
                  <a:rPr lang="en-US" b="0" cap="none" dirty="0">
                    <a:latin typeface="+mn-lt"/>
                  </a:rPr>
                  <a:t> rata-rata </a:t>
                </a:r>
                <a:r>
                  <a:rPr lang="en-US" b="0" cap="none" dirty="0" err="1">
                    <a:latin typeface="+mn-lt"/>
                  </a:rPr>
                  <a:t>jarak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dalam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klaster</a:t>
                </a:r>
                <a:r>
                  <a:rPr lang="en-US" b="0" cap="none" dirty="0">
                    <a:latin typeface="+mn-lt"/>
                  </a:rPr>
                  <a:t> (a)</a:t>
                </a:r>
                <a:r>
                  <a:rPr lang="en-US" b="0" cap="none" dirty="0" err="1">
                    <a:latin typeface="+mn-lt"/>
                  </a:rPr>
                  <a:t>Misalkan</a:t>
                </a:r>
                <a:r>
                  <a:rPr lang="en-US" b="0" cap="none" dirty="0">
                    <a:latin typeface="+mn-lt"/>
                  </a:rPr>
                  <a:t> 𝑎(𝑖) </a:t>
                </a:r>
                <a:r>
                  <a:rPr lang="en-US" b="0" cap="none" dirty="0" err="1">
                    <a:latin typeface="+mn-lt"/>
                  </a:rPr>
                  <a:t>adalah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jarak</a:t>
                </a:r>
                <a:r>
                  <a:rPr lang="en-US" b="0" cap="none" dirty="0">
                    <a:latin typeface="+mn-lt"/>
                  </a:rPr>
                  <a:t> rata-rata </a:t>
                </a:r>
                <a:r>
                  <a:rPr lang="en-US" b="0" cap="none" dirty="0" err="1">
                    <a:latin typeface="+mn-lt"/>
                  </a:rPr>
                  <a:t>antara</a:t>
                </a:r>
                <a:r>
                  <a:rPr lang="en-US" b="0" cap="none" dirty="0">
                    <a:latin typeface="+mn-lt"/>
                  </a:rPr>
                  <a:t> data 𝑖 </a:t>
                </a:r>
                <a:r>
                  <a:rPr lang="en-US" b="0" cap="none" dirty="0" err="1">
                    <a:latin typeface="+mn-lt"/>
                  </a:rPr>
                  <a:t>dengan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semua</a:t>
                </a:r>
                <a:r>
                  <a:rPr lang="en-US" b="0" cap="none" dirty="0">
                    <a:latin typeface="+mn-lt"/>
                  </a:rPr>
                  <a:t> data lain </a:t>
                </a:r>
                <a:r>
                  <a:rPr lang="en-US" b="0" cap="none" dirty="0" err="1">
                    <a:latin typeface="+mn-lt"/>
                  </a:rPr>
                  <a:t>dalam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klasternya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sendiri</a:t>
                </a:r>
                <a:r>
                  <a:rPr lang="en-US" b="0" cap="none" dirty="0">
                    <a:latin typeface="+mn-lt"/>
                  </a:rPr>
                  <a:t>. </a:t>
                </a:r>
                <a:r>
                  <a:rPr lang="en-US" b="0" cap="none" dirty="0" err="1">
                    <a:latin typeface="+mn-lt"/>
                  </a:rPr>
                  <a:t>Dapat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dihitung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sebagai</a:t>
                </a:r>
                <a:r>
                  <a:rPr lang="en-US" b="0" cap="none" dirty="0">
                    <a:latin typeface="+mn-lt"/>
                  </a:rPr>
                  <a:t>: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cap="none" dirty="0">
                  <a:latin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0" cap="none" dirty="0">
                    <a:latin typeface="+mn-lt"/>
                  </a:rPr>
                  <a:t>di mana 𝐶𝑖 </a:t>
                </a:r>
                <a:r>
                  <a:rPr lang="en-US" b="0" cap="none" dirty="0" err="1">
                    <a:latin typeface="+mn-lt"/>
                  </a:rPr>
                  <a:t>adalah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klaster</a:t>
                </a:r>
                <a:r>
                  <a:rPr lang="en-US" b="0" cap="none" dirty="0">
                    <a:latin typeface="+mn-lt"/>
                  </a:rPr>
                  <a:t> yang </a:t>
                </a:r>
                <a:r>
                  <a:rPr lang="en-US" b="0" cap="none" dirty="0" err="1">
                    <a:latin typeface="+mn-lt"/>
                  </a:rPr>
                  <a:t>berisi</a:t>
                </a:r>
                <a:r>
                  <a:rPr lang="en-US" b="0" cap="none" dirty="0">
                    <a:latin typeface="+mn-lt"/>
                  </a:rPr>
                  <a:t> 𝑖, ∣𝐶𝑖∣ </a:t>
                </a:r>
                <a:r>
                  <a:rPr lang="en-US" b="0" cap="none" dirty="0" err="1">
                    <a:latin typeface="+mn-lt"/>
                  </a:rPr>
                  <a:t>klaster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tersebut</a:t>
                </a:r>
                <a:r>
                  <a:rPr lang="en-US" b="0" cap="none" dirty="0">
                    <a:latin typeface="+mn-lt"/>
                  </a:rPr>
                  <a:t>, dan 𝑑(𝑖,𝑗) </a:t>
                </a:r>
                <a:r>
                  <a:rPr lang="en-US" b="0" cap="none" dirty="0" err="1">
                    <a:latin typeface="+mn-lt"/>
                  </a:rPr>
                  <a:t>adalah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jarak</a:t>
                </a:r>
                <a:r>
                  <a:rPr lang="en-US" b="0" cap="none" dirty="0">
                    <a:latin typeface="+mn-lt"/>
                  </a:rPr>
                  <a:t> </a:t>
                </a:r>
                <a:r>
                  <a:rPr lang="en-US" b="0" cap="none" dirty="0" err="1">
                    <a:latin typeface="+mn-lt"/>
                  </a:rPr>
                  <a:t>antara</a:t>
                </a:r>
                <a:r>
                  <a:rPr lang="en-US" b="0" cap="none" dirty="0">
                    <a:latin typeface="+mn-lt"/>
                  </a:rPr>
                  <a:t> 𝑖 dan 𝑗.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95E994B-45A2-2C48-AA3F-EFF58DA6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35" y="1620982"/>
                <a:ext cx="9335729" cy="4555981"/>
              </a:xfrm>
              <a:prstGeom prst="rect">
                <a:avLst/>
              </a:prstGeom>
              <a:blipFill>
                <a:blip r:embed="rId2"/>
                <a:stretch>
                  <a:fillRect l="-1501" r="-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9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42BF2D5E-70CF-F8BE-D2CB-EA058D9F61C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604655" y="1136073"/>
                <a:ext cx="9328265" cy="544483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D" sz="1800" b="1" dirty="0" err="1"/>
                  <a:t>Hitung</a:t>
                </a:r>
                <a:r>
                  <a:rPr lang="en-ID" sz="1800" b="1" dirty="0"/>
                  <a:t> rata-rata </a:t>
                </a:r>
                <a:r>
                  <a:rPr lang="en-ID" sz="1800" b="1" dirty="0" err="1"/>
                  <a:t>jarak</a:t>
                </a:r>
                <a:r>
                  <a:rPr lang="en-ID" sz="1800" b="1" dirty="0"/>
                  <a:t> </a:t>
                </a:r>
                <a:r>
                  <a:rPr lang="en-ID" sz="1800" b="1" dirty="0" err="1"/>
                  <a:t>antar</a:t>
                </a:r>
                <a:r>
                  <a:rPr lang="en-ID" sz="1800" b="1" dirty="0"/>
                  <a:t> </a:t>
                </a:r>
                <a:r>
                  <a:rPr lang="en-ID" sz="1800" b="1" dirty="0" err="1"/>
                  <a:t>klaster</a:t>
                </a:r>
                <a:r>
                  <a:rPr lang="en-ID" sz="1800" b="1" dirty="0"/>
                  <a:t> (b)</a:t>
                </a:r>
                <a:br>
                  <a:rPr lang="en-ID" sz="1800" dirty="0"/>
                </a:br>
                <a:r>
                  <a:rPr lang="en-ID" sz="1800" dirty="0" err="1"/>
                  <a:t>Misalkan</a:t>
                </a:r>
                <a:r>
                  <a:rPr lang="en-ID" sz="1800" dirty="0"/>
                  <a:t> b(</a:t>
                </a:r>
                <a:r>
                  <a:rPr lang="en-ID" sz="1800" dirty="0" err="1"/>
                  <a:t>i</a:t>
                </a:r>
                <a:r>
                  <a:rPr lang="en-ID" sz="1800" dirty="0"/>
                  <a:t>) </a:t>
                </a:r>
                <a:r>
                  <a:rPr lang="en-ID" sz="1800" dirty="0" err="1"/>
                  <a:t>adalah</a:t>
                </a:r>
                <a:r>
                  <a:rPr lang="en-ID" sz="1800" dirty="0"/>
                  <a:t> </a:t>
                </a:r>
                <a:r>
                  <a:rPr lang="en-ID" sz="1800" dirty="0" err="1"/>
                  <a:t>jarak</a:t>
                </a:r>
                <a:r>
                  <a:rPr lang="en-ID" sz="1800" dirty="0"/>
                  <a:t> rata-rata </a:t>
                </a:r>
                <a:r>
                  <a:rPr lang="en-ID" sz="1800" dirty="0" err="1"/>
                  <a:t>antara</a:t>
                </a:r>
                <a:r>
                  <a:rPr lang="en-ID" sz="1800" dirty="0"/>
                  <a:t> data </a:t>
                </a:r>
                <a:r>
                  <a:rPr lang="en-ID" sz="1800" dirty="0" err="1"/>
                  <a:t>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dengan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semua</a:t>
                </a:r>
                <a:r>
                  <a:rPr lang="en-ID" sz="1800" dirty="0"/>
                  <a:t> data </a:t>
                </a:r>
                <a:r>
                  <a:rPr lang="en-ID" sz="1800" dirty="0" err="1"/>
                  <a:t>dalam</a:t>
                </a:r>
                <a:r>
                  <a:rPr lang="en-ID" sz="1800" dirty="0"/>
                  <a:t> </a:t>
                </a:r>
                <a:r>
                  <a:rPr lang="en-ID" sz="1800" dirty="0" err="1"/>
                  <a:t>klaster</a:t>
                </a:r>
                <a:r>
                  <a:rPr lang="en-ID" sz="1800" dirty="0"/>
                  <a:t> </a:t>
                </a:r>
                <a:r>
                  <a:rPr lang="en-ID" sz="1800" dirty="0" err="1"/>
                  <a:t>terdekat</a:t>
                </a:r>
                <a:r>
                  <a:rPr lang="en-ID" sz="1800" dirty="0"/>
                  <a:t>, </a:t>
                </a:r>
                <a:r>
                  <a:rPr lang="en-ID" sz="1800" dirty="0" err="1"/>
                  <a:t>yaitu</a:t>
                </a:r>
                <a:r>
                  <a:rPr lang="en-ID" sz="1800" dirty="0"/>
                  <a:t> </a:t>
                </a:r>
                <a:r>
                  <a:rPr lang="en-ID" sz="1800" dirty="0" err="1"/>
                  <a:t>klaster</a:t>
                </a:r>
                <a:r>
                  <a:rPr lang="en-ID" sz="1800" dirty="0"/>
                  <a:t> yang </a:t>
                </a:r>
                <a:r>
                  <a:rPr lang="en-ID" sz="1800" dirty="0" err="1"/>
                  <a:t>berbeda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dari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klaster</a:t>
                </a:r>
                <a:r>
                  <a:rPr lang="en-ID" sz="1800" dirty="0"/>
                  <a:t> </a:t>
                </a:r>
                <a:r>
                  <a:rPr lang="en-ID" sz="1800" dirty="0" err="1"/>
                  <a:t>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tetapi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memiliki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jarak</a:t>
                </a:r>
                <a:r>
                  <a:rPr lang="en-ID" sz="1800" dirty="0"/>
                  <a:t> minimum </a:t>
                </a:r>
                <a:r>
                  <a:rPr lang="en-ID" sz="1800" dirty="0" err="1"/>
                  <a:t>dari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i</a:t>
                </a:r>
                <a:r>
                  <a:rPr lang="en-ID" sz="1800" dirty="0"/>
                  <a:t>. </a:t>
                </a:r>
                <a:r>
                  <a:rPr lang="en-ID" sz="1800" dirty="0" err="1"/>
                  <a:t>Dapat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dihitung</a:t>
                </a:r>
                <a:r>
                  <a:rPr lang="en-ID" sz="1800" dirty="0"/>
                  <a:t> </a:t>
                </a:r>
                <a:r>
                  <a:rPr lang="en-ID" sz="1800" dirty="0" err="1"/>
                  <a:t>sebagai</a:t>
                </a:r>
                <a:r>
                  <a:rPr lang="en-ID" sz="1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cap="none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400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cap="none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sz="14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cap="none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400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cap="none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cap="none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</a:rPr>
                                <m:t>:1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b="0" i="1" cap="none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cap="none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sz="1400" b="0" i="1" cap="none" smtClean="0">
                                          <a:latin typeface="Cambria Math" panose="02040503050406030204" pitchFamily="18" charset="0"/>
                                        </a:rPr>
                                        <m:t>′∈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cap="none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cap="none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cap="none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1400" b="0" i="1" cap="none" smtClean="0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400" b="0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cap="none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1400" b="0" i="1" cap="none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b="0" i="1" cap="none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1400" b="0" i="1" cap="none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cap="none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cap="none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cap="none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cap="none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b="0" cap="none" dirty="0">
                  <a:latin typeface="+mn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ID" sz="1800" dirty="0"/>
              </a:p>
            </p:txBody>
          </p:sp>
        </mc:Choice>
        <mc:Fallback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42BF2D5E-70CF-F8BE-D2CB-EA058D9F6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604655" y="1136073"/>
                <a:ext cx="9328265" cy="5444836"/>
              </a:xfrm>
              <a:blipFill>
                <a:blip r:embed="rId2"/>
                <a:stretch>
                  <a:fillRect l="-1829" t="-2461" r="-1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B68930-A002-1DCA-7406-9EE8AABF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4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A47F2A0D-2DBE-CABC-1166-762EF8D3CE2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687781" y="886691"/>
                <a:ext cx="8451273" cy="5126182"/>
              </a:xfrm>
            </p:spPr>
            <p:txBody>
              <a:bodyPr/>
              <a:lstStyle/>
              <a:p>
                <a:pPr algn="l"/>
                <a:r>
                  <a:rPr lang="en-US" b="0" cap="none" dirty="0"/>
                  <a:t>Silhouette coefficient </a:t>
                </a:r>
                <a:r>
                  <a:rPr lang="en-US" b="0" cap="none" dirty="0" err="1"/>
                  <a:t>dari</a:t>
                </a:r>
                <a:r>
                  <a:rPr lang="en-US" b="0" cap="none" dirty="0"/>
                  <a:t> o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cap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cap="non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b="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cap="none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cap="non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b="0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cap="none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cap="none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cap="none" dirty="0"/>
                  <a:t>Jika silhouette coefficient </a:t>
                </a:r>
                <a:r>
                  <a:rPr lang="en-US" b="0" cap="none" dirty="0" err="1"/>
                  <a:t>dari</a:t>
                </a:r>
                <a:r>
                  <a:rPr lang="en-US" b="0" cap="none" dirty="0"/>
                  <a:t> o </a:t>
                </a:r>
                <a:r>
                  <a:rPr lang="en-US" b="0" cap="none" dirty="0" err="1"/>
                  <a:t>mendekati</a:t>
                </a:r>
                <a:r>
                  <a:rPr lang="en-US" b="0" cap="none" dirty="0"/>
                  <a:t> 1, </a:t>
                </a:r>
                <a:r>
                  <a:rPr lang="en-US" b="0" cap="none" dirty="0" err="1"/>
                  <a:t>maka</a:t>
                </a:r>
                <a:r>
                  <a:rPr lang="en-US" b="0" cap="none" dirty="0"/>
                  <a:t> klister yang </a:t>
                </a:r>
                <a:r>
                  <a:rPr lang="en-US" b="0" cap="none" dirty="0" err="1"/>
                  <a:t>berisi</a:t>
                </a:r>
                <a:r>
                  <a:rPr lang="en-US" b="0" cap="none" dirty="0"/>
                  <a:t> </a:t>
                </a:r>
                <a:r>
                  <a:rPr lang="en-US" b="0" cap="none" dirty="0" err="1"/>
                  <a:t>objek</a:t>
                </a:r>
                <a:r>
                  <a:rPr lang="en-US" b="0" cap="none" dirty="0"/>
                  <a:t> o sangat </a:t>
                </a:r>
                <a:r>
                  <a:rPr lang="en-US" b="0" cap="none" dirty="0" err="1"/>
                  <a:t>padat</a:t>
                </a:r>
                <a:r>
                  <a:rPr lang="en-US" b="0" cap="none" dirty="0"/>
                  <a:t> dan </a:t>
                </a:r>
                <a:r>
                  <a:rPr lang="en-US" b="0" cap="none" dirty="0" err="1"/>
                  <a:t>objek</a:t>
                </a:r>
                <a:r>
                  <a:rPr lang="en-US" b="0" cap="none" dirty="0"/>
                  <a:t> o </a:t>
                </a:r>
                <a:r>
                  <a:rPr lang="en-US" b="0" cap="none" dirty="0" err="1"/>
                  <a:t>terpisah</a:t>
                </a:r>
                <a:r>
                  <a:rPr lang="en-US" b="0" cap="none" dirty="0"/>
                  <a:t> </a:t>
                </a:r>
                <a:r>
                  <a:rPr lang="en-US" b="0" cap="none" dirty="0" err="1"/>
                  <a:t>jauh</a:t>
                </a:r>
                <a:r>
                  <a:rPr lang="en-US" b="0" cap="none" dirty="0"/>
                  <a:t> </a:t>
                </a:r>
                <a:r>
                  <a:rPr lang="en-US" b="0" cap="none" dirty="0" err="1"/>
                  <a:t>dari</a:t>
                </a:r>
                <a:r>
                  <a:rPr lang="en-US" b="0" cap="none" dirty="0"/>
                  <a:t> klister-klister lain.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cap="none" dirty="0"/>
                  <a:t>Jika silhouette coefficient </a:t>
                </a:r>
                <a:r>
                  <a:rPr lang="en-US" b="0" cap="none" dirty="0" err="1"/>
                  <a:t>dari</a:t>
                </a:r>
                <a:r>
                  <a:rPr lang="en-US" b="0" cap="none" dirty="0"/>
                  <a:t> o </a:t>
                </a:r>
                <a:r>
                  <a:rPr lang="en-US" b="0" cap="none" dirty="0" err="1"/>
                  <a:t>mendekati</a:t>
                </a:r>
                <a:r>
                  <a:rPr lang="en-US" b="0" cap="none" dirty="0"/>
                  <a:t> -1, </a:t>
                </a:r>
                <a:r>
                  <a:rPr lang="en-US" b="0" cap="none" dirty="0" err="1"/>
                  <a:t>maka</a:t>
                </a:r>
                <a:r>
                  <a:rPr lang="en-US" b="0" cap="none" dirty="0"/>
                  <a:t> klister yang </a:t>
                </a:r>
                <a:r>
                  <a:rPr lang="en-US" b="0" cap="none" dirty="0" err="1"/>
                  <a:t>berisi</a:t>
                </a:r>
                <a:r>
                  <a:rPr lang="en-US" b="0" cap="none" dirty="0"/>
                  <a:t> </a:t>
                </a:r>
                <a:r>
                  <a:rPr lang="en-US" b="0" cap="none" dirty="0" err="1"/>
                  <a:t>objek</a:t>
                </a:r>
                <a:r>
                  <a:rPr lang="en-US" b="0" cap="none" dirty="0"/>
                  <a:t> o </a:t>
                </a:r>
                <a:r>
                  <a:rPr lang="en-US" b="0" cap="none" dirty="0" err="1"/>
                  <a:t>tidak</a:t>
                </a:r>
                <a:r>
                  <a:rPr lang="en-US" b="0" cap="none" dirty="0"/>
                  <a:t> </a:t>
                </a:r>
                <a:r>
                  <a:rPr lang="en-US" b="0" cap="none" dirty="0" err="1"/>
                  <a:t>padat</a:t>
                </a:r>
                <a:r>
                  <a:rPr lang="en-US" b="0" cap="none" dirty="0"/>
                  <a:t> dan </a:t>
                </a:r>
                <a:r>
                  <a:rPr lang="en-US" b="0" cap="none" dirty="0" err="1"/>
                  <a:t>objek</a:t>
                </a:r>
                <a:r>
                  <a:rPr lang="en-US" b="0" cap="none" dirty="0"/>
                  <a:t> o sangat </a:t>
                </a:r>
                <a:r>
                  <a:rPr lang="en-US" b="0" cap="none" dirty="0" err="1"/>
                  <a:t>dekat</a:t>
                </a:r>
                <a:r>
                  <a:rPr lang="en-US" b="0" cap="none" dirty="0"/>
                  <a:t> </a:t>
                </a:r>
                <a:r>
                  <a:rPr lang="en-US" b="0" cap="none" dirty="0" err="1"/>
                  <a:t>dari</a:t>
                </a:r>
                <a:r>
                  <a:rPr lang="en-US" b="0" cap="none" dirty="0"/>
                  <a:t> klister-klister lain.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A47F2A0D-2DBE-CABC-1166-762EF8D3C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687781" y="886691"/>
                <a:ext cx="8451273" cy="5126182"/>
              </a:xfrm>
              <a:blipFill>
                <a:blip r:embed="rId2"/>
                <a:stretch>
                  <a:fillRect l="-2237" t="-1784" r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3169E-17B3-E84D-BF19-8F394358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64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9307-BCCA-9124-EB3E-F1B8BEB9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596687"/>
            <a:ext cx="6766560" cy="768096"/>
          </a:xfrm>
        </p:spPr>
        <p:txBody>
          <a:bodyPr/>
          <a:lstStyle/>
          <a:p>
            <a:r>
              <a:rPr lang="en-US" sz="3200" dirty="0" err="1"/>
              <a:t>contoh</a:t>
            </a:r>
            <a:endParaRPr lang="en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13E2EBB1-C386-0D32-A2D5-F064FC4858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5069562"/>
                  </p:ext>
                </p:extLst>
              </p:nvPr>
            </p:nvGraphicFramePr>
            <p:xfrm>
              <a:off x="5824728" y="753612"/>
              <a:ext cx="5937250" cy="21751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9330">
                      <a:extLst>
                        <a:ext uri="{9D8B030D-6E8A-4147-A177-3AD203B41FA5}">
                          <a16:colId xmlns:a16="http://schemas.microsoft.com/office/drawing/2014/main" val="271981937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2154918721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4219265487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3740955978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1040038018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22832462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 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4001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1511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0.7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51203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47473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0.7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99179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731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13E2EBB1-C386-0D32-A2D5-F064FC4858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5069562"/>
                  </p:ext>
                </p:extLst>
              </p:nvPr>
            </p:nvGraphicFramePr>
            <p:xfrm>
              <a:off x="5824728" y="753612"/>
              <a:ext cx="5937250" cy="21751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9330">
                      <a:extLst>
                        <a:ext uri="{9D8B030D-6E8A-4147-A177-3AD203B41FA5}">
                          <a16:colId xmlns:a16="http://schemas.microsoft.com/office/drawing/2014/main" val="271981937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2154918721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4219265487"/>
                        </a:ext>
                      </a:extLst>
                    </a:gridCol>
                    <a:gridCol w="989330">
                      <a:extLst>
                        <a:ext uri="{9D8B030D-6E8A-4147-A177-3AD203B41FA5}">
                          <a16:colId xmlns:a16="http://schemas.microsoft.com/office/drawing/2014/main" val="3740955978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1040038018"/>
                        </a:ext>
                      </a:extLst>
                    </a:gridCol>
                    <a:gridCol w="989965">
                      <a:extLst>
                        <a:ext uri="{9D8B030D-6E8A-4147-A177-3AD203B41FA5}">
                          <a16:colId xmlns:a16="http://schemas.microsoft.com/office/drawing/2014/main" val="2283246239"/>
                        </a:ext>
                      </a:extLst>
                    </a:gridCol>
                  </a:tblGrid>
                  <a:tr h="3625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 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667" r="-40122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1235" t="-1667" r="-30370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387" t="-1667" r="-20184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852" t="-1667" r="-10308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8773" t="-1667" r="-2454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40010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103390" r="-504321" b="-4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15116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200000" r="-504321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0.7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51203910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300000" r="-50432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474738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406780" r="-50432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0.7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9917904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498333" r="-50432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en-ID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</a:t>
                          </a:r>
                          <a:endParaRPr lang="en-ID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7314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98C69-8B2A-80F1-E94D-F8DA7926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959F0-F097-2880-6AE2-EEC2D6EF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D31B3-520A-C6F6-A55C-03D1DBD5F35A}"/>
                  </a:ext>
                </a:extLst>
              </p:cNvPr>
              <p:cNvSpPr txBox="1"/>
              <p:nvPr/>
            </p:nvSpPr>
            <p:spPr>
              <a:xfrm>
                <a:off x="736939" y="1309592"/>
                <a:ext cx="5087789" cy="968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Misalkan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jarak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masing-masing data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seperti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pada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tabel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berikut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ID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D31B3-520A-C6F6-A55C-03D1DBD5F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9" y="1309592"/>
                <a:ext cx="5087789" cy="968727"/>
              </a:xfrm>
              <a:prstGeom prst="rect">
                <a:avLst/>
              </a:prstGeom>
              <a:blipFill>
                <a:blip r:embed="rId3"/>
                <a:stretch>
                  <a:fillRect l="-1317" r="-240" b="-100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3DDB41-09E6-FD76-E123-DB4A9C3012C8}"/>
                  </a:ext>
                </a:extLst>
              </p:cNvPr>
              <p:cNvSpPr txBox="1"/>
              <p:nvPr/>
            </p:nvSpPr>
            <p:spPr>
              <a:xfrm>
                <a:off x="1932040" y="3065581"/>
                <a:ext cx="9542206" cy="367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Misal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diketahui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cluster 1: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dan cluster 2: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2−1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𝑏</m:t>
                    </m:r>
                    <m:d>
                      <m:d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5+5+5.5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15.5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disini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tidak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dicari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yang minimum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karena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klasternya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Cuma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2)</a:t>
                </a:r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155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f>
                            <m:f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155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=0.81</m:t>
                      </m:r>
                    </m:oMath>
                  </m:oMathPara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0.7+0.5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3−1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=0.6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dan</a:t>
                </a:r>
                <a14:m>
                  <m:oMath xmlns:m="http://schemas.openxmlformats.org/officeDocument/2006/math"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𝑏</m:t>
                    </m:r>
                    <m:d>
                      <m:d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D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5+5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ID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5−0.6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=0.88</m:t>
                      </m:r>
                    </m:oMath>
                  </m:oMathPara>
                </a14:m>
                <a:endParaRPr lang="en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3DDB41-09E6-FD76-E123-DB4A9C30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40" y="3065581"/>
                <a:ext cx="9542206" cy="3672993"/>
              </a:xfrm>
              <a:prstGeom prst="rect">
                <a:avLst/>
              </a:prstGeom>
              <a:blipFill>
                <a:blip r:embed="rId4"/>
                <a:stretch>
                  <a:fillRect l="-575" t="-8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8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3776472"/>
            <a:ext cx="7424057" cy="768096"/>
          </a:xfrm>
        </p:spPr>
        <p:txBody>
          <a:bodyPr/>
          <a:lstStyle/>
          <a:p>
            <a:r>
              <a:rPr lang="en-US" sz="4000" dirty="0" err="1"/>
              <a:t>Ukuran</a:t>
            </a:r>
            <a:r>
              <a:rPr lang="en-US" sz="4000" dirty="0"/>
              <a:t> performance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Klastering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0"/>
    </mc:Choice>
    <mc:Fallback xmlns="">
      <p:transition spd="slow" advTm="3664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DE37-6623-9DEB-A3D8-F233AFE7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validasi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1826-3403-534E-5B5D-4149A768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B452-83DC-995A-D21E-E67FA8BF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1434-9E34-B6F6-02F2-63823897B3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68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15C5-5274-09AF-21EB-761A6C80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515" y="928382"/>
            <a:ext cx="7013448" cy="588963"/>
          </a:xfrm>
        </p:spPr>
        <p:txBody>
          <a:bodyPr/>
          <a:lstStyle/>
          <a:p>
            <a:r>
              <a:rPr lang="en-US" dirty="0" err="1"/>
              <a:t>resubstitusi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C5695-008B-5D5E-0DAB-04F56F1DA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5696" y="2036736"/>
            <a:ext cx="7013448" cy="588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Keuntungan</a:t>
            </a:r>
            <a:r>
              <a:rPr lang="en-US" sz="2000" dirty="0"/>
              <a:t>: </a:t>
            </a:r>
            <a:r>
              <a:rPr lang="en-US" sz="2000" dirty="0" err="1"/>
              <a:t>Sederhana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Kelemahan</a:t>
            </a:r>
            <a:r>
              <a:rPr lang="en-US" sz="2000" dirty="0"/>
              <a:t>: Paling </a:t>
            </a:r>
            <a:r>
              <a:rPr lang="en-US" sz="2000" dirty="0" err="1"/>
              <a:t>lemah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Kapan </a:t>
            </a:r>
            <a:r>
              <a:rPr lang="en-US" sz="2000" dirty="0" err="1"/>
              <a:t>digunakan</a:t>
            </a:r>
            <a:r>
              <a:rPr lang="en-US" sz="2000" dirty="0"/>
              <a:t>: Jika </a:t>
            </a:r>
            <a:r>
              <a:rPr lang="en-US" sz="2000" dirty="0" err="1"/>
              <a:t>dirasa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populasi</a:t>
            </a:r>
            <a:r>
              <a:rPr lang="en-US" sz="2000" dirty="0"/>
              <a:t>.</a:t>
            </a:r>
          </a:p>
          <a:p>
            <a:r>
              <a:rPr lang="en-US" sz="2000" dirty="0"/>
              <a:t>Langkah-</a:t>
            </a:r>
            <a:r>
              <a:rPr lang="en-US" sz="2000" dirty="0" err="1"/>
              <a:t>langkahnya</a:t>
            </a:r>
            <a:r>
              <a:rPr lang="en-US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Melatih</a:t>
            </a:r>
            <a:r>
              <a:rPr lang="en-US" sz="2000" dirty="0"/>
              <a:t> model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dan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aktual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data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</a:p>
          <a:p>
            <a:endParaRPr lang="en-ID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1829-A5A6-C4DF-2A7A-26B20750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1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5726D-CC24-7A8A-6282-A657A32F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63C7D-55B9-621D-03E2-785CA40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B0DBB8-2A29-D5EF-B00A-0193C901A96D}"/>
              </a:ext>
            </a:extLst>
          </p:cNvPr>
          <p:cNvSpPr txBox="1">
            <a:spLocks/>
          </p:cNvSpPr>
          <p:nvPr/>
        </p:nvSpPr>
        <p:spPr>
          <a:xfrm>
            <a:off x="3899817" y="1076632"/>
            <a:ext cx="7415981" cy="626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Hold-out (2 sub </a:t>
            </a:r>
            <a:r>
              <a:rPr lang="en-US" sz="2400" dirty="0" err="1"/>
              <a:t>himpunan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E77CC-D150-B421-2A01-0010FDE824D4}"/>
              </a:ext>
            </a:extLst>
          </p:cNvPr>
          <p:cNvSpPr txBox="1">
            <a:spLocks/>
          </p:cNvSpPr>
          <p:nvPr/>
        </p:nvSpPr>
        <p:spPr>
          <a:xfrm>
            <a:off x="3937818" y="1608880"/>
            <a:ext cx="7415981" cy="364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Asumsi</a:t>
            </a:r>
            <a:r>
              <a:rPr lang="en-US" sz="1800" dirty="0"/>
              <a:t>: data </a:t>
            </a:r>
            <a:r>
              <a:rPr lang="en-US" sz="1800" dirty="0" err="1"/>
              <a:t>latih</a:t>
            </a:r>
            <a:r>
              <a:rPr lang="en-US" sz="1800" dirty="0"/>
              <a:t> dan data uji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distribusi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. Agar </a:t>
            </a:r>
            <a:r>
              <a:rPr lang="en-US" sz="1800" dirty="0" err="1"/>
              <a:t>proporsi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r>
              <a:rPr lang="en-US" sz="1800" dirty="0"/>
              <a:t>Langkah-</a:t>
            </a:r>
            <a:r>
              <a:rPr lang="en-US" sz="1800" dirty="0" err="1"/>
              <a:t>langkah</a:t>
            </a:r>
            <a:r>
              <a:rPr lang="en-US" sz="18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Membagi</a:t>
            </a:r>
            <a:r>
              <a:rPr lang="en-US" sz="1800" dirty="0"/>
              <a:t> data set </a:t>
            </a:r>
            <a:r>
              <a:rPr lang="en-US" sz="1800" dirty="0" err="1"/>
              <a:t>menjadi</a:t>
            </a:r>
            <a:r>
              <a:rPr lang="en-US" sz="1800" dirty="0"/>
              <a:t> 2, </a:t>
            </a:r>
            <a:r>
              <a:rPr lang="en-US" sz="1800" dirty="0" err="1"/>
              <a:t>biasanya</a:t>
            </a:r>
            <a:r>
              <a:rPr lang="en-US" sz="1800" dirty="0"/>
              <a:t> 2/3 data </a:t>
            </a:r>
            <a:r>
              <a:rPr lang="en-US" sz="1800" dirty="0" err="1"/>
              <a:t>latih</a:t>
            </a:r>
            <a:r>
              <a:rPr lang="en-US" sz="1800" dirty="0"/>
              <a:t> dan 1/3 data uji(60/40, 70/30, 80/20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pertimbangan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Membangun</a:t>
            </a:r>
            <a:r>
              <a:rPr lang="en-US" sz="1800" dirty="0"/>
              <a:t> model </a:t>
            </a:r>
            <a:r>
              <a:rPr lang="en-US" sz="1800" dirty="0" err="1"/>
              <a:t>menggunakan</a:t>
            </a:r>
            <a:r>
              <a:rPr lang="en-US" sz="1800" dirty="0"/>
              <a:t> data </a:t>
            </a:r>
            <a:r>
              <a:rPr lang="en-US" sz="1800" dirty="0" err="1"/>
              <a:t>latih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Menguji</a:t>
            </a:r>
            <a:r>
              <a:rPr lang="en-US" sz="1800" dirty="0"/>
              <a:t> model </a:t>
            </a:r>
            <a:r>
              <a:rPr lang="en-US" sz="1800" dirty="0" err="1"/>
              <a:t>menggunakan</a:t>
            </a:r>
            <a:r>
              <a:rPr lang="en-US" sz="1800" dirty="0"/>
              <a:t> data uji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6327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5748-7C23-1DD5-6B88-1CA65C81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809253"/>
            <a:ext cx="9162288" cy="768096"/>
          </a:xfrm>
        </p:spPr>
        <p:txBody>
          <a:bodyPr/>
          <a:lstStyle/>
          <a:p>
            <a:r>
              <a:rPr lang="en-US" sz="4000" dirty="0"/>
              <a:t>K-fold cross validation</a:t>
            </a:r>
            <a:endParaRPr lang="en-ID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28FEF-2458-8CD5-8351-30F8ED6C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03EF5-6D18-044A-589A-76AFA55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A9F31-E90E-20A9-B223-7707DE2E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84" y="1788023"/>
            <a:ext cx="7491152" cy="3983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75043-D3EC-6494-825B-077471D6DCF4}"/>
              </a:ext>
            </a:extLst>
          </p:cNvPr>
          <p:cNvSpPr txBox="1"/>
          <p:nvPr/>
        </p:nvSpPr>
        <p:spPr>
          <a:xfrm>
            <a:off x="2471617" y="5982004"/>
            <a:ext cx="946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https://medium.com/@sebastiannorena/some-model-tuning-methods-bfef3e6544f0</a:t>
            </a:r>
          </a:p>
        </p:txBody>
      </p:sp>
    </p:spTree>
    <p:extLst>
      <p:ext uri="{BB962C8B-B14F-4D97-AF65-F5344CB8AC3E}">
        <p14:creationId xmlns:p14="http://schemas.microsoft.com/office/powerpoint/2010/main" val="2054874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24DA-7E60-4480-8BAE-99574D6F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561" y="854419"/>
            <a:ext cx="8844701" cy="768096"/>
          </a:xfrm>
        </p:spPr>
        <p:txBody>
          <a:bodyPr/>
          <a:lstStyle/>
          <a:p>
            <a:r>
              <a:rPr lang="en-US" sz="3600" dirty="0"/>
              <a:t>K-fold Cross Validation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64A12-6DBC-492D-9C4D-65270ADBF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5867400" cy="475359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Langkah-langkah: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Membagi</a:t>
                </a:r>
                <a:r>
                  <a:rPr lang="en-US" sz="2000" dirty="0"/>
                  <a:t> dataset </a:t>
                </a:r>
                <a:r>
                  <a:rPr lang="en-US" sz="2000" dirty="0" err="1"/>
                  <a:t>menjadi</a:t>
                </a:r>
                <a:r>
                  <a:rPr lang="en-US" sz="2000" dirty="0"/>
                  <a:t> k sub </a:t>
                </a:r>
                <a:r>
                  <a:rPr lang="en-US" sz="2000" dirty="0" err="1"/>
                  <a:t>himpunan</a:t>
                </a:r>
                <a:r>
                  <a:rPr lang="en-US" sz="2000" dirty="0"/>
                  <a:t> (</a:t>
                </a:r>
                <a:r>
                  <a:rPr lang="en-US" sz="2000" i="1" dirty="0"/>
                  <a:t>fold</a:t>
                </a:r>
                <a:r>
                  <a:rPr lang="en-US" sz="2000" dirty="0"/>
                  <a:t>), </a:t>
                </a:r>
                <a:r>
                  <a:rPr lang="en-US" sz="2000" dirty="0" err="1"/>
                  <a:t>sehingga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fold </a:t>
                </a:r>
                <a:r>
                  <a:rPr lang="en-US" sz="2000" dirty="0" err="1"/>
                  <a:t>berisi</a:t>
                </a:r>
                <a:r>
                  <a:rPr lang="en-US" sz="2000" dirty="0"/>
                  <a:t> 1/k,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Menggunakan</a:t>
                </a:r>
                <a:r>
                  <a:rPr lang="en-US" sz="2000" dirty="0"/>
                  <a:t> (k-2) fold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data </a:t>
                </a:r>
                <a:r>
                  <a:rPr lang="en-US" sz="2000" dirty="0" err="1"/>
                  <a:t>latih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Latih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 2, k-2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Memvalidasi</a:t>
                </a:r>
                <a:r>
                  <a:rPr lang="en-US" sz="2000" dirty="0"/>
                  <a:t> model </a:t>
                </a:r>
                <a:r>
                  <a:rPr lang="en-US" sz="2000" dirty="0" err="1"/>
                  <a:t>menggunakan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dj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dirty="0" err="1"/>
                  <a:t>menaksir</a:t>
                </a:r>
                <a:r>
                  <a:rPr lang="en-US" sz="2000" dirty="0"/>
                  <a:t> hyperparameter)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Menguji</a:t>
                </a:r>
                <a:r>
                  <a:rPr lang="en-US" sz="2000" dirty="0"/>
                  <a:t> model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validasi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menggunakan</a:t>
                </a:r>
                <a:r>
                  <a:rPr lang="en-US" sz="2000" dirty="0"/>
                  <a:t> dk,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/>
                  <a:t>Menghitung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akurasi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jumlah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keseluruhan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klasifikasi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benar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k </a:t>
                </a:r>
                <a:r>
                  <a:rPr lang="en-US" sz="2000" dirty="0" err="1"/>
                  <a:t>iterasi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dibagi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jumlah</a:t>
                </a:r>
                <a:r>
                  <a:rPr lang="en-US" sz="2000" dirty="0"/>
                  <a:t> tuple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himpunan</a:t>
                </a:r>
                <a:r>
                  <a:rPr lang="en-US" sz="2000" dirty="0"/>
                  <a:t>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64A12-6DBC-492D-9C4D-65270ADBF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5867400" cy="4753595"/>
              </a:xfrm>
              <a:blipFill>
                <a:blip r:embed="rId2"/>
                <a:stretch>
                  <a:fillRect l="-1663" t="-6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5295B58-D786-4FC7-946F-9430C137A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48" y="2341506"/>
            <a:ext cx="4937974" cy="3006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D6619-E277-48D0-B22F-C581220427CD}"/>
              </a:ext>
            </a:extLst>
          </p:cNvPr>
          <p:cNvSpPr txBox="1"/>
          <p:nvPr/>
        </p:nvSpPr>
        <p:spPr>
          <a:xfrm>
            <a:off x="6982691" y="5347855"/>
            <a:ext cx="466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https://miro.medium.com/max/948/1*4G__SV580CxFj78o9yUXuQ.png</a:t>
            </a:r>
          </a:p>
        </p:txBody>
      </p:sp>
    </p:spTree>
    <p:extLst>
      <p:ext uri="{BB962C8B-B14F-4D97-AF65-F5344CB8AC3E}">
        <p14:creationId xmlns:p14="http://schemas.microsoft.com/office/powerpoint/2010/main" val="659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05F6-F56C-250E-B9F5-5287DC26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499616"/>
            <a:ext cx="6766560" cy="768096"/>
          </a:xfrm>
        </p:spPr>
        <p:txBody>
          <a:bodyPr/>
          <a:lstStyle/>
          <a:p>
            <a:r>
              <a:rPr lang="en-US" sz="3200" dirty="0"/>
              <a:t>Leave-One-Out Cross Validation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4826-0934-DE78-A90B-93F9796E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Sama </a:t>
            </a:r>
            <a:r>
              <a:rPr lang="en-US" sz="2400" dirty="0" err="1"/>
              <a:t>dengan</a:t>
            </a:r>
            <a:r>
              <a:rPr lang="en-US" sz="2400" dirty="0"/>
              <a:t> K-fold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per data </a:t>
            </a:r>
            <a:r>
              <a:rPr lang="en-US" sz="2400" dirty="0" err="1"/>
              <a:t>bukan</a:t>
            </a:r>
            <a:r>
              <a:rPr lang="en-US" sz="2400" dirty="0"/>
              <a:t> per fold,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data </a:t>
            </a:r>
            <a:r>
              <a:rPr lang="en-US" sz="2400" dirty="0" err="1"/>
              <a:t>latih</a:t>
            </a:r>
            <a:r>
              <a:rPr lang="en-US" sz="2400" dirty="0"/>
              <a:t> dan data uji.</a:t>
            </a:r>
          </a:p>
          <a:p>
            <a:pPr>
              <a:lnSpc>
                <a:spcPct val="150000"/>
              </a:lnSpc>
            </a:pP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2187-B341-6244-DECF-EA147704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B15B-CED0-0F4E-7C8A-34B66A661A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3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98C6-AD56-2423-0914-FA21C9F0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193" y="1627632"/>
            <a:ext cx="8165592" cy="768096"/>
          </a:xfrm>
        </p:spPr>
        <p:txBody>
          <a:bodyPr/>
          <a:lstStyle/>
          <a:p>
            <a:r>
              <a:rPr lang="en-US" sz="3600" dirty="0"/>
              <a:t>Random subsampling</a:t>
            </a:r>
            <a:endParaRPr lang="en-ID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52A7-6280-6851-819B-4DF9B4F3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B6F2E-9A71-B102-16EA-B87636665E07}"/>
              </a:ext>
            </a:extLst>
          </p:cNvPr>
          <p:cNvSpPr txBox="1"/>
          <p:nvPr/>
        </p:nvSpPr>
        <p:spPr>
          <a:xfrm>
            <a:off x="3652024" y="2568564"/>
            <a:ext cx="7985794" cy="2353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Modifikasi</a:t>
            </a:r>
            <a:r>
              <a:rPr lang="en-US" sz="2000" dirty="0"/>
              <a:t> Teknik hold-out.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hold out </a:t>
            </a:r>
            <a:r>
              <a:rPr lang="en-US" sz="2000" dirty="0" err="1"/>
              <a:t>beberapa</a:t>
            </a:r>
            <a:r>
              <a:rPr lang="en-US" sz="2000" dirty="0"/>
              <a:t> kali, </a:t>
            </a:r>
            <a:r>
              <a:rPr lang="en-US" sz="2000" dirty="0" err="1"/>
              <a:t>misal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k </a:t>
            </a:r>
            <a:r>
              <a:rPr lang="en-US" sz="2000" dirty="0" err="1"/>
              <a:t>iterasi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Mengevaluasi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model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rata-rata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iterasi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Random: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mana data </a:t>
            </a:r>
            <a:r>
              <a:rPr lang="en-US" sz="2000" dirty="0" err="1"/>
              <a:t>latih</a:t>
            </a:r>
            <a:r>
              <a:rPr lang="en-US" sz="2000" dirty="0"/>
              <a:t> dan data uji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50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B8D1-AA34-5174-6AE7-201061B6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594360"/>
            <a:ext cx="10671048" cy="768096"/>
          </a:xfrm>
        </p:spPr>
        <p:txBody>
          <a:bodyPr/>
          <a:lstStyle/>
          <a:p>
            <a:r>
              <a:rPr lang="en-US" dirty="0" err="1"/>
              <a:t>bootstraping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B6DA-2828-4478-2376-0D2746BD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187DF8-A5BD-DCC8-AED0-334BAB8E9523}"/>
              </a:ext>
            </a:extLst>
          </p:cNvPr>
          <p:cNvSpPr txBox="1"/>
          <p:nvPr/>
        </p:nvSpPr>
        <p:spPr>
          <a:xfrm>
            <a:off x="659950" y="2936103"/>
            <a:ext cx="5436050" cy="189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Pemilihan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penyamplingan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seragam</a:t>
            </a:r>
            <a:r>
              <a:rPr lang="en-US" sz="2000" dirty="0"/>
              <a:t>, </a:t>
            </a:r>
            <a:r>
              <a:rPr lang="en-US" sz="2000" dirty="0" err="1"/>
              <a:t>sampel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terambil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F14CCE-656F-0933-A98E-9D8D794C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56" y="1862137"/>
            <a:ext cx="5891485" cy="3657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DE1B1D-B32E-551B-732D-BC564E599193}"/>
              </a:ext>
            </a:extLst>
          </p:cNvPr>
          <p:cNvSpPr txBox="1"/>
          <p:nvPr/>
        </p:nvSpPr>
        <p:spPr>
          <a:xfrm>
            <a:off x="1114909" y="5935395"/>
            <a:ext cx="1032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https://vitalflux.com/wp-content/uploads/2018/02/bootstraping-validation-technique.png</a:t>
            </a:r>
          </a:p>
        </p:txBody>
      </p:sp>
    </p:spTree>
    <p:extLst>
      <p:ext uri="{BB962C8B-B14F-4D97-AF65-F5344CB8AC3E}">
        <p14:creationId xmlns:p14="http://schemas.microsoft.com/office/powerpoint/2010/main" val="694846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CE44-9BD8-4737-B705-40336767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9" y="592606"/>
            <a:ext cx="6166567" cy="768096"/>
          </a:xfrm>
        </p:spPr>
        <p:txBody>
          <a:bodyPr/>
          <a:lstStyle/>
          <a:p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Evaluasi</a:t>
            </a:r>
            <a:r>
              <a:rPr lang="en-US" sz="4000" dirty="0"/>
              <a:t> </a:t>
            </a:r>
            <a:r>
              <a:rPr lang="en-US" sz="4000" dirty="0" err="1"/>
              <a:t>Klasifikasi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D9668F-2AE3-4F9A-93C4-72002614E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079410"/>
              </p:ext>
            </p:extLst>
          </p:nvPr>
        </p:nvGraphicFramePr>
        <p:xfrm>
          <a:off x="1469056" y="3003434"/>
          <a:ext cx="4869876" cy="176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469">
                  <a:extLst>
                    <a:ext uri="{9D8B030D-6E8A-4147-A177-3AD203B41FA5}">
                      <a16:colId xmlns:a16="http://schemas.microsoft.com/office/drawing/2014/main" val="3556950262"/>
                    </a:ext>
                  </a:extLst>
                </a:gridCol>
                <a:gridCol w="1217469">
                  <a:extLst>
                    <a:ext uri="{9D8B030D-6E8A-4147-A177-3AD203B41FA5}">
                      <a16:colId xmlns:a16="http://schemas.microsoft.com/office/drawing/2014/main" val="1781245342"/>
                    </a:ext>
                  </a:extLst>
                </a:gridCol>
                <a:gridCol w="1217469">
                  <a:extLst>
                    <a:ext uri="{9D8B030D-6E8A-4147-A177-3AD203B41FA5}">
                      <a16:colId xmlns:a16="http://schemas.microsoft.com/office/drawing/2014/main" val="3277525647"/>
                    </a:ext>
                  </a:extLst>
                </a:gridCol>
                <a:gridCol w="1217469">
                  <a:extLst>
                    <a:ext uri="{9D8B030D-6E8A-4147-A177-3AD203B41FA5}">
                      <a16:colId xmlns:a16="http://schemas.microsoft.com/office/drawing/2014/main" val="1443009345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6398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2787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5662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P+N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83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3FB223-2CD4-4926-A1FF-28A6B97184BA}"/>
              </a:ext>
            </a:extLst>
          </p:cNvPr>
          <p:cNvSpPr txBox="1"/>
          <p:nvPr/>
        </p:nvSpPr>
        <p:spPr>
          <a:xfrm>
            <a:off x="3041550" y="2623422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Kelas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EE600-D6E2-43D7-BFE8-A331C2D9F486}"/>
              </a:ext>
            </a:extLst>
          </p:cNvPr>
          <p:cNvSpPr txBox="1"/>
          <p:nvPr/>
        </p:nvSpPr>
        <p:spPr>
          <a:xfrm rot="16200000">
            <a:off x="-500840" y="2723186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Kelas </a:t>
            </a:r>
            <a:r>
              <a:rPr lang="en-US" dirty="0" err="1"/>
              <a:t>aktual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BFABD-FC3F-4ED9-9E91-5653927F9D33}"/>
              </a:ext>
            </a:extLst>
          </p:cNvPr>
          <p:cNvSpPr txBox="1"/>
          <p:nvPr/>
        </p:nvSpPr>
        <p:spPr>
          <a:xfrm>
            <a:off x="6407251" y="1536174"/>
            <a:ext cx="5299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TP, True </a:t>
            </a:r>
            <a:r>
              <a:rPr lang="en-US" sz="2400" b="1" dirty="0" err="1"/>
              <a:t>Positif</a:t>
            </a:r>
            <a:r>
              <a:rPr lang="en-US" sz="2400" b="1" dirty="0"/>
              <a:t> </a:t>
            </a:r>
            <a:r>
              <a:rPr lang="en-US" sz="2400" dirty="0"/>
              <a:t>-&gt;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yang </a:t>
            </a:r>
            <a:r>
              <a:rPr lang="en-US" sz="2400" dirty="0" err="1"/>
              <a:t>dilabeli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oleh model </a:t>
            </a:r>
            <a:r>
              <a:rPr lang="en-US" sz="2400" dirty="0" err="1"/>
              <a:t>klasifikasi</a:t>
            </a:r>
            <a:endParaRPr lang="en-US" sz="2400" dirty="0"/>
          </a:p>
          <a:p>
            <a:pPr algn="just"/>
            <a:r>
              <a:rPr lang="en-US" sz="2400" b="1" dirty="0"/>
              <a:t>TN, True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dirty="0"/>
              <a:t>-&gt;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 negative yang </a:t>
            </a:r>
            <a:r>
              <a:rPr lang="en-US" sz="2400" dirty="0" err="1"/>
              <a:t>dilabeli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oleh model </a:t>
            </a:r>
            <a:r>
              <a:rPr lang="en-US" sz="2400" dirty="0" err="1"/>
              <a:t>klasifikasi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/>
              <a:t>FP, False </a:t>
            </a:r>
            <a:r>
              <a:rPr lang="en-US" sz="2400" b="1" dirty="0" err="1"/>
              <a:t>Positif</a:t>
            </a:r>
            <a:r>
              <a:rPr lang="en-US" sz="2400" b="1" dirty="0"/>
              <a:t> </a:t>
            </a:r>
            <a:r>
              <a:rPr lang="en-US" sz="2400" dirty="0"/>
              <a:t>-&gt;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 negative yang salah </a:t>
            </a:r>
            <a:r>
              <a:rPr lang="en-US" sz="2400" dirty="0" err="1"/>
              <a:t>dilabeli</a:t>
            </a:r>
            <a:r>
              <a:rPr lang="en-US" sz="2400" dirty="0"/>
              <a:t> oleh model </a:t>
            </a:r>
            <a:r>
              <a:rPr lang="en-US" sz="2400" dirty="0" err="1"/>
              <a:t>klasifikasi</a:t>
            </a:r>
            <a:endParaRPr lang="en-US" sz="2400" dirty="0"/>
          </a:p>
          <a:p>
            <a:pPr algn="just"/>
            <a:r>
              <a:rPr lang="en-US" sz="2400" b="1" dirty="0"/>
              <a:t>FN, False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dirty="0"/>
              <a:t>-&gt; </a:t>
            </a:r>
            <a:r>
              <a:rPr lang="en-US" sz="2400" dirty="0" err="1"/>
              <a:t>jumlah</a:t>
            </a:r>
            <a:r>
              <a:rPr lang="en-US" sz="2400" dirty="0"/>
              <a:t> tuple </a:t>
            </a:r>
            <a:r>
              <a:rPr lang="en-US" sz="2400" dirty="0" err="1"/>
              <a:t>positif</a:t>
            </a:r>
            <a:r>
              <a:rPr lang="en-US" sz="2400" dirty="0"/>
              <a:t> yang salah </a:t>
            </a:r>
            <a:r>
              <a:rPr lang="en-US" sz="2400" dirty="0" err="1"/>
              <a:t>dilabeli</a:t>
            </a:r>
            <a:r>
              <a:rPr lang="en-US" sz="2400" dirty="0"/>
              <a:t> oleh model </a:t>
            </a:r>
            <a:r>
              <a:rPr lang="en-US" sz="2400" dirty="0" err="1"/>
              <a:t>klasifikasi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77"/>
    </mc:Choice>
    <mc:Fallback xmlns="">
      <p:transition spd="slow" advTm="1602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832104"/>
            <a:ext cx="10671048" cy="768096"/>
          </a:xfrm>
        </p:spPr>
        <p:txBody>
          <a:bodyPr/>
          <a:lstStyle/>
          <a:p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model </a:t>
            </a:r>
            <a:r>
              <a:rPr lang="en-US" sz="2800" dirty="0" err="1"/>
              <a:t>klasifikasi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4B8D-E5AF-8A13-AD58-16DC4D71D0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A9A4D-4D65-02F6-C2F0-5C80840302F2}"/>
                  </a:ext>
                </a:extLst>
              </p:cNvPr>
              <p:cNvSpPr txBox="1"/>
              <p:nvPr/>
            </p:nvSpPr>
            <p:spPr>
              <a:xfrm>
                <a:off x="1096966" y="6123709"/>
                <a:ext cx="4361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seberapa</a:t>
                </a:r>
                <a:r>
                  <a:rPr lang="en-US" dirty="0"/>
                  <a:t> </a:t>
                </a:r>
                <a:r>
                  <a:rPr lang="en-US" dirty="0" err="1"/>
                  <a:t>penting</a:t>
                </a:r>
                <a:r>
                  <a:rPr lang="en-US" dirty="0"/>
                  <a:t> </a:t>
                </a:r>
                <a:r>
                  <a:rPr lang="en-US" i="1" dirty="0" err="1"/>
                  <a:t>precission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A9A4D-4D65-02F6-C2F0-5C808403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6" y="6123709"/>
                <a:ext cx="4361725" cy="369332"/>
              </a:xfrm>
              <a:prstGeom prst="rect">
                <a:avLst/>
              </a:prstGeom>
              <a:blipFill>
                <a:blip r:embed="rId5"/>
                <a:stretch>
                  <a:fillRect l="-420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1897EC73-B460-CF4F-5D96-A8A687FB32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0865302"/>
                  </p:ext>
                </p:extLst>
              </p:nvPr>
            </p:nvGraphicFramePr>
            <p:xfrm>
              <a:off x="688612" y="1468582"/>
              <a:ext cx="11143170" cy="5156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1382">
                      <a:extLst>
                        <a:ext uri="{9D8B030D-6E8A-4147-A177-3AD203B41FA5}">
                          <a16:colId xmlns:a16="http://schemas.microsoft.com/office/drawing/2014/main" val="1556802564"/>
                        </a:ext>
                      </a:extLst>
                    </a:gridCol>
                    <a:gridCol w="3753198">
                      <a:extLst>
                        <a:ext uri="{9D8B030D-6E8A-4147-A177-3AD203B41FA5}">
                          <a16:colId xmlns:a16="http://schemas.microsoft.com/office/drawing/2014/main" val="3622103516"/>
                        </a:ext>
                      </a:extLst>
                    </a:gridCol>
                    <a:gridCol w="3624340">
                      <a:extLst>
                        <a:ext uri="{9D8B030D-6E8A-4147-A177-3AD203B41FA5}">
                          <a16:colId xmlns:a16="http://schemas.microsoft.com/office/drawing/2014/main" val="4018861952"/>
                        </a:ext>
                      </a:extLst>
                    </a:gridCol>
                    <a:gridCol w="3114250">
                      <a:extLst>
                        <a:ext uri="{9D8B030D-6E8A-4147-A177-3AD203B41FA5}">
                          <a16:colId xmlns:a16="http://schemas.microsoft.com/office/drawing/2014/main" val="2254839826"/>
                        </a:ext>
                      </a:extLst>
                    </a:gridCol>
                  </a:tblGrid>
                  <a:tr h="23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UKURAN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RUMUS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dirty="0" err="1"/>
                            <a:t>Kegunaan</a:t>
                          </a:r>
                          <a:r>
                            <a:rPr lang="en-ID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33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Akurasi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tingkat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pengenalan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dirty="0" err="1"/>
                            <a:t>Untuk</a:t>
                          </a:r>
                          <a:r>
                            <a:rPr lang="en-ID" dirty="0"/>
                            <a:t> data </a:t>
                          </a:r>
                          <a:r>
                            <a:rPr lang="en-ID" dirty="0" err="1"/>
                            <a:t>seimbang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221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 rate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tingkat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kesalahan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keliruan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klasifikasi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Untuk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memahami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seberapa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sering</a:t>
                          </a:r>
                          <a:r>
                            <a:rPr lang="en-ID" dirty="0"/>
                            <a:t> model </a:t>
                          </a:r>
                          <a:r>
                            <a:rPr lang="en-ID" dirty="0" err="1"/>
                            <a:t>tidak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akurat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33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Recall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sensitivitas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true positive rate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Fokus</a:t>
                          </a:r>
                          <a:r>
                            <a:rPr lang="en-ID" dirty="0"/>
                            <a:t> pada </a:t>
                          </a:r>
                          <a:r>
                            <a:rPr lang="en-ID" dirty="0" err="1"/>
                            <a:t>mendeteksi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semua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kasus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positif</a:t>
                          </a:r>
                          <a:r>
                            <a:rPr lang="en-ID" dirty="0"/>
                            <a:t> (alarm)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8535"/>
                      </a:ext>
                    </a:extLst>
                  </a:tr>
                  <a:tr h="35981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Spesificity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True Negative rate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/>
                            <a:t>Jika salah </a:t>
                          </a:r>
                          <a:r>
                            <a:rPr lang="en-ID" dirty="0" err="1"/>
                            <a:t>prediksi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kelas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negatif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memiliki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dampak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signifikan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72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Precission</a:t>
                          </a:r>
                          <a:r>
                            <a:rPr lang="en-US" dirty="0"/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Fokus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mengurangi</a:t>
                          </a:r>
                          <a:r>
                            <a:rPr lang="en-ID" dirty="0"/>
                            <a:t> false </a:t>
                          </a:r>
                          <a:r>
                            <a:rPr lang="en-ID" dirty="0" err="1"/>
                            <a:t>positif</a:t>
                          </a:r>
                          <a:r>
                            <a:rPr lang="en-ID" dirty="0"/>
                            <a:t> (</a:t>
                          </a:r>
                          <a:r>
                            <a:rPr lang="en-ID" dirty="0" err="1"/>
                            <a:t>penipuan</a:t>
                          </a:r>
                          <a:r>
                            <a:rPr lang="en-ID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551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F1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F-score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rata-rata harmonic </a:t>
                          </a:r>
                          <a:r>
                            <a:rPr lang="en-US" dirty="0" err="1"/>
                            <a:t>dari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precisson</a:t>
                          </a:r>
                          <a:r>
                            <a:rPr lang="en-US" dirty="0"/>
                            <a:t> dan recall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Untuk</a:t>
                          </a:r>
                          <a:r>
                            <a:rPr lang="en-ID" dirty="0"/>
                            <a:t> data </a:t>
                          </a:r>
                          <a:r>
                            <a:rPr lang="en-ID" dirty="0" err="1"/>
                            <a:t>tidak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seimbang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367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Fp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dimana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adalah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sebuah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bilangan</a:t>
                          </a:r>
                          <a:r>
                            <a:rPr lang="en-ID" baseline="0" dirty="0"/>
                            <a:t> </a:t>
                          </a:r>
                          <a:r>
                            <a:rPr lang="en-ID" baseline="0" dirty="0" err="1"/>
                            <a:t>riil</a:t>
                          </a:r>
                          <a:r>
                            <a:rPr lang="en-ID" baseline="0" dirty="0"/>
                            <a:t> </a:t>
                          </a:r>
                          <a:r>
                            <a:rPr lang="en-ID" baseline="0" dirty="0" err="1"/>
                            <a:t>nonnegatif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D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𝑝𝑟𝑒𝑐𝑖𝑠𝑖𝑜𝑛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oMath>
                          </a14:m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lebih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ke</a:t>
                          </a:r>
                          <a:r>
                            <a:rPr lang="en-ID" dirty="0"/>
                            <a:t> recall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lebih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ke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presisi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632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1897EC73-B460-CF4F-5D96-A8A687FB32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0865302"/>
                  </p:ext>
                </p:extLst>
              </p:nvPr>
            </p:nvGraphicFramePr>
            <p:xfrm>
              <a:off x="688612" y="1468582"/>
              <a:ext cx="11143170" cy="5156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1382">
                      <a:extLst>
                        <a:ext uri="{9D8B030D-6E8A-4147-A177-3AD203B41FA5}">
                          <a16:colId xmlns:a16="http://schemas.microsoft.com/office/drawing/2014/main" val="1556802564"/>
                        </a:ext>
                      </a:extLst>
                    </a:gridCol>
                    <a:gridCol w="3753198">
                      <a:extLst>
                        <a:ext uri="{9D8B030D-6E8A-4147-A177-3AD203B41FA5}">
                          <a16:colId xmlns:a16="http://schemas.microsoft.com/office/drawing/2014/main" val="3622103516"/>
                        </a:ext>
                      </a:extLst>
                    </a:gridCol>
                    <a:gridCol w="3624340">
                      <a:extLst>
                        <a:ext uri="{9D8B030D-6E8A-4147-A177-3AD203B41FA5}">
                          <a16:colId xmlns:a16="http://schemas.microsoft.com/office/drawing/2014/main" val="4018861952"/>
                        </a:ext>
                      </a:extLst>
                    </a:gridCol>
                    <a:gridCol w="3114250">
                      <a:extLst>
                        <a:ext uri="{9D8B030D-6E8A-4147-A177-3AD203B41FA5}">
                          <a16:colId xmlns:a16="http://schemas.microsoft.com/office/drawing/2014/main" val="22548398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UKURAN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RUMUS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dirty="0" err="1"/>
                            <a:t>Kegunaan</a:t>
                          </a:r>
                          <a:r>
                            <a:rPr lang="en-ID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33886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Akurasi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tingkat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pengenalan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65000" r="-86723" b="-6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D" dirty="0" err="1"/>
                            <a:t>Untuk</a:t>
                          </a:r>
                          <a:r>
                            <a:rPr lang="en-ID" dirty="0"/>
                            <a:t> data </a:t>
                          </a:r>
                          <a:r>
                            <a:rPr lang="en-ID" dirty="0" err="1"/>
                            <a:t>seimbang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2210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 rate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tingkat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kesalahan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keliruan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klasifikasi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157143" r="-86723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Untuk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memahami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seberapa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sering</a:t>
                          </a:r>
                          <a:r>
                            <a:rPr lang="en-ID" dirty="0"/>
                            <a:t> model </a:t>
                          </a:r>
                          <a:r>
                            <a:rPr lang="en-ID" dirty="0" err="1"/>
                            <a:t>tidak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akurat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337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Recall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sensitivitas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true positive rate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257143" r="-86723" b="-4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Fokus</a:t>
                          </a:r>
                          <a:r>
                            <a:rPr lang="en-ID" dirty="0"/>
                            <a:t> pada </a:t>
                          </a:r>
                          <a:r>
                            <a:rPr lang="en-ID" dirty="0" err="1"/>
                            <a:t>mendeteksi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semua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kasus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positif</a:t>
                          </a:r>
                          <a:r>
                            <a:rPr lang="en-ID" dirty="0"/>
                            <a:t> (alarm)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853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Spesificity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True Negative rate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248344" r="-86723" b="-221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/>
                            <a:t>Jika salah </a:t>
                          </a:r>
                          <a:r>
                            <a:rPr lang="en-ID" dirty="0" err="1"/>
                            <a:t>prediksi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kelas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negatif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memiliki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dampak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signifikan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7254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Precission</a:t>
                          </a:r>
                          <a:r>
                            <a:rPr lang="en-US" dirty="0"/>
                            <a:t> 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500952" r="-86723" b="-2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Fokus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mengurangi</a:t>
                          </a:r>
                          <a:r>
                            <a:rPr lang="en-ID" dirty="0"/>
                            <a:t> false </a:t>
                          </a:r>
                          <a:r>
                            <a:rPr lang="en-ID" dirty="0" err="1"/>
                            <a:t>positif</a:t>
                          </a:r>
                          <a:r>
                            <a:rPr lang="en-ID" dirty="0"/>
                            <a:t> (</a:t>
                          </a:r>
                          <a:r>
                            <a:rPr lang="en-ID" dirty="0" err="1"/>
                            <a:t>penipuan</a:t>
                          </a:r>
                          <a:r>
                            <a:rPr lang="en-ID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551070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F1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F-score </a:t>
                          </a:r>
                          <a:r>
                            <a:rPr lang="en-US" dirty="0" err="1"/>
                            <a:t>atau</a:t>
                          </a:r>
                          <a:r>
                            <a:rPr lang="en-US" dirty="0"/>
                            <a:t> rata-rata harmonic </a:t>
                          </a:r>
                          <a:r>
                            <a:rPr lang="en-US" dirty="0" err="1"/>
                            <a:t>dari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precisson</a:t>
                          </a:r>
                          <a:r>
                            <a:rPr lang="en-US" dirty="0"/>
                            <a:t> dan recall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584259" r="-86723" b="-1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dirty="0" err="1"/>
                            <a:t>Untuk</a:t>
                          </a:r>
                          <a:r>
                            <a:rPr lang="en-ID" dirty="0"/>
                            <a:t> data </a:t>
                          </a:r>
                          <a:r>
                            <a:rPr lang="en-ID" dirty="0" err="1"/>
                            <a:t>tidak</a:t>
                          </a:r>
                          <a:r>
                            <a:rPr lang="en-ID" dirty="0"/>
                            <a:t> </a:t>
                          </a:r>
                          <a:r>
                            <a:rPr lang="en-ID" dirty="0" err="1"/>
                            <a:t>seimbang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367650"/>
                      </a:ext>
                    </a:extLst>
                  </a:tr>
                  <a:tr h="6880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32" t="-653982" r="-180357" b="-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1681" t="-653982" r="-86723" b="-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8121" t="-653982" r="-978" b="-7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6323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70"/>
    </mc:Choice>
    <mc:Fallback xmlns="">
      <p:transition spd="slow" advTm="900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71" y="881162"/>
            <a:ext cx="6766560" cy="768096"/>
          </a:xfrm>
        </p:spPr>
        <p:txBody>
          <a:bodyPr/>
          <a:lstStyle/>
          <a:p>
            <a:r>
              <a:rPr lang="en-US" sz="3600" dirty="0"/>
              <a:t>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8C4B-3A3C-9FD1-59FB-1666C1F09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5107" y="2111829"/>
                <a:ext cx="7803750" cy="4288971"/>
              </a:xfrm>
            </p:spPr>
            <p:txBody>
              <a:bodyPr/>
              <a:lstStyle/>
              <a:p>
                <a:r>
                  <a:rPr lang="en-US" sz="2400" dirty="0"/>
                  <a:t>Precision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ukuran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kepastian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berapa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persentase</a:t>
                </a:r>
                <a:r>
                  <a:rPr lang="en-US" sz="2400" dirty="0"/>
                  <a:t> tuple yang </a:t>
                </a:r>
                <a:r>
                  <a:rPr lang="en-US" sz="2400" dirty="0" err="1"/>
                  <a:t>dilabeli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positif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benar</a:t>
                </a:r>
                <a:endParaRPr lang="en-US" sz="2400" dirty="0"/>
              </a:p>
              <a:p>
                <a:endParaRPr lang="en-US" sz="24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Recall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ukuran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kelengkapan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berapa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persen</a:t>
                </a:r>
                <a:r>
                  <a:rPr lang="en-US" sz="2400" dirty="0"/>
                  <a:t> tuple </a:t>
                </a:r>
                <a:r>
                  <a:rPr lang="en-US" sz="2400" dirty="0" err="1"/>
                  <a:t>positif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diberi</a:t>
                </a:r>
                <a:r>
                  <a:rPr lang="en-US" sz="2400" dirty="0"/>
                  <a:t> label </a:t>
                </a:r>
                <a:r>
                  <a:rPr lang="en-US" sz="2400" dirty="0" err="1"/>
                  <a:t>positif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ID" sz="1800" dirty="0"/>
              </a:p>
              <a:p>
                <a:pPr marL="0" indent="0">
                  <a:buNone/>
                </a:pPr>
                <a:endParaRPr lang="en-ID" sz="1800" dirty="0"/>
              </a:p>
              <a:p>
                <a:pPr marL="0" indent="0">
                  <a:buNone/>
                </a:pPr>
                <a:r>
                  <a:rPr lang="en-ID" sz="1800" dirty="0"/>
                  <a:t>https://rey1024.medium.com/mengenal-accuracy-precission-recall-dan-specificity-serta-yang-diprioritaskan-b79ff4d77de8</a:t>
                </a:r>
              </a:p>
              <a:p>
                <a:pPr>
                  <a:lnSpc>
                    <a:spcPct val="150000"/>
                  </a:lnSpc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B8C4B-3A3C-9FD1-59FB-1666C1F09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5107" y="2111829"/>
                <a:ext cx="7803750" cy="4288971"/>
              </a:xfrm>
              <a:blipFill>
                <a:blip r:embed="rId4"/>
                <a:stretch>
                  <a:fillRect l="-1250" t="-1136" b="-106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33"/>
    </mc:Choice>
    <mc:Fallback xmlns="">
      <p:transition spd="slow" advTm="428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lain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030F7B-EB42-5B5B-FB92-6B2AC2CC8F77}"/>
              </a:ext>
            </a:extLst>
          </p:cNvPr>
          <p:cNvSpPr txBox="1">
            <a:spLocks/>
          </p:cNvSpPr>
          <p:nvPr/>
        </p:nvSpPr>
        <p:spPr>
          <a:xfrm>
            <a:off x="923544" y="246888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cap="none" dirty="0" err="1"/>
              <a:t>Kecepatan</a:t>
            </a:r>
            <a:r>
              <a:rPr lang="en-US" sz="2000" b="0" cap="none" dirty="0"/>
              <a:t> : </a:t>
            </a:r>
            <a:r>
              <a:rPr lang="en-US" sz="2000" b="0" cap="none" dirty="0" err="1"/>
              <a:t>mengukur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kecepatan</a:t>
            </a:r>
            <a:r>
              <a:rPr lang="en-US" sz="2000" b="0" cap="none" dirty="0"/>
              <a:t> proses </a:t>
            </a:r>
            <a:r>
              <a:rPr lang="en-US" sz="2000" b="0" cap="none" dirty="0" err="1"/>
              <a:t>berdasarkan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kompleksitas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komputasi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secara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matematis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atau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empiris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berdasarkan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eksperimen</a:t>
            </a:r>
            <a:endParaRPr lang="en-US" sz="2000" b="0" cap="none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cap="none" dirty="0" err="1"/>
              <a:t>Ketahanan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terhadap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derau</a:t>
            </a:r>
            <a:r>
              <a:rPr lang="en-US" sz="2000" b="0" cap="none" dirty="0"/>
              <a:t>, </a:t>
            </a:r>
            <a:r>
              <a:rPr lang="en-US" sz="2000" b="0" cap="none" dirty="0" err="1"/>
              <a:t>pencilan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atau</a:t>
            </a:r>
            <a:r>
              <a:rPr lang="en-US" sz="2000" b="0" cap="none" dirty="0"/>
              <a:t> missing value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cap="none" dirty="0" err="1"/>
              <a:t>Skalabilitas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terhadap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ukuran</a:t>
            </a:r>
            <a:r>
              <a:rPr lang="en-US" sz="2000" b="0" cap="none" dirty="0"/>
              <a:t> data </a:t>
            </a:r>
            <a:r>
              <a:rPr lang="en-US" sz="2000" b="0" cap="none" dirty="0" err="1"/>
              <a:t>secara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matematis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maupun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empiris</a:t>
            </a:r>
            <a:r>
              <a:rPr lang="en-US" sz="2000" b="0" cap="none" dirty="0"/>
              <a:t>, </a:t>
            </a:r>
            <a:r>
              <a:rPr lang="en-US" sz="2000" b="0" cap="none" dirty="0" err="1"/>
              <a:t>apakah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dapat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digunakan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secara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efisien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untuk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sejumlah</a:t>
            </a:r>
            <a:r>
              <a:rPr lang="en-US" sz="2000" b="0" cap="none" dirty="0"/>
              <a:t> data yang </a:t>
            </a:r>
            <a:r>
              <a:rPr lang="en-US" sz="2000" b="0" cap="none" dirty="0" err="1"/>
              <a:t>berukuran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semakin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besar</a:t>
            </a:r>
            <a:endParaRPr lang="en-US" sz="2000" b="0" cap="none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cap="none" dirty="0" err="1"/>
              <a:t>Kemudahan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untuk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dipahami</a:t>
            </a:r>
            <a:r>
              <a:rPr lang="en-US" sz="2000" b="0" cap="none" dirty="0"/>
              <a:t>. </a:t>
            </a:r>
            <a:r>
              <a:rPr lang="en-US" sz="2000" b="0" cap="none" dirty="0" err="1"/>
              <a:t>Bersifat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subjektif</a:t>
            </a:r>
            <a:r>
              <a:rPr lang="en-US" sz="2000" b="0" cap="none" dirty="0"/>
              <a:t>, relative dan </a:t>
            </a:r>
            <a:r>
              <a:rPr lang="en-US" sz="2000" b="0" cap="none" dirty="0" err="1"/>
              <a:t>sulit</a:t>
            </a:r>
            <a:r>
              <a:rPr lang="en-US" sz="2000" b="0" cap="none" dirty="0"/>
              <a:t> </a:t>
            </a:r>
            <a:r>
              <a:rPr lang="en-US" sz="2000" b="0" cap="none" dirty="0" err="1"/>
              <a:t>diukur</a:t>
            </a:r>
            <a:r>
              <a:rPr lang="en-US" sz="2000" b="0" cap="none" dirty="0"/>
              <a:t>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2000" b="0" cap="none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ID" sz="2000" b="0" cap="none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99"/>
    </mc:Choice>
    <mc:Fallback xmlns="">
      <p:transition spd="slow" advTm="1088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84" y="594360"/>
            <a:ext cx="8165592" cy="768096"/>
          </a:xfrm>
        </p:spPr>
        <p:txBody>
          <a:bodyPr/>
          <a:lstStyle/>
          <a:p>
            <a:r>
              <a:rPr lang="en-US" dirty="0" err="1"/>
              <a:t>contoh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F85B686-A6AB-05A2-BA0F-3D572091D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09277"/>
              </p:ext>
            </p:extLst>
          </p:nvPr>
        </p:nvGraphicFramePr>
        <p:xfrm>
          <a:off x="4604658" y="1594386"/>
          <a:ext cx="66709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93">
                  <a:extLst>
                    <a:ext uri="{9D8B030D-6E8A-4147-A177-3AD203B41FA5}">
                      <a16:colId xmlns:a16="http://schemas.microsoft.com/office/drawing/2014/main" val="1976349527"/>
                    </a:ext>
                  </a:extLst>
                </a:gridCol>
                <a:gridCol w="1334193">
                  <a:extLst>
                    <a:ext uri="{9D8B030D-6E8A-4147-A177-3AD203B41FA5}">
                      <a16:colId xmlns:a16="http://schemas.microsoft.com/office/drawing/2014/main" val="152989423"/>
                    </a:ext>
                  </a:extLst>
                </a:gridCol>
                <a:gridCol w="1334193">
                  <a:extLst>
                    <a:ext uri="{9D8B030D-6E8A-4147-A177-3AD203B41FA5}">
                      <a16:colId xmlns:a16="http://schemas.microsoft.com/office/drawing/2014/main" val="4020979555"/>
                    </a:ext>
                  </a:extLst>
                </a:gridCol>
                <a:gridCol w="1334193">
                  <a:extLst>
                    <a:ext uri="{9D8B030D-6E8A-4147-A177-3AD203B41FA5}">
                      <a16:colId xmlns:a16="http://schemas.microsoft.com/office/drawing/2014/main" val="2796388294"/>
                    </a:ext>
                  </a:extLst>
                </a:gridCol>
                <a:gridCol w="1334193">
                  <a:extLst>
                    <a:ext uri="{9D8B030D-6E8A-4147-A177-3AD203B41FA5}">
                      <a16:colId xmlns:a16="http://schemas.microsoft.com/office/drawing/2014/main" val="16905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prediksi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1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kucing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bukan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579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aktual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kucing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9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bukan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7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1930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479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B70FBF3-42CE-8DE4-F99B-03CBF7328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0371" y="3956740"/>
                <a:ext cx="7587343" cy="261374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1" kern="1200" cap="all" baseline="0">
                    <a:solidFill>
                      <a:schemeClr val="accent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36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2000" dirty="0"/>
                  <a:t>TP = 970 TN= 40 FP = 960 FN = 30 P =1000 N =1000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970+40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1000+1000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=50,5%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=100%−50,5%=49,5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Precission</m:t>
                    </m:r>
                    <m:r>
                      <m:rPr>
                        <m:nor/>
                      </m:rPr>
                      <a:rPr lang="en-US" sz="2000" b="0" dirty="0" smtClean="0"/>
                      <m:t> 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b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970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970+960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=50,26%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2000" b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970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970+30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=97%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×970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×970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+960+30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=66,21%</m:t>
                    </m:r>
                  </m:oMath>
                </a14:m>
                <a:r>
                  <a:rPr lang="en-ID" sz="2000" dirty="0"/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B70FBF3-42CE-8DE4-F99B-03CBF732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71" y="3956740"/>
                <a:ext cx="7587343" cy="2613747"/>
              </a:xfrm>
              <a:prstGeom prst="rect">
                <a:avLst/>
              </a:prstGeom>
              <a:blipFill>
                <a:blip r:embed="rId4"/>
                <a:stretch>
                  <a:fillRect l="-803" t="-932" b="-65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747"/>
    </mc:Choice>
    <mc:Fallback xmlns="">
      <p:transition spd="slow" advTm="1917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8D23DC5-6A04-1650-FB0E-A29285F4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1" y="136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Klastering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8398FC0-6BF4-EECB-5049-56FB9C618E59}"/>
              </a:ext>
            </a:extLst>
          </p:cNvPr>
          <p:cNvSpPr txBox="1">
            <a:spLocks/>
          </p:cNvSpPr>
          <p:nvPr/>
        </p:nvSpPr>
        <p:spPr>
          <a:xfrm>
            <a:off x="1469571" y="2827111"/>
            <a:ext cx="10515600" cy="435133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/>
              <a:t>Penilaian tendensi klasterisasi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Penentuan jumlah klaster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Pengukuran kualitas klasterisasi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88"/>
    </mc:Choice>
    <mc:Fallback xmlns="">
      <p:transition spd="slow" advTm="88888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{4A184E42-F4B4-4420-AC2A-7AC3D553EB55}tf78438558_win32</Template>
  <TotalTime>1621</TotalTime>
  <Words>2445</Words>
  <Application>Microsoft Office PowerPoint</Application>
  <PresentationFormat>Widescreen</PresentationFormat>
  <Paragraphs>439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Cambria Math</vt:lpstr>
      <vt:lpstr>Candara</vt:lpstr>
      <vt:lpstr>Sabon Next LT</vt:lpstr>
      <vt:lpstr>Office Theme</vt:lpstr>
      <vt:lpstr>Ukuran Performansi dan Teknik Validasi Model </vt:lpstr>
      <vt:lpstr>submateri</vt:lpstr>
      <vt:lpstr>Ukuran performance</vt:lpstr>
      <vt:lpstr>Ukuran Evaluasi Klasifikasi</vt:lpstr>
      <vt:lpstr>Tabel ukuran evaluasi model klasifikasi</vt:lpstr>
      <vt:lpstr>Precision and Recall</vt:lpstr>
      <vt:lpstr>Ukuran lain</vt:lpstr>
      <vt:lpstr>contoh </vt:lpstr>
      <vt:lpstr>Ukuran Evaluasi Model Klastering </vt:lpstr>
      <vt:lpstr>tendensi</vt:lpstr>
      <vt:lpstr>Statistik hopkins</vt:lpstr>
      <vt:lpstr>Statistik hopkins</vt:lpstr>
      <vt:lpstr>Contoh </vt:lpstr>
      <vt:lpstr>PowerPoint Presentation</vt:lpstr>
      <vt:lpstr>Penentuan Jumlah Klaster - Cara ke – 1</vt:lpstr>
      <vt:lpstr>Penentuan Jumlah Klaster - Cara ke – 2</vt:lpstr>
      <vt:lpstr>Pengukuran kualitas klasterisasi</vt:lpstr>
      <vt:lpstr>Metode ekstrinsik</vt:lpstr>
      <vt:lpstr>bcubed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  <vt:lpstr>Metode Intrinsik: Silhouette coefficient</vt:lpstr>
      <vt:lpstr>PowerPoint Presentation</vt:lpstr>
      <vt:lpstr>PowerPoint Presentation</vt:lpstr>
      <vt:lpstr>contoh</vt:lpstr>
      <vt:lpstr>Teknik validasi</vt:lpstr>
      <vt:lpstr>resubstitusi</vt:lpstr>
      <vt:lpstr>PowerPoint Presentation</vt:lpstr>
      <vt:lpstr>K-fold cross validation</vt:lpstr>
      <vt:lpstr>K-fold Cross Validation (2)</vt:lpstr>
      <vt:lpstr>Leave-One-Out Cross Validation</vt:lpstr>
      <vt:lpstr>Random subsampling</vt:lpstr>
      <vt:lpstr>bootstraping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Ukuran Performansi dan Teknik Validasi Model</dc:title>
  <dc:subject/>
  <dc:creator>ASUS</dc:creator>
  <cp:lastModifiedBy>ASUS</cp:lastModifiedBy>
  <cp:revision>12</cp:revision>
  <dcterms:created xsi:type="dcterms:W3CDTF">2023-11-12T13:22:33Z</dcterms:created>
  <dcterms:modified xsi:type="dcterms:W3CDTF">2024-12-10T13:44:48Z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