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41"/>
  </p:notesMasterIdLst>
  <p:sldIdLst>
    <p:sldId id="256" r:id="rId3"/>
    <p:sldId id="257" r:id="rId4"/>
    <p:sldId id="329" r:id="rId5"/>
    <p:sldId id="259" r:id="rId6"/>
    <p:sldId id="261" r:id="rId7"/>
    <p:sldId id="263" r:id="rId8"/>
    <p:sldId id="265" r:id="rId9"/>
    <p:sldId id="267" r:id="rId10"/>
    <p:sldId id="268" r:id="rId11"/>
    <p:sldId id="269" r:id="rId12"/>
    <p:sldId id="270" r:id="rId13"/>
    <p:sldId id="271" r:id="rId14"/>
    <p:sldId id="258" r:id="rId15"/>
    <p:sldId id="330" r:id="rId16"/>
    <p:sldId id="260" r:id="rId17"/>
    <p:sldId id="331" r:id="rId18"/>
    <p:sldId id="262" r:id="rId19"/>
    <p:sldId id="332" r:id="rId20"/>
    <p:sldId id="264" r:id="rId21"/>
    <p:sldId id="333" r:id="rId22"/>
    <p:sldId id="334" r:id="rId23"/>
    <p:sldId id="335" r:id="rId24"/>
    <p:sldId id="336" r:id="rId25"/>
    <p:sldId id="337" r:id="rId26"/>
    <p:sldId id="338" r:id="rId27"/>
    <p:sldId id="339" r:id="rId28"/>
    <p:sldId id="340" r:id="rId29"/>
    <p:sldId id="266" r:id="rId30"/>
    <p:sldId id="341" r:id="rId31"/>
    <p:sldId id="342" r:id="rId32"/>
    <p:sldId id="343" r:id="rId33"/>
    <p:sldId id="344" r:id="rId34"/>
    <p:sldId id="345" r:id="rId35"/>
    <p:sldId id="272" r:id="rId36"/>
    <p:sldId id="273" r:id="rId37"/>
    <p:sldId id="274" r:id="rId38"/>
    <p:sldId id="275" r:id="rId39"/>
    <p:sldId id="317" r:id="rId40"/>
  </p:sldIdLst>
  <p:sldSz cx="11998325" cy="7559675"/>
  <p:notesSz cx="7559675" cy="10691813"/>
  <p:embeddedFontLst>
    <p:embeddedFont>
      <p:font typeface="Noto Sans Symbols" pitchFamily="2" charset="0"/>
      <p:regular r:id="rId42"/>
      <p:bold r:id="rId43"/>
    </p:embeddedFont>
    <p:embeddedFont>
      <p:font typeface="Source Sans Pro" panose="020B050303040302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urulfikri.com/daftarol.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2052a6f1e_0_5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g72052a6f1e_0_5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259198b3a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8259198b3a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Atribut lain yang dapat digunakan untuk element ini adalah:</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Balance, Mengatur balance suara kiri dan kanan.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Loop, Banyak perulangan main yang dilakukan.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Volume, Mengatur volume suara.</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2052a6f1e_0_9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g72052a6f1e_0_9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Atribut lain yang dapat digunakan untuk element ini adalah:</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Align, Mengatur posisi control multimedia.</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Alt, Menampilkan informasi alternatif.</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Height, Mengatur tinggi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Width, Mengatur lebar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Autostart, Nilai true untuk dimainkan otomatis, false untuk manual.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Hidden, Nilai true untuk menyembunyikan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Loop, Nilai true untuk mengulang terus menerus.</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Tag embed juga berguna dalam memanggila format video.</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Bisa dikatakan, keberadaan hyperlink atau link dalam halaman web cukup penting, karena dengan adanya link inilah, pengunjung situs dapat melompat atau berpindah ke halaman lain secara interaktif dan praktis. Link-link yang terdapat dalam halaman web bisa saja menuju ke suatu halaman lain, situs lain, alamat email atau apa saja tergantung keinginan si pembuat halaman web. Dalam HTML, terdapat element anchor dengan tag &lt;a&gt;, yang memuat informasi-informasi mengenai tujuan dan fungsi link-link ini.</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2acb5a869_0_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g82acb5a869_0_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Bila link menuju ke halaman yang lebih spesifik pada sebuah web site, maka perlu dituliskan nama file halaman yang dimaksud. Misal:</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Courier New"/>
                <a:ea typeface="Courier New"/>
                <a:cs typeface="Courier New"/>
                <a:sym typeface="Courier New"/>
              </a:rPr>
              <a:t>&lt;a href=”</a:t>
            </a:r>
            <a:r>
              <a:rPr lang="en-US" sz="1200" u="sng">
                <a:solidFill>
                  <a:schemeClr val="hlink"/>
                </a:solidFill>
                <a:latin typeface="Courier New"/>
                <a:ea typeface="Courier New"/>
                <a:cs typeface="Courier New"/>
                <a:sym typeface="Courier New"/>
                <a:hlinkClick r:id="rId3"/>
              </a:rPr>
              <a:t>http://www.nurulfikri.com/daftarol.html</a:t>
            </a:r>
            <a:r>
              <a:rPr lang="en-US" sz="1200">
                <a:latin typeface="Courier New"/>
                <a:ea typeface="Courier New"/>
                <a:cs typeface="Courier New"/>
                <a:sym typeface="Courier New"/>
              </a:rPr>
              <a:t>”&gt;daftar online&lt;/a&gt;</a:t>
            </a:r>
            <a:endParaRPr sz="1200">
              <a:latin typeface="Courier New"/>
              <a:ea typeface="Courier New"/>
              <a:cs typeface="Courier New"/>
              <a:sym typeface="Courier Ne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2acb5a869_0_2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g82acb5a869_0_2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acb5a869_0_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82acb5a869_0_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Table merupakan komponen penting untuk memanipulasi tampilan grafik suatu homepage. Selain fungsi standarnya untuk menampilkan data, dengan tabel juga kita dapat mempermanis tampilan homepage. Anda dapat perhatikan website-website di internet, kebanyakan memakai tabel. Homepage yang memanfaatkan tabel ini relatif lebih cepat diakses dibandingkan dengan homepage yang melulu mengandalkan gambar.</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Tabel adalah susunan baris dan kolom, setiap perpotongan baris dan kolom ini disebut dengan sel.</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 Nilai bilangan untuk atribut height dan width menggunakan satuan pixel. Penambahan tanda persen (%), akan menyebabkan ukuran gambar yang dimasukkan adalah ukuran relatif terhadap ukuran browser.</a:t>
            </a: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2052a6f1e_0_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72052a6f1e_0_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Dalam table tersebut hanya disiapkan satu sel.</a:t>
            </a: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2052a6f1e_0_2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g72052a6f1e_0_2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Tabel ini mempunyai dua baris dan masing-masing baris mempunyai dua sel. Jadi anda bisa menambahkan baris-baris baru dengan menambahkan pasangan-pasangan tag &lt;tr&gt; dan &lt;/tr&gt; . dan sel-sel baru ditambahkan dengan memakai pasangan tag &lt;td&gt; dan &lt;/td&gt;.</a:t>
            </a: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 untuk tag &lt;tr&gt; terdapat atribute-atribut sebagai berikut:</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align, atribut ini fungsinya sama dengan align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bgcolor, sama dengan bgcolor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Atribut-atribut untuk tag &lt;td&gt; adalah,</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align, atribut ini fungsinya sama dengan align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valign, untuk mengatur alignment vertical (top, middle, bottom)</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width, sama dengan width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4. height, sama dengan height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5. bgcolor, sama dengan bgcolor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6. colspan, menggabungkan beberap kolom, misal : colspan=2.</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7. rowspan, menggabungkan beberpa baris, misal : rowspan=2.</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22e6f1898_0_4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g722e6f1898_0_4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Memodifikasi pada program sebelumnya dengan menambahkan atribut cellpadding dan cellspacing. Perhatikan perbedaannya dengan hasil yang sebelumnya, terdapat jarak antara konten terhadap garis tepi dan jarak pada tiap sel.</a:t>
            </a:r>
            <a:endParaRPr sz="12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22e6f1898_0_5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g722e6f1898_0_5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dengan colspan, yang seharunsya dua kolom menjadi satu kolom.</a:t>
            </a: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22e6f1898_0_6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722e6f1898_0_6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dengan rowspan, yang seharunsya dua baris menjadi satu kolom.</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Gambar pada sebuah halaman web dapat memperindah suasana dan bahkan memperjelas suatu informasi yang terkandung di dalam halaman tersebut. Dengan adanya gambar, seorang netter dapat berlama-lama di depan monitor membaca isi berita yang ditampilkan pada halaman web.</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Pada dasarnya, hampir semua format gambar dapat dimasukkan kedalam halaman web, namun terkadang ada beberapa browser yang tidak bisa menampilkan gambar dengan format tertentu. Hal ini menyebabkan format gambar gif, jpeg dan png yang paling banyak digunakan untuk halaman web dari sekian banyak format gambar. Bisa dikatakan, bahwa ketiga format tadi adalah format standar gambar untuk halaman web.</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Karakteristik format gambar tersebut akan berpengaruh pada hasil tampilan pada halaman web, sehingga penggunaannya disesuaikan dengan kebutuhan. Misal, format gif akan lebih cocok digunakan untuk tombol navigasi sedang untuk gambar foto akan lebih cocok menggunakan format jpeg atau png.</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2052a6f1e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72052a6f1e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052a6f1e_0_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72052a6f1e_0_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2052a6f1e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72052a6f1e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22e6f1898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g722e6f1898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22e6f1898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722e6f1898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22e6f1898_0_9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g722e6f1898_0_9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22e6f1898_0_9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722e6f1898_0_9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22e6f1898_0_10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722e6f1898_0_10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 Nilai bilangan untuk atribut height dan width menggunakan satuan pixel. Penambahan tanda persen (%), akan menyebabkan ukuran gambar yang dimasukkan adalah ukuran relatif terhadap ukuran browser.</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052a6f1e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g72052a6f1e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052a6f1e_0_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g72052a6f1e_0_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2052a6f1e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72052a6f1e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679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5283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831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40371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473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66792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82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907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34588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71533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637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05800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1017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56950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7880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41636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184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9699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803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400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93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79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297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1752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4270494689"/>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4105063168"/>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33014" y="-405256"/>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Multimedia, Table, Hyperlink</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Multimedia</a:t>
            </a:r>
            <a:endParaRPr sz="4400" b="1" strike="noStrike">
              <a:solidFill>
                <a:srgbClr val="FFFFFF"/>
              </a:solidFill>
              <a:latin typeface="Arial"/>
              <a:ea typeface="Arial"/>
              <a:cs typeface="Arial"/>
              <a:sym typeface="Arial"/>
            </a:endParaRPr>
          </a:p>
        </p:txBody>
      </p:sp>
      <p:sp>
        <p:nvSpPr>
          <p:cNvPr id="240" name="Google Shape;240;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Selain gambar, ada beberapa file yang mampu kita cantumkan kedalam sebuah WEB. File tersebut merupakan file multimedia yang bisa berbentuk suara atau video. </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Berikut jenis file multimedia :</a:t>
            </a:r>
            <a:endParaRPr sz="3200" strike="noStrike">
              <a:latin typeface="Times New Roman"/>
              <a:ea typeface="Times New Roman"/>
              <a:cs typeface="Times New Roman"/>
              <a:sym typeface="Times New Roman"/>
            </a:endParaRPr>
          </a:p>
        </p:txBody>
      </p:sp>
      <p:sp>
        <p:nvSpPr>
          <p:cNvPr id="241" name="Google Shape;241;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42" name="Google Shape;242;p40"/>
          <p:cNvPicPr preferRelativeResize="0"/>
          <p:nvPr/>
        </p:nvPicPr>
        <p:blipFill>
          <a:blip r:embed="rId3">
            <a:alphaModFix/>
          </a:blip>
          <a:stretch>
            <a:fillRect/>
          </a:stretch>
        </p:blipFill>
        <p:spPr>
          <a:xfrm>
            <a:off x="2125175" y="4455675"/>
            <a:ext cx="7747975" cy="23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Memainkan musik</a:t>
            </a:r>
            <a:endParaRPr sz="4400" b="1" strike="noStrike">
              <a:solidFill>
                <a:srgbClr val="FFFFFF"/>
              </a:solidFill>
              <a:latin typeface="Arial"/>
              <a:ea typeface="Arial"/>
              <a:cs typeface="Arial"/>
              <a:sym typeface="Arial"/>
            </a:endParaRPr>
          </a:p>
        </p:txBody>
      </p:sp>
      <p:sp>
        <p:nvSpPr>
          <p:cNvPr id="248" name="Google Shape;248;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Halaman web yang dibuka dapat diiringi alunan suara musik atau suara yang lain dengan menambahkan element untuk memanggil file musik didalamnya. Element yang digunakan adalah tag &lt;bgsound&gt; dengan atribut src yang berisi nama file suara yang akan dimainkan. Contoh dari pemanggilan file suara dapat dilihat dari kode berikut: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&lt;bgsound src="musik.wav"&gt;</a:t>
            </a:r>
            <a:endParaRPr sz="3200">
              <a:latin typeface="Courier New"/>
              <a:ea typeface="Courier New"/>
              <a:cs typeface="Courier New"/>
              <a:sym typeface="Courier New"/>
            </a:endParaRPr>
          </a:p>
        </p:txBody>
      </p:sp>
      <p:sp>
        <p:nvSpPr>
          <p:cNvPr id="249" name="Google Shape;249;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Memainkan musik/video</a:t>
            </a:r>
            <a:endParaRPr sz="4400" b="1" strike="noStrike">
              <a:solidFill>
                <a:srgbClr val="FFFFFF"/>
              </a:solidFill>
              <a:latin typeface="Arial"/>
              <a:ea typeface="Arial"/>
              <a:cs typeface="Arial"/>
              <a:sym typeface="Arial"/>
            </a:endParaRPr>
          </a:p>
        </p:txBody>
      </p:sp>
      <p:sp>
        <p:nvSpPr>
          <p:cNvPr id="255" name="Google Shape;255;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Element lain yang dapat digunakan untuk memanggil file suara tadi adalah element &lt;embed&gt;. Element ini juga membutuhkan atribut src untuk menentukan file suara apa yang akan dimainkan.</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 embed src="musik.wav"&gt;&lt;/embed&gt;</a:t>
            </a:r>
            <a:endParaRPr sz="32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Penggunaan element ini akan memunculkan control panel aplikasi multimedia yang terpasang pada sistem dan merupakan aplikasi default untuk memainkan file multimedia.</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56" name="Google Shape;256;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hyperlink</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Pengunjung situs dapat melompat atau berpindah kehalaman lain secara interaktif dan praktis dengan hyperlink. Berikut daftar jenis url :</a:t>
            </a: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contoh : </a:t>
            </a:r>
            <a:r>
              <a:rPr lang="en-US" sz="3200">
                <a:latin typeface="Courier New"/>
                <a:ea typeface="Courier New"/>
                <a:cs typeface="Courier New"/>
                <a:sym typeface="Courier New"/>
              </a:rPr>
              <a:t>&lt;a href=”tujuan”&gt; teks &lt;/a&gt;</a:t>
            </a:r>
            <a:endParaRPr sz="3200">
              <a:latin typeface="Courier New"/>
              <a:ea typeface="Courier New"/>
              <a:cs typeface="Courier New"/>
              <a:sym typeface="Courier New"/>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58" name="Google Shape;158;p29"/>
          <p:cNvPicPr preferRelativeResize="0"/>
          <p:nvPr/>
        </p:nvPicPr>
        <p:blipFill>
          <a:blip r:embed="rId3">
            <a:alphaModFix/>
          </a:blip>
          <a:stretch>
            <a:fillRect/>
          </a:stretch>
        </p:blipFill>
        <p:spPr>
          <a:xfrm>
            <a:off x="3600138" y="3579400"/>
            <a:ext cx="4796325" cy="25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suatu halaman</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Pembuatan link yang menuju ke suatu halaman web yang masih berada pada satu direktori dengan halaman pemanggil, maka penulisan tujuan cukup dituliskan nama halaman yang dimaksud. Misal: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000">
                <a:latin typeface="Courier New"/>
                <a:ea typeface="Courier New"/>
                <a:cs typeface="Courier New"/>
                <a:sym typeface="Courier New"/>
              </a:rPr>
              <a:t>&lt;a href=”halaman2.htm”&gt;link ke halaman 2 &lt;/a&gt;</a:t>
            </a:r>
            <a:endParaRPr sz="30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Bila halaman yang dimaksud berada pada direktori yang berbeda, maka perlu dituliskan nama direktorinya, misal: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000">
                <a:latin typeface="Courier New"/>
                <a:ea typeface="Courier New"/>
                <a:cs typeface="Courier New"/>
                <a:sym typeface="Courier New"/>
              </a:rPr>
              <a:t>&lt;a href=”berita/halaman2.htm”&gt;link ke halaman 2 &lt;/a&gt;</a:t>
            </a:r>
            <a:endParaRPr sz="30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5" name="Google Shape;165;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Suatu Bagian Halaman</a:t>
            </a:r>
            <a:endParaRPr sz="4400" b="1" strike="noStrike">
              <a:solidFill>
                <a:srgbClr val="FFFFFF"/>
              </a:solidFill>
              <a:latin typeface="Arial"/>
              <a:ea typeface="Arial"/>
              <a:cs typeface="Arial"/>
              <a:sym typeface="Arial"/>
            </a:endParaRPr>
          </a:p>
        </p:txBody>
      </p:sp>
      <p:sp>
        <p:nvSpPr>
          <p:cNvPr id="171" name="Google Shape;171;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Ada kalanya, link-link dibuat bukan diarahkan ke suatu halaman lain, namun untuk menuju bagian lain pada halaman tersebut. Untuk keperluan hal ini, maka diperlukan sebuah identifikasi terlebih dahulu bagian mana yang akan menjadi titik tujuan link. Pembuatan identifikasi bisa dikenakan pada suatu teks atau paragrap yang dimaksud. Atribut yang digunakan adalah atribut id.</a:t>
            </a:r>
            <a:endParaRPr sz="3200">
              <a:latin typeface="Times New Roman"/>
              <a:ea typeface="Times New Roman"/>
              <a:cs typeface="Times New Roman"/>
              <a:sym typeface="Times New Roman"/>
            </a:endParaRPr>
          </a:p>
        </p:txBody>
      </p:sp>
      <p:sp>
        <p:nvSpPr>
          <p:cNvPr id="172" name="Google Shape;172;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8" name="Google Shape;178;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Pertama heading harus deiberi nama id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&lt;h1 id=”head01”&gt; tujuan ke satu &lt;/h1&gt;</a:t>
            </a:r>
            <a:endParaRPr sz="32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Kemudian membuat link yang mengarah pada id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&lt;a href=”#head01”&gt;link ke heading &lt;/a&gt;</a:t>
            </a:r>
            <a:endParaRPr sz="32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Hal yang sama dilakukan bila link diarahkan ke suatu paragraf lain. Bila bagian yang dituju berada pada suatu halaman lain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&lt;a href=”halaman2.htm#head01”&gt;link ke heading &lt;/a&gt;</a:t>
            </a:r>
            <a:endParaRPr sz="3200">
              <a:latin typeface="Courier New"/>
              <a:ea typeface="Courier New"/>
              <a:cs typeface="Courier New"/>
              <a:sym typeface="Courier New"/>
            </a:endParaRPr>
          </a:p>
        </p:txBody>
      </p:sp>
      <p:sp>
        <p:nvSpPr>
          <p:cNvPr id="179" name="Google Shape;179;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website</a:t>
            </a:r>
            <a:endParaRPr sz="4400" b="1" strike="noStrike">
              <a:solidFill>
                <a:srgbClr val="FFFFFF"/>
              </a:solidFill>
              <a:latin typeface="Arial"/>
              <a:ea typeface="Arial"/>
              <a:cs typeface="Arial"/>
              <a:sym typeface="Arial"/>
            </a:endParaRPr>
          </a:p>
        </p:txBody>
      </p:sp>
      <p:sp>
        <p:nvSpPr>
          <p:cNvPr id="185" name="Google Shape;185;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Pada prinsipnya, untuk membuat link ke suatu web site, sama saja dengan membuat link ke halaman web yang lain. Bedanya adalah, untuk link ke suatu website, maka perlu dituliskan alamat web site yang dimaksud secara lengkap.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&lt;a href=”http://www.nurulfikri.com”&gt;website nurulfikri&lt;/a&gt;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86" name="Google Shape;186;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email FTP</a:t>
            </a:r>
            <a:endParaRPr sz="4400" b="1" strike="noStrike">
              <a:solidFill>
                <a:srgbClr val="FFFFFF"/>
              </a:solidFill>
              <a:latin typeface="Arial"/>
              <a:ea typeface="Arial"/>
              <a:cs typeface="Arial"/>
              <a:sym typeface="Arial"/>
            </a:endParaRPr>
          </a:p>
        </p:txBody>
      </p:sp>
      <p:sp>
        <p:nvSpPr>
          <p:cNvPr id="192" name="Google Shape;192;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Berbeda dengan membuat link ke web site lain yang perlu menuliskan http pada atribut href-nya, maka untuk membuat sebuah link yang menuju ke alamat email tertentu, menggunakan mailto yang kemudian diikuti alamat email dimaksud.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000">
                <a:solidFill>
                  <a:schemeClr val="dk1"/>
                </a:solidFill>
                <a:latin typeface="Courier New"/>
                <a:ea typeface="Courier New"/>
                <a:cs typeface="Courier New"/>
                <a:sym typeface="Courier New"/>
              </a:rPr>
              <a:t>&lt;a href=”mailto:rojulman@nurulfikri.com"&gt;Email Saya&lt;/a&gt;</a:t>
            </a:r>
            <a:endParaRPr sz="30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93" name="Google Shape;193;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Membuka link pada jendela baru</a:t>
            </a:r>
            <a:endParaRPr sz="4400" b="1" strike="noStrike">
              <a:solidFill>
                <a:srgbClr val="FFFFFF"/>
              </a:solidFill>
              <a:latin typeface="Arial"/>
              <a:ea typeface="Arial"/>
              <a:cs typeface="Arial"/>
              <a:sym typeface="Arial"/>
            </a:endParaRPr>
          </a:p>
        </p:txBody>
      </p:sp>
      <p:sp>
        <p:nvSpPr>
          <p:cNvPr id="199" name="Google Shape;199;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ketika link diaktifkan, maka halaman web yang dituju akan ditampilkan pada jendela browser yang sama dengan halaman web asal. Hal ini tentu saja akan merugikan apabila pembuat situs ingin halaman web-nya tetap terbuka meski ada aktifitas membuka link. Untuk menangani hal ini, maka pada definisi link perlu ditambahkan sebuah atribut target dengan nilai_blank.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000">
                <a:solidFill>
                  <a:schemeClr val="dk1"/>
                </a:solidFill>
                <a:latin typeface="Courier New"/>
                <a:ea typeface="Courier New"/>
                <a:cs typeface="Courier New"/>
                <a:sym typeface="Courier New"/>
              </a:rPr>
              <a:t>&lt;a href=”http://www.xbata.com” target="_blank"&gt;link xbata&lt;/a&gt;</a:t>
            </a:r>
            <a:endParaRPr sz="3000">
              <a:solidFill>
                <a:schemeClr val="dk1"/>
              </a:solidFill>
              <a:latin typeface="Courier New"/>
              <a:ea typeface="Courier New"/>
              <a:cs typeface="Courier New"/>
              <a:sym typeface="Courier New"/>
            </a:endParaRPr>
          </a:p>
        </p:txBody>
      </p:sp>
      <p:sp>
        <p:nvSpPr>
          <p:cNvPr id="200" name="Google Shape;200;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menapilkan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gambar</a:t>
            </a:r>
            <a:r>
              <a:rPr lang="en-US" sz="3200" dirty="0">
                <a:latin typeface="Times New Roman"/>
                <a:ea typeface="Times New Roman"/>
                <a:cs typeface="Times New Roman"/>
                <a:sym typeface="Times New Roman"/>
              </a:rPr>
              <a:t> dan multimedia</a:t>
            </a: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 </a:t>
            </a:r>
            <a:r>
              <a:rPr lang="en-US" sz="3200" dirty="0" err="1">
                <a:solidFill>
                  <a:schemeClr val="dk1"/>
                </a:solidFill>
                <a:latin typeface="Times New Roman"/>
                <a:ea typeface="Times New Roman"/>
                <a:cs typeface="Times New Roman"/>
                <a:sym typeface="Times New Roman"/>
              </a:rPr>
              <a:t>gambar</a:t>
            </a:r>
            <a:r>
              <a:rPr lang="en-US" sz="3200" dirty="0">
                <a:solidFill>
                  <a:schemeClr val="dk1"/>
                </a:solidFill>
                <a:latin typeface="Times New Roman"/>
                <a:ea typeface="Times New Roman"/>
                <a:cs typeface="Times New Roman"/>
                <a:sym typeface="Times New Roman"/>
              </a:rPr>
              <a:t> dan multimedia</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menampilkan</a:t>
            </a:r>
            <a:r>
              <a:rPr lang="en-US" sz="3200" dirty="0">
                <a:latin typeface="Times New Roman"/>
                <a:ea typeface="Times New Roman"/>
                <a:cs typeface="Times New Roman"/>
                <a:sym typeface="Times New Roman"/>
              </a:rPr>
              <a:t> table.</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membuat</a:t>
            </a:r>
            <a:r>
              <a:rPr lang="en-US" sz="3200" dirty="0">
                <a:latin typeface="Times New Roman"/>
                <a:ea typeface="Times New Roman"/>
                <a:cs typeface="Times New Roman"/>
                <a:sym typeface="Times New Roman"/>
              </a:rPr>
              <a:t> table.</a:t>
            </a: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 </a:t>
            </a:r>
            <a:r>
              <a:rPr lang="en-US" sz="3200" dirty="0" err="1">
                <a:solidFill>
                  <a:schemeClr val="dk1"/>
                </a:solidFill>
                <a:latin typeface="Times New Roman"/>
                <a:ea typeface="Times New Roman"/>
                <a:cs typeface="Times New Roman"/>
                <a:sym typeface="Times New Roman"/>
              </a:rPr>
              <a:t>untuk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membuat</a:t>
            </a:r>
            <a:r>
              <a:rPr lang="en-US" sz="3200" dirty="0">
                <a:solidFill>
                  <a:schemeClr val="dk1"/>
                </a:solidFill>
                <a:latin typeface="Times New Roman"/>
                <a:ea typeface="Times New Roman"/>
                <a:cs typeface="Times New Roman"/>
                <a:sym typeface="Times New Roman"/>
              </a:rPr>
              <a:t> table </a:t>
            </a:r>
            <a:r>
              <a:rPr lang="en-US" sz="3200" dirty="0" err="1">
                <a:solidFill>
                  <a:schemeClr val="dk1"/>
                </a:solidFill>
                <a:latin typeface="Times New Roman"/>
                <a:ea typeface="Times New Roman"/>
                <a:cs typeface="Times New Roman"/>
                <a:sym typeface="Times New Roman"/>
              </a:rPr>
              <a:t>laporan</a:t>
            </a:r>
            <a:endParaRPr lang="en-US" sz="3200" dirty="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Mengenal tag hyperlink.</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Mengerti penggunaan tag hyperlink.</a:t>
            </a:r>
            <a:endParaRPr lang="sv-SE"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Table</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Table merupakan komponen penting untuk memanipulasi tampilan grafik suatu homepage. Selain fungsi standarnya untuk menampilkan data, dengan tabel juga kita dapat mempermanis tampilan homepage</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pic>
        <p:nvPicPr>
          <p:cNvPr id="158" name="Google Shape;158;p29"/>
          <p:cNvPicPr preferRelativeResize="0"/>
          <p:nvPr/>
        </p:nvPicPr>
        <p:blipFill>
          <a:blip r:embed="rId3">
            <a:alphaModFix/>
          </a:blip>
          <a:stretch>
            <a:fillRect/>
          </a:stretch>
        </p:blipFill>
        <p:spPr>
          <a:xfrm>
            <a:off x="3165463" y="4363450"/>
            <a:ext cx="5667375" cy="2009775"/>
          </a:xfrm>
          <a:prstGeom prst="rect">
            <a:avLst/>
          </a:prstGeom>
          <a:noFill/>
          <a:ln>
            <a:noFill/>
          </a:ln>
        </p:spPr>
      </p:pic>
      <p:cxnSp>
        <p:nvCxnSpPr>
          <p:cNvPr id="159" name="Google Shape;159;p29"/>
          <p:cNvCxnSpPr/>
          <p:nvPr/>
        </p:nvCxnSpPr>
        <p:spPr>
          <a:xfrm>
            <a:off x="7923300" y="5186525"/>
            <a:ext cx="1282200" cy="0"/>
          </a:xfrm>
          <a:prstGeom prst="straightConnector1">
            <a:avLst/>
          </a:prstGeom>
          <a:noFill/>
          <a:ln w="28575" cap="flat" cmpd="sng">
            <a:solidFill>
              <a:schemeClr val="dk2"/>
            </a:solidFill>
            <a:prstDash val="solid"/>
            <a:round/>
            <a:headEnd type="none" w="med" len="med"/>
            <a:tailEnd type="triangle" w="med" len="med"/>
          </a:ln>
        </p:spPr>
      </p:cxnSp>
      <p:cxnSp>
        <p:nvCxnSpPr>
          <p:cNvPr id="160" name="Google Shape;160;p29"/>
          <p:cNvCxnSpPr>
            <a:endCxn id="156" idx="2"/>
          </p:cNvCxnSpPr>
          <p:nvPr/>
        </p:nvCxnSpPr>
        <p:spPr>
          <a:xfrm>
            <a:off x="5852160" y="6119340"/>
            <a:ext cx="0" cy="4644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Element Table</a:t>
            </a:r>
            <a:endParaRPr sz="4400" b="1" strike="noStrike">
              <a:solidFill>
                <a:srgbClr val="FFFFFF"/>
              </a:solidFill>
              <a:latin typeface="Arial"/>
              <a:ea typeface="Arial"/>
              <a:cs typeface="Arial"/>
              <a:sym typeface="Arial"/>
            </a:endParaRPr>
          </a:p>
        </p:txBody>
      </p:sp>
      <p:sp>
        <p:nvSpPr>
          <p:cNvPr id="166" name="Google Shape;166;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membangun tabel dengan HTML, diperlukan element-element berikut:</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&lt;table&gt; &lt;/table&gt;</a:t>
            </a:r>
            <a:r>
              <a:rPr lang="en-US" sz="3200">
                <a:latin typeface="Times New Roman"/>
                <a:ea typeface="Times New Roman"/>
                <a:cs typeface="Times New Roman"/>
                <a:sym typeface="Times New Roman"/>
              </a:rPr>
              <a:t>, digunakan untuk mendefinisikan tabel yang akan dibentuk.</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&lt;tr&gt; &lt;/tr&gt;</a:t>
            </a:r>
            <a:r>
              <a:rPr lang="en-US" sz="3200">
                <a:latin typeface="Times New Roman"/>
                <a:ea typeface="Times New Roman"/>
                <a:cs typeface="Times New Roman"/>
                <a:sym typeface="Times New Roman"/>
              </a:rPr>
              <a:t>, digunakan untuk membuat komponen baris tabel.</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&lt;td&gt; &lt;/td&gt;</a:t>
            </a:r>
            <a:r>
              <a:rPr lang="en-US" sz="3200">
                <a:latin typeface="Times New Roman"/>
                <a:ea typeface="Times New Roman"/>
                <a:cs typeface="Times New Roman"/>
                <a:sym typeface="Times New Roman"/>
              </a:rPr>
              <a:t>, digunakan untuk komponen kolom-kolom pada baris tabel.</a:t>
            </a:r>
            <a:endParaRPr sz="3200" strike="noStrike">
              <a:latin typeface="Times New Roman"/>
              <a:ea typeface="Times New Roman"/>
              <a:cs typeface="Times New Roman"/>
              <a:sym typeface="Times New Roman"/>
            </a:endParaRPr>
          </a:p>
        </p:txBody>
      </p:sp>
      <p:sp>
        <p:nvSpPr>
          <p:cNvPr id="167" name="Google Shape;167;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3" name="Google Shape;173;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pic>
        <p:nvPicPr>
          <p:cNvPr id="174" name="Google Shape;174;p31"/>
          <p:cNvPicPr preferRelativeResize="0"/>
          <p:nvPr/>
        </p:nvPicPr>
        <p:blipFill>
          <a:blip r:embed="rId3">
            <a:alphaModFix/>
          </a:blip>
          <a:stretch>
            <a:fillRect/>
          </a:stretch>
        </p:blipFill>
        <p:spPr>
          <a:xfrm>
            <a:off x="599050" y="1987500"/>
            <a:ext cx="4719825" cy="4719825"/>
          </a:xfrm>
          <a:prstGeom prst="rect">
            <a:avLst/>
          </a:prstGeom>
          <a:noFill/>
          <a:ln>
            <a:noFill/>
          </a:ln>
        </p:spPr>
      </p:pic>
      <p:pic>
        <p:nvPicPr>
          <p:cNvPr id="175" name="Google Shape;175;p31"/>
          <p:cNvPicPr preferRelativeResize="0"/>
          <p:nvPr/>
        </p:nvPicPr>
        <p:blipFill>
          <a:blip r:embed="rId4">
            <a:alphaModFix/>
          </a:blip>
          <a:stretch>
            <a:fillRect/>
          </a:stretch>
        </p:blipFill>
        <p:spPr>
          <a:xfrm>
            <a:off x="7331200" y="3417806"/>
            <a:ext cx="2111900" cy="72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Atribut-atribut tag table</a:t>
            </a:r>
            <a:endParaRPr sz="4400" b="1" strike="noStrike">
              <a:solidFill>
                <a:srgbClr val="FFFFFF"/>
              </a:solidFill>
              <a:latin typeface="Arial"/>
              <a:ea typeface="Arial"/>
              <a:cs typeface="Arial"/>
              <a:sym typeface="Arial"/>
            </a:endParaRPr>
          </a:p>
        </p:txBody>
      </p:sp>
      <p:sp>
        <p:nvSpPr>
          <p:cNvPr id="181" name="Google Shape;181;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Dalam contoh sebelumnya sempat ditambahkan atribut border dalam tag &lt;table&gt;, fungsi atribut tersebut adalah dalam sebuah sel apakah akan diberi sebuah garis pembatas. Garis pembatas dapat diinisiasi dengan “true” atau 1 pada atribut border dan “false” atau 0 jika tidak ingin ditambahkan pembatas pada sebuah sel.</a:t>
            </a:r>
            <a:endParaRPr sz="3200">
              <a:latin typeface="Courier New"/>
              <a:ea typeface="Courier New"/>
              <a:cs typeface="Courier New"/>
              <a:sym typeface="Courier New"/>
            </a:endParaRPr>
          </a:p>
        </p:txBody>
      </p:sp>
      <p:sp>
        <p:nvSpPr>
          <p:cNvPr id="182" name="Google Shape;182;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88" name="Google Shape;188;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pic>
        <p:nvPicPr>
          <p:cNvPr id="189" name="Google Shape;189;p33"/>
          <p:cNvPicPr preferRelativeResize="0"/>
          <p:nvPr/>
        </p:nvPicPr>
        <p:blipFill>
          <a:blip r:embed="rId3">
            <a:alphaModFix/>
          </a:blip>
          <a:stretch>
            <a:fillRect/>
          </a:stretch>
        </p:blipFill>
        <p:spPr>
          <a:xfrm>
            <a:off x="599050" y="1735828"/>
            <a:ext cx="4337300" cy="4943900"/>
          </a:xfrm>
          <a:prstGeom prst="rect">
            <a:avLst/>
          </a:prstGeom>
          <a:noFill/>
          <a:ln>
            <a:noFill/>
          </a:ln>
        </p:spPr>
      </p:pic>
      <p:pic>
        <p:nvPicPr>
          <p:cNvPr id="190" name="Google Shape;190;p33"/>
          <p:cNvPicPr preferRelativeResize="0"/>
          <p:nvPr/>
        </p:nvPicPr>
        <p:blipFill>
          <a:blip r:embed="rId4">
            <a:alphaModFix/>
          </a:blip>
          <a:stretch>
            <a:fillRect/>
          </a:stretch>
        </p:blipFill>
        <p:spPr>
          <a:xfrm>
            <a:off x="7239700" y="2945576"/>
            <a:ext cx="3337050" cy="1668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Atribut-atribut tag table</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Align</a:t>
            </a:r>
            <a:r>
              <a:rPr lang="en-US" sz="3200">
                <a:solidFill>
                  <a:schemeClr val="dk1"/>
                </a:solidFill>
                <a:latin typeface="Times New Roman"/>
                <a:ea typeface="Times New Roman"/>
                <a:cs typeface="Times New Roman"/>
                <a:sym typeface="Times New Roman"/>
              </a:rPr>
              <a:t>,</a:t>
            </a:r>
            <a:r>
              <a:rPr lang="en-US" sz="3200" b="1">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Mengatur bagaimana tabel ditempatkan.</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Background</a:t>
            </a:r>
            <a:r>
              <a:rPr lang="en-US" sz="3200">
                <a:solidFill>
                  <a:schemeClr val="dk1"/>
                </a:solidFill>
                <a:latin typeface="Times New Roman"/>
                <a:ea typeface="Times New Roman"/>
                <a:cs typeface="Times New Roman"/>
                <a:sym typeface="Times New Roman"/>
              </a:rPr>
              <a:t>, Mengatur gambar latar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Bgcolor</a:t>
            </a:r>
            <a:r>
              <a:rPr lang="en-US" sz="3200">
                <a:solidFill>
                  <a:schemeClr val="dk1"/>
                </a:solidFill>
                <a:latin typeface="Times New Roman"/>
                <a:ea typeface="Times New Roman"/>
                <a:cs typeface="Times New Roman"/>
                <a:sym typeface="Times New Roman"/>
              </a:rPr>
              <a:t>, Mengatur warna latar tabel atau komponen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Border</a:t>
            </a:r>
            <a:r>
              <a:rPr lang="en-US" sz="3200">
                <a:solidFill>
                  <a:schemeClr val="dk1"/>
                </a:solidFill>
                <a:latin typeface="Times New Roman"/>
                <a:ea typeface="Times New Roman"/>
                <a:cs typeface="Times New Roman"/>
                <a:sym typeface="Times New Roman"/>
              </a:rPr>
              <a:t>, Mengatur warna border yang digunakan.</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Height</a:t>
            </a:r>
            <a:r>
              <a:rPr lang="en-US" sz="3200">
                <a:solidFill>
                  <a:schemeClr val="dk1"/>
                </a:solidFill>
                <a:latin typeface="Times New Roman"/>
                <a:ea typeface="Times New Roman"/>
                <a:cs typeface="Times New Roman"/>
                <a:sym typeface="Times New Roman"/>
              </a:rPr>
              <a:t>,Mengatur tinggi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Width</a:t>
            </a:r>
            <a:r>
              <a:rPr lang="en-US" sz="3200">
                <a:solidFill>
                  <a:schemeClr val="dk1"/>
                </a:solidFill>
                <a:latin typeface="Times New Roman"/>
                <a:ea typeface="Times New Roman"/>
                <a:cs typeface="Times New Roman"/>
                <a:sym typeface="Times New Roman"/>
              </a:rPr>
              <a:t>,Mengatur lebar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Nowrap</a:t>
            </a:r>
            <a:r>
              <a:rPr lang="en-US" sz="3200">
                <a:solidFill>
                  <a:schemeClr val="dk1"/>
                </a:solidFill>
                <a:latin typeface="Times New Roman"/>
                <a:ea typeface="Times New Roman"/>
                <a:cs typeface="Times New Roman"/>
                <a:sym typeface="Times New Roman"/>
              </a:rPr>
              <a:t>,Mengatur word wrap teks dalam cell.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Cellpadding</a:t>
            </a:r>
            <a:r>
              <a:rPr lang="en-US" sz="3200">
                <a:solidFill>
                  <a:schemeClr val="dk1"/>
                </a:solidFill>
                <a:latin typeface="Times New Roman"/>
                <a:ea typeface="Times New Roman"/>
                <a:cs typeface="Times New Roman"/>
                <a:sym typeface="Times New Roman"/>
              </a:rPr>
              <a:t>, Mengatur jarak teks terhadap cell.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Cellspacing</a:t>
            </a:r>
            <a:r>
              <a:rPr lang="en-US" sz="3200">
                <a:solidFill>
                  <a:schemeClr val="dk1"/>
                </a:solidFill>
                <a:latin typeface="Times New Roman"/>
                <a:ea typeface="Times New Roman"/>
                <a:cs typeface="Times New Roman"/>
                <a:sym typeface="Times New Roman"/>
              </a:rPr>
              <a:t>, Mengatur jarak spasi antar cell.</a:t>
            </a:r>
            <a:endParaRPr sz="3200">
              <a:latin typeface="Times New Roman"/>
              <a:ea typeface="Times New Roman"/>
              <a:cs typeface="Times New Roman"/>
              <a:sym typeface="Times New Roman"/>
            </a:endParaRPr>
          </a:p>
        </p:txBody>
      </p:sp>
      <p:sp>
        <p:nvSpPr>
          <p:cNvPr id="197" name="Google Shape;197;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03" name="Google Shape;203;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pic>
        <p:nvPicPr>
          <p:cNvPr id="204" name="Google Shape;204;p35"/>
          <p:cNvPicPr preferRelativeResize="0"/>
          <p:nvPr/>
        </p:nvPicPr>
        <p:blipFill>
          <a:blip r:embed="rId3">
            <a:alphaModFix/>
          </a:blip>
          <a:stretch>
            <a:fillRect/>
          </a:stretch>
        </p:blipFill>
        <p:spPr>
          <a:xfrm>
            <a:off x="599050" y="1838550"/>
            <a:ext cx="3799250" cy="5142550"/>
          </a:xfrm>
          <a:prstGeom prst="rect">
            <a:avLst/>
          </a:prstGeom>
          <a:noFill/>
          <a:ln>
            <a:noFill/>
          </a:ln>
        </p:spPr>
      </p:pic>
      <p:pic>
        <p:nvPicPr>
          <p:cNvPr id="205" name="Google Shape;205;p35"/>
          <p:cNvPicPr preferRelativeResize="0"/>
          <p:nvPr/>
        </p:nvPicPr>
        <p:blipFill>
          <a:blip r:embed="rId4">
            <a:alphaModFix/>
          </a:blip>
          <a:stretch>
            <a:fillRect/>
          </a:stretch>
        </p:blipFill>
        <p:spPr>
          <a:xfrm>
            <a:off x="6900850" y="3010349"/>
            <a:ext cx="3367125" cy="196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Menggabungkan kolom dan baris</a:t>
            </a:r>
            <a:endParaRPr sz="4400" b="1" strike="noStrike">
              <a:solidFill>
                <a:srgbClr val="FFFFFF"/>
              </a:solidFill>
              <a:latin typeface="Arial"/>
              <a:ea typeface="Arial"/>
              <a:cs typeface="Arial"/>
              <a:sym typeface="Arial"/>
            </a:endParaRPr>
          </a:p>
        </p:txBody>
      </p:sp>
      <p:sp>
        <p:nvSpPr>
          <p:cNvPr id="211" name="Google Shape;211;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Dengan menggunakan atribut colspan pada tag &lt;td&gt;, beberapa kolom dapat kita gabungkan. Kemudian jika ingin mengabungkan sebuah baris, maka dapat digunakan atribut rowspan pada tag &lt;td&gt;. </a:t>
            </a:r>
            <a:endParaRPr sz="3200">
              <a:latin typeface="Times New Roman"/>
              <a:ea typeface="Times New Roman"/>
              <a:cs typeface="Times New Roman"/>
              <a:sym typeface="Times New Roman"/>
            </a:endParaRPr>
          </a:p>
        </p:txBody>
      </p:sp>
      <p:sp>
        <p:nvSpPr>
          <p:cNvPr id="212" name="Google Shape;212;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18" name="Google Shape;218;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19" name="Google Shape;219;p37"/>
          <p:cNvPicPr preferRelativeResize="0"/>
          <p:nvPr/>
        </p:nvPicPr>
        <p:blipFill>
          <a:blip r:embed="rId3">
            <a:alphaModFix/>
          </a:blip>
          <a:stretch>
            <a:fillRect/>
          </a:stretch>
        </p:blipFill>
        <p:spPr>
          <a:xfrm>
            <a:off x="485325" y="1966677"/>
            <a:ext cx="5613050" cy="4829175"/>
          </a:xfrm>
          <a:prstGeom prst="rect">
            <a:avLst/>
          </a:prstGeom>
          <a:noFill/>
          <a:ln>
            <a:noFill/>
          </a:ln>
        </p:spPr>
      </p:pic>
      <p:pic>
        <p:nvPicPr>
          <p:cNvPr id="220" name="Google Shape;220;p37"/>
          <p:cNvPicPr preferRelativeResize="0"/>
          <p:nvPr/>
        </p:nvPicPr>
        <p:blipFill>
          <a:blip r:embed="rId4">
            <a:alphaModFix/>
          </a:blip>
          <a:stretch>
            <a:fillRect/>
          </a:stretch>
        </p:blipFill>
        <p:spPr>
          <a:xfrm>
            <a:off x="6757851" y="3067708"/>
            <a:ext cx="4229800" cy="140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26" name="Google Shape;226;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pic>
        <p:nvPicPr>
          <p:cNvPr id="227" name="Google Shape;227;p38"/>
          <p:cNvPicPr preferRelativeResize="0"/>
          <p:nvPr/>
        </p:nvPicPr>
        <p:blipFill>
          <a:blip r:embed="rId3">
            <a:alphaModFix/>
          </a:blip>
          <a:stretch>
            <a:fillRect/>
          </a:stretch>
        </p:blipFill>
        <p:spPr>
          <a:xfrm>
            <a:off x="424450" y="1866625"/>
            <a:ext cx="5742575" cy="4906000"/>
          </a:xfrm>
          <a:prstGeom prst="rect">
            <a:avLst/>
          </a:prstGeom>
          <a:noFill/>
          <a:ln>
            <a:noFill/>
          </a:ln>
        </p:spPr>
      </p:pic>
      <p:pic>
        <p:nvPicPr>
          <p:cNvPr id="228" name="Google Shape;228;p38"/>
          <p:cNvPicPr preferRelativeResize="0"/>
          <p:nvPr/>
        </p:nvPicPr>
        <p:blipFill>
          <a:blip r:embed="rId4">
            <a:alphaModFix/>
          </a:blip>
          <a:stretch>
            <a:fillRect/>
          </a:stretch>
        </p:blipFill>
        <p:spPr>
          <a:xfrm>
            <a:off x="6684775" y="3278850"/>
            <a:ext cx="4235526" cy="12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Gambar</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Gambar merupakan media yang baik dalam memperindah suasana dan memperjelas suatu informasi. Terdapat tiga format yang biasa dipakai dalam sebuah web yaitu gif,jpeg, dan png.</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158" name="Google Shape;158;p29"/>
          <p:cNvPicPr preferRelativeResize="0"/>
          <p:nvPr/>
        </p:nvPicPr>
        <p:blipFill>
          <a:blip r:embed="rId3">
            <a:alphaModFix/>
          </a:blip>
          <a:stretch>
            <a:fillRect/>
          </a:stretch>
        </p:blipFill>
        <p:spPr>
          <a:xfrm>
            <a:off x="1585379" y="4022754"/>
            <a:ext cx="8533551" cy="2139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Judul table</a:t>
            </a:r>
            <a:endParaRPr sz="4400" b="1" strike="noStrike">
              <a:solidFill>
                <a:srgbClr val="FFFFFF"/>
              </a:solidFill>
              <a:latin typeface="Arial"/>
              <a:ea typeface="Arial"/>
              <a:cs typeface="Arial"/>
              <a:sym typeface="Arial"/>
            </a:endParaRPr>
          </a:p>
        </p:txBody>
      </p:sp>
      <p:sp>
        <p:nvSpPr>
          <p:cNvPr id="234" name="Google Shape;234;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Untuk menambahkan sebuah title tabel, element yang digunakan adalah &lt;caption&gt;&lt;/caption&gt; . Contoh dari penambahan title untuk tabel adalah:</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&lt;table&gt;</a:t>
            </a:r>
            <a:endParaRPr sz="1800">
              <a:latin typeface="Courier New"/>
              <a:ea typeface="Courier New"/>
              <a:cs typeface="Courier New"/>
              <a:sym typeface="Courier New"/>
            </a:endParaRPr>
          </a:p>
          <a:p>
            <a:pPr marL="0" lvl="0" indent="457200" algn="just" rtl="0">
              <a:lnSpc>
                <a:spcPct val="100000"/>
              </a:lnSpc>
              <a:spcBef>
                <a:spcPts val="1406"/>
              </a:spcBef>
              <a:spcAft>
                <a:spcPts val="0"/>
              </a:spcAft>
              <a:buNone/>
            </a:pPr>
            <a:r>
              <a:rPr lang="en-US" sz="1800">
                <a:latin typeface="Courier New"/>
                <a:ea typeface="Courier New"/>
                <a:cs typeface="Courier New"/>
                <a:sym typeface="Courier New"/>
              </a:rPr>
              <a:t>&lt;caption&gt;tabel 2 baris 3 kolom &lt;/caption&gt;</a:t>
            </a:r>
            <a:endParaRPr sz="1800">
              <a:latin typeface="Courier New"/>
              <a:ea typeface="Courier New"/>
              <a:cs typeface="Courier New"/>
              <a:sym typeface="Courier New"/>
            </a:endParaRPr>
          </a:p>
          <a:p>
            <a:pPr marL="0" lvl="0" indent="457200" algn="just" rtl="0">
              <a:lnSpc>
                <a:spcPct val="100000"/>
              </a:lnSpc>
              <a:spcBef>
                <a:spcPts val="1406"/>
              </a:spcBef>
              <a:spcAft>
                <a:spcPts val="0"/>
              </a:spcAft>
              <a:buNone/>
            </a:pPr>
            <a:r>
              <a:rPr lang="en-US" sz="1800">
                <a:latin typeface="Courier New"/>
                <a:ea typeface="Courier New"/>
                <a:cs typeface="Courier New"/>
                <a:sym typeface="Courier New"/>
              </a:rPr>
              <a:t>&lt;tr&gt;</a:t>
            </a:r>
            <a:endParaRPr sz="1800">
              <a:latin typeface="Courier New"/>
              <a:ea typeface="Courier New"/>
              <a:cs typeface="Courier New"/>
              <a:sym typeface="Courier New"/>
            </a:endParaRPr>
          </a:p>
          <a:p>
            <a:pPr marL="457200" lvl="0" indent="457200" algn="just" rtl="0">
              <a:lnSpc>
                <a:spcPct val="100000"/>
              </a:lnSpc>
              <a:spcBef>
                <a:spcPts val="1406"/>
              </a:spcBef>
              <a:spcAft>
                <a:spcPts val="0"/>
              </a:spcAft>
              <a:buNone/>
            </a:pPr>
            <a:r>
              <a:rPr lang="en-US" sz="1800">
                <a:latin typeface="Courier New"/>
                <a:ea typeface="Courier New"/>
                <a:cs typeface="Courier New"/>
                <a:sym typeface="Courier New"/>
              </a:rPr>
              <a:t>&lt;td&gt; baris 1 kolom 1 &lt;/td&gt;</a:t>
            </a:r>
            <a:endParaRPr sz="1800">
              <a:latin typeface="Courier New"/>
              <a:ea typeface="Courier New"/>
              <a:cs typeface="Courier New"/>
              <a:sym typeface="Courier New"/>
            </a:endParaRPr>
          </a:p>
          <a:p>
            <a:pPr marL="457200" lvl="0" indent="457200" algn="just" rtl="0">
              <a:lnSpc>
                <a:spcPct val="100000"/>
              </a:lnSpc>
              <a:spcBef>
                <a:spcPts val="1406"/>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&lt;/table&gt;</a:t>
            </a:r>
            <a:endParaRPr sz="1800">
              <a:latin typeface="Courier New"/>
              <a:ea typeface="Courier New"/>
              <a:cs typeface="Courier New"/>
              <a:sym typeface="Courier New"/>
            </a:endParaRPr>
          </a:p>
        </p:txBody>
      </p:sp>
      <p:sp>
        <p:nvSpPr>
          <p:cNvPr id="235" name="Google Shape;235;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Menambahkan Heading</a:t>
            </a:r>
            <a:endParaRPr sz="4400" b="1" strike="noStrike">
              <a:solidFill>
                <a:srgbClr val="FFFFFF"/>
              </a:solidFill>
              <a:latin typeface="Arial"/>
              <a:ea typeface="Arial"/>
              <a:cs typeface="Arial"/>
              <a:sym typeface="Arial"/>
            </a:endParaRPr>
          </a:p>
        </p:txBody>
      </p:sp>
      <p:sp>
        <p:nvSpPr>
          <p:cNvPr id="241" name="Google Shape;241;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Element yang digunakan untuk keperluan ini adalah element &lt;th&gt;&lt;/th&gt; . Penulisan tag ini sama seperti penulisan tag &lt;td&gt; yaitu didalam blok tag &lt;tr&gt;.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42" name="Google Shape;242;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48" name="Google Shape;248;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pic>
        <p:nvPicPr>
          <p:cNvPr id="249" name="Google Shape;249;p41"/>
          <p:cNvPicPr preferRelativeResize="0"/>
          <p:nvPr/>
        </p:nvPicPr>
        <p:blipFill>
          <a:blip r:embed="rId3">
            <a:alphaModFix/>
          </a:blip>
          <a:stretch>
            <a:fillRect/>
          </a:stretch>
        </p:blipFill>
        <p:spPr>
          <a:xfrm>
            <a:off x="818275" y="1754350"/>
            <a:ext cx="4332500" cy="4981800"/>
          </a:xfrm>
          <a:prstGeom prst="rect">
            <a:avLst/>
          </a:prstGeom>
          <a:noFill/>
          <a:ln>
            <a:noFill/>
          </a:ln>
        </p:spPr>
      </p:pic>
      <p:pic>
        <p:nvPicPr>
          <p:cNvPr id="250" name="Google Shape;250;p41"/>
          <p:cNvPicPr preferRelativeResize="0"/>
          <p:nvPr/>
        </p:nvPicPr>
        <p:blipFill>
          <a:blip r:embed="rId4">
            <a:alphaModFix/>
          </a:blip>
          <a:stretch>
            <a:fillRect/>
          </a:stretch>
        </p:blipFill>
        <p:spPr>
          <a:xfrm>
            <a:off x="6443375" y="2375832"/>
            <a:ext cx="3779550" cy="2341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Table sebagai laporan</a:t>
            </a:r>
            <a:endParaRPr sz="4400" b="1" strike="noStrike">
              <a:solidFill>
                <a:srgbClr val="FFFFFF"/>
              </a:solidFill>
              <a:latin typeface="Arial"/>
              <a:ea typeface="Arial"/>
              <a:cs typeface="Arial"/>
              <a:sym typeface="Arial"/>
            </a:endParaRPr>
          </a:p>
        </p:txBody>
      </p:sp>
      <p:sp>
        <p:nvSpPr>
          <p:cNvPr id="256" name="Google Shape;256;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Pada table terdapat tag &lt;THEAD&gt; atau table header yang biasa digunakan untuk judul suatu kolom berbentuk tabular, sedangkan isi datanya dalam tag &lt;TBODY&gt; . Dengan menggunakan tag &lt;THEAD&gt; dan &lt;TBODY&gt; maka jika halaman dokumen laporan cukup panjang dan jika dicetak akan menghasilkan lebih dari satu halaman, maka pada halaman berikutnya header laporan akan tetap ada.</a:t>
            </a:r>
            <a:endParaRPr sz="3200">
              <a:latin typeface="Times New Roman"/>
              <a:ea typeface="Times New Roman"/>
              <a:cs typeface="Times New Roman"/>
              <a:sym typeface="Times New Roman"/>
            </a:endParaRPr>
          </a:p>
        </p:txBody>
      </p:sp>
      <p:sp>
        <p:nvSpPr>
          <p:cNvPr id="257" name="Google Shape;257;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thead</a:t>
            </a:r>
            <a:endParaRPr sz="4400" b="1" strike="noStrike">
              <a:solidFill>
                <a:srgbClr val="FFFFFF"/>
              </a:solidFill>
              <a:latin typeface="Arial"/>
              <a:ea typeface="Arial"/>
              <a:cs typeface="Arial"/>
              <a:sym typeface="Arial"/>
            </a:endParaRPr>
          </a:p>
        </p:txBody>
      </p:sp>
      <p:sp>
        <p:nvSpPr>
          <p:cNvPr id="263" name="Google Shape;263;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pic>
        <p:nvPicPr>
          <p:cNvPr id="264" name="Google Shape;264;p43"/>
          <p:cNvPicPr preferRelativeResize="0"/>
          <p:nvPr/>
        </p:nvPicPr>
        <p:blipFill>
          <a:blip r:embed="rId3">
            <a:alphaModFix/>
          </a:blip>
          <a:stretch>
            <a:fillRect/>
          </a:stretch>
        </p:blipFill>
        <p:spPr>
          <a:xfrm>
            <a:off x="599050" y="2299625"/>
            <a:ext cx="9353826" cy="375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tbody</a:t>
            </a:r>
            <a:endParaRPr sz="4400" b="1" strike="noStrike">
              <a:solidFill>
                <a:srgbClr val="FFFFFF"/>
              </a:solidFill>
              <a:latin typeface="Arial"/>
              <a:ea typeface="Arial"/>
              <a:cs typeface="Arial"/>
              <a:sym typeface="Arial"/>
            </a:endParaRPr>
          </a:p>
        </p:txBody>
      </p:sp>
      <p:sp>
        <p:nvSpPr>
          <p:cNvPr id="270" name="Google Shape;270;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pic>
        <p:nvPicPr>
          <p:cNvPr id="271" name="Google Shape;271;p44"/>
          <p:cNvPicPr preferRelativeResize="0"/>
          <p:nvPr/>
        </p:nvPicPr>
        <p:blipFill>
          <a:blip r:embed="rId3">
            <a:alphaModFix/>
          </a:blip>
          <a:stretch>
            <a:fillRect/>
          </a:stretch>
        </p:blipFill>
        <p:spPr>
          <a:xfrm>
            <a:off x="2097700" y="1672927"/>
            <a:ext cx="5938425" cy="5128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tfoot</a:t>
            </a:r>
            <a:endParaRPr sz="4400" b="1" strike="noStrike">
              <a:solidFill>
                <a:srgbClr val="FFFFFF"/>
              </a:solidFill>
              <a:latin typeface="Arial"/>
              <a:ea typeface="Arial"/>
              <a:cs typeface="Arial"/>
              <a:sym typeface="Arial"/>
            </a:endParaRPr>
          </a:p>
        </p:txBody>
      </p:sp>
      <p:sp>
        <p:nvSpPr>
          <p:cNvPr id="277" name="Google Shape;277;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pic>
        <p:nvPicPr>
          <p:cNvPr id="278" name="Google Shape;278;p45"/>
          <p:cNvPicPr preferRelativeResize="0"/>
          <p:nvPr/>
        </p:nvPicPr>
        <p:blipFill>
          <a:blip r:embed="rId3">
            <a:alphaModFix/>
          </a:blip>
          <a:stretch>
            <a:fillRect/>
          </a:stretch>
        </p:blipFill>
        <p:spPr>
          <a:xfrm>
            <a:off x="1973775" y="2882904"/>
            <a:ext cx="7096075" cy="2909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Hasil</a:t>
            </a:r>
            <a:endParaRPr sz="4400" b="1" strike="noStrike">
              <a:solidFill>
                <a:srgbClr val="FFFFFF"/>
              </a:solidFill>
              <a:latin typeface="Arial"/>
              <a:ea typeface="Arial"/>
              <a:cs typeface="Arial"/>
              <a:sym typeface="Arial"/>
            </a:endParaRPr>
          </a:p>
        </p:txBody>
      </p:sp>
      <p:sp>
        <p:nvSpPr>
          <p:cNvPr id="284" name="Google Shape;284;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pic>
        <p:nvPicPr>
          <p:cNvPr id="285" name="Google Shape;285;p46"/>
          <p:cNvPicPr preferRelativeResize="0"/>
          <p:nvPr/>
        </p:nvPicPr>
        <p:blipFill>
          <a:blip r:embed="rId3">
            <a:alphaModFix/>
          </a:blip>
          <a:stretch>
            <a:fillRect/>
          </a:stretch>
        </p:blipFill>
        <p:spPr>
          <a:xfrm>
            <a:off x="335925" y="2884002"/>
            <a:ext cx="11326475" cy="259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Memasukan gambar</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Dengan tag &lt;img&gt; anda dapat mengambil ruang untuk memasukan gambar, berikut atribut yang biasa digunakan :</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src</a:t>
            </a:r>
            <a:r>
              <a:rPr lang="en-US" sz="3200">
                <a:latin typeface="Times New Roman"/>
                <a:ea typeface="Times New Roman"/>
                <a:cs typeface="Times New Roman"/>
                <a:sym typeface="Times New Roman"/>
              </a:rPr>
              <a:t>, nama dan alamat sumber tempat gambar berada.</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height,</a:t>
            </a:r>
            <a:r>
              <a:rPr lang="en-US" sz="3200">
                <a:latin typeface="Times New Roman"/>
                <a:ea typeface="Times New Roman"/>
                <a:cs typeface="Times New Roman"/>
                <a:sym typeface="Times New Roman"/>
              </a:rPr>
              <a:t> untuk menentukan tinggi gambar pada browser.</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width</a:t>
            </a:r>
            <a:r>
              <a:rPr lang="en-US" sz="3200">
                <a:latin typeface="Times New Roman"/>
                <a:ea typeface="Times New Roman"/>
                <a:cs typeface="Times New Roman"/>
                <a:sym typeface="Times New Roman"/>
              </a:rPr>
              <a:t>, untuk mengatur lebar gambar pada browser.</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hspace, </a:t>
            </a:r>
            <a:r>
              <a:rPr lang="en-US" sz="3200">
                <a:solidFill>
                  <a:schemeClr val="dk1"/>
                </a:solidFill>
                <a:latin typeface="Times New Roman"/>
                <a:ea typeface="Times New Roman"/>
                <a:cs typeface="Times New Roman"/>
                <a:sym typeface="Times New Roman"/>
              </a:rPr>
              <a:t>untuk mengatur lebar spasi horisontal.</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border, </a:t>
            </a:r>
            <a:r>
              <a:rPr lang="en-US" sz="3200">
                <a:latin typeface="Times New Roman"/>
                <a:ea typeface="Times New Roman"/>
                <a:cs typeface="Times New Roman"/>
                <a:sym typeface="Times New Roman"/>
              </a:rPr>
              <a:t>untuk mengatur ketebalan border gambar.</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alt, </a:t>
            </a:r>
            <a:r>
              <a:rPr lang="en-US" sz="3200">
                <a:solidFill>
                  <a:schemeClr val="dk1"/>
                </a:solidFill>
                <a:latin typeface="Times New Roman"/>
                <a:ea typeface="Times New Roman"/>
                <a:cs typeface="Times New Roman"/>
                <a:sym typeface="Times New Roman"/>
              </a:rPr>
              <a:t>sebagai informasi alternatif untuk gambar.</a:t>
            </a:r>
            <a:endParaRPr sz="3200" strike="noStrike">
              <a:latin typeface="Times New Roman"/>
              <a:ea typeface="Times New Roman"/>
              <a:cs typeface="Times New Roman"/>
              <a:sym typeface="Times New Roman"/>
            </a:endParaRPr>
          </a:p>
        </p:txBody>
      </p:sp>
      <p:sp>
        <p:nvSpPr>
          <p:cNvPr id="165" name="Google Shape;165;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Gambar sebagai latar</a:t>
            </a:r>
            <a:endParaRPr sz="4400" b="1" strike="noStrike">
              <a:solidFill>
                <a:srgbClr val="FFFFFF"/>
              </a:solidFill>
              <a:latin typeface="Arial"/>
              <a:ea typeface="Arial"/>
              <a:cs typeface="Arial"/>
              <a:sym typeface="Arial"/>
            </a:endParaRPr>
          </a:p>
        </p:txBody>
      </p:sp>
      <p:sp>
        <p:nvSpPr>
          <p:cNvPr id="179" name="Google Shape;179;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Dalam &lt;body&gt; dapat juga diletakan sebuah gambar sebagai latar dengan menggunakan atribut background.</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Sintak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&lt;body background="lokasi gambar"&gt;</a:t>
            </a:r>
            <a:endParaRPr sz="3200">
              <a:latin typeface="Courier New"/>
              <a:ea typeface="Courier New"/>
              <a:cs typeface="Courier New"/>
              <a:sym typeface="Courier New"/>
            </a:endParaRPr>
          </a:p>
        </p:txBody>
      </p:sp>
      <p:sp>
        <p:nvSpPr>
          <p:cNvPr id="180" name="Google Shape;180;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Aligment pada gambar</a:t>
            </a:r>
            <a:endParaRPr sz="4400" b="1" strike="noStrike">
              <a:solidFill>
                <a:srgbClr val="FFFFFF"/>
              </a:solidFill>
              <a:latin typeface="Arial"/>
              <a:ea typeface="Arial"/>
              <a:cs typeface="Arial"/>
              <a:sym typeface="Arial"/>
            </a:endParaRPr>
          </a:p>
        </p:txBody>
      </p:sp>
      <p:sp>
        <p:nvSpPr>
          <p:cNvPr id="194" name="Google Shape;194;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Penulisan gambar di dalam dokumen HTML bersama dengan teks, akan membuat suatu teks ditampilkan sejajar pada bagian bawah dari gambar. Gambar dapat diposisikan di sebelah kiri maupun kanan dari teks.</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195" name="Google Shape;195;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Memanipulasi ukuran gambar</a:t>
            </a:r>
            <a:endParaRPr sz="4400" b="1" strike="noStrike">
              <a:solidFill>
                <a:srgbClr val="FFFFFF"/>
              </a:solidFill>
              <a:latin typeface="Arial"/>
              <a:ea typeface="Arial"/>
              <a:cs typeface="Arial"/>
              <a:sym typeface="Arial"/>
            </a:endParaRPr>
          </a:p>
        </p:txBody>
      </p:sp>
      <p:sp>
        <p:nvSpPr>
          <p:cNvPr id="209" name="Google Shape;209;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Gambar memiliki ukuran dengan dimensi piksel (pixel), yaitu lebar x tinggi (width x height). Pada saat gambar ditampilkan di atas browser, maka gambar tersebut ditampilkan dalam ukuran sebenarnya. Kita dapat memanipulasi ukuran gambar yang ditampilkan di atas browser dengan memberikan atribut width dan height di dalam tag &lt;img&gt;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10" name="Google Shape;210;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Alternate text</a:t>
            </a:r>
            <a:endParaRPr sz="4400" b="1" strike="noStrike">
              <a:solidFill>
                <a:srgbClr val="FFFFFF"/>
              </a:solidFill>
              <a:latin typeface="Arial"/>
              <a:ea typeface="Arial"/>
              <a:cs typeface="Arial"/>
              <a:sym typeface="Arial"/>
            </a:endParaRPr>
          </a:p>
        </p:txBody>
      </p:sp>
      <p:sp>
        <p:nvSpPr>
          <p:cNvPr id="225" name="Google Shape;225;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Atribut alt dapat digunakan di dalam tag img untuk memberikan alternate text dari suatu gambar. Alternate teks ini ditampilkan ketika browser tidak dapat memuat gambar.</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26" name="Google Shape;226;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Alternate text</a:t>
            </a:r>
            <a:endParaRPr sz="4400" b="1" strike="noStrike">
              <a:solidFill>
                <a:srgbClr val="FFFFFF"/>
              </a:solidFill>
              <a:latin typeface="Arial"/>
              <a:ea typeface="Arial"/>
              <a:cs typeface="Arial"/>
              <a:sym typeface="Arial"/>
            </a:endParaRPr>
          </a:p>
        </p:txBody>
      </p:sp>
      <p:sp>
        <p:nvSpPr>
          <p:cNvPr id="232" name="Google Shape;232;p39"/>
          <p:cNvSpPr txBox="1"/>
          <p:nvPr/>
        </p:nvSpPr>
        <p:spPr>
          <a:xfrm>
            <a:off x="365755" y="1920250"/>
            <a:ext cx="58767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&lt;html&gt;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&lt;head&gt;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&lt;title&gt;Belajar Image di dalam HTML&lt;/title&gt;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&lt;/head&gt;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&lt;body&gt;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&lt;img src="mypenguin.jpg" alt="ini gambar</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penguin"&gt;&lt;/img&gt;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&lt;/body&gt;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&lt;/html&gt;</a:t>
            </a:r>
            <a:endParaRPr sz="1800">
              <a:latin typeface="Courier New"/>
              <a:ea typeface="Courier New"/>
              <a:cs typeface="Courier New"/>
              <a:sym typeface="Courier New"/>
            </a:endParaRPr>
          </a:p>
        </p:txBody>
      </p:sp>
      <p:sp>
        <p:nvSpPr>
          <p:cNvPr id="233" name="Google Shape;233;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34" name="Google Shape;234;p39"/>
          <p:cNvSpPr txBox="1"/>
          <p:nvPr/>
        </p:nvSpPr>
        <p:spPr>
          <a:xfrm>
            <a:off x="6872426" y="2072650"/>
            <a:ext cx="45252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Alt text akan muncul bila gambar tidak mampu dimuat.</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TotalTime>
  <Words>2237</Words>
  <Application>Microsoft Office PowerPoint</Application>
  <PresentationFormat>Custom</PresentationFormat>
  <Paragraphs>211</Paragraphs>
  <Slides>38</Slides>
  <Notes>38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Courier New</vt:lpstr>
      <vt:lpstr>Times New Roman</vt:lpstr>
      <vt:lpstr>Noto Sans Symbols</vt:lpstr>
      <vt:lpstr>Wingdings</vt:lpstr>
      <vt:lpstr>Source Sans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39</cp:revision>
  <dcterms:modified xsi:type="dcterms:W3CDTF">2024-02-09T04:14:16Z</dcterms:modified>
</cp:coreProperties>
</file>