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07"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318" r:id="rId24"/>
    <p:sldId id="319" r:id="rId25"/>
    <p:sldId id="320" r:id="rId26"/>
    <p:sldId id="321" r:id="rId27"/>
    <p:sldId id="322" r:id="rId28"/>
    <p:sldId id="323" r:id="rId29"/>
    <p:sldId id="324" r:id="rId30"/>
    <p:sldId id="325" r:id="rId31"/>
    <p:sldId id="326" r:id="rId32"/>
    <p:sldId id="267" r:id="rId33"/>
    <p:sldId id="327" r:id="rId34"/>
    <p:sldId id="328" r:id="rId35"/>
    <p:sldId id="329" r:id="rId36"/>
    <p:sldId id="330" r:id="rId37"/>
    <p:sldId id="331" r:id="rId38"/>
    <p:sldId id="332" r:id="rId39"/>
    <p:sldId id="333" r:id="rId40"/>
    <p:sldId id="334" r:id="rId41"/>
    <p:sldId id="317" r:id="rId42"/>
  </p:sldIdLst>
  <p:sldSz cx="11998325" cy="7559675"/>
  <p:notesSz cx="7559675" cy="10691813"/>
  <p:embeddedFontLst>
    <p:embeddedFont>
      <p:font typeface="Noto Sans Symbols" panose="020B0604020202020204" charset="0"/>
      <p:regular r:id="rId44"/>
      <p:bold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0" d="100"/>
          <a:sy n="40" d="100"/>
        </p:scale>
        <p:origin x="16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a9993e17_0_5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g82a9993e17_0_5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a9993e17_0_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a9993e17_0_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a9993e17_0_9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82a9993e17_0_9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a9993e17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a9993e17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2a9993e17_0_10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g82a9993e17_0_10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Perhatikan tag input tersebut! Disini atribut yang dipakai adalah "image". Elemen ini diberi nama "gambar" dan gambar diambil dari file "logo.jpg".</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Kalau kita perhatikan pada baris location terdapat tambahan string baru seperti ini:</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file:///home/balqis/form6.html?gambar.x=30&amp;gambar.y=86</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gambar.x adalah posisi titik pada gambar yang di-klik diukur dari ujung kiri gambar dan gambar.y diukur dari atas gambar. Jadi arti dari informasi di atas adalah gambar di-klik pada 30 piksel mendatar dan 86 piksel vertikal dari titik kiri-atas.</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a9993e17_0_11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82a9993e17_0_11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2a9993e17_0_12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g82a9993e17_0_12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Kalau kita klik pada tombol akan ditampilkan pilihan-pilihan yang diberikan. Nilai default pilihan yang ditampilkan adalah "option" yang pertama dalam tag &lt;select&gt;. Dan hanya satu pilihan saja yang diperlihatkan. Sifat ini dapat kita ubah dengan menambahkan atribut "size" dan "selected".</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2a9993e17_0_13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82a9993e17_0_13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2a9993e17_0_14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g82a9993e17_0_14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2a9993e17_0_15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g82a9993e17_0_15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2a9993e17_0_16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g82a9993e17_0_16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tanda * dapat diisi dengan angka dalam satuan persen (%) atau piksel. Beberapa atribut lainnya dari tag "&lt;FRAMESET&gt;" adalah</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border,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bordercolor, diisi dengan warna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frameborder. Diisi dengan yes atau no</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Selain atribut "src" terdapat atribut-atribut frame yang lain, diantaranya :</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width, marginwidth: menentukan lebar frame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height, marginheight: menentukan tinggi frame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Scrolling: menentukan scrolling diisi dengan yes atau no.</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4. noresize : memastikan bahwa frame tidak dapat diubah ukurannya.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5. Name: memberikan nama pada suatu frame.</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Contoh Sintak:</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&lt;FRAME SRC="link" NAME MARGINHEIGHT=1 NORESIZE&gt;</a:t>
            </a:r>
            <a:endParaRPr sz="1200">
              <a:latin typeface="Courier New"/>
              <a:ea typeface="Courier New"/>
              <a:cs typeface="Courier New"/>
              <a:sym typeface="Courier New"/>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acb5a869_0_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82acb5a869_0_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Yang perlu anda ingat bahwa tag IFRAME ini mirip dengan sebuah objek atau gambar, sehingga penempatannya dapat anda atur sendiri. Dan yang penting lagi bahwa tag ini tidak menggantikan tag &lt;body&gt;, sehingga anda harus tetap menuliskan tag &lt;body&gt; dalam dokumen html.</a:t>
            </a: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2acb5a869_0_2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2acb5a869_0_2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2acb5a869_0_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g82acb5a869_0_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cb5a969_0_1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cb5a969_0_1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Form adalah satu-satunya cara sebuah dokumen meminta input dari para pengunjung homepage kita. Kemudian hasil input dari form ini dapat kita manipulasi dengan program- program CGI yang ada di web server kita, atau paling tidak dikirim ke alamat email kita.</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Komponen-komponen umum dalam sebuah formulir adalah textbox, push button, radio button, checkbox, dan listbox. Masing-masing komponen ini mempunyai fungsi yang khusus, radio button misalnya, dipakai jika kita ingin pengunjung hanya boleh memilih satu di antara beberapa pilihan yang mungkin.</a:t>
            </a:r>
            <a:endParaRPr sz="1200">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acb5a969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82acb5a969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acb5a969_0_3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g82acb5a969_0_3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2acb5a969_0_4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g82acb5a969_0_4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2acb5a969_0_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g82acb5a969_0_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2acb5a969_0_5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g82acb5a969_0_5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2acb5a869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g82acb5a869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2acb5a969_0_6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g82acb5a969_0_6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2acb5a969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g82acb5a969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2acb5a969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g82acb5a969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2acb5a969_0_9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g82acb5a969_0_9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a9993e17_0_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82a9993e17_0_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a9993e17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82a9993e17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2a9993e17_0_3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82a9993e17_0_3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a9993e17_0_3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82a9993e17_0_3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Pesan dalam tabel secara default diberikan " Submit Query ". Nilai ini dapat diubah dengan memberikan atribut value dengan isi adalah pesan yang kita inginkan, misalnya value="Kirim" .</a:t>
            </a: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9993e17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9993e17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349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118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24271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18806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14701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8022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33600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8950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4352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2136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6325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8979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12222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85691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04963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8016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025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231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85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2953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1986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728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80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869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4204030171"/>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2119111783"/>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Form and Frame</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(4)</a:t>
            </a:r>
            <a:endParaRPr sz="4400" b="1">
              <a:solidFill>
                <a:srgbClr val="FFFFFF"/>
              </a:solidFill>
            </a:endParaRPr>
          </a:p>
        </p:txBody>
      </p:sp>
      <p:sp>
        <p:nvSpPr>
          <p:cNvPr id="212" name="Google Shape;212;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Proses Request Form, </a:t>
            </a:r>
            <a:r>
              <a:rPr lang="en-US" sz="3200">
                <a:latin typeface="Times New Roman"/>
                <a:ea typeface="Times New Roman"/>
                <a:cs typeface="Times New Roman"/>
                <a:sym typeface="Times New Roman"/>
              </a:rPr>
              <a:t>Tentu timbul pertanyaan bagi kita, bagaimana cara server memproses data-data dari form yang diterimanya? Dalam suatu formulir harus disebutkan scrip/file yang akan mengolah data- datanya di server.</a:t>
            </a:r>
            <a:endParaRPr sz="3200">
              <a:latin typeface="Times New Roman"/>
              <a:ea typeface="Times New Roman"/>
              <a:cs typeface="Times New Roman"/>
              <a:sym typeface="Times New Roman"/>
            </a:endParaRPr>
          </a:p>
        </p:txBody>
      </p:sp>
      <p:sp>
        <p:nvSpPr>
          <p:cNvPr id="213" name="Google Shape;213;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Proses Request Form</a:t>
            </a:r>
            <a:endParaRPr sz="4400" b="1" strike="noStrike">
              <a:solidFill>
                <a:srgbClr val="FFFFFF"/>
              </a:solidFill>
              <a:latin typeface="Arial"/>
              <a:ea typeface="Arial"/>
              <a:cs typeface="Arial"/>
              <a:sym typeface="Arial"/>
            </a:endParaRPr>
          </a:p>
        </p:txBody>
      </p:sp>
      <p:sp>
        <p:nvSpPr>
          <p:cNvPr id="219" name="Google Shape;219;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20" name="Google Shape;220;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1" name="Google Shape;221;p37"/>
          <p:cNvPicPr preferRelativeResize="0"/>
          <p:nvPr/>
        </p:nvPicPr>
        <p:blipFill>
          <a:blip r:embed="rId3">
            <a:alphaModFix/>
          </a:blip>
          <a:stretch>
            <a:fillRect/>
          </a:stretch>
        </p:blipFill>
        <p:spPr>
          <a:xfrm>
            <a:off x="1362228" y="1920250"/>
            <a:ext cx="9273872" cy="40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(5)</a:t>
            </a:r>
            <a:endParaRPr sz="4400" b="1">
              <a:solidFill>
                <a:srgbClr val="FFFFFF"/>
              </a:solidFill>
            </a:endParaRPr>
          </a:p>
        </p:txBody>
      </p:sp>
      <p:sp>
        <p:nvSpPr>
          <p:cNvPr id="237" name="Google Shape;23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Checkbox dan Radio button, </a:t>
            </a:r>
            <a:r>
              <a:rPr lang="en-US" sz="3200">
                <a:latin typeface="Times New Roman"/>
                <a:ea typeface="Times New Roman"/>
                <a:cs typeface="Times New Roman"/>
                <a:sym typeface="Times New Roman"/>
              </a:rPr>
              <a:t>Elemen pilihan dalam sebuah formulir ada beberapa pilihan yang boleh dipilih satu atau lebih. Atau tidak dipilih sama sekali. Jenis pilihan seperti ini disebut dengan checkbox.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Contohnya hobi atau makanan kesukaan. Sedangkan pilihan radio button memberikan hanya boleh dipilih satu saja diantara beberapa pilihan yang ada, misalnya jenis kelamin.</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38" name="Google Shape;238;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44" name="Google Shape;24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45" name="Google Shape;245;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46" name="Google Shape;246;p40"/>
          <p:cNvPicPr preferRelativeResize="0"/>
          <p:nvPr/>
        </p:nvPicPr>
        <p:blipFill>
          <a:blip r:embed="rId3">
            <a:alphaModFix/>
          </a:blip>
          <a:stretch>
            <a:fillRect/>
          </a:stretch>
        </p:blipFill>
        <p:spPr>
          <a:xfrm>
            <a:off x="446650" y="2126625"/>
            <a:ext cx="7881075" cy="3838575"/>
          </a:xfrm>
          <a:prstGeom prst="rect">
            <a:avLst/>
          </a:prstGeom>
          <a:noFill/>
          <a:ln>
            <a:noFill/>
          </a:ln>
        </p:spPr>
      </p:pic>
      <p:pic>
        <p:nvPicPr>
          <p:cNvPr id="247" name="Google Shape;247;p40"/>
          <p:cNvPicPr preferRelativeResize="0"/>
          <p:nvPr/>
        </p:nvPicPr>
        <p:blipFill>
          <a:blip r:embed="rId4">
            <a:alphaModFix/>
          </a:blip>
          <a:stretch>
            <a:fillRect/>
          </a:stretch>
        </p:blipFill>
        <p:spPr>
          <a:xfrm>
            <a:off x="8806200" y="2126625"/>
            <a:ext cx="2591350" cy="24453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(6)</a:t>
            </a:r>
            <a:endParaRPr sz="4400" b="1">
              <a:solidFill>
                <a:srgbClr val="FFFFFF"/>
              </a:solidFill>
            </a:endParaRPr>
          </a:p>
        </p:txBody>
      </p:sp>
      <p:sp>
        <p:nvSpPr>
          <p:cNvPr id="253" name="Google Shape;253;p41"/>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Gambar sebagai element input</a:t>
            </a:r>
            <a:r>
              <a:rPr lang="en-US" sz="3200">
                <a:latin typeface="Times New Roman"/>
                <a:ea typeface="Times New Roman"/>
                <a:cs typeface="Times New Roman"/>
                <a:sym typeface="Times New Roman"/>
              </a:rPr>
              <a:t>, Seringkali diperlukan cara untuk memberikan informasi yang visual antara halaman html dengan para pengunjungnya. Misalnya saja kita dapat menampilkan ramalan cuaca dari kota tertentu saat pengunjung meng-klik posisi kota tersebut di peta.</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Elemen input tipe gambar ini akan memberikan posisi yang di-klik pada gambar dalam ukuran piksel. Posisi ini diukur relatif terhadap pojok kiri-atas gambar.</a:t>
            </a:r>
            <a:endParaRPr sz="3200">
              <a:latin typeface="Times New Roman"/>
              <a:ea typeface="Times New Roman"/>
              <a:cs typeface="Times New Roman"/>
              <a:sym typeface="Times New Roman"/>
            </a:endParaRPr>
          </a:p>
        </p:txBody>
      </p:sp>
      <p:sp>
        <p:nvSpPr>
          <p:cNvPr id="254" name="Google Shape;254;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60" name="Google Shape;260;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61" name="Google Shape;261;p42"/>
          <p:cNvPicPr preferRelativeResize="0"/>
          <p:nvPr/>
        </p:nvPicPr>
        <p:blipFill>
          <a:blip r:embed="rId3">
            <a:alphaModFix/>
          </a:blip>
          <a:stretch>
            <a:fillRect/>
          </a:stretch>
        </p:blipFill>
        <p:spPr>
          <a:xfrm>
            <a:off x="2327273" y="2656258"/>
            <a:ext cx="7828109" cy="3024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(7)</a:t>
            </a:r>
            <a:endParaRPr sz="4400" b="1">
              <a:solidFill>
                <a:srgbClr val="FFFFFF"/>
              </a:solidFill>
            </a:endParaRPr>
          </a:p>
        </p:txBody>
      </p:sp>
      <p:sp>
        <p:nvSpPr>
          <p:cNvPr id="268" name="Google Shape;268;p43"/>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Selection, </a:t>
            </a:r>
            <a:r>
              <a:rPr lang="en-US" sz="3200">
                <a:latin typeface="Times New Roman"/>
                <a:ea typeface="Times New Roman"/>
                <a:cs typeface="Times New Roman"/>
                <a:sym typeface="Times New Roman"/>
              </a:rPr>
              <a:t>dalam sebuah dokumen html kita juga bisa membuat daftar pilihan "drop-down". Biasanya model seperti ini dipakai untuk pilihan yang banyak, karena tidak efektif lagi jika dipakai checkbox.</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69" name="Google Shape;269;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75" name="Google Shape;275;p44"/>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76" name="Google Shape;276;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77" name="Google Shape;277;p44"/>
          <p:cNvPicPr preferRelativeResize="0"/>
          <p:nvPr/>
        </p:nvPicPr>
        <p:blipFill>
          <a:blip r:embed="rId3">
            <a:alphaModFix/>
          </a:blip>
          <a:stretch>
            <a:fillRect/>
          </a:stretch>
        </p:blipFill>
        <p:spPr>
          <a:xfrm>
            <a:off x="717450" y="2036101"/>
            <a:ext cx="6043700" cy="4401700"/>
          </a:xfrm>
          <a:prstGeom prst="rect">
            <a:avLst/>
          </a:prstGeom>
          <a:noFill/>
          <a:ln>
            <a:noFill/>
          </a:ln>
        </p:spPr>
      </p:pic>
      <p:pic>
        <p:nvPicPr>
          <p:cNvPr id="278" name="Google Shape;278;p44"/>
          <p:cNvPicPr preferRelativeResize="0"/>
          <p:nvPr/>
        </p:nvPicPr>
        <p:blipFill>
          <a:blip r:embed="rId4">
            <a:alphaModFix/>
          </a:blip>
          <a:stretch>
            <a:fillRect/>
          </a:stretch>
        </p:blipFill>
        <p:spPr>
          <a:xfrm>
            <a:off x="7785250" y="2036100"/>
            <a:ext cx="1912275" cy="25645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(8)</a:t>
            </a:r>
            <a:endParaRPr sz="4400" b="1">
              <a:solidFill>
                <a:srgbClr val="FFFFFF"/>
              </a:solidFill>
            </a:endParaRPr>
          </a:p>
        </p:txBody>
      </p:sp>
      <p:sp>
        <p:nvSpPr>
          <p:cNvPr id="284" name="Google Shape;284;p45"/>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Textarea</a:t>
            </a:r>
            <a:r>
              <a:rPr lang="en-US" sz="3200">
                <a:latin typeface="Times New Roman"/>
                <a:ea typeface="Times New Roman"/>
                <a:cs typeface="Times New Roman"/>
                <a:sym typeface="Times New Roman"/>
              </a:rPr>
              <a:t>, Input yang berupa text yang panjang, misalnya artikel atau laporan dapat kita pakai elemen textarea. Textarea ini menyediakan kotak isian yang dapat kita tentukan ukurannya.</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85" name="Google Shape;285;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91" name="Google Shape;291;p46"/>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92" name="Google Shape;292;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93" name="Google Shape;293;p46"/>
          <p:cNvPicPr preferRelativeResize="0"/>
          <p:nvPr/>
        </p:nvPicPr>
        <p:blipFill>
          <a:blip r:embed="rId3">
            <a:alphaModFix/>
          </a:blip>
          <a:stretch>
            <a:fillRect/>
          </a:stretch>
        </p:blipFill>
        <p:spPr>
          <a:xfrm>
            <a:off x="2815565" y="2054578"/>
            <a:ext cx="6191175" cy="2707150"/>
          </a:xfrm>
          <a:prstGeom prst="rect">
            <a:avLst/>
          </a:prstGeom>
          <a:noFill/>
          <a:ln>
            <a:noFill/>
          </a:ln>
        </p:spPr>
      </p:pic>
      <p:pic>
        <p:nvPicPr>
          <p:cNvPr id="294" name="Google Shape;294;p46"/>
          <p:cNvPicPr preferRelativeResize="0"/>
          <p:nvPr/>
        </p:nvPicPr>
        <p:blipFill>
          <a:blip r:embed="rId4">
            <a:alphaModFix/>
          </a:blip>
          <a:stretch>
            <a:fillRect/>
          </a:stretch>
        </p:blipFill>
        <p:spPr>
          <a:xfrm>
            <a:off x="3613948" y="5175700"/>
            <a:ext cx="4088275" cy="12621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Form dan </a:t>
            </a:r>
            <a:r>
              <a:rPr lang="en-US" sz="3200" dirty="0" err="1">
                <a:latin typeface="Times New Roman"/>
                <a:ea typeface="Times New Roman"/>
                <a:cs typeface="Times New Roman"/>
                <a:sym typeface="Times New Roman"/>
              </a:rPr>
              <a:t>komponen-komponen</a:t>
            </a:r>
            <a:r>
              <a:rPr lang="en-US" sz="3200" dirty="0">
                <a:latin typeface="Times New Roman"/>
                <a:ea typeface="Times New Roman"/>
                <a:cs typeface="Times New Roman"/>
                <a:sym typeface="Times New Roman"/>
              </a:rPr>
              <a:t> form.</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a:latin typeface="Times New Roman"/>
                <a:ea typeface="Times New Roman"/>
                <a:cs typeface="Times New Roman"/>
                <a:sym typeface="Times New Roman"/>
              </a:rPr>
              <a:t>Mampu </a:t>
            </a:r>
            <a:r>
              <a:rPr lang="en-US" sz="3200" dirty="0" err="1">
                <a:latin typeface="Times New Roman"/>
                <a:ea typeface="Times New Roman"/>
                <a:cs typeface="Times New Roman"/>
                <a:sym typeface="Times New Roman"/>
              </a:rPr>
              <a:t>membuat</a:t>
            </a:r>
            <a:r>
              <a:rPr lang="en-US" sz="3200" dirty="0">
                <a:latin typeface="Times New Roman"/>
                <a:ea typeface="Times New Roman"/>
                <a:cs typeface="Times New Roman"/>
                <a:sym typeface="Times New Roman"/>
              </a:rPr>
              <a:t> form HTML.</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Mengenal tag Frame.</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Mampu menggunakan tag-tag yang berhubungan dengan frame.</a:t>
            </a:r>
            <a:endParaRPr lang="sv-SE"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Atribut Action Form dan Tombol Submit</a:t>
            </a:r>
            <a:endParaRPr sz="4400" b="1">
              <a:solidFill>
                <a:srgbClr val="FFFFFF"/>
              </a:solidFill>
            </a:endParaRPr>
          </a:p>
        </p:txBody>
      </p:sp>
      <p:sp>
        <p:nvSpPr>
          <p:cNvPr id="300" name="Google Shape;300;p47"/>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Ketika user menekan tombol “submit”, maka isi dari form akan dikirim ke server. Pada Form terdapat atribut action yang berisi nama file yang akan memproses request yang dikirim ke server.</a:t>
            </a:r>
            <a:endParaRPr sz="3200">
              <a:latin typeface="Times New Roman"/>
              <a:ea typeface="Times New Roman"/>
              <a:cs typeface="Times New Roman"/>
              <a:sym typeface="Times New Roman"/>
            </a:endParaRPr>
          </a:p>
        </p:txBody>
      </p:sp>
      <p:sp>
        <p:nvSpPr>
          <p:cNvPr id="301" name="Google Shape;301;p4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307" name="Google Shape;307;p48"/>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308" name="Google Shape;308;p4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09" name="Google Shape;309;p48"/>
          <p:cNvPicPr preferRelativeResize="0"/>
          <p:nvPr/>
        </p:nvPicPr>
        <p:blipFill>
          <a:blip r:embed="rId3">
            <a:alphaModFix/>
          </a:blip>
          <a:stretch>
            <a:fillRect/>
          </a:stretch>
        </p:blipFill>
        <p:spPr>
          <a:xfrm>
            <a:off x="2582300" y="1774300"/>
            <a:ext cx="7382350" cy="388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Frame</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Frame adalah suatu fasilitas dalam HTML yang berfungsi untuk membagi layar menjadi beberapa jendela/halaman web. Halaman web yang tampil pada web client(browser) pada umumnya hanya terdiri satu halaman web yang berada dalam sebuah frame. Berikut tag-tag untuk membuat Frame :</a:t>
            </a:r>
            <a:endParaRPr sz="3200">
              <a:latin typeface="Times New Roman"/>
              <a:ea typeface="Times New Roman"/>
              <a:cs typeface="Times New Roman"/>
              <a:sym typeface="Times New Roman"/>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1. </a:t>
            </a:r>
            <a:r>
              <a:rPr lang="en-US" sz="3200">
                <a:latin typeface="Courier New"/>
                <a:ea typeface="Courier New"/>
                <a:cs typeface="Courier New"/>
                <a:sym typeface="Courier New"/>
              </a:rPr>
              <a:t>&lt;FRAMESET&gt;</a:t>
            </a:r>
            <a:endParaRPr sz="3200">
              <a:latin typeface="Courier New"/>
              <a:ea typeface="Courier New"/>
              <a:cs typeface="Courier New"/>
              <a:sym typeface="Courier New"/>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2. </a:t>
            </a:r>
            <a:r>
              <a:rPr lang="en-US" sz="3200">
                <a:latin typeface="Courier New"/>
                <a:ea typeface="Courier New"/>
                <a:cs typeface="Courier New"/>
                <a:sym typeface="Courier New"/>
              </a:rPr>
              <a:t>&lt;FRAME SRC&gt;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Times New Roman"/>
                <a:ea typeface="Times New Roman"/>
                <a:cs typeface="Times New Roman"/>
                <a:sym typeface="Times New Roman"/>
              </a:rPr>
              <a:t>3. </a:t>
            </a:r>
            <a:r>
              <a:rPr lang="en-US" sz="3200">
                <a:latin typeface="Courier New"/>
                <a:ea typeface="Courier New"/>
                <a:cs typeface="Courier New"/>
                <a:sym typeface="Courier New"/>
              </a:rPr>
              <a:t>&lt;IFRAME SRC&gt;</a:t>
            </a:r>
            <a:endParaRPr sz="3200">
              <a:latin typeface="Courier New"/>
              <a:ea typeface="Courier New"/>
              <a:cs typeface="Courier New"/>
              <a:sym typeface="Courier New"/>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FRAMSET</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&lt;FRAMESET&gt; adalah tag untuk membuat frame atau bingkai, dan umumnya berpasangan dengan tag &lt;FRAME SRC&gt;.Atribut-atribut yang perlu ditambahkan dalam tag ini adalah seperti dalam sintak berikut :</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COLS : "lebar jendela bagian kiri, lebar jendela</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kanan"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COLS :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ROWS : "lebar jendela bagian atas, lebar jendela</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bawah"&gt;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ROWS :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4" name="Google Shape;164;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FRAME</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&lt;FRAME SRC&gt; adalah tag untuk memasukkan suatu halaman atau gambar kedalam jendela. Sama halnya dengan tag "&lt;FRAMESET&gt;" maka tag "&lt;FRAME&gt;" juga memiliki beberapa atribut. Atribut utama yang ditambahkan dalam tag ini adalah SRC untuk menampilkan link dari suatu file.</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Sintak : </a:t>
            </a:r>
            <a:r>
              <a:rPr lang="en-US" sz="3200">
                <a:latin typeface="Courier New"/>
                <a:ea typeface="Courier New"/>
                <a:cs typeface="Courier New"/>
                <a:sym typeface="Courier New"/>
              </a:rPr>
              <a:t>&lt;FRAME SRC="link"&gt;</a:t>
            </a:r>
            <a:endParaRPr sz="3200">
              <a:latin typeface="Courier New"/>
              <a:ea typeface="Courier New"/>
              <a:cs typeface="Courier New"/>
              <a:sym typeface="Courier New"/>
            </a:endParaRPr>
          </a:p>
        </p:txBody>
      </p:sp>
      <p:sp>
        <p:nvSpPr>
          <p:cNvPr id="171" name="Google Shape;171;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IFRAME</a:t>
            </a:r>
            <a:endParaRPr sz="4400" b="1" strike="noStrike">
              <a:solidFill>
                <a:srgbClr val="FFFFFF"/>
              </a:solidFill>
              <a:latin typeface="Arial"/>
              <a:ea typeface="Arial"/>
              <a:cs typeface="Arial"/>
              <a:sym typeface="Arial"/>
            </a:endParaRPr>
          </a:p>
        </p:txBody>
      </p:sp>
      <p:sp>
        <p:nvSpPr>
          <p:cNvPr id="177" name="Google Shape;177;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&lt;IFRAME SRC&gt; adalah tag untuk membuat jendela dengan lebar dan tinggi sesuai dengan keinginan programmer, dan dapat diletakkan dibagian kiri layar, tengah atau bagian tengah. Atribut-atribut yang ditambahkan dalam tag IFRAME pada dasarnya sama dengan FRAME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Perhatikan sintak berikut ini:</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&lt;IFRAME SRC="link" WIDTH=400 HEIGHT=105 &gt; &lt;/IFRAME&gt;</a:t>
            </a:r>
            <a:endParaRPr sz="3200">
              <a:latin typeface="Courier New"/>
              <a:ea typeface="Courier New"/>
              <a:cs typeface="Courier New"/>
              <a:sym typeface="Courier New"/>
            </a:endParaRPr>
          </a:p>
        </p:txBody>
      </p:sp>
      <p:sp>
        <p:nvSpPr>
          <p:cNvPr id="178" name="Google Shape;178;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Aplikasi pembuatan FRAME</a:t>
            </a:r>
            <a:endParaRPr sz="4400" b="1" strike="noStrike">
              <a:solidFill>
                <a:srgbClr val="FFFFFF"/>
              </a:solidFill>
              <a:latin typeface="Arial"/>
              <a:ea typeface="Arial"/>
              <a:cs typeface="Arial"/>
              <a:sym typeface="Arial"/>
            </a:endParaRPr>
          </a:p>
        </p:txBody>
      </p:sp>
      <p:sp>
        <p:nvSpPr>
          <p:cNvPr id="184" name="Google Shape;184;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Sebelum kita membuat frame maka kita harus membuat beberapa file, di mana file-file tersebut akan ditampilkan dalam frame. Untuk itu mari kita coba membuat beberapa halaman web (dokumen html) lalu kita akan membuat sebuah halaman web utama yang terdiri dari beberapa frame.</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85" name="Google Shape;185;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Buat file source FRAME</a:t>
            </a:r>
            <a:endParaRPr sz="4400" b="1" strike="noStrike">
              <a:solidFill>
                <a:srgbClr val="FFFFFF"/>
              </a:solidFill>
              <a:latin typeface="Arial"/>
              <a:ea typeface="Arial"/>
              <a:cs typeface="Arial"/>
              <a:sym typeface="Arial"/>
            </a:endParaRPr>
          </a:p>
        </p:txBody>
      </p:sp>
      <p:sp>
        <p:nvSpPr>
          <p:cNvPr id="191" name="Google Shape;191;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Tentukan 3 file yang akan diletakan dalam frame, atau jika belum buat file-file berikut ini:</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web1.html</a:t>
            </a: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web2.html</a:t>
            </a: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web3.html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92" name="Google Shape;192;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web1.html</a:t>
            </a:r>
            <a:endParaRPr sz="4400" b="1" strike="noStrike">
              <a:solidFill>
                <a:srgbClr val="FFFFFF"/>
              </a:solidFill>
              <a:latin typeface="Arial"/>
              <a:ea typeface="Arial"/>
              <a:cs typeface="Arial"/>
              <a:sym typeface="Arial"/>
            </a:endParaRPr>
          </a:p>
        </p:txBody>
      </p:sp>
      <p:sp>
        <p:nvSpPr>
          <p:cNvPr id="198" name="Google Shape;198;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&lt;TITLE&gt;WEB 1&lt;/TITLE&gt;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&lt;h2&gt;INI WEB1&lt;/h2&gt;</a:t>
            </a:r>
            <a:endParaRPr sz="32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&lt;img src="balqis.jpg" width=”140”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199" name="Google Shape;199;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web2.html</a:t>
            </a:r>
            <a:endParaRPr sz="4400" b="1" strike="noStrike">
              <a:solidFill>
                <a:srgbClr val="FFFFFF"/>
              </a:solidFill>
              <a:latin typeface="Arial"/>
              <a:ea typeface="Arial"/>
              <a:cs typeface="Arial"/>
              <a:sym typeface="Arial"/>
            </a:endParaRPr>
          </a:p>
        </p:txBody>
      </p:sp>
      <p:sp>
        <p:nvSpPr>
          <p:cNvPr id="205" name="Google Shape;205;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&lt;TITLE&gt;WEB 2&lt;/TITLE&gt;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&lt;h2&gt;INI WEB2&lt;/h2&gt;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&lt;img src="fachri.jpg" width=128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206" name="Google Shape;206;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Form</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Form adalah satu-satunya cara sebuah dokumen meminta input dari para pengunjung homepage kita.</a:t>
            </a:r>
            <a:endParaRPr sz="3200">
              <a:latin typeface="Times New Roman"/>
              <a:ea typeface="Times New Roman"/>
              <a:cs typeface="Times New Roman"/>
              <a:sym typeface="Times New Roman"/>
            </a:endParaRPr>
          </a:p>
          <a:p>
            <a:pPr marL="0" marR="0" lvl="0" indent="0" algn="l" rtl="0">
              <a:spcBef>
                <a:spcPts val="1406"/>
              </a:spcBef>
              <a:spcAft>
                <a:spcPts val="0"/>
              </a:spcAft>
              <a:buNone/>
            </a:pPr>
            <a:r>
              <a:rPr lang="en-US" sz="3200">
                <a:latin typeface="Times New Roman"/>
                <a:ea typeface="Times New Roman"/>
                <a:cs typeface="Times New Roman"/>
                <a:sym typeface="Times New Roman"/>
              </a:rPr>
              <a:t>Sebuah form didefinisikan dengan &lt;form&gt;.</a:t>
            </a:r>
            <a:endParaRPr sz="3200">
              <a:latin typeface="Times New Roman"/>
              <a:ea typeface="Times New Roman"/>
              <a:cs typeface="Times New Roman"/>
              <a:sym typeface="Times New Roman"/>
            </a:endParaRPr>
          </a:p>
          <a:p>
            <a:pPr marL="0" marR="0" lvl="0" indent="0" algn="l" rtl="0">
              <a:spcBef>
                <a:spcPts val="1406"/>
              </a:spcBef>
              <a:spcAft>
                <a:spcPts val="0"/>
              </a:spcAft>
              <a:buNone/>
            </a:pPr>
            <a:r>
              <a:rPr lang="en-US" sz="3200">
                <a:latin typeface="Courier New"/>
                <a:ea typeface="Courier New"/>
                <a:cs typeface="Courier New"/>
                <a:sym typeface="Courier New"/>
              </a:rPr>
              <a:t>&lt;form&gt;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Courier New"/>
                <a:ea typeface="Courier New"/>
                <a:cs typeface="Courier New"/>
                <a:sym typeface="Courier New"/>
              </a:rPr>
              <a:t>&lt;!-- element form --&gt;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Courier New"/>
                <a:ea typeface="Courier New"/>
                <a:cs typeface="Courier New"/>
                <a:sym typeface="Courier New"/>
              </a:rPr>
              <a:t>&lt;/form&gt;</a:t>
            </a:r>
            <a:endParaRPr sz="3200">
              <a:latin typeface="Courier New"/>
              <a:ea typeface="Courier New"/>
              <a:cs typeface="Courier New"/>
              <a:sym typeface="Courier New"/>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web3.html</a:t>
            </a:r>
            <a:endParaRPr sz="4400" b="1" strike="noStrike">
              <a:solidFill>
                <a:srgbClr val="FFFFFF"/>
              </a:solidFill>
              <a:latin typeface="Arial"/>
              <a:ea typeface="Arial"/>
              <a:cs typeface="Arial"/>
              <a:sym typeface="Arial"/>
            </a:endParaRPr>
          </a:p>
        </p:txBody>
      </p:sp>
      <p:sp>
        <p:nvSpPr>
          <p:cNvPr id="212" name="Google Shape;212;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&lt;TITLE&gt;WEB 3 &lt;/TITLE&gt;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&lt;h2&gt;INI WEB3&lt;/h2&gt;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&lt;img src="adi.jpg" width=140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Courier New"/>
              <a:ea typeface="Courier New"/>
              <a:cs typeface="Courier New"/>
              <a:sym typeface="Courier New"/>
            </a:endParaRPr>
          </a:p>
        </p:txBody>
      </p:sp>
      <p:sp>
        <p:nvSpPr>
          <p:cNvPr id="213" name="Google Shape;213;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Menampilkan 2 file dalam 2 frame</a:t>
            </a:r>
            <a:endParaRPr sz="4400" b="1" strike="noStrike">
              <a:solidFill>
                <a:srgbClr val="FFFFFF"/>
              </a:solidFill>
              <a:latin typeface="Arial"/>
              <a:ea typeface="Arial"/>
              <a:cs typeface="Arial"/>
              <a:sym typeface="Arial"/>
            </a:endParaRPr>
          </a:p>
        </p:txBody>
      </p:sp>
      <p:sp>
        <p:nvSpPr>
          <p:cNvPr id="219" name="Google Shape;219;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Selanjutnya mari kita buat file utama yang akan memuat file-file diatas. Pertama kita akan tampilkan 2 file ini kita beri nama "frame1.html" terdiri dari dua buah frame yang tesusun secara vertikal.</a:t>
            </a:r>
            <a:endParaRPr sz="3200">
              <a:solidFill>
                <a:schemeClr val="dk1"/>
              </a:solidFill>
              <a:latin typeface="Times New Roman"/>
              <a:ea typeface="Times New Roman"/>
              <a:cs typeface="Times New Roman"/>
              <a:sym typeface="Times New Roman"/>
            </a:endParaRPr>
          </a:p>
        </p:txBody>
      </p:sp>
      <p:sp>
        <p:nvSpPr>
          <p:cNvPr id="220" name="Google Shape;220;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frame1.html</a:t>
            </a:r>
            <a:endParaRPr sz="4400" b="1" strike="noStrike">
              <a:solidFill>
                <a:srgbClr val="FFFFFF"/>
              </a:solidFill>
              <a:latin typeface="Arial"/>
              <a:ea typeface="Arial"/>
              <a:cs typeface="Arial"/>
              <a:sym typeface="Arial"/>
            </a:endParaRPr>
          </a:p>
        </p:txBody>
      </p:sp>
      <p:sp>
        <p:nvSpPr>
          <p:cNvPr id="227" name="Google Shape;22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 belajar membuat frame &lt;/title&gt;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 COLS="50%,50%"&gt;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SRC="web1.html"&gt;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SRC="web2.html"&gt;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228" name="Google Shape;228;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Menampilkan 3 file dalam 3 frame</a:t>
            </a:r>
            <a:endParaRPr sz="4400" b="1" strike="noStrike">
              <a:solidFill>
                <a:srgbClr val="FFFFFF"/>
              </a:solidFill>
              <a:latin typeface="Arial"/>
              <a:ea typeface="Arial"/>
              <a:cs typeface="Arial"/>
              <a:sym typeface="Arial"/>
            </a:endParaRPr>
          </a:p>
        </p:txBody>
      </p:sp>
      <p:sp>
        <p:nvSpPr>
          <p:cNvPr id="234" name="Google Shape;23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Jika kita ingin membuat lebih dari dua frame maka pada tag "&lt;FRAMESET&gt;" disertakan atribut "rows" atau "cols" dengan value lebih dari dua. Pada contoh berikut akan dibuat 3 frame dengan kombinasi atribut rows dan cols.</a:t>
            </a:r>
            <a:endParaRPr sz="3200">
              <a:solidFill>
                <a:schemeClr val="dk1"/>
              </a:solidFill>
              <a:latin typeface="Times New Roman"/>
              <a:ea typeface="Times New Roman"/>
              <a:cs typeface="Times New Roman"/>
              <a:sym typeface="Times New Roman"/>
            </a:endParaRPr>
          </a:p>
        </p:txBody>
      </p:sp>
      <p:sp>
        <p:nvSpPr>
          <p:cNvPr id="235" name="Google Shape;235;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frame2.html</a:t>
            </a:r>
            <a:endParaRPr sz="4400" b="1" strike="noStrike">
              <a:solidFill>
                <a:srgbClr val="FFFFFF"/>
              </a:solidFill>
              <a:latin typeface="Arial"/>
              <a:ea typeface="Arial"/>
              <a:cs typeface="Arial"/>
              <a:sym typeface="Arial"/>
            </a:endParaRPr>
          </a:p>
        </p:txBody>
      </p:sp>
      <p:sp>
        <p:nvSpPr>
          <p:cNvPr id="242" name="Google Shape;242;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&lt;title&gt; belajar membuat frame &lt;/title&gt;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 ROWS="150,*" BORDER=5 BORDERCOLOR="red"&gt;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SRC="web1.html"&gt;</a:t>
            </a:r>
            <a:endParaRPr sz="2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US" sz="2400">
                <a:solidFill>
                  <a:schemeClr val="dk1"/>
                </a:solidFill>
                <a:latin typeface="Courier New"/>
                <a:ea typeface="Courier New"/>
                <a:cs typeface="Courier New"/>
                <a:sym typeface="Courier New"/>
              </a:rPr>
              <a:t>&lt;FRAMESET COLS="170,*" FRAMEBORDER=NO&gt;</a:t>
            </a:r>
            <a:endParaRPr sz="2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SRC="web2.html"&gt;</a:t>
            </a:r>
            <a:endParaRPr sz="2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SRC="web3.html"&gt;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p:txBody>
      </p:sp>
      <p:sp>
        <p:nvSpPr>
          <p:cNvPr id="243" name="Google Shape;243;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Membuat link dalam frame</a:t>
            </a:r>
            <a:endParaRPr sz="4400" b="1" strike="noStrike">
              <a:solidFill>
                <a:srgbClr val="FFFFFF"/>
              </a:solidFill>
              <a:latin typeface="Arial"/>
              <a:ea typeface="Arial"/>
              <a:cs typeface="Arial"/>
              <a:sym typeface="Arial"/>
            </a:endParaRPr>
          </a:p>
        </p:txBody>
      </p:sp>
      <p:sp>
        <p:nvSpPr>
          <p:cNvPr id="249" name="Google Shape;249;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Adakalanya kita ingin menampilkan sebuah file menu yang berisi materi keseluruhan dari halaman web. Dari menu tersebut kita ingin memilih halaman mana yang ingin di tampilkan, dan muncul pada suatu frame tertentu. Sehingga setiap akan membuka halaman web tidak perlu kembali ke halaman depan atau menuliskan alamat web tersebut.</a:t>
            </a:r>
            <a:endParaRPr sz="3200">
              <a:solidFill>
                <a:schemeClr val="dk1"/>
              </a:solidFill>
              <a:latin typeface="Times New Roman"/>
              <a:ea typeface="Times New Roman"/>
              <a:cs typeface="Times New Roman"/>
              <a:sym typeface="Times New Roman"/>
            </a:endParaRPr>
          </a:p>
        </p:txBody>
      </p:sp>
      <p:sp>
        <p:nvSpPr>
          <p:cNvPr id="250" name="Google Shape;250;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p:nvPr/>
        </p:nvSpPr>
        <p:spPr>
          <a:xfrm>
            <a:off x="599040" y="137362"/>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frame3.html</a:t>
            </a:r>
            <a:endParaRPr sz="4400" b="1" strike="noStrike">
              <a:solidFill>
                <a:srgbClr val="FFFFFF"/>
              </a:solidFill>
              <a:latin typeface="Arial"/>
              <a:ea typeface="Arial"/>
              <a:cs typeface="Arial"/>
              <a:sym typeface="Arial"/>
            </a:endParaRPr>
          </a:p>
        </p:txBody>
      </p:sp>
      <p:sp>
        <p:nvSpPr>
          <p:cNvPr id="257" name="Google Shape;257;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&lt;head&gt;&lt;TITLE&gt;belajar membuat frame&lt;/TITLE&gt;&lt;/head&gt;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 cols="25%,*"&gt;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SRC="menu.html" NAME="kiri" NORESIZE&gt;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SRC="web3.html" NAME="kanan"&gt;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Courier New"/>
              <a:ea typeface="Courier New"/>
              <a:cs typeface="Courier New"/>
              <a:sym typeface="Courier New"/>
            </a:endParaRPr>
          </a:p>
        </p:txBody>
      </p:sp>
      <p:sp>
        <p:nvSpPr>
          <p:cNvPr id="258" name="Google Shape;258;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menu.html</a:t>
            </a:r>
            <a:endParaRPr sz="4400" b="1" strike="noStrike">
              <a:solidFill>
                <a:srgbClr val="FFFFFF"/>
              </a:solidFill>
              <a:latin typeface="Arial"/>
              <a:ea typeface="Arial"/>
              <a:cs typeface="Arial"/>
              <a:sym typeface="Arial"/>
            </a:endParaRPr>
          </a:p>
        </p:txBody>
      </p:sp>
      <p:sp>
        <p:nvSpPr>
          <p:cNvPr id="264" name="Google Shape;264;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Persiapkan file baru dengan nama menu.html :</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&lt;head&gt; &lt;TITLE&gt;MENU&lt;/TITLE&gt; &lt;/head&gt;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&lt;h2&gt;MENU&lt;/h2&gt;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&lt;ul&gt;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HREF="web1.html" target="kanan"&gt;isi Web1&lt;/A&gt;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HREF="web2.html" target="kanan"&gt;isi Web2&lt;/A&gt;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HREF="web3.html" target="kanan"&gt;isi Web3&lt;/A&gt;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&lt;/ul&gt;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p:txBody>
      </p:sp>
      <p:sp>
        <p:nvSpPr>
          <p:cNvPr id="265" name="Google Shape;265;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Membuat dokumen dengan IFRAME</a:t>
            </a:r>
            <a:endParaRPr sz="4400" b="1" strike="noStrike">
              <a:solidFill>
                <a:srgbClr val="FFFFFF"/>
              </a:solidFill>
              <a:latin typeface="Arial"/>
              <a:ea typeface="Arial"/>
              <a:cs typeface="Arial"/>
              <a:sym typeface="Arial"/>
            </a:endParaRPr>
          </a:p>
        </p:txBody>
      </p:sp>
      <p:sp>
        <p:nvSpPr>
          <p:cNvPr id="271" name="Google Shape;271;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Seperti telah diterangkan sebelumnya bahwa IFRAME mirip sebuah objek/gambar, maka penulisan programnya tidaklah sulit. Persiapkan file dengan nama frame4.html.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72" name="Google Shape;272;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frame4.html</a:t>
            </a:r>
            <a:endParaRPr sz="4400" b="1" strike="noStrike">
              <a:solidFill>
                <a:srgbClr val="FFFFFF"/>
              </a:solidFill>
              <a:latin typeface="Arial"/>
              <a:ea typeface="Arial"/>
              <a:cs typeface="Arial"/>
              <a:sym typeface="Arial"/>
            </a:endParaRPr>
          </a:p>
        </p:txBody>
      </p:sp>
      <p:sp>
        <p:nvSpPr>
          <p:cNvPr id="279" name="Google Shape;279;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&lt;head&gt; &lt;TITLE&gt;membuat IFRAME&lt;/TITLE&gt;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 align=center&gt;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&lt;IFRAME SRC="menu.html" WIDTH=400 HEIGHT=90&gt;&lt;/IFRAME&gt;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SRC="menu.html"</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 align=center&gt;</a:t>
            </a:r>
            <a:endParaRPr sz="2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US" sz="2400">
                <a:solidFill>
                  <a:schemeClr val="dk1"/>
                </a:solidFill>
                <a:latin typeface="Courier New"/>
                <a:ea typeface="Courier New"/>
                <a:cs typeface="Courier New"/>
                <a:sym typeface="Courier New"/>
              </a:rPr>
              <a:t>&lt;IMG SRC="adi.jpg" WIDTH=140 HEIGHT=175&gt;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p:txBody>
      </p:sp>
      <p:sp>
        <p:nvSpPr>
          <p:cNvPr id="280" name="Google Shape;280;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Textbox, Password, dan Hidden text</a:t>
            </a:r>
            <a:r>
              <a:rPr lang="en-US" sz="3200">
                <a:latin typeface="Times New Roman"/>
                <a:ea typeface="Times New Roman"/>
                <a:cs typeface="Times New Roman"/>
                <a:sym typeface="Times New Roman"/>
              </a:rPr>
              <a:t>, Ketiga jenis komponen input ini mempunyai fungsi yang mirip dan tag yang dipakai pun juga sama. Textbox berfungsi untuk menerima input berupa data karakter, password dipakai untuk meminta password (data yang diketik ditampilkan sebagai bintang) dan hidden text dipakai untuk melewatkan data tanpa menampilkannya di formulirnya sendiri</a:t>
            </a:r>
            <a:endParaRPr sz="3200">
              <a:latin typeface="Times New Roman"/>
              <a:ea typeface="Times New Roman"/>
              <a:cs typeface="Times New Roman"/>
              <a:sym typeface="Times New Roman"/>
            </a:endParaRPr>
          </a:p>
        </p:txBody>
      </p:sp>
      <p:sp>
        <p:nvSpPr>
          <p:cNvPr id="164" name="Google Shape;164;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1" name="Google Shape;171;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72" name="Google Shape;172;p31"/>
          <p:cNvPicPr preferRelativeResize="0"/>
          <p:nvPr/>
        </p:nvPicPr>
        <p:blipFill>
          <a:blip r:embed="rId3">
            <a:alphaModFix/>
          </a:blip>
          <a:stretch>
            <a:fillRect/>
          </a:stretch>
        </p:blipFill>
        <p:spPr>
          <a:xfrm>
            <a:off x="1516874" y="1874825"/>
            <a:ext cx="9115250" cy="3810175"/>
          </a:xfrm>
          <a:prstGeom prst="rect">
            <a:avLst/>
          </a:prstGeom>
          <a:noFill/>
          <a:ln>
            <a:noFill/>
          </a:ln>
        </p:spPr>
      </p:pic>
      <p:sp>
        <p:nvSpPr>
          <p:cNvPr id="173" name="Google Shape;173;p31"/>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4" name="Google Shape;174;p31"/>
          <p:cNvPicPr preferRelativeResize="0"/>
          <p:nvPr/>
        </p:nvPicPr>
        <p:blipFill>
          <a:blip r:embed="rId4">
            <a:alphaModFix/>
          </a:blip>
          <a:stretch>
            <a:fillRect/>
          </a:stretch>
        </p:blipFill>
        <p:spPr>
          <a:xfrm>
            <a:off x="3078725" y="6181540"/>
            <a:ext cx="5314950" cy="4857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hidden text</a:t>
            </a:r>
            <a:endParaRPr sz="4400" b="1" strike="noStrike">
              <a:solidFill>
                <a:srgbClr val="FFFFFF"/>
              </a:solidFill>
              <a:latin typeface="Arial"/>
              <a:ea typeface="Arial"/>
              <a:cs typeface="Arial"/>
              <a:sym typeface="Arial"/>
            </a:endParaRPr>
          </a:p>
        </p:txBody>
      </p:sp>
      <p:sp>
        <p:nvSpPr>
          <p:cNvPr id="180" name="Google Shape;180;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1" name="Google Shape;181;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pic>
        <p:nvPicPr>
          <p:cNvPr id="182" name="Google Shape;182;p32"/>
          <p:cNvPicPr preferRelativeResize="0"/>
          <p:nvPr/>
        </p:nvPicPr>
        <p:blipFill>
          <a:blip r:embed="rId3">
            <a:alphaModFix/>
          </a:blip>
          <a:stretch>
            <a:fillRect/>
          </a:stretch>
        </p:blipFill>
        <p:spPr>
          <a:xfrm>
            <a:off x="1983700" y="1920250"/>
            <a:ext cx="8029200" cy="3500950"/>
          </a:xfrm>
          <a:prstGeom prst="rect">
            <a:avLst/>
          </a:prstGeom>
          <a:noFill/>
          <a:ln>
            <a:noFill/>
          </a:ln>
        </p:spPr>
      </p:pic>
      <p:pic>
        <p:nvPicPr>
          <p:cNvPr id="183" name="Google Shape;183;p32"/>
          <p:cNvPicPr preferRelativeResize="0"/>
          <p:nvPr/>
        </p:nvPicPr>
        <p:blipFill>
          <a:blip r:embed="rId4">
            <a:alphaModFix/>
          </a:blip>
          <a:stretch>
            <a:fillRect/>
          </a:stretch>
        </p:blipFill>
        <p:spPr>
          <a:xfrm>
            <a:off x="2764613" y="5758875"/>
            <a:ext cx="6175075" cy="9168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 (2)</a:t>
            </a:r>
            <a:endParaRPr sz="4400" b="1" strike="noStrike">
              <a:solidFill>
                <a:srgbClr val="FFFFFF"/>
              </a:solidFill>
              <a:latin typeface="Arial"/>
              <a:ea typeface="Arial"/>
              <a:cs typeface="Arial"/>
              <a:sym typeface="Arial"/>
            </a:endParaRPr>
          </a:p>
        </p:txBody>
      </p:sp>
      <p:sp>
        <p:nvSpPr>
          <p:cNvPr id="189" name="Google Shape;189;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Tombol Submit dan Reset</a:t>
            </a:r>
            <a:r>
              <a:rPr lang="en-US" sz="3200">
                <a:latin typeface="Times New Roman"/>
                <a:ea typeface="Times New Roman"/>
                <a:cs typeface="Times New Roman"/>
                <a:sym typeface="Times New Roman"/>
              </a:rPr>
              <a:t>, Form akan diproses oleh server jika kita menyediakan mekanisme untuk mengirim form tersebut. Dalam hal ini digunakan tombol submit. Jika tombol ini di-klik maka form akan dikirim ke server.</a:t>
            </a:r>
            <a:endParaRPr sz="3200">
              <a:latin typeface="Times New Roman"/>
              <a:ea typeface="Times New Roman"/>
              <a:cs typeface="Times New Roman"/>
              <a:sym typeface="Times New Roman"/>
            </a:endParaRPr>
          </a:p>
        </p:txBody>
      </p:sp>
      <p:sp>
        <p:nvSpPr>
          <p:cNvPr id="190" name="Google Shape;190;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97" name="Google Shape;197;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198" name="Google Shape;198;p34"/>
          <p:cNvPicPr preferRelativeResize="0"/>
          <p:nvPr/>
        </p:nvPicPr>
        <p:blipFill>
          <a:blip r:embed="rId3">
            <a:alphaModFix/>
          </a:blip>
          <a:stretch>
            <a:fillRect/>
          </a:stretch>
        </p:blipFill>
        <p:spPr>
          <a:xfrm>
            <a:off x="1941450" y="1920250"/>
            <a:ext cx="8113700" cy="3871500"/>
          </a:xfrm>
          <a:prstGeom prst="rect">
            <a:avLst/>
          </a:prstGeom>
          <a:noFill/>
          <a:ln>
            <a:noFill/>
          </a:ln>
        </p:spPr>
      </p:pic>
      <p:pic>
        <p:nvPicPr>
          <p:cNvPr id="199" name="Google Shape;199;p34"/>
          <p:cNvPicPr preferRelativeResize="0"/>
          <p:nvPr/>
        </p:nvPicPr>
        <p:blipFill>
          <a:blip r:embed="rId4">
            <a:alphaModFix/>
          </a:blip>
          <a:stretch>
            <a:fillRect/>
          </a:stretch>
        </p:blipFill>
        <p:spPr>
          <a:xfrm>
            <a:off x="3438923" y="5599475"/>
            <a:ext cx="5452625" cy="10954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 (3)</a:t>
            </a:r>
            <a:endParaRPr sz="4400" b="1" strike="noStrike">
              <a:solidFill>
                <a:srgbClr val="FFFFFF"/>
              </a:solidFill>
              <a:latin typeface="Arial"/>
              <a:ea typeface="Arial"/>
              <a:cs typeface="Arial"/>
              <a:sym typeface="Arial"/>
            </a:endParaRPr>
          </a:p>
        </p:txBody>
      </p:sp>
      <p:sp>
        <p:nvSpPr>
          <p:cNvPr id="205" name="Google Shape;205;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Hidden field, </a:t>
            </a:r>
            <a:r>
              <a:rPr lang="en-US" sz="3200">
                <a:latin typeface="Times New Roman"/>
                <a:ea typeface="Times New Roman"/>
                <a:cs typeface="Times New Roman"/>
                <a:sym typeface="Times New Roman"/>
              </a:rPr>
              <a:t>komponen form hidden digunakan untuk mengirim data ke server dimana nilainya sudah ditentukan oleh penulis program. Pada contoh sebelumnya dikirim variabel request bernama status dengan nilainya adalah member.</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&lt;input type=”hidden” name=”status” value=”member”/&gt;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206" name="Google Shape;206;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TotalTime>
  <Words>2125</Words>
  <Application>Microsoft Office PowerPoint</Application>
  <PresentationFormat>Custom</PresentationFormat>
  <Paragraphs>234</Paragraphs>
  <Slides>40</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Noto Sans Symbols</vt:lpstr>
      <vt:lpstr>Courier New</vt:lpstr>
      <vt:lpstr>Arial</vt:lpstr>
      <vt:lpstr>Times New Roman</vt:lpstr>
      <vt:lpstr>Wingdings</vt:lpstr>
      <vt:lpstr>Source Sans Pro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Haru Dave</cp:lastModifiedBy>
  <cp:revision>61</cp:revision>
  <dcterms:modified xsi:type="dcterms:W3CDTF">2024-02-21T13:54:00Z</dcterms:modified>
</cp:coreProperties>
</file>