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07"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18" r:id="rId19"/>
    <p:sldId id="274" r:id="rId20"/>
    <p:sldId id="272" r:id="rId21"/>
    <p:sldId id="273" r:id="rId22"/>
    <p:sldId id="317" r:id="rId23"/>
  </p:sldIdLst>
  <p:sldSz cx="11998325" cy="7559675"/>
  <p:notesSz cx="7559675" cy="10691813"/>
  <p:embeddedFontLst>
    <p:embeddedFont>
      <p:font typeface="Noto Sans Symbols" pitchFamily="2"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2a9993e53_0_5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g82a9993e53_0_5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a9993e53_0_6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g82a9993e53_0_6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Cara penulisan inline style memiliki banyak kerugian dibandingkan dengan cara penulisan yang lainnya, ini menyebabkan banyak keuntungan-keuntungan dari style sheet berkurang karena cara penulisan ini mencampurkan sisi tampilan dengan isi yang harus ditampilkan. Gunakanlah cara penulisan ini bilamana kita ingin menerapkan suatu definisi style sekali saja pada sebuah elemen tag HTML.</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a9993e53_0_7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82a9993e53_0_7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Catatan: Umumnya browser mengabaikan setiap tag yang tidak dikenal. Hal ini menyebabkan sebuah browser tua yang tidak mensupport style sheet, akan mengabaikan tag &lt;style&gt;, tetapi isi/text yang ada pada tag &lt;style&gt; akan ditampilkan oleh browser. Untuk mencegah hal ini bisa dilakukan dengan menyembunyikannya di dalam elemen komentar HTML.</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&lt;head&gt;</a:t>
            </a:r>
            <a:endParaRPr sz="1200">
              <a:latin typeface="Courier New"/>
              <a:ea typeface="Courier New"/>
              <a:cs typeface="Courier New"/>
              <a:sym typeface="Courier New"/>
            </a:endParaRPr>
          </a:p>
          <a:p>
            <a:pPr marL="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&lt;style type="text/css"&gt;</a:t>
            </a:r>
            <a:endParaRPr sz="1200">
              <a:latin typeface="Courier New"/>
              <a:ea typeface="Courier New"/>
              <a:cs typeface="Courier New"/>
              <a:sym typeface="Courier New"/>
            </a:endParaRPr>
          </a:p>
          <a:p>
            <a:pPr marL="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a:t>
            </a:r>
            <a:endParaRPr sz="1200">
              <a:latin typeface="Courier New"/>
              <a:ea typeface="Courier New"/>
              <a:cs typeface="Courier New"/>
              <a:sym typeface="Courier New"/>
            </a:endParaRPr>
          </a:p>
          <a:p>
            <a:pPr marL="45720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hr {color: sienna}</a:t>
            </a:r>
            <a:endParaRPr sz="1200">
              <a:latin typeface="Courier New"/>
              <a:ea typeface="Courier New"/>
              <a:cs typeface="Courier New"/>
              <a:sym typeface="Courier New"/>
            </a:endParaRPr>
          </a:p>
          <a:p>
            <a:pPr marL="45720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p {margin-left: 20px}</a:t>
            </a:r>
            <a:endParaRPr sz="1200">
              <a:latin typeface="Courier New"/>
              <a:ea typeface="Courier New"/>
              <a:cs typeface="Courier New"/>
              <a:sym typeface="Courier New"/>
            </a:endParaRPr>
          </a:p>
          <a:p>
            <a:pPr marL="45720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body {background-image: url("images/back40.gif")}</a:t>
            </a:r>
            <a:endParaRPr sz="1200">
              <a:latin typeface="Courier New"/>
              <a:ea typeface="Courier New"/>
              <a:cs typeface="Courier New"/>
              <a:sym typeface="Courier New"/>
            </a:endParaRPr>
          </a:p>
          <a:p>
            <a:pPr marL="0" lvl="0" indent="457200" algn="just" rtl="0">
              <a:spcBef>
                <a:spcPts val="567"/>
              </a:spcBef>
              <a:spcAft>
                <a:spcPts val="0"/>
              </a:spcAft>
              <a:buNone/>
            </a:pPr>
            <a:r>
              <a:rPr lang="en-US" sz="1200">
                <a:latin typeface="Courier New"/>
                <a:ea typeface="Courier New"/>
                <a:cs typeface="Courier New"/>
                <a:sym typeface="Courier New"/>
              </a:rPr>
              <a:t>--&gt;</a:t>
            </a:r>
            <a:endParaRPr sz="1200">
              <a:latin typeface="Courier New"/>
              <a:ea typeface="Courier New"/>
              <a:cs typeface="Courier New"/>
              <a:sym typeface="Courier New"/>
            </a:endParaRPr>
          </a:p>
          <a:p>
            <a:pPr marL="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&lt;/style&gt;</a:t>
            </a:r>
            <a:endParaRPr sz="1200">
              <a:latin typeface="Courier New"/>
              <a:ea typeface="Courier New"/>
              <a:cs typeface="Courier New"/>
              <a:sym typeface="Courier New"/>
            </a:endParaRPr>
          </a:p>
          <a:p>
            <a:pPr marL="0" lvl="0" indent="0" algn="just" rtl="0">
              <a:spcBef>
                <a:spcPts val="567"/>
              </a:spcBef>
              <a:spcAft>
                <a:spcPts val="0"/>
              </a:spcAft>
              <a:buNone/>
            </a:pPr>
            <a:r>
              <a:rPr lang="en-US" sz="1200">
                <a:latin typeface="Courier New"/>
                <a:ea typeface="Courier New"/>
                <a:cs typeface="Courier New"/>
                <a:sym typeface="Courier New"/>
              </a:rPr>
              <a:t>&lt;/head&gt;</a:t>
            </a:r>
            <a:endParaRPr sz="1200">
              <a:latin typeface="Courier New"/>
              <a:ea typeface="Courier New"/>
              <a:cs typeface="Courier New"/>
              <a:sym typeface="Courier Ne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a9993e53_0_9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a9993e53_0_9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Browser akan membaca semua definisi style dari file mystyle.css, dan memformat dokumen sesuai dengan definisi style. Sebuah file external style sheet dapat ditulis menggunakan text editor, tetapi file tersebut tidak boleh mengandung tag-tag html didalmnya. Dan file style sheet harus disimpan dengan extension .css</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a9993e53_0_10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g82a9993e53_0_10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a9993e53_0_1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a9993e53_0_1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2a9993e53_0_12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g82a9993e53_0_12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2a9993e53_0_12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g82a9993e53_0_12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extLst>
      <p:ext uri="{BB962C8B-B14F-4D97-AF65-F5344CB8AC3E}">
        <p14:creationId xmlns:p14="http://schemas.microsoft.com/office/powerpoint/2010/main" val="1647400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2a9993e53_0_1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g82a9993e53_0_1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2a9993e53_0_1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g82a9993e53_0_1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2a9993e53_0_14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82a9993e53_0_14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Cascading Style Sheets atau yang lebih dikenal sebagai CSS, adalah salah satu feature dalam HTML yang memungkinkan anda untuk mengatur tampilan halaman web yang anda bangun. termasuk warna dan ukuran font, lebar dan warna garis, dan jumlah ruang antar item di halaman. CSS berfungsi dengan memungkinkan Anda menentukan aturan yang menyatakan bagaimana konten elemen dalam dokumen Anda akan muncul. Misalnya, Anda dapat menentukan bahwa latar belakang halaman adalah warna Hijau, atau isi semua elemen &lt;p&gt; harus ditampilkan dalam warna abu-abu menggunakan jenis huruf Arial, dan bahwa semua elemen &lt;h1&gt; harus berwarna merah menggunakan Times New. Jenis huruf Romawi.</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Dapat dilihat dari gambar antara selector dan declaration :</a:t>
            </a:r>
            <a:endParaRPr sz="1200">
              <a:latin typeface="Times New Roman"/>
              <a:ea typeface="Times New Roman"/>
              <a:cs typeface="Times New Roman"/>
              <a:sym typeface="Times New Roman"/>
            </a:endParaRPr>
          </a:p>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Selector, yang menunjukkan elemen atau elemen mana deklarasi berlaku (jika berlaku untuk lebih dari satu elemen, Anda dapat memiliki daftar beberapa elemen yang dipisahkan koma)</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Declaration, yang menjelaskan bagaimana elemen-elemen yang disebutkan dalam pemilih harus ditata</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2a9993e17_0_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g82a9993e17_0_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a9993e53_0_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g82a9993e53_0_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Selector : Dapat berupa tag element HTML yang akan didefinisikan atau dapat berupa apa saja.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Property : Merupakan jenis pengaturan dalam CSS yang akan dilakukan.</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Nilai : Nilai atau masukkan yang sesuai dengan jenis property yang dituliskan.</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a9993e53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g82a9993e53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2a9993e53_0_3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g82a9993e53_0_3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9993e53_0_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9993e53_0_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82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543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85074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70020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37330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4350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994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743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5499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88122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3761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1337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48451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91674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14716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9132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0410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8226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4156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122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5729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3960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6548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416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2914232009"/>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1498107945"/>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Pengantar</a:t>
            </a:r>
            <a:r>
              <a:rPr lang="en-US" sz="5600" b="1" dirty="0">
                <a:solidFill>
                  <a:srgbClr val="1B75BC"/>
                </a:solidFill>
              </a:rPr>
              <a:t> CSS</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Jenis Style Sheet</a:t>
            </a:r>
            <a:endParaRPr sz="4400" b="1" strike="noStrike">
              <a:solidFill>
                <a:srgbClr val="FFFFFF"/>
              </a:solidFill>
              <a:latin typeface="Arial"/>
              <a:ea typeface="Arial"/>
              <a:cs typeface="Arial"/>
              <a:sym typeface="Arial"/>
            </a:endParaRPr>
          </a:p>
        </p:txBody>
      </p:sp>
      <p:sp>
        <p:nvSpPr>
          <p:cNvPr id="213" name="Google Shape;213;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14" name="Google Shape;214;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15" name="Google Shape;215;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Style sheet yang terdapat dalam sebuah halaman web, dapat dikelompokkan menjadi tiga jenis:</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1. Inline Style Sheet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2. Internal StyleSheet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3. Eksternal Style Sheet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Sheet (1)</a:t>
            </a:r>
            <a:endParaRPr sz="4400" b="1" strike="noStrike">
              <a:solidFill>
                <a:srgbClr val="FFFFFF"/>
              </a:solidFill>
              <a:latin typeface="Arial"/>
              <a:ea typeface="Arial"/>
              <a:cs typeface="Arial"/>
              <a:sym typeface="Arial"/>
            </a:endParaRPr>
          </a:p>
        </p:txBody>
      </p:sp>
      <p:sp>
        <p:nvSpPr>
          <p:cNvPr id="221" name="Google Shape;221;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22" name="Google Shape;222;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23" name="Google Shape;223;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Inline Styles Sheet</a:t>
            </a:r>
            <a:r>
              <a:rPr lang="en-US" sz="3200">
                <a:latin typeface="Times New Roman"/>
                <a:ea typeface="Times New Roman"/>
                <a:cs typeface="Times New Roman"/>
                <a:sym typeface="Times New Roman"/>
              </a:rPr>
              <a:t>, Untuk menggunakan cara penulisan inline styles, kita menggunakan atribut style di dalam tag yang relevan. Atribut style dapat berisi beberapa properti CSS.</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&lt;p style="color: sienna; margin-left: 20px"&gt;</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This is a paragraph</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&lt;/p&gt;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Sheet (2)</a:t>
            </a:r>
            <a:endParaRPr sz="4400" b="1" strike="noStrike">
              <a:solidFill>
                <a:srgbClr val="FFFFFF"/>
              </a:solidFill>
              <a:latin typeface="Arial"/>
              <a:ea typeface="Arial"/>
              <a:cs typeface="Arial"/>
              <a:sym typeface="Arial"/>
            </a:endParaRPr>
          </a:p>
        </p:txBody>
      </p:sp>
      <p:sp>
        <p:nvSpPr>
          <p:cNvPr id="229" name="Google Shape;229;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30" name="Google Shape;230;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31" name="Google Shape;231;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Internal Style Sheet</a:t>
            </a:r>
            <a:r>
              <a:rPr lang="en-US" sz="3200">
                <a:latin typeface="Times New Roman"/>
                <a:ea typeface="Times New Roman"/>
                <a:cs typeface="Times New Roman"/>
                <a:sym typeface="Times New Roman"/>
              </a:rPr>
              <a:t>, Cara penulisan internal style sheet sebaiknya digunakan jika suatu dokumen tunggal memiliki sebuah unique style. Kita dapat mendefinisikan style di dalam head dengan menggunakan tag &lt;style&gt;.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&lt;style type="text/css"&gt; hr {color: sienna}</a:t>
            </a:r>
            <a:endParaRPr sz="2400">
              <a:latin typeface="Courier New"/>
              <a:ea typeface="Courier New"/>
              <a:cs typeface="Courier New"/>
              <a:sym typeface="Courier New"/>
            </a:endParaRPr>
          </a:p>
          <a:p>
            <a:pPr marL="45720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p {margin-left: 20px}</a:t>
            </a:r>
            <a:endParaRPr sz="2400">
              <a:latin typeface="Courier New"/>
              <a:ea typeface="Courier New"/>
              <a:cs typeface="Courier New"/>
              <a:sym typeface="Courier New"/>
            </a:endParaRPr>
          </a:p>
          <a:p>
            <a:pPr marL="45720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body {background-image: url("images/back40.gif")}</a:t>
            </a:r>
            <a:endParaRPr sz="2400">
              <a:latin typeface="Courier New"/>
              <a:ea typeface="Courier New"/>
              <a:cs typeface="Courier New"/>
              <a:sym typeface="Courier New"/>
            </a:endParaRPr>
          </a:p>
          <a:p>
            <a:pPr marL="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&lt;/style&gt;</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Sheet (3)</a:t>
            </a:r>
            <a:endParaRPr sz="4400" b="1" strike="noStrike">
              <a:solidFill>
                <a:srgbClr val="FFFFFF"/>
              </a:solidFill>
              <a:latin typeface="Arial"/>
              <a:ea typeface="Arial"/>
              <a:cs typeface="Arial"/>
              <a:sym typeface="Arial"/>
            </a:endParaRPr>
          </a:p>
        </p:txBody>
      </p:sp>
      <p:sp>
        <p:nvSpPr>
          <p:cNvPr id="237" name="Google Shape;23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38" name="Google Shape;238;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239" name="Google Shape;239;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External Style Sheet</a:t>
            </a:r>
            <a:r>
              <a:rPr lang="en-US" sz="3200">
                <a:latin typeface="Times New Roman"/>
                <a:ea typeface="Times New Roman"/>
                <a:cs typeface="Times New Roman"/>
                <a:sym typeface="Times New Roman"/>
              </a:rPr>
              <a:t>, Cara penulisan css dengan cara ini sangat ideal jika style sheet diterapkan pada banyak dokumen (pages). Dengan cara external style sheet, kita dapat merubah keseluruhan tampilan web site dengan hanya merubah satu file css. Setiap halaman atau dokumen harus memiliki link ke file style sheet dengan menggunakan tag &lt;link&gt;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&lt;link rel="stylesheet" type="text/css" href="mystyle.css"/&gt;</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Jenis Selector</a:t>
            </a:r>
            <a:endParaRPr sz="4400" b="1" strike="noStrike">
              <a:solidFill>
                <a:srgbClr val="FFFFFF"/>
              </a:solidFill>
              <a:latin typeface="Arial"/>
              <a:ea typeface="Arial"/>
              <a:cs typeface="Arial"/>
              <a:sym typeface="Arial"/>
            </a:endParaRPr>
          </a:p>
        </p:txBody>
      </p:sp>
      <p:sp>
        <p:nvSpPr>
          <p:cNvPr id="245" name="Google Shape;245;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46" name="Google Shape;246;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247" name="Google Shape;247;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Selector merupakan tag yang ingin diberikan style. Property merupakan atribut yang ingin didefinisikan dan value merupakan nilai dari atribut. Antara property dan value dipisahkan oleh tanda titik dua (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Contoh: </a:t>
            </a:r>
            <a:r>
              <a:rPr lang="en-US" sz="3200">
                <a:latin typeface="Courier New"/>
                <a:ea typeface="Courier New"/>
                <a:cs typeface="Courier New"/>
                <a:sym typeface="Courier New"/>
              </a:rPr>
              <a:t>body {color: black}</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Jika value terdiri atas beberapa kata, maka value tersebut di apit dengan tanda kutip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Contoh: </a:t>
            </a:r>
            <a:r>
              <a:rPr lang="en-US" sz="3200">
                <a:latin typeface="Courier New"/>
                <a:ea typeface="Courier New"/>
                <a:cs typeface="Courier New"/>
                <a:sym typeface="Courier New"/>
              </a:rPr>
              <a:t>p {font-family: "sans serif"}</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Mendefinisikan lebih dari satu property</a:t>
            </a:r>
            <a:endParaRPr sz="4400" b="1" strike="noStrike">
              <a:solidFill>
                <a:srgbClr val="FFFFFF"/>
              </a:solidFill>
              <a:latin typeface="Arial"/>
              <a:ea typeface="Arial"/>
              <a:cs typeface="Arial"/>
              <a:sym typeface="Arial"/>
            </a:endParaRPr>
          </a:p>
        </p:txBody>
      </p:sp>
      <p:sp>
        <p:nvSpPr>
          <p:cNvPr id="253" name="Google Shape;253;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54" name="Google Shape;254;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55" name="Google Shape;255;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Untuk mendefinisikan lebih dari satu property, digunakan pemisah dengan tanda titik- koma (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Contoh: </a:t>
            </a:r>
            <a:r>
              <a:rPr lang="en-US" sz="3200">
                <a:latin typeface="Courier New"/>
                <a:ea typeface="Courier New"/>
                <a:cs typeface="Courier New"/>
                <a:sym typeface="Courier New"/>
              </a:rPr>
              <a:t>P {text-align: center; color: red}</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 di atas untuk menampilkan paragrap dengan alignment center dan warna text merah.</a:t>
            </a:r>
            <a:endParaRPr sz="3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a:solidFill>
                  <a:srgbClr val="FFFFFF"/>
                </a:solidFill>
              </a:rPr>
              <a:t>Selector Tag</a:t>
            </a:r>
            <a:endParaRPr sz="4400" b="1" strike="noStrike" dirty="0">
              <a:solidFill>
                <a:srgbClr val="FFFFFF"/>
              </a:solidFill>
              <a:latin typeface="Arial"/>
              <a:ea typeface="Arial"/>
              <a:cs typeface="Arial"/>
              <a:sym typeface="Arial"/>
            </a:endParaRPr>
          </a:p>
        </p:txBody>
      </p:sp>
      <p:sp>
        <p:nvSpPr>
          <p:cNvPr id="261" name="Google Shape;261;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2" name="Google Shape;262;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63" name="Google Shape;263;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dirty="0">
                <a:latin typeface="Times New Roman"/>
                <a:ea typeface="Times New Roman"/>
                <a:cs typeface="Times New Roman"/>
                <a:sym typeface="Times New Roman"/>
              </a:rPr>
              <a:t>Untuk </a:t>
            </a:r>
            <a:r>
              <a:rPr lang="en-US" sz="3200" dirty="0" err="1">
                <a:latin typeface="Times New Roman"/>
                <a:ea typeface="Times New Roman"/>
                <a:cs typeface="Times New Roman"/>
                <a:sym typeface="Times New Roman"/>
              </a:rPr>
              <a:t>mendefinisikan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beberapa</a:t>
            </a:r>
            <a:r>
              <a:rPr lang="en-US" sz="3200" dirty="0">
                <a:latin typeface="Times New Roman"/>
                <a:ea typeface="Times New Roman"/>
                <a:cs typeface="Times New Roman"/>
                <a:sym typeface="Times New Roman"/>
              </a:rPr>
              <a:t> selector dengan style pada tag </a:t>
            </a:r>
            <a:r>
              <a:rPr lang="en-US" sz="3200" dirty="0" err="1">
                <a:latin typeface="Times New Roman"/>
                <a:ea typeface="Times New Roman"/>
                <a:cs typeface="Times New Roman"/>
                <a:sym typeface="Times New Roman"/>
              </a:rPr>
              <a:t>tertentu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dapat </a:t>
            </a:r>
            <a:r>
              <a:rPr lang="en-US" sz="3200" dirty="0" err="1">
                <a:latin typeface="Times New Roman"/>
                <a:ea typeface="Times New Roman"/>
                <a:cs typeface="Times New Roman"/>
                <a:sym typeface="Times New Roman"/>
              </a:rPr>
              <a:t>melakukan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pengkodean</a:t>
            </a:r>
            <a:r>
              <a:rPr lang="en-US" sz="3200" dirty="0">
                <a:latin typeface="Times New Roman"/>
                <a:ea typeface="Times New Roman"/>
                <a:cs typeface="Times New Roman"/>
                <a:sym typeface="Times New Roman"/>
              </a:rPr>
              <a:t> pada tag-tag </a:t>
            </a:r>
            <a:r>
              <a:rPr lang="en-US" sz="3200" dirty="0" err="1">
                <a:latin typeface="Times New Roman"/>
                <a:ea typeface="Times New Roman"/>
                <a:cs typeface="Times New Roman"/>
                <a:sym typeface="Times New Roman"/>
              </a:rPr>
              <a:t>tertentu</a:t>
            </a:r>
            <a:endParaRPr lang="en-US" sz="32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dirty="0">
                <a:latin typeface="Times New Roman"/>
                <a:ea typeface="Times New Roman"/>
                <a:cs typeface="Times New Roman"/>
                <a:sym typeface="Times New Roman"/>
              </a:rPr>
              <a:t>Contoh:</a:t>
            </a:r>
          </a:p>
          <a:p>
            <a:pPr marL="0" marR="0" lvl="0" indent="0" algn="l" rtl="0">
              <a:lnSpc>
                <a:spcPct val="100000"/>
              </a:lnSpc>
              <a:spcBef>
                <a:spcPts val="0"/>
              </a:spcBef>
              <a:spcAft>
                <a:spcPts val="0"/>
              </a:spcAft>
              <a:buNone/>
            </a:pPr>
            <a:r>
              <a:rPr lang="en-US" sz="3200" dirty="0">
                <a:latin typeface="Courier New"/>
                <a:ea typeface="Courier New"/>
                <a:cs typeface="Courier New"/>
                <a:sym typeface="Courier New"/>
              </a:rPr>
              <a:t>h6 { color: green }</a:t>
            </a:r>
          </a:p>
          <a:p>
            <a:pPr marL="0" marR="0" lvl="0" indent="0" algn="l" rtl="0">
              <a:lnSpc>
                <a:spcPct val="100000"/>
              </a:lnSpc>
              <a:spcBef>
                <a:spcPts val="0"/>
              </a:spcBef>
              <a:spcAft>
                <a:spcPts val="0"/>
              </a:spcAft>
              <a:buNone/>
            </a:pPr>
            <a:r>
              <a:rPr lang="en-US" sz="3200" dirty="0">
                <a:latin typeface="Times New Roman"/>
                <a:ea typeface="Times New Roman"/>
                <a:cs typeface="Times New Roman"/>
                <a:sym typeface="Times New Roman"/>
              </a:rPr>
              <a:t>Contoh diatas </a:t>
            </a:r>
            <a:r>
              <a:rPr lang="en-US" sz="3200" dirty="0" err="1">
                <a:latin typeface="Times New Roman"/>
                <a:ea typeface="Times New Roman"/>
                <a:cs typeface="Times New Roman"/>
                <a:sym typeface="Times New Roman"/>
              </a:rPr>
              <a:t>melakukan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hiasan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kepada</a:t>
            </a:r>
            <a:r>
              <a:rPr lang="en-US" sz="3200" dirty="0">
                <a:latin typeface="Times New Roman"/>
                <a:ea typeface="Times New Roman"/>
                <a:cs typeface="Times New Roman"/>
                <a:sym typeface="Times New Roman"/>
              </a:rPr>
              <a:t> selector tag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Grouping</a:t>
            </a:r>
            <a:endParaRPr sz="4400" b="1" strike="noStrike">
              <a:solidFill>
                <a:srgbClr val="FFFFFF"/>
              </a:solidFill>
              <a:latin typeface="Arial"/>
              <a:ea typeface="Arial"/>
              <a:cs typeface="Arial"/>
              <a:sym typeface="Arial"/>
            </a:endParaRPr>
          </a:p>
        </p:txBody>
      </p:sp>
      <p:sp>
        <p:nvSpPr>
          <p:cNvPr id="261" name="Google Shape;261;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2" name="Google Shape;262;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63" name="Google Shape;263;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Untuk mendefinisikan beberapa selector dengan style yang sama, kita dapat melakukan pengelompokan (grouping) selector. Setiap selector dipisahkan dengan menggunakan tanda koma (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h1, h2, h3, h4, h5, h6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 diatas melakukan pengelompokan semua elemen header. Setiap element header memiliki warna hijau.</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extLst>
      <p:ext uri="{BB962C8B-B14F-4D97-AF65-F5344CB8AC3E}">
        <p14:creationId xmlns:p14="http://schemas.microsoft.com/office/powerpoint/2010/main" val="295295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Selector ID</a:t>
            </a:r>
            <a:endParaRPr sz="4400" b="1" strike="noStrike">
              <a:solidFill>
                <a:srgbClr val="FFFFFF"/>
              </a:solidFill>
              <a:latin typeface="Arial"/>
              <a:ea typeface="Arial"/>
              <a:cs typeface="Arial"/>
              <a:sym typeface="Arial"/>
            </a:endParaRPr>
          </a:p>
        </p:txBody>
      </p:sp>
      <p:sp>
        <p:nvSpPr>
          <p:cNvPr id="285" name="Google Shape;285;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86" name="Google Shape;286;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87" name="Google Shape;287;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dirty="0" err="1">
                <a:solidFill>
                  <a:schemeClr val="dk1"/>
                </a:solidFill>
                <a:latin typeface="Times New Roman"/>
                <a:ea typeface="Times New Roman"/>
                <a:cs typeface="Times New Roman"/>
                <a:sym typeface="Times New Roman"/>
              </a:rPr>
              <a:t>Atribut</a:t>
            </a:r>
            <a:r>
              <a:rPr lang="en-US" sz="3200" dirty="0">
                <a:solidFill>
                  <a:schemeClr val="dk1"/>
                </a:solidFill>
                <a:latin typeface="Times New Roman"/>
                <a:ea typeface="Times New Roman"/>
                <a:cs typeface="Times New Roman"/>
                <a:sym typeface="Times New Roman"/>
              </a:rPr>
              <a:t> id dapat </a:t>
            </a:r>
            <a:r>
              <a:rPr lang="en-US" sz="3200" dirty="0" err="1">
                <a:solidFill>
                  <a:schemeClr val="dk1"/>
                </a:solidFill>
                <a:latin typeface="Times New Roman"/>
                <a:ea typeface="Times New Roman"/>
                <a:cs typeface="Times New Roman"/>
                <a:sym typeface="Times New Roman"/>
              </a:rPr>
              <a:t>didefinisikan</a:t>
            </a:r>
            <a:r>
              <a:rPr lang="en-US" sz="3200" dirty="0">
                <a:solidFill>
                  <a:schemeClr val="dk1"/>
                </a:solidFill>
                <a:latin typeface="Times New Roman"/>
                <a:ea typeface="Times New Roman"/>
                <a:cs typeface="Times New Roman"/>
                <a:sym typeface="Times New Roman"/>
              </a:rPr>
              <a:t> dengan dua </a:t>
            </a:r>
            <a:r>
              <a:rPr lang="en-US" sz="3200" dirty="0" err="1">
                <a:solidFill>
                  <a:schemeClr val="dk1"/>
                </a:solidFill>
                <a:latin typeface="Times New Roman"/>
                <a:ea typeface="Times New Roman"/>
                <a:cs typeface="Times New Roman"/>
                <a:sym typeface="Times New Roman"/>
              </a:rPr>
              <a:t>cara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Atribut</a:t>
            </a:r>
            <a:r>
              <a:rPr lang="en-US" sz="3200" dirty="0">
                <a:solidFill>
                  <a:schemeClr val="dk1"/>
                </a:solidFill>
                <a:latin typeface="Times New Roman"/>
                <a:ea typeface="Times New Roman"/>
                <a:cs typeface="Times New Roman"/>
                <a:sym typeface="Times New Roman"/>
              </a:rPr>
              <a:t> id ini dapat </a:t>
            </a:r>
            <a:r>
              <a:rPr lang="en-US" sz="3200" dirty="0" err="1">
                <a:solidFill>
                  <a:schemeClr val="dk1"/>
                </a:solidFill>
                <a:latin typeface="Times New Roman"/>
                <a:ea typeface="Times New Roman"/>
                <a:cs typeface="Times New Roman"/>
                <a:sym typeface="Times New Roman"/>
              </a:rPr>
              <a:t>didefinisikan</a:t>
            </a:r>
            <a:r>
              <a:rPr lang="en-US" sz="3200" dirty="0">
                <a:solidFill>
                  <a:schemeClr val="dk1"/>
                </a:solidFill>
                <a:latin typeface="Times New Roman"/>
                <a:ea typeface="Times New Roman"/>
                <a:cs typeface="Times New Roman"/>
                <a:sym typeface="Times New Roman"/>
              </a:rPr>
              <a:t> pada semua element tag yang </a:t>
            </a:r>
            <a:r>
              <a:rPr lang="en-US" sz="3200" dirty="0" err="1">
                <a:solidFill>
                  <a:schemeClr val="dk1"/>
                </a:solidFill>
                <a:latin typeface="Times New Roman"/>
                <a:ea typeface="Times New Roman"/>
                <a:cs typeface="Times New Roman"/>
                <a:sym typeface="Times New Roman"/>
              </a:rPr>
              <a:t>bersesuaian</a:t>
            </a:r>
            <a:r>
              <a:rPr lang="en-US" sz="3200" dirty="0">
                <a:solidFill>
                  <a:schemeClr val="dk1"/>
                </a:solidFill>
                <a:latin typeface="Times New Roman"/>
                <a:ea typeface="Times New Roman"/>
                <a:cs typeface="Times New Roman"/>
                <a:sym typeface="Times New Roman"/>
              </a:rPr>
              <a:t> dengan </a:t>
            </a:r>
            <a:r>
              <a:rPr lang="en-US" sz="3200" dirty="0" err="1">
                <a:solidFill>
                  <a:schemeClr val="dk1"/>
                </a:solidFill>
                <a:latin typeface="Times New Roman"/>
                <a:ea typeface="Times New Roman"/>
                <a:cs typeface="Times New Roman"/>
                <a:sym typeface="Times New Roman"/>
              </a:rPr>
              <a:t>suatu</a:t>
            </a:r>
            <a:r>
              <a:rPr lang="en-US" sz="3200" dirty="0">
                <a:solidFill>
                  <a:schemeClr val="dk1"/>
                </a:solidFill>
                <a:latin typeface="Times New Roman"/>
                <a:ea typeface="Times New Roman"/>
                <a:cs typeface="Times New Roman"/>
                <a:sym typeface="Times New Roman"/>
              </a:rPr>
              <a:t> id </a:t>
            </a:r>
            <a:r>
              <a:rPr lang="en-US" sz="3200" dirty="0" err="1">
                <a:solidFill>
                  <a:schemeClr val="dk1"/>
                </a:solidFill>
                <a:latin typeface="Times New Roman"/>
                <a:ea typeface="Times New Roman"/>
                <a:cs typeface="Times New Roman"/>
                <a:sym typeface="Times New Roman"/>
              </a:rPr>
              <a:t>tertentu</a:t>
            </a:r>
            <a:r>
              <a:rPr lang="en-US" sz="3200" dirty="0">
                <a:solidFill>
                  <a:schemeClr val="dk1"/>
                </a:solidFill>
                <a:latin typeface="Times New Roman"/>
                <a:ea typeface="Times New Roman"/>
                <a:cs typeface="Times New Roman"/>
                <a:sym typeface="Times New Roman"/>
              </a:rPr>
              <a:t>, atau hanya pada </a:t>
            </a:r>
            <a:r>
              <a:rPr lang="en-US" sz="3200" dirty="0" err="1">
                <a:solidFill>
                  <a:schemeClr val="dk1"/>
                </a:solidFill>
                <a:latin typeface="Times New Roman"/>
                <a:ea typeface="Times New Roman"/>
                <a:cs typeface="Times New Roman"/>
                <a:sym typeface="Times New Roman"/>
              </a:rPr>
              <a:t>satu</a:t>
            </a:r>
            <a:r>
              <a:rPr lang="en-US" sz="3200" dirty="0">
                <a:solidFill>
                  <a:schemeClr val="dk1"/>
                </a:solidFill>
                <a:latin typeface="Times New Roman"/>
                <a:ea typeface="Times New Roman"/>
                <a:cs typeface="Times New Roman"/>
                <a:sym typeface="Times New Roman"/>
              </a:rPr>
              <a:t> element tag yang	</a:t>
            </a:r>
            <a:r>
              <a:rPr lang="en-US" sz="3200" dirty="0" err="1">
                <a:solidFill>
                  <a:schemeClr val="dk1"/>
                </a:solidFill>
                <a:latin typeface="Times New Roman"/>
                <a:ea typeface="Times New Roman"/>
                <a:cs typeface="Times New Roman"/>
                <a:sym typeface="Times New Roman"/>
              </a:rPr>
              <a:t>bersesuaian</a:t>
            </a:r>
            <a:r>
              <a:rPr lang="en-US" sz="3200" dirty="0">
                <a:solidFill>
                  <a:schemeClr val="dk1"/>
                </a:solidFill>
                <a:latin typeface="Times New Roman"/>
                <a:ea typeface="Times New Roman"/>
                <a:cs typeface="Times New Roman"/>
                <a:sym typeface="Times New Roman"/>
              </a:rPr>
              <a:t> dengan </a:t>
            </a:r>
            <a:r>
              <a:rPr lang="en-US" sz="3200" dirty="0" err="1">
                <a:solidFill>
                  <a:schemeClr val="dk1"/>
                </a:solidFill>
                <a:latin typeface="Times New Roman"/>
                <a:ea typeface="Times New Roman"/>
                <a:cs typeface="Times New Roman"/>
                <a:sym typeface="Times New Roman"/>
              </a:rPr>
              <a:t>suatu</a:t>
            </a:r>
            <a:r>
              <a:rPr lang="en-US" sz="3200" dirty="0">
                <a:solidFill>
                  <a:schemeClr val="dk1"/>
                </a:solidFill>
                <a:latin typeface="Times New Roman"/>
                <a:ea typeface="Times New Roman"/>
                <a:cs typeface="Times New Roman"/>
                <a:sym typeface="Times New Roman"/>
              </a:rPr>
              <a:t> id </a:t>
            </a:r>
            <a:r>
              <a:rPr lang="en-US" sz="3200" dirty="0" err="1">
                <a:solidFill>
                  <a:schemeClr val="dk1"/>
                </a:solidFill>
                <a:latin typeface="Times New Roman"/>
                <a:ea typeface="Times New Roman"/>
                <a:cs typeface="Times New Roman"/>
                <a:sym typeface="Times New Roman"/>
              </a:rPr>
              <a:t>tertentu</a:t>
            </a:r>
            <a:r>
              <a:rPr lang="en-US" sz="3200" dirty="0">
                <a:solidFill>
                  <a:schemeClr val="dk1"/>
                </a:solidFill>
                <a:latin typeface="Times New Roman"/>
                <a:ea typeface="Times New Roman"/>
                <a:cs typeface="Times New Roman"/>
                <a:sym typeface="Times New Roman"/>
              </a:rPr>
              <a:t>. Dan </a:t>
            </a:r>
            <a:r>
              <a:rPr lang="en-US" sz="3200" dirty="0" err="1">
                <a:solidFill>
                  <a:schemeClr val="dk1"/>
                </a:solidFill>
                <a:latin typeface="Times New Roman"/>
                <a:ea typeface="Times New Roman"/>
                <a:cs typeface="Times New Roman"/>
                <a:sym typeface="Times New Roman"/>
              </a:rPr>
              <a:t>deklarasinya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menggunakan</a:t>
            </a:r>
            <a:r>
              <a:rPr lang="en-US" sz="3200">
                <a:solidFill>
                  <a:schemeClr val="dk1"/>
                </a:solidFill>
                <a:latin typeface="Times New Roman"/>
                <a:ea typeface="Times New Roman"/>
                <a:cs typeface="Times New Roman"/>
                <a:sym typeface="Times New Roman"/>
              </a:rPr>
              <a:t> tanda #</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dirty="0">
                <a:solidFill>
                  <a:schemeClr val="dk1"/>
                </a:solidFill>
                <a:latin typeface="Times New Roman"/>
                <a:ea typeface="Times New Roman"/>
                <a:cs typeface="Times New Roman"/>
                <a:sym typeface="Times New Roman"/>
              </a:rPr>
              <a:t>Contoh:</a:t>
            </a:r>
            <a:endParaRPr sz="3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dirty="0">
                <a:solidFill>
                  <a:schemeClr val="dk1"/>
                </a:solidFill>
                <a:latin typeface="Courier New"/>
                <a:ea typeface="Courier New"/>
                <a:cs typeface="Courier New"/>
                <a:sym typeface="Courier New"/>
              </a:rPr>
              <a:t>&lt;p id="intro"&gt;</a:t>
            </a:r>
            <a:endParaRPr sz="3200" dirty="0">
              <a:solidFill>
                <a:schemeClr val="dk1"/>
              </a:solidFill>
              <a:latin typeface="Courier New"/>
              <a:ea typeface="Courier New"/>
              <a:cs typeface="Courier New"/>
              <a:sym typeface="Courier New"/>
            </a:endParaRPr>
          </a:p>
          <a:p>
            <a:pPr marL="0" marR="0" lvl="0" indent="457200" algn="l" rtl="0">
              <a:lnSpc>
                <a:spcPct val="100000"/>
              </a:lnSpc>
              <a:spcBef>
                <a:spcPts val="0"/>
              </a:spcBef>
              <a:spcAft>
                <a:spcPts val="0"/>
              </a:spcAft>
              <a:buNone/>
            </a:pPr>
            <a:r>
              <a:rPr lang="en-US" sz="3200" dirty="0" err="1">
                <a:solidFill>
                  <a:schemeClr val="dk1"/>
                </a:solidFill>
                <a:latin typeface="Courier New"/>
                <a:ea typeface="Courier New"/>
                <a:cs typeface="Courier New"/>
                <a:sym typeface="Courier New"/>
              </a:rPr>
              <a:t>Paragarap</a:t>
            </a:r>
            <a:r>
              <a:rPr lang="en-US" sz="3200" dirty="0">
                <a:solidFill>
                  <a:schemeClr val="dk1"/>
                </a:solidFill>
                <a:latin typeface="Courier New"/>
                <a:ea typeface="Courier New"/>
                <a:cs typeface="Courier New"/>
                <a:sym typeface="Courier New"/>
              </a:rPr>
              <a:t> ini </a:t>
            </a:r>
            <a:r>
              <a:rPr lang="en-US" sz="3200" dirty="0" err="1">
                <a:solidFill>
                  <a:schemeClr val="dk1"/>
                </a:solidFill>
                <a:latin typeface="Courier New"/>
                <a:ea typeface="Courier New"/>
                <a:cs typeface="Courier New"/>
                <a:sym typeface="Courier New"/>
              </a:rPr>
              <a:t>akan</a:t>
            </a:r>
            <a:r>
              <a:rPr lang="en-US" sz="3200" dirty="0">
                <a:solidFill>
                  <a:schemeClr val="dk1"/>
                </a:solidFill>
                <a:latin typeface="Courier New"/>
                <a:ea typeface="Courier New"/>
                <a:cs typeface="Courier New"/>
                <a:sym typeface="Courier New"/>
              </a:rPr>
              <a:t> </a:t>
            </a:r>
            <a:r>
              <a:rPr lang="en-US" sz="3200" dirty="0" err="1">
                <a:solidFill>
                  <a:schemeClr val="dk1"/>
                </a:solidFill>
                <a:latin typeface="Courier New"/>
                <a:ea typeface="Courier New"/>
                <a:cs typeface="Courier New"/>
                <a:sym typeface="Courier New"/>
              </a:rPr>
              <a:t>memiliki</a:t>
            </a:r>
            <a:r>
              <a:rPr lang="en-US" sz="3200" dirty="0">
                <a:solidFill>
                  <a:schemeClr val="dk1"/>
                </a:solidFill>
                <a:latin typeface="Courier New"/>
                <a:ea typeface="Courier New"/>
                <a:cs typeface="Courier New"/>
                <a:sym typeface="Courier New"/>
              </a:rPr>
              <a:t> alignment </a:t>
            </a:r>
            <a:r>
              <a:rPr lang="en-US" sz="3200" dirty="0" err="1">
                <a:solidFill>
                  <a:schemeClr val="dk1"/>
                </a:solidFill>
                <a:latin typeface="Courier New"/>
                <a:ea typeface="Courier New"/>
                <a:cs typeface="Courier New"/>
                <a:sym typeface="Courier New"/>
              </a:rPr>
              <a:t>tengah</a:t>
            </a:r>
            <a:r>
              <a:rPr lang="en-US" sz="3200" dirty="0">
                <a:solidFill>
                  <a:schemeClr val="dk1"/>
                </a:solidFill>
                <a:latin typeface="Courier New"/>
                <a:ea typeface="Courier New"/>
                <a:cs typeface="Courier New"/>
                <a:sym typeface="Courier New"/>
              </a:rPr>
              <a:t>.</a:t>
            </a:r>
            <a:endParaRPr sz="3200"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dirty="0">
                <a:solidFill>
                  <a:schemeClr val="dk1"/>
                </a:solidFill>
                <a:latin typeface="Courier New"/>
                <a:ea typeface="Courier New"/>
                <a:cs typeface="Courier New"/>
                <a:sym typeface="Courier New"/>
              </a:rPr>
              <a:t>&lt;/p&gt;</a:t>
            </a:r>
            <a:endParaRPr sz="3200" dirty="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Selector Class (1)</a:t>
            </a:r>
            <a:endParaRPr sz="4400" b="1" strike="noStrike">
              <a:solidFill>
                <a:srgbClr val="FFFFFF"/>
              </a:solidFill>
              <a:latin typeface="Arial"/>
              <a:ea typeface="Arial"/>
              <a:cs typeface="Arial"/>
              <a:sym typeface="Arial"/>
            </a:endParaRPr>
          </a:p>
        </p:txBody>
      </p:sp>
      <p:sp>
        <p:nvSpPr>
          <p:cNvPr id="269" name="Google Shape;269;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70" name="Google Shape;270;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71" name="Google Shape;271;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Atribut class digunakan untuk mendefinisikan style yang dipakai untuk elemen html. Class juga dapat digunakan untuk mendefinisikan style yang berbeda untuk satu tipe elemen yang sama.</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Sebagai contoh, kita ingin mendefinisikan dua tipe paragraf, yaitu: satu dengan alignment kanan dan satu dengan alignment kiri:</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p.right {text-align: right}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p.center {text-align: center}</a:t>
            </a:r>
            <a:endParaRPr sz="32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konsep</a:t>
            </a:r>
            <a:r>
              <a:rPr lang="en-US" sz="3200" dirty="0">
                <a:latin typeface="Times New Roman"/>
                <a:ea typeface="Times New Roman"/>
                <a:cs typeface="Times New Roman"/>
                <a:sym typeface="Times New Roman"/>
              </a:rPr>
              <a:t> CSS.</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Mengerti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penggunaan</a:t>
            </a:r>
            <a:r>
              <a:rPr lang="en-US" sz="3200" dirty="0">
                <a:latin typeface="Times New Roman"/>
                <a:ea typeface="Times New Roman"/>
                <a:cs typeface="Times New Roman"/>
                <a:sym typeface="Times New Roman"/>
              </a:rPr>
              <a:t> CSS pada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lang="en-US"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Selector Class (2)</a:t>
            </a:r>
            <a:endParaRPr sz="4400" b="1" strike="noStrike">
              <a:solidFill>
                <a:srgbClr val="FFFFFF"/>
              </a:solidFill>
              <a:latin typeface="Arial"/>
              <a:ea typeface="Arial"/>
              <a:cs typeface="Arial"/>
              <a:sym typeface="Arial"/>
            </a:endParaRPr>
          </a:p>
        </p:txBody>
      </p:sp>
      <p:sp>
        <p:nvSpPr>
          <p:cNvPr id="277" name="Google Shape;277;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78" name="Google Shape;278;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79" name="Google Shape;279;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Untuk menggunakan style paragraf diatas, gunakan atribut class di dalam elemen HTML. Contoh:</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 class="right"&gt;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Paragraf ini memiliki alignment kanan.</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 class="right"&gt;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Paragraf ini memiliki alignment kanan.</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 class="center"&gt;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Paragraf ini memiliki alignment kiri</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Apa itu CSS ?</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Cascading Style Sheets atau yang lebih dikenal sebagai CSS, adalah salah satu feature dalam HTML yang memungkinkan anda untuk mengatur tampilan halaman web yang anda bangun. termasuk warna dan ukuran font, lebar dan warna garis, dan jumlah ruang antar item di halaman. CSS berfungsi dengan memungkinkan Anda menentukan aturan yang menyatakan bagaimana konten elemen dalam dokumen Anda akan muncul.</a:t>
            </a:r>
            <a:endParaRPr sz="320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Apa itu CSS ? (2)</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CSS memungkinkan Anda untuk mengaitkan aturan dengan elemen yang muncul di halaman web. Aturan-aturan ini mengatur bagaimana konten elemen-elemen tersebut harus dieksekusi. dua aturan tersebut </a:t>
            </a:r>
            <a:r>
              <a:rPr lang="en-US" sz="3200" b="1">
                <a:latin typeface="Times New Roman"/>
                <a:ea typeface="Times New Roman"/>
                <a:cs typeface="Times New Roman"/>
                <a:sym typeface="Times New Roman"/>
              </a:rPr>
              <a:t>Selector</a:t>
            </a:r>
            <a:r>
              <a:rPr lang="en-US" sz="3200">
                <a:latin typeface="Times New Roman"/>
                <a:ea typeface="Times New Roman"/>
                <a:cs typeface="Times New Roman"/>
                <a:sym typeface="Times New Roman"/>
              </a:rPr>
              <a:t> dan </a:t>
            </a:r>
            <a:r>
              <a:rPr lang="en-US" sz="3200" b="1">
                <a:latin typeface="Times New Roman"/>
                <a:ea typeface="Times New Roman"/>
                <a:cs typeface="Times New Roman"/>
                <a:sym typeface="Times New Roman"/>
              </a:rPr>
              <a:t>Declaration</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4" name="Google Shape;164;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165" name="Google Shape;165;p30"/>
          <p:cNvPicPr preferRelativeResize="0"/>
          <p:nvPr/>
        </p:nvPicPr>
        <p:blipFill>
          <a:blip r:embed="rId3">
            <a:alphaModFix/>
          </a:blip>
          <a:stretch>
            <a:fillRect/>
          </a:stretch>
        </p:blipFill>
        <p:spPr>
          <a:xfrm>
            <a:off x="3535100" y="4254261"/>
            <a:ext cx="5298200" cy="188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Istilah dasar </a:t>
            </a:r>
            <a:endParaRPr sz="4400" b="1" strike="noStrike">
              <a:solidFill>
                <a:srgbClr val="FFFFFF"/>
              </a:solidFill>
              <a:latin typeface="Arial"/>
              <a:ea typeface="Arial"/>
              <a:cs typeface="Arial"/>
              <a:sym typeface="Arial"/>
            </a:endParaRPr>
          </a:p>
        </p:txBody>
      </p:sp>
      <p:sp>
        <p:nvSpPr>
          <p:cNvPr id="171" name="Google Shape;171;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2" name="Google Shape;172;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73" name="Google Shape;173;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Selector</a:t>
            </a:r>
            <a:r>
              <a:rPr lang="en-US" sz="3200">
                <a:latin typeface="Times New Roman"/>
                <a:ea typeface="Times New Roman"/>
                <a:cs typeface="Times New Roman"/>
                <a:sym typeface="Times New Roman"/>
              </a:rPr>
              <a:t>, selector dapat berupa satu atau beberapa tags element HTML maupun nama class suatu element pada halaman web.</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Declaration</a:t>
            </a:r>
            <a:r>
              <a:rPr lang="en-US" sz="3200">
                <a:latin typeface="Times New Roman"/>
                <a:ea typeface="Times New Roman"/>
                <a:cs typeface="Times New Roman"/>
                <a:sym typeface="Times New Roman"/>
              </a:rPr>
              <a:t>, bagian dari suatu rule yang berisi satu atau banyak pengaturan yang akan dilakukan untuk sebuah rule tersebut.</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Rule</a:t>
            </a:r>
            <a:r>
              <a:rPr lang="en-US" sz="3200">
                <a:latin typeface="Times New Roman"/>
                <a:ea typeface="Times New Roman"/>
                <a:cs typeface="Times New Roman"/>
                <a:sym typeface="Times New Roman"/>
              </a:rPr>
              <a:t>, bagian dari sebuah style yang didalamnya terdiri dari selector dan declaration rule yang akan diterapkan pada element halaman web.</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Style Sheet, </a:t>
            </a:r>
            <a:r>
              <a:rPr lang="en-US" sz="3200">
                <a:latin typeface="Times New Roman"/>
                <a:ea typeface="Times New Roman"/>
                <a:cs typeface="Times New Roman"/>
                <a:sym typeface="Times New Roman"/>
              </a:rPr>
              <a:t>merupakan gabungan dari semua itu, yaitu berisi dari rule-rule yang ingin diterapkan pada suatu halaman web.</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(1)</a:t>
            </a:r>
            <a:endParaRPr sz="4400" b="1" strike="noStrike">
              <a:solidFill>
                <a:srgbClr val="FFFFFF"/>
              </a:solidFill>
              <a:latin typeface="Arial"/>
              <a:ea typeface="Arial"/>
              <a:cs typeface="Arial"/>
              <a:sym typeface="Arial"/>
            </a:endParaRPr>
          </a:p>
        </p:txBody>
      </p:sp>
      <p:sp>
        <p:nvSpPr>
          <p:cNvPr id="179" name="Google Shape;179;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0" name="Google Shape;180;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81" name="Google Shape;181;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Rule</a:t>
            </a:r>
            <a:r>
              <a:rPr lang="en-US" sz="3200">
                <a:latin typeface="Times New Roman"/>
                <a:ea typeface="Times New Roman"/>
                <a:cs typeface="Times New Roman"/>
                <a:sym typeface="Times New Roman"/>
              </a:rPr>
              <a:t>, Secara umum, sebuah rule dalam suatu stylesheet dituliskan dengan format sebagai berikut: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Selector { property: nilai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 dari penulisan sebuah rule adalah:</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H1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H2 { text-align: center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Body { background-color: rgb(255, 255, 0)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(2)</a:t>
            </a:r>
            <a:endParaRPr sz="4400" b="1" strike="noStrike">
              <a:solidFill>
                <a:srgbClr val="FFFFFF"/>
              </a:solidFill>
              <a:latin typeface="Arial"/>
              <a:ea typeface="Arial"/>
              <a:cs typeface="Arial"/>
              <a:sym typeface="Arial"/>
            </a:endParaRPr>
          </a:p>
        </p:txBody>
      </p:sp>
      <p:sp>
        <p:nvSpPr>
          <p:cNvPr id="187" name="Google Shape;187;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8" name="Google Shape;188;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89" name="Google Shape;189;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Property dan Nilai</a:t>
            </a:r>
            <a:r>
              <a:rPr lang="en-US" sz="3200">
                <a:latin typeface="Times New Roman"/>
                <a:ea typeface="Times New Roman"/>
                <a:cs typeface="Times New Roman"/>
                <a:sym typeface="Times New Roman"/>
              </a:rPr>
              <a:t>, Untuk penulisan property pada deklarasinya, harus menyesuaikan dengan daftar property yang disediakan oleh CSS. Karena sifatnya yang non case sensitive, huruf besar dan kecil tidak dibedakan, penulisan menggunakan huruf besar maupun kecil tidak menjadi masalah.</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BACKGROUND-COLOR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background-color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Background-Color</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(3)</a:t>
            </a:r>
            <a:endParaRPr sz="4400" b="1" strike="noStrike">
              <a:solidFill>
                <a:srgbClr val="FFFFFF"/>
              </a:solidFill>
              <a:latin typeface="Arial"/>
              <a:ea typeface="Arial"/>
              <a:cs typeface="Arial"/>
              <a:sym typeface="Arial"/>
            </a:endParaRPr>
          </a:p>
        </p:txBody>
      </p:sp>
      <p:sp>
        <p:nvSpPr>
          <p:cNvPr id="195" name="Google Shape;195;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96" name="Google Shape;196;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97" name="Google Shape;197;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Pengelompokan</a:t>
            </a:r>
            <a:r>
              <a:rPr lang="en-US" sz="3200">
                <a:latin typeface="Times New Roman"/>
                <a:ea typeface="Times New Roman"/>
                <a:cs typeface="Times New Roman"/>
                <a:sym typeface="Times New Roman"/>
              </a:rPr>
              <a:t>, CSS memungkinkan anda untuk melakukan pengelompokkan beberapa selektor yang memiliki deklarasi yang sama, atau mengelompokkan beberapa aturan untuk sebuah selektor yang sama menjadi sebuah rule.</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H1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Body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H2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p:txBody>
      </p:sp>
      <p:sp>
        <p:nvSpPr>
          <p:cNvPr id="198" name="Google Shape;198;p34"/>
          <p:cNvSpPr txBox="1"/>
          <p:nvPr/>
        </p:nvSpPr>
        <p:spPr>
          <a:xfrm>
            <a:off x="6083750" y="4319825"/>
            <a:ext cx="5914500" cy="16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Courier New"/>
                <a:ea typeface="Courier New"/>
                <a:cs typeface="Courier New"/>
                <a:sym typeface="Courier New"/>
              </a:rPr>
              <a:t>H1, H2, Body { color: green }</a:t>
            </a:r>
            <a:endParaRPr sz="3200">
              <a:latin typeface="Courier New"/>
              <a:ea typeface="Courier New"/>
              <a:cs typeface="Courier New"/>
              <a:sym typeface="Courier New"/>
            </a:endParaRPr>
          </a:p>
        </p:txBody>
      </p:sp>
      <p:cxnSp>
        <p:nvCxnSpPr>
          <p:cNvPr id="199" name="Google Shape;199;p34"/>
          <p:cNvCxnSpPr/>
          <p:nvPr/>
        </p:nvCxnSpPr>
        <p:spPr>
          <a:xfrm>
            <a:off x="5777750" y="4117325"/>
            <a:ext cx="0" cy="2007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(4)</a:t>
            </a:r>
            <a:endParaRPr sz="4400" b="1" strike="noStrike">
              <a:solidFill>
                <a:srgbClr val="FFFFFF"/>
              </a:solidFill>
              <a:latin typeface="Arial"/>
              <a:ea typeface="Arial"/>
              <a:cs typeface="Arial"/>
              <a:sym typeface="Arial"/>
            </a:endParaRPr>
          </a:p>
        </p:txBody>
      </p:sp>
      <p:sp>
        <p:nvSpPr>
          <p:cNvPr id="205" name="Google Shape;205;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06" name="Google Shape;206;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07" name="Google Shape;207;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Komentar, </a:t>
            </a:r>
            <a:r>
              <a:rPr lang="en-US" sz="3200">
                <a:latin typeface="Times New Roman"/>
                <a:ea typeface="Times New Roman"/>
                <a:cs typeface="Times New Roman"/>
                <a:sym typeface="Times New Roman"/>
              </a:rPr>
              <a:t>Untuk pendefinisian komentar didalam sebuah stylesheet, komentar dituliskan diantara tanda /* dan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 ini adalah komentar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Tidak akan dikerjakan oleh CSS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H1 {color: green;</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text-align: center;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font-style: bold;</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1553</Words>
  <Application>Microsoft Office PowerPoint</Application>
  <PresentationFormat>Custom</PresentationFormat>
  <Paragraphs>158</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Courier New</vt:lpstr>
      <vt:lpstr>Times New Roman</vt:lpstr>
      <vt:lpstr>Noto Sans Symbols</vt:lpstr>
      <vt:lpstr>Wingdings</vt:lpstr>
      <vt:lpstr>Source Sans Pro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69</cp:revision>
  <dcterms:modified xsi:type="dcterms:W3CDTF">2024-02-09T04:16:12Z</dcterms:modified>
</cp:coreProperties>
</file>