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708" r:id="rId2"/>
  </p:sldMasterIdLst>
  <p:notesMasterIdLst>
    <p:notesMasterId r:id="rId31"/>
  </p:notesMasterIdLst>
  <p:sldIdLst>
    <p:sldId id="256" r:id="rId3"/>
    <p:sldId id="257" r:id="rId4"/>
    <p:sldId id="280" r:id="rId5"/>
    <p:sldId id="296" r:id="rId6"/>
    <p:sldId id="297" r:id="rId7"/>
    <p:sldId id="298" r:id="rId8"/>
    <p:sldId id="299" r:id="rId9"/>
    <p:sldId id="300" r:id="rId10"/>
    <p:sldId id="301" r:id="rId11"/>
    <p:sldId id="302" r:id="rId12"/>
    <p:sldId id="290" r:id="rId13"/>
    <p:sldId id="281" r:id="rId14"/>
    <p:sldId id="282" r:id="rId15"/>
    <p:sldId id="283" r:id="rId16"/>
    <p:sldId id="286" r:id="rId17"/>
    <p:sldId id="357" r:id="rId18"/>
    <p:sldId id="291" r:id="rId19"/>
    <p:sldId id="359" r:id="rId20"/>
    <p:sldId id="292" r:id="rId21"/>
    <p:sldId id="360" r:id="rId22"/>
    <p:sldId id="361" r:id="rId23"/>
    <p:sldId id="362" r:id="rId24"/>
    <p:sldId id="363" r:id="rId25"/>
    <p:sldId id="364" r:id="rId26"/>
    <p:sldId id="293" r:id="rId27"/>
    <p:sldId id="294" r:id="rId28"/>
    <p:sldId id="365" r:id="rId29"/>
    <p:sldId id="358" r:id="rId30"/>
  </p:sldIdLst>
  <p:sldSz cx="11998325" cy="7559675"/>
  <p:notesSz cx="7559675" cy="10691813"/>
  <p:embeddedFontLst>
    <p:embeddedFont>
      <p:font typeface="Consolas" panose="020B0609020204030204" pitchFamily="49" charset="0"/>
      <p:regular r:id="rId32"/>
      <p:bold r:id="rId33"/>
      <p:italic r:id="rId34"/>
      <p:boldItalic r:id="rId35"/>
    </p:embeddedFont>
    <p:embeddedFont>
      <p:font typeface="Noto Sans Symbols" pitchFamily="2"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id.wikipedia.org/wiki/Paradigma_pemrograman" TargetMode="External"/><Relationship Id="rId3" Type="http://schemas.openxmlformats.org/officeDocument/2006/relationships/hyperlink" Target="https://id.wikipedia.org/wiki/Komputer" TargetMode="External"/><Relationship Id="rId7" Type="http://schemas.openxmlformats.org/officeDocument/2006/relationships/hyperlink" Target="https://id.wikipedia.org/wiki/Algoritm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id.wikipedia.org/wiki/Matematika" TargetMode="External"/><Relationship Id="rId5" Type="http://schemas.openxmlformats.org/officeDocument/2006/relationships/hyperlink" Target="https://id.wikipedia.org/wiki/Logika" TargetMode="External"/><Relationship Id="rId4" Type="http://schemas.openxmlformats.org/officeDocument/2006/relationships/hyperlink" Target="https://id.wikipedia.org/wiki/Bahasa_pemrograma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niuse.com/le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eksforgeeks.org/difference-between-var-and-let-in-javascrip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2561909d9_0_3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2561909d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78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0" algn="just">
              <a:lnSpc>
                <a:spcPct val="150000"/>
              </a:lnSpc>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hasil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pembacaan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statement/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pernyataan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disimpan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datanya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Di </a:t>
            </a:r>
            <a:r>
              <a:rPr lang="en-US" sz="1200" b="0" i="0" kern="120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Seluruh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sepanjang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3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const</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let</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var</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9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var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Var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mempunyai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cakupan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function scope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var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baru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"Budi </a:t>
            </a:r>
            <a:r>
              <a:rPr lang="en-US" sz="1200" dirty="0" err="1">
                <a:solidFill>
                  <a:schemeClr val="tx1"/>
                </a:solidFill>
                <a:latin typeface="Times New Roman" panose="02020603050405020304" pitchFamily="18" charset="0"/>
                <a:cs typeface="Times New Roman" panose="02020603050405020304" pitchFamily="18" charset="0"/>
              </a:rPr>
              <a:t>Santoso</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“Budi </a:t>
            </a:r>
            <a:r>
              <a:rPr lang="en-US" sz="1200" dirty="0" err="1">
                <a:solidFill>
                  <a:schemeClr val="tx1"/>
                </a:solidFill>
                <a:latin typeface="Times New Roman" panose="02020603050405020304" pitchFamily="18" charset="0"/>
                <a:cs typeface="Times New Roman" panose="02020603050405020304" pitchFamily="18" charset="0"/>
              </a:rPr>
              <a:t>Santoso</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Assalamu'alaikum</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diawali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menghubungkan</a:t>
            </a:r>
            <a:r>
              <a:rPr lang="en-US" sz="1200" b="1" dirty="0">
                <a:solidFill>
                  <a:schemeClr val="tx1"/>
                </a:solidFill>
                <a:latin typeface="Times New Roman" panose="02020603050405020304" pitchFamily="18" charset="0"/>
                <a:cs typeface="Times New Roman" panose="02020603050405020304" pitchFamily="18" charset="0"/>
              </a:rPr>
              <a:t>(</a:t>
            </a:r>
            <a:r>
              <a:rPr lang="en-US" sz="1200" b="1" dirty="0" err="1">
                <a:solidFill>
                  <a:schemeClr val="tx1"/>
                </a:solidFill>
                <a:latin typeface="Times New Roman" panose="02020603050405020304" pitchFamily="18" charset="0"/>
                <a:cs typeface="Times New Roman" panose="02020603050405020304" pitchFamily="18" charset="0"/>
              </a:rPr>
              <a:t>concate</a:t>
            </a:r>
            <a:r>
              <a:rPr lang="en-US" sz="1200" b="1" dirty="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operator </a:t>
            </a:r>
            <a:r>
              <a:rPr lang="en-US" sz="1200" b="1" dirty="0">
                <a:solidFill>
                  <a:schemeClr val="tx1"/>
                </a:solidFill>
                <a:latin typeface="Times New Roman" panose="02020603050405020304" pitchFamily="18" charset="0"/>
                <a:cs typeface="Times New Roman" panose="02020603050405020304" pitchFamily="18" charset="0"/>
              </a:rPr>
              <a:t>+</a:t>
            </a:r>
            <a:r>
              <a:rPr lang="en-US" sz="1200" b="0" dirty="0">
                <a:solidFill>
                  <a:schemeClr val="tx1"/>
                </a:solidFill>
                <a:latin typeface="Times New Roman" panose="02020603050405020304" pitchFamily="18" charset="0"/>
                <a:cs typeface="Times New Roman" panose="02020603050405020304" pitchFamily="18" charset="0"/>
              </a:rPr>
              <a:t>.</a:t>
            </a: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001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let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mempunyai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cakupan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block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block scope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let.js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let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baru</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“TV“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“TV”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tipe</a:t>
            </a:r>
            <a:r>
              <a:rPr lang="en-US" sz="1200" dirty="0">
                <a:solidFill>
                  <a:schemeClr val="tx1"/>
                </a:solidFill>
                <a:latin typeface="Times New Roman" panose="02020603050405020304" pitchFamily="18" charset="0"/>
                <a:cs typeface="Times New Roman" panose="02020603050405020304" pitchFamily="18" charset="0"/>
              </a:rPr>
              <a:t> data String.</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schemeClr val="tx1"/>
                </a:solidFill>
                <a:latin typeface="Times New Roman" panose="02020603050405020304" pitchFamily="18" charset="0"/>
                <a:cs typeface="Times New Roman" panose="02020603050405020304" pitchFamily="18" charset="0"/>
              </a:rPr>
              <a:t>= 5000000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5000000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tipe</a:t>
            </a:r>
            <a:r>
              <a:rPr lang="en-US" sz="1200" dirty="0">
                <a:solidFill>
                  <a:schemeClr val="tx1"/>
                </a:solidFill>
                <a:latin typeface="Times New Roman" panose="02020603050405020304" pitchFamily="18" charset="0"/>
                <a:cs typeface="Times New Roman" panose="02020603050405020304" pitchFamily="18" charset="0"/>
              </a:rPr>
              <a:t> data integer.</a:t>
            </a:r>
            <a:endParaRPr lang="en-US"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a:t>
            </a:r>
            <a:r>
              <a:rPr lang="en-US" sz="120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berharga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Rp</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spcBef>
                <a:spcPts val="0"/>
              </a:spcBef>
              <a:spcAft>
                <a:spcPts val="0"/>
              </a:spcAft>
              <a:buFont typeface="Arial" panose="020B0604020202020204" pitchFamily="34" charset="0"/>
              <a:buNone/>
            </a:pP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dan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diawali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menghubungkan</a:t>
            </a:r>
            <a:r>
              <a:rPr lang="en-US" sz="1200" b="1" dirty="0">
                <a:solidFill>
                  <a:schemeClr val="tx1"/>
                </a:solidFill>
                <a:latin typeface="Times New Roman" panose="02020603050405020304" pitchFamily="18" charset="0"/>
                <a:cs typeface="Times New Roman" panose="02020603050405020304" pitchFamily="18" charset="0"/>
              </a:rPr>
              <a:t>(</a:t>
            </a:r>
            <a:r>
              <a:rPr lang="en-US" sz="1200" b="1" dirty="0" err="1">
                <a:solidFill>
                  <a:schemeClr val="tx1"/>
                </a:solidFill>
                <a:latin typeface="Times New Roman" panose="02020603050405020304" pitchFamily="18" charset="0"/>
                <a:cs typeface="Times New Roman" panose="02020603050405020304" pitchFamily="18" charset="0"/>
              </a:rPr>
              <a:t>concate</a:t>
            </a:r>
            <a:r>
              <a:rPr lang="en-US" sz="1200" b="1" dirty="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operator </a:t>
            </a:r>
            <a:r>
              <a:rPr lang="en-US" sz="1200" b="1" dirty="0">
                <a:solidFill>
                  <a:schemeClr val="tx1"/>
                </a:solidFill>
                <a:latin typeface="Times New Roman" panose="02020603050405020304" pitchFamily="18" charset="0"/>
                <a:cs typeface="Times New Roman" panose="02020603050405020304" pitchFamily="18" charset="0"/>
              </a:rPr>
              <a:t>+</a:t>
            </a:r>
            <a:r>
              <a:rPr lang="en-US" sz="1200" b="0" dirty="0">
                <a:solidFill>
                  <a:schemeClr val="tx1"/>
                </a:solidFill>
                <a:latin typeface="Times New Roman" panose="02020603050405020304" pitchFamily="18" charset="0"/>
                <a:cs typeface="Times New Roman" panose="02020603050405020304" pitchFamily="18" charset="0"/>
              </a:rPr>
              <a:t>.</a:t>
            </a: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4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const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const.js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var jari2 = 15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jari2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15 </a:t>
            </a:r>
            <a:r>
              <a:rPr lang="en-US" sz="1200" dirty="0" err="1">
                <a:solidFill>
                  <a:schemeClr val="tx1"/>
                </a:solidFill>
                <a:latin typeface="Times New Roman" panose="02020603050405020304" pitchFamily="18" charset="0"/>
                <a:cs typeface="Times New Roman" panose="02020603050405020304" pitchFamily="18" charset="0"/>
              </a:rPr>
              <a:t>bertipe</a:t>
            </a:r>
            <a:r>
              <a:rPr lang="en-US" sz="1200" dirty="0">
                <a:solidFill>
                  <a:schemeClr val="tx1"/>
                </a:solidFill>
                <a:latin typeface="Times New Roman" panose="02020603050405020304" pitchFamily="18" charset="0"/>
                <a:cs typeface="Times New Roman" panose="02020603050405020304" pitchFamily="18" charset="0"/>
              </a:rPr>
              <a:t> data integer.</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schemeClr val="tx1"/>
                </a:solidFill>
                <a:latin typeface="Times New Roman" panose="02020603050405020304" pitchFamily="18" charset="0"/>
                <a:cs typeface="Times New Roman" panose="02020603050405020304" pitchFamily="18" charset="0"/>
              </a:rPr>
              <a:t>const PHI = 3.14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konstanta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3,14 </a:t>
            </a:r>
            <a:r>
              <a:rPr lang="en-US" sz="1200" dirty="0" err="1">
                <a:solidFill>
                  <a:schemeClr val="tx1"/>
                </a:solidFill>
                <a:latin typeface="Times New Roman" panose="02020603050405020304" pitchFamily="18" charset="0"/>
                <a:cs typeface="Times New Roman" panose="02020603050405020304" pitchFamily="18" charset="0"/>
              </a:rPr>
              <a:t>bertipe</a:t>
            </a:r>
            <a:r>
              <a:rPr lang="en-US" sz="1200" dirty="0">
                <a:solidFill>
                  <a:schemeClr val="tx1"/>
                </a:solidFill>
                <a:latin typeface="Times New Roman" panose="02020603050405020304" pitchFamily="18" charset="0"/>
                <a:cs typeface="Times New Roman" panose="02020603050405020304" pitchFamily="18" charset="0"/>
              </a:rPr>
              <a:t> data float.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 2 * PHI * jari2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 PHI * jari2 * jari2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digabung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a:t>
            </a:r>
            <a:r>
              <a:rPr lang="en-US" sz="1200" dirty="0">
                <a:solidFill>
                  <a:schemeClr val="tx1"/>
                </a:solidFill>
                <a:latin typeface="Times New Roman" panose="02020603050405020304" pitchFamily="18" charset="0"/>
                <a:cs typeface="Times New Roman" panose="02020603050405020304" pitchFamily="18" charset="0"/>
              </a:rPr>
              <a:t> console.log dan operator + :</a:t>
            </a:r>
          </a:p>
          <a:p>
            <a:pPr marL="0" indent="0">
              <a:lnSpc>
                <a:spcPct val="150000"/>
              </a:lnSpc>
              <a:spcBef>
                <a:spcPts val="0"/>
              </a:spcBef>
              <a:spcAft>
                <a:spcPts val="0"/>
              </a:spcAft>
              <a:buFontTx/>
              <a:buNone/>
            </a:pP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 </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jari-jari</a:t>
            </a:r>
            <a:r>
              <a:rPr lang="en-US" sz="1200" dirty="0">
                <a:solidFill>
                  <a:schemeClr val="tx1"/>
                </a:solidFill>
                <a:latin typeface="Times New Roman" panose="02020603050405020304" pitchFamily="18" charset="0"/>
                <a:cs typeface="Times New Roman" panose="02020603050405020304" pitchFamily="18" charset="0"/>
              </a:rPr>
              <a:t> " + jari2 + " = " +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spcBef>
                <a:spcPts val="0"/>
              </a:spcBef>
              <a:spcAft>
                <a:spcPts val="0"/>
              </a:spcAft>
              <a:buFontTx/>
              <a:buNone/>
            </a:pP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 </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Sedangkan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luasnya</a:t>
            </a:r>
            <a:r>
              <a:rPr lang="en-US" sz="1200" dirty="0">
                <a:solidFill>
                  <a:schemeClr val="tx1"/>
                </a:solidFill>
                <a:latin typeface="Times New Roman" panose="02020603050405020304" pitchFamily="18" charset="0"/>
                <a:cs typeface="Times New Roman" panose="02020603050405020304" pitchFamily="18" charset="0"/>
              </a:rPr>
              <a:t>  = " +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6872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aritmatika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matematika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perkalian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penambahan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sebelumnya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sebelumnya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05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159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JavaScript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pembanding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perbandingan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data yang exact.</a:t>
            </a: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2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949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628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3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76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685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(assignment)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perkalian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090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ES6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syarat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syarat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ketentuan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&amp;&amp;</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terpenuhi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bernilai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salah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terpenuhi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minimal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bernilai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dinyatakan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negatif</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5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423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30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1"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menguji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memperbaiki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(debug),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memelihara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3" tooltip="Komputer">
                  <a:extLst>
                    <a:ext uri="{A12FA001-AC4F-418D-AE19-62706E023703}">
                      <ahyp:hlinkClr xmlns:ahyp="http://schemas.microsoft.com/office/drawing/2018/hyperlinkcolor" val="tx"/>
                    </a:ext>
                  </a:extLst>
                </a:hlinkClick>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Tujuan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perhitungan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pekerjaan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keinginan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diperlukan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keterampilan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algoritmea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5" tooltip="Logika">
                  <a:extLst>
                    <a:ext uri="{A12FA001-AC4F-418D-AE19-62706E023703}">
                      <ahyp:hlinkClr xmlns:ahyp="http://schemas.microsoft.com/office/drawing/2018/hyperlinkcolor" val="tx"/>
                    </a:ext>
                  </a:extLst>
                </a:hlinkClick>
              </a:rPr>
              <a:t>logika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pada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kasus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pengetahuan-pengetahuan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6" tooltip="Matematika">
                  <a:extLst>
                    <a:ext uri="{A12FA001-AC4F-418D-AE19-62706E023703}">
                      <ahyp:hlinkClr xmlns:ahyp="http://schemas.microsoft.com/office/drawing/2018/hyperlinkcolor" val="tx"/>
                    </a:ext>
                  </a:extLst>
                </a:hlinkClick>
              </a:rPr>
              <a:t>matematika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7" tooltip="Algoritme">
                  <a:extLst>
                    <a:ext uri="{A12FA001-AC4F-418D-AE19-62706E023703}">
                      <ahyp:hlinkClr xmlns:ahyp="http://schemas.microsoft.com/office/drawing/2018/hyperlinkcolor" val="tx"/>
                    </a:ext>
                  </a:extLst>
                </a:hlinkClick>
              </a:rPr>
              <a:t>algoritme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pula. Gaya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paradigma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55621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581468ef_0_1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581468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561909d9_0_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561909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fc3ebe095_0_6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fc3ebe09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Kode diakhiri titik koma di JS adalah opsional, artinya boleh dilakukan boleh tidak. Interpreternya (baik browser maupun node.js) akan tetap menjalankan kode tersebut. Biasanya titik koma tetap dituliskan untuk kerapihan kode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Konstanta termasuk variabel juga. Selama kita tahu bahwa variabelnya tidak akan berubah, sebaiknya menggunakan const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Keyword const diperkenalkan pada ES6 (2015) :</a:t>
            </a:r>
            <a:endParaRPr/>
          </a:p>
          <a:p>
            <a:pPr marL="457200" lvl="0" indent="-298450" algn="l" rtl="0">
              <a:spcBef>
                <a:spcPts val="0"/>
              </a:spcBef>
              <a:spcAft>
                <a:spcPts val="0"/>
              </a:spcAft>
              <a:buSzPts val="1100"/>
              <a:buChar char="●"/>
            </a:pPr>
            <a:r>
              <a:rPr lang="en"/>
              <a:t>Variables defined with const cannot be Redeclared.</a:t>
            </a:r>
            <a:endParaRPr/>
          </a:p>
          <a:p>
            <a:pPr marL="457200" lvl="0" indent="-298450" algn="l" rtl="0">
              <a:spcBef>
                <a:spcPts val="0"/>
              </a:spcBef>
              <a:spcAft>
                <a:spcPts val="0"/>
              </a:spcAft>
              <a:buSzPts val="1100"/>
              <a:buChar char="●"/>
            </a:pPr>
            <a:r>
              <a:rPr lang="en"/>
              <a:t>Variables defined with const cannot be Reassigned.</a:t>
            </a:r>
            <a:endParaRPr/>
          </a:p>
          <a:p>
            <a:pPr marL="457200" lvl="0" indent="-298450" algn="l" rtl="0">
              <a:spcBef>
                <a:spcPts val="0"/>
              </a:spcBef>
              <a:spcAft>
                <a:spcPts val="0"/>
              </a:spcAft>
              <a:buSzPts val="1100"/>
              <a:buChar char="●"/>
            </a:pPr>
            <a:r>
              <a:rPr lang="en"/>
              <a:t>Variables defined with const have Block Scope.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Const bukan tidak dapat diubah nilainya, tetapi nilai referensinya yang konstan. Contohnya pada saat mendeklarasi array</a:t>
            </a:r>
            <a:endParaRPr/>
          </a:p>
          <a:p>
            <a:pPr marL="0" lvl="0" indent="0" algn="l" rtl="0">
              <a:spcBef>
                <a:spcPts val="0"/>
              </a:spcBef>
              <a:spcAft>
                <a:spcPts val="0"/>
              </a:spcAft>
              <a:buClr>
                <a:schemeClr val="dk1"/>
              </a:buClr>
              <a:buSzPts val="1100"/>
              <a:buFont typeface="Arial"/>
              <a:buNone/>
            </a:pPr>
            <a:r>
              <a:rPr lang="en">
                <a:solidFill>
                  <a:srgbClr val="0000CD"/>
                </a:solidFill>
              </a:rPr>
              <a:t>const</a:t>
            </a:r>
            <a:r>
              <a:rPr lang="en">
                <a:solidFill>
                  <a:schemeClr val="dk1"/>
                </a:solidFill>
              </a:rPr>
              <a:t> cars = [</a:t>
            </a:r>
            <a:r>
              <a:rPr lang="en">
                <a:solidFill>
                  <a:srgbClr val="A52A2A"/>
                </a:solidFill>
              </a:rPr>
              <a:t>"Saab"</a:t>
            </a:r>
            <a:r>
              <a:rPr lang="en">
                <a:solidFill>
                  <a:schemeClr val="dk1"/>
                </a:solidFill>
              </a:rPr>
              <a:t>, </a:t>
            </a:r>
            <a:r>
              <a:rPr lang="en">
                <a:solidFill>
                  <a:srgbClr val="A52A2A"/>
                </a:solidFill>
              </a:rPr>
              <a:t>"Volvo"</a:t>
            </a:r>
            <a:r>
              <a:rPr lang="en">
                <a:solidFill>
                  <a:schemeClr val="dk1"/>
                </a:solidFill>
              </a:rPr>
              <a:t>, </a:t>
            </a:r>
            <a:r>
              <a:rPr lang="en">
                <a:solidFill>
                  <a:srgbClr val="A52A2A"/>
                </a:solidFill>
              </a:rPr>
              <a:t>"BMW"</a:t>
            </a: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cars[</a:t>
            </a:r>
            <a:r>
              <a:rPr lang="en">
                <a:solidFill>
                  <a:srgbClr val="FF0000"/>
                </a:solidFill>
              </a:rPr>
              <a:t>0</a:t>
            </a:r>
            <a:r>
              <a:rPr lang="en">
                <a:solidFill>
                  <a:schemeClr val="dk1"/>
                </a:solidFill>
              </a:rPr>
              <a:t>] = </a:t>
            </a:r>
            <a:r>
              <a:rPr lang="en">
                <a:solidFill>
                  <a:srgbClr val="A52A2A"/>
                </a:solidFill>
              </a:rPr>
              <a:t>"Toyota"</a:t>
            </a:r>
            <a:r>
              <a:rPr lang="en">
                <a:solidFill>
                  <a:schemeClr val="dk1"/>
                </a:solidFill>
              </a:rPr>
              <a:t>; // bisa dilakukan, nilainya dapat berubah</a:t>
            </a:r>
            <a:endParaRPr>
              <a:solidFill>
                <a:schemeClr val="dk1"/>
              </a:solidFill>
            </a:endParaRPr>
          </a:p>
          <a:p>
            <a:pPr marL="0" lvl="0" indent="0" algn="l" rtl="0">
              <a:spcBef>
                <a:spcPts val="0"/>
              </a:spcBef>
              <a:spcAft>
                <a:spcPts val="0"/>
              </a:spcAft>
              <a:buNone/>
            </a:pPr>
            <a:r>
              <a:rPr lang="en">
                <a:solidFill>
                  <a:schemeClr val="dk1"/>
                </a:solidFill>
              </a:rPr>
              <a:t>cars = [</a:t>
            </a:r>
            <a:r>
              <a:rPr lang="en">
                <a:solidFill>
                  <a:srgbClr val="A52A2A"/>
                </a:solidFill>
              </a:rPr>
              <a:t>"Toyota"</a:t>
            </a:r>
            <a:r>
              <a:rPr lang="en">
                <a:solidFill>
                  <a:schemeClr val="dk1"/>
                </a:solidFill>
              </a:rPr>
              <a:t>, </a:t>
            </a:r>
            <a:r>
              <a:rPr lang="en">
                <a:solidFill>
                  <a:srgbClr val="A52A2A"/>
                </a:solidFill>
              </a:rPr>
              <a:t>"Volvo"</a:t>
            </a:r>
            <a:r>
              <a:rPr lang="en">
                <a:solidFill>
                  <a:schemeClr val="dk1"/>
                </a:solidFill>
              </a:rPr>
              <a:t>, </a:t>
            </a:r>
            <a:r>
              <a:rPr lang="en">
                <a:solidFill>
                  <a:srgbClr val="A52A2A"/>
                </a:solidFill>
              </a:rPr>
              <a:t>"Audi"</a:t>
            </a:r>
            <a:r>
              <a:rPr lang="en">
                <a:solidFill>
                  <a:schemeClr val="dk1"/>
                </a:solidFill>
              </a:rPr>
              <a:t>];	</a:t>
            </a:r>
            <a:r>
              <a:rPr lang="en">
                <a:solidFill>
                  <a:srgbClr val="008000"/>
                </a:solidFill>
              </a:rPr>
              <a:t>// error, karena nilai referensinya diganti ke objek lain (array baru). Sedangkan const tidak dapat direassign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0581468ef_0_6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0581468e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 beberapa browser yang tidak mensupport let (bisa dicek di </a:t>
            </a:r>
            <a:r>
              <a:rPr lang="en" u="sng">
                <a:solidFill>
                  <a:schemeClr val="hlink"/>
                </a:solidFill>
                <a:hlinkClick r:id="rId3"/>
              </a:rPr>
              <a:t>https://caniuse.com/let</a:t>
            </a:r>
            <a:r>
              <a:rPr lang="en"/>
              <a:t>) . Tetapi direkomendasikan menggunakan let pada pemrograman javascript.</a:t>
            </a:r>
            <a:endParaRPr/>
          </a:p>
          <a:p>
            <a:pPr marL="0" lvl="0" indent="0" algn="l" rtl="0">
              <a:spcBef>
                <a:spcPts val="0"/>
              </a:spcBef>
              <a:spcAft>
                <a:spcPts val="0"/>
              </a:spcAft>
              <a:buNone/>
            </a:pPr>
            <a:r>
              <a:rPr lang="en"/>
              <a:t>Beda var dan let : </a:t>
            </a:r>
            <a:r>
              <a:rPr lang="en" u="sng">
                <a:solidFill>
                  <a:schemeClr val="hlink"/>
                </a:solidFill>
                <a:hlinkClick r:id="rId4"/>
              </a:rPr>
              <a:t>https://www.geeksforgeeks.org/difference-between-var-and-let-in-javascript/</a:t>
            </a:r>
            <a:endParaRPr/>
          </a:p>
          <a:p>
            <a:pPr marL="0" lvl="0" indent="0" algn="l" rtl="0">
              <a:spcBef>
                <a:spcPts val="0"/>
              </a:spcBef>
              <a:spcAft>
                <a:spcPts val="0"/>
              </a:spcAft>
              <a:buNone/>
            </a:pPr>
            <a:endParaRPr/>
          </a:p>
          <a:p>
            <a:pPr marL="0" lvl="0" indent="0" algn="l" rtl="0">
              <a:spcBef>
                <a:spcPts val="0"/>
              </a:spcBef>
              <a:spcAft>
                <a:spcPts val="0"/>
              </a:spcAft>
              <a:buNone/>
            </a:pPr>
            <a:r>
              <a:rPr lang="en"/>
              <a:t>Bisa juga dideklarasikan tanpa inisiasi nilainya :</a:t>
            </a:r>
            <a:endParaRPr/>
          </a:p>
          <a:p>
            <a:pPr marL="0" lvl="0" indent="0" algn="l" rtl="0">
              <a:spcBef>
                <a:spcPts val="0"/>
              </a:spcBef>
              <a:spcAft>
                <a:spcPts val="0"/>
              </a:spcAft>
              <a:buNone/>
            </a:pPr>
            <a:r>
              <a:rPr lang="en"/>
              <a:t>let 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877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52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6929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3694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133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9681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7990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3183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8848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8049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88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4701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0284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46851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28813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9753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8842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9687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9011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164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6526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557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152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70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3068417082"/>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1918424628"/>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dirty="0">
                <a:solidFill>
                  <a:srgbClr val="1B75BC"/>
                </a:solidFill>
              </a:rPr>
              <a:t> JS</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indent="-466618">
              <a:lnSpc>
                <a:spcPct val="100000"/>
              </a:lnSpc>
              <a:spcBef>
                <a:spcPts val="1312"/>
              </a:spcBef>
              <a:buClr>
                <a:schemeClr val="dk1"/>
              </a:buClr>
              <a:buSzPts val="2000"/>
              <a:buAutoNum type="arabicPeriod"/>
            </a:pPr>
            <a:r>
              <a:rPr lang="en" sz="2624">
                <a:solidFill>
                  <a:schemeClr val="dk1"/>
                </a:solidFill>
              </a:rPr>
              <a:t>Variabel harus dimulai dari huruf, garis bawah/underscore ( _ ), atau tanda dolar ( $ )</a:t>
            </a:r>
            <a:br>
              <a:rPr lang="en" sz="2624">
                <a:solidFill>
                  <a:schemeClr val="dk1"/>
                </a:solidFill>
              </a:rPr>
            </a:br>
            <a:r>
              <a:rPr lang="en" sz="2624" b="1">
                <a:solidFill>
                  <a:schemeClr val="dk1"/>
                </a:solidFill>
              </a:rPr>
              <a:t>let a; </a:t>
            </a:r>
            <a:r>
              <a:rPr lang="en" sz="2624">
                <a:solidFill>
                  <a:schemeClr val="dk1"/>
                </a:solidFill>
              </a:rPr>
              <a:t>, </a:t>
            </a:r>
            <a:r>
              <a:rPr lang="en" sz="2624" b="1">
                <a:solidFill>
                  <a:schemeClr val="dk1"/>
                </a:solidFill>
              </a:rPr>
              <a:t>let _a; </a:t>
            </a:r>
            <a:r>
              <a:rPr lang="en" sz="2624">
                <a:solidFill>
                  <a:schemeClr val="dk1"/>
                </a:solidFill>
              </a:rPr>
              <a:t>, dan </a:t>
            </a:r>
            <a:r>
              <a:rPr lang="en" sz="2624" b="1">
                <a:solidFill>
                  <a:schemeClr val="dk1"/>
                </a:solidFill>
              </a:rPr>
              <a:t>let $a;</a:t>
            </a:r>
            <a:r>
              <a:rPr lang="en" sz="2624">
                <a:solidFill>
                  <a:schemeClr val="dk1"/>
                </a:solidFill>
              </a:rPr>
              <a:t> adalah variabel yang valid</a:t>
            </a:r>
            <a:endParaRPr sz="2624">
              <a:solidFill>
                <a:schemeClr val="dk1"/>
              </a:solidFill>
            </a:endParaRPr>
          </a:p>
          <a:p>
            <a:pPr indent="-466618">
              <a:lnSpc>
                <a:spcPct val="100000"/>
              </a:lnSpc>
              <a:spcBef>
                <a:spcPts val="1312"/>
              </a:spcBef>
              <a:buClr>
                <a:schemeClr val="dk1"/>
              </a:buClr>
              <a:buSzPts val="2000"/>
              <a:buAutoNum type="arabicPeriod"/>
            </a:pPr>
            <a:r>
              <a:rPr lang="en" sz="2624">
                <a:solidFill>
                  <a:schemeClr val="dk1"/>
                </a:solidFill>
              </a:rPr>
              <a:t>Variabel tidak boleh diawali angka</a:t>
            </a:r>
            <a:br>
              <a:rPr lang="en" sz="2624">
                <a:solidFill>
                  <a:schemeClr val="dk1"/>
                </a:solidFill>
              </a:rPr>
            </a:br>
            <a:r>
              <a:rPr lang="en" sz="2624" b="1">
                <a:solidFill>
                  <a:schemeClr val="dk1"/>
                </a:solidFill>
              </a:rPr>
              <a:t>let 1a;</a:t>
            </a:r>
            <a:r>
              <a:rPr lang="en" sz="2624">
                <a:solidFill>
                  <a:schemeClr val="dk1"/>
                </a:solidFill>
              </a:rPr>
              <a:t> akan memberikan error karena nama variabel diawali angka</a:t>
            </a:r>
            <a:endParaRPr sz="2624">
              <a:solidFill>
                <a:schemeClr val="dk1"/>
              </a:solidFill>
            </a:endParaRPr>
          </a:p>
          <a:p>
            <a:pPr indent="-466618">
              <a:lnSpc>
                <a:spcPct val="100000"/>
              </a:lnSpc>
              <a:spcBef>
                <a:spcPts val="1312"/>
              </a:spcBef>
              <a:buClr>
                <a:schemeClr val="dk1"/>
              </a:buClr>
              <a:buSzPts val="2000"/>
              <a:buAutoNum type="arabicPeriod"/>
            </a:pPr>
            <a:r>
              <a:rPr lang="en" sz="2624">
                <a:solidFill>
                  <a:schemeClr val="dk1"/>
                </a:solidFill>
              </a:rPr>
              <a:t>Case sensitive</a:t>
            </a:r>
            <a:br>
              <a:rPr lang="en" sz="2624">
                <a:solidFill>
                  <a:schemeClr val="dk1"/>
                </a:solidFill>
              </a:rPr>
            </a:br>
            <a:r>
              <a:rPr lang="en" sz="2624">
                <a:solidFill>
                  <a:schemeClr val="dk1"/>
                </a:solidFill>
              </a:rPr>
              <a:t>Variabel a dan A akan dianggap 2 variabel berbeda</a:t>
            </a:r>
            <a:endParaRPr sz="2624">
              <a:solidFill>
                <a:schemeClr val="dk1"/>
              </a:solidFill>
            </a:endParaRPr>
          </a:p>
          <a:p>
            <a:pPr indent="-466618">
              <a:lnSpc>
                <a:spcPct val="100000"/>
              </a:lnSpc>
              <a:spcBef>
                <a:spcPts val="1312"/>
              </a:spcBef>
              <a:spcAft>
                <a:spcPts val="1312"/>
              </a:spcAft>
              <a:buClr>
                <a:schemeClr val="dk1"/>
              </a:buClr>
              <a:buSzPts val="2000"/>
              <a:buAutoNum type="arabicPeriod"/>
            </a:pPr>
            <a:r>
              <a:rPr lang="en" sz="2624">
                <a:solidFill>
                  <a:schemeClr val="dk1"/>
                </a:solidFill>
              </a:rPr>
              <a:t>Keyword tidak dapat digunakan sebagai nama variabel</a:t>
            </a:r>
            <a:endParaRPr sz="2624">
              <a:solidFill>
                <a:schemeClr val="dk1"/>
              </a:solidFill>
            </a:endParaRPr>
          </a:p>
        </p:txBody>
      </p:sp>
      <p:sp>
        <p:nvSpPr>
          <p:cNvPr id="462" name="Google Shape;462;p62"/>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Aturan Penamaan Variabel</a:t>
            </a:r>
            <a:endParaRPr sz="3937" b="1">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Syntax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A4128DD6-9C47-4491-9D42-6CA7B507AF88}"/>
              </a:ext>
            </a:extLst>
          </p:cNvPr>
          <p:cNvPicPr>
            <a:picLocks noChangeAspect="1"/>
          </p:cNvPicPr>
          <p:nvPr/>
        </p:nvPicPr>
        <p:blipFill>
          <a:blip r:embed="rId3"/>
          <a:stretch>
            <a:fillRect/>
          </a:stretch>
        </p:blipFill>
        <p:spPr>
          <a:xfrm>
            <a:off x="1543575" y="2354338"/>
            <a:ext cx="8911174" cy="4067563"/>
          </a:xfrm>
          <a:prstGeom prst="rect">
            <a:avLst/>
          </a:prstGeom>
          <a:ln w="6350">
            <a:solidFill>
              <a:schemeClr val="tx1"/>
            </a:solidFill>
          </a:ln>
        </p:spPr>
      </p:pic>
    </p:spTree>
    <p:extLst>
      <p:ext uri="{BB962C8B-B14F-4D97-AF65-F5344CB8AC3E}">
        <p14:creationId xmlns:p14="http://schemas.microsoft.com/office/powerpoint/2010/main" val="90279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A5CEB1B7-1DFF-4D75-ACEC-294C1D0006C3}"/>
              </a:ext>
            </a:extLst>
          </p:cNvPr>
          <p:cNvPicPr>
            <a:picLocks noChangeAspect="1"/>
          </p:cNvPicPr>
          <p:nvPr/>
        </p:nvPicPr>
        <p:blipFill>
          <a:blip r:embed="rId3"/>
          <a:stretch>
            <a:fillRect/>
          </a:stretch>
        </p:blipFill>
        <p:spPr>
          <a:xfrm>
            <a:off x="1205679" y="2920309"/>
            <a:ext cx="9586966" cy="2928621"/>
          </a:xfrm>
          <a:prstGeom prst="rect">
            <a:avLst/>
          </a:prstGeom>
          <a:ln w="6350">
            <a:solidFill>
              <a:schemeClr val="tx1"/>
            </a:solidFill>
          </a:ln>
        </p:spPr>
      </p:pic>
    </p:spTree>
    <p:extLst>
      <p:ext uri="{BB962C8B-B14F-4D97-AF65-F5344CB8AC3E}">
        <p14:creationId xmlns:p14="http://schemas.microsoft.com/office/powerpoint/2010/main" val="295645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var</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B7E87282-81AF-4020-93BA-F4DBEEC90BA9}"/>
              </a:ext>
            </a:extLst>
          </p:cNvPr>
          <p:cNvSpPr/>
          <p:nvPr/>
        </p:nvSpPr>
        <p:spPr>
          <a:xfrm>
            <a:off x="1771380" y="2811235"/>
            <a:ext cx="8453519"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var</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Budi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Santoso</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Assalamu'alaikum</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p:txBody>
      </p:sp>
    </p:spTree>
    <p:extLst>
      <p:ext uri="{BB962C8B-B14F-4D97-AF65-F5344CB8AC3E}">
        <p14:creationId xmlns:p14="http://schemas.microsoft.com/office/powerpoint/2010/main" val="374615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let(1)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679CC755-AB7F-4DF3-ABF4-8B96E030CEC4}"/>
              </a:ext>
            </a:extLst>
          </p:cNvPr>
          <p:cNvSpPr/>
          <p:nvPr/>
        </p:nvSpPr>
        <p:spPr>
          <a:xfrm>
            <a:off x="599041" y="2694256"/>
            <a:ext cx="1079819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TV</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harga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5000000</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berharga</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Rp</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harga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95898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const(1)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0FD68BAF-B521-43F2-B7E6-20B3418C7BF8}"/>
              </a:ext>
            </a:extLst>
          </p:cNvPr>
          <p:cNvSpPr/>
          <p:nvPr/>
        </p:nvSpPr>
        <p:spPr>
          <a:xfrm>
            <a:off x="969962" y="2235717"/>
            <a:ext cx="10058399"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var</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15</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const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3.14</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luas</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lingkaran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dengan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jari-jari</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Sedangkan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luasnya</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luas</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62083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Latihan#1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0" name="TextBox 9">
            <a:extLst>
              <a:ext uri="{FF2B5EF4-FFF2-40B4-BE49-F238E27FC236}">
                <a16:creationId xmlns:a16="http://schemas.microsoft.com/office/drawing/2014/main" id="{F1274E2E-2672-49C0-BEFA-3658975B92D7}"/>
              </a:ext>
            </a:extLst>
          </p:cNvPr>
          <p:cNvSpPr txBox="1"/>
          <p:nvPr/>
        </p:nvSpPr>
        <p:spPr>
          <a:xfrm>
            <a:off x="599040" y="2216527"/>
            <a:ext cx="10538352" cy="4401205"/>
          </a:xfrm>
          <a:prstGeom prst="rect">
            <a:avLst/>
          </a:prstGeom>
          <a:noFill/>
        </p:spPr>
        <p:txBody>
          <a:bodyPr wrap="square">
            <a:spAutoFit/>
          </a:bodyPr>
          <a:lstStyle/>
          <a:p>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DOCTYPE</a:t>
            </a:r>
            <a:r>
              <a:rPr lang="en-US" sz="2800" b="0" dirty="0">
                <a:solidFill>
                  <a:srgbClr val="91B3E0"/>
                </a:solidFill>
                <a:effectLst/>
                <a:latin typeface="Consolas" panose="020B0609020204030204" pitchFamily="49" charset="0"/>
              </a:rPr>
              <a:t> </a:t>
            </a:r>
            <a:r>
              <a:rPr lang="en-US" sz="2800" b="0" i="1" dirty="0">
                <a:solidFill>
                  <a:srgbClr val="8190A0"/>
                </a:solidFill>
                <a:effectLst/>
                <a:latin typeface="Consolas" panose="020B0609020204030204" pitchFamily="49" charset="0"/>
              </a:rPr>
              <a:t>html</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html</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head</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title</a:t>
            </a:r>
            <a:r>
              <a:rPr lang="en-US" sz="2800" b="0" dirty="0">
                <a:solidFill>
                  <a:srgbClr val="91B3E0"/>
                </a:solidFill>
                <a:effectLst/>
                <a:latin typeface="Consolas" panose="020B0609020204030204" pitchFamily="49" charset="0"/>
              </a:rPr>
              <a:t>&gt;</a:t>
            </a:r>
            <a:r>
              <a:rPr lang="en-US" sz="2800" b="0" dirty="0" err="1">
                <a:solidFill>
                  <a:srgbClr val="333333"/>
                </a:solidFill>
                <a:effectLst/>
                <a:latin typeface="Consolas" panose="020B0609020204030204" pitchFamily="49" charset="0"/>
              </a:rPr>
              <a:t>Belajar</a:t>
            </a:r>
            <a:r>
              <a:rPr lang="en-US" sz="2800" b="0" dirty="0">
                <a:solidFill>
                  <a:srgbClr val="333333"/>
                </a:solidFill>
                <a:effectLst/>
                <a:latin typeface="Consolas" panose="020B0609020204030204" pitchFamily="49" charset="0"/>
              </a:rPr>
              <a:t> JS internal</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title</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777777"/>
                </a:solidFill>
                <a:effectLst/>
                <a:latin typeface="Consolas" panose="020B0609020204030204" pitchFamily="49" charset="0"/>
              </a:rPr>
              <a:t>        </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script</a:t>
            </a:r>
            <a:r>
              <a:rPr lang="en-US" sz="2800" b="0" dirty="0">
                <a:solidFill>
                  <a:srgbClr val="91B3E0"/>
                </a:solidFill>
                <a:effectLst/>
                <a:latin typeface="Consolas" panose="020B0609020204030204" pitchFamily="49" charset="0"/>
              </a:rPr>
              <a:t> </a:t>
            </a:r>
            <a:r>
              <a:rPr lang="en-US" sz="2800" b="0" i="1" dirty="0">
                <a:solidFill>
                  <a:srgbClr val="8190A0"/>
                </a:solidFill>
                <a:effectLst/>
                <a:latin typeface="Consolas" panose="020B0609020204030204" pitchFamily="49" charset="0"/>
              </a:rPr>
              <a:t>type</a:t>
            </a:r>
            <a:r>
              <a:rPr lang="en-US" sz="2800" b="0" dirty="0">
                <a:solidFill>
                  <a:srgbClr val="777777"/>
                </a:solidFill>
                <a:effectLst/>
                <a:latin typeface="Consolas" panose="020B0609020204030204" pitchFamily="49" charset="0"/>
              </a:rPr>
              <a:t>="</a:t>
            </a:r>
            <a:r>
              <a:rPr lang="en-US" sz="2800" b="0" dirty="0">
                <a:solidFill>
                  <a:srgbClr val="448C27"/>
                </a:solidFill>
                <a:effectLst/>
                <a:latin typeface="Consolas" panose="020B0609020204030204" pitchFamily="49" charset="0"/>
              </a:rPr>
              <a:t>text/</a:t>
            </a:r>
            <a:r>
              <a:rPr lang="en-US" sz="2800" b="0" dirty="0" err="1">
                <a:solidFill>
                  <a:srgbClr val="448C27"/>
                </a:solidFill>
                <a:effectLst/>
                <a:latin typeface="Consolas" panose="020B0609020204030204" pitchFamily="49" charset="0"/>
              </a:rPr>
              <a:t>javascript</a:t>
            </a:r>
            <a:r>
              <a:rPr lang="en-US" sz="2800" b="0" dirty="0">
                <a:solidFill>
                  <a:srgbClr val="777777"/>
                </a:solidFill>
                <a:effectLst/>
                <a:latin typeface="Consolas" panose="020B0609020204030204" pitchFamily="49" charset="0"/>
              </a:rPr>
              <a:t>"</a:t>
            </a:r>
            <a:r>
              <a:rPr lang="en-US" sz="2800" b="0" dirty="0">
                <a:solidFill>
                  <a:srgbClr val="91B3E0"/>
                </a:solidFill>
                <a:effectLst/>
                <a:latin typeface="Consolas" panose="020B0609020204030204" pitchFamily="49" charset="0"/>
              </a:rPr>
              <a:t> </a:t>
            </a:r>
            <a:r>
              <a:rPr lang="en-US" sz="2800" b="0" i="1" dirty="0">
                <a:solidFill>
                  <a:srgbClr val="8190A0"/>
                </a:solidFill>
                <a:effectLst/>
                <a:latin typeface="Consolas" panose="020B0609020204030204" pitchFamily="49" charset="0"/>
              </a:rPr>
              <a:t>language</a:t>
            </a:r>
            <a:r>
              <a:rPr lang="en-US" sz="2800" b="0" dirty="0">
                <a:solidFill>
                  <a:srgbClr val="777777"/>
                </a:solidFill>
                <a:effectLst/>
                <a:latin typeface="Consolas" panose="020B0609020204030204" pitchFamily="49" charset="0"/>
              </a:rPr>
              <a:t>="</a:t>
            </a:r>
            <a:r>
              <a:rPr lang="en-US" sz="2800" b="0" dirty="0" err="1">
                <a:solidFill>
                  <a:srgbClr val="448C27"/>
                </a:solidFill>
                <a:effectLst/>
                <a:latin typeface="Consolas" panose="020B0609020204030204" pitchFamily="49" charset="0"/>
              </a:rPr>
              <a:t>javascript</a:t>
            </a:r>
            <a:r>
              <a:rPr lang="en-US" sz="2800" b="0" dirty="0">
                <a:solidFill>
                  <a:srgbClr val="777777"/>
                </a:solidFill>
                <a:effectLst/>
                <a:latin typeface="Consolas" panose="020B0609020204030204" pitchFamily="49" charset="0"/>
              </a:rPr>
              <a:t>"</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1" dirty="0">
                <a:solidFill>
                  <a:srgbClr val="AA3731"/>
                </a:solidFill>
                <a:effectLst/>
                <a:latin typeface="Consolas" panose="020B0609020204030204" pitchFamily="49" charset="0"/>
              </a:rPr>
              <a:t>alert</a:t>
            </a:r>
            <a:r>
              <a:rPr lang="en-US" sz="2800" b="0" dirty="0">
                <a:solidFill>
                  <a:srgbClr val="333333"/>
                </a:solidFill>
                <a:effectLst/>
                <a:latin typeface="Consolas" panose="020B0609020204030204" pitchFamily="49" charset="0"/>
              </a:rPr>
              <a:t>(</a:t>
            </a:r>
            <a:r>
              <a:rPr lang="en-US" sz="2800" b="0" dirty="0">
                <a:solidFill>
                  <a:srgbClr val="777777"/>
                </a:solidFill>
                <a:effectLst/>
                <a:latin typeface="Consolas" panose="020B0609020204030204" pitchFamily="49" charset="0"/>
              </a:rPr>
              <a:t>"</a:t>
            </a:r>
            <a:r>
              <a:rPr lang="en-US" sz="2800" b="0" dirty="0" err="1">
                <a:solidFill>
                  <a:srgbClr val="448C27"/>
                </a:solidFill>
                <a:effectLst/>
                <a:latin typeface="Consolas" panose="020B0609020204030204" pitchFamily="49" charset="0"/>
              </a:rPr>
              <a:t>Selamat</a:t>
            </a:r>
            <a:r>
              <a:rPr lang="en-US" sz="2800" b="0" dirty="0">
                <a:solidFill>
                  <a:srgbClr val="448C27"/>
                </a:solidFill>
                <a:effectLst/>
                <a:latin typeface="Consolas" panose="020B0609020204030204" pitchFamily="49" charset="0"/>
              </a:rPr>
              <a:t> </a:t>
            </a:r>
            <a:r>
              <a:rPr lang="en-US" sz="2800" b="0" dirty="0" err="1">
                <a:solidFill>
                  <a:srgbClr val="448C27"/>
                </a:solidFill>
                <a:effectLst/>
                <a:latin typeface="Consolas" panose="020B0609020204030204" pitchFamily="49" charset="0"/>
              </a:rPr>
              <a:t>pagi</a:t>
            </a:r>
            <a:r>
              <a:rPr lang="en-US" sz="2800" b="0" dirty="0">
                <a:solidFill>
                  <a:srgbClr val="777777"/>
                </a:solidFill>
                <a:effectLst/>
                <a:latin typeface="Consolas" panose="020B0609020204030204" pitchFamily="49" charset="0"/>
              </a:rPr>
              <a:t>"</a:t>
            </a:r>
            <a:r>
              <a:rPr lang="en-US" sz="2800" b="0" dirty="0">
                <a:solidFill>
                  <a:srgbClr val="333333"/>
                </a:solidFill>
                <a:effectLst/>
                <a:latin typeface="Consolas" panose="020B0609020204030204" pitchFamily="49" charset="0"/>
              </a:rPr>
              <a:t>)</a:t>
            </a:r>
            <a:r>
              <a:rPr lang="en-US" sz="2800" b="0" dirty="0">
                <a:solidFill>
                  <a:srgbClr val="777777"/>
                </a:solidFill>
                <a:effectLst/>
                <a:latin typeface="Consolas" panose="020B0609020204030204" pitchFamily="49" charset="0"/>
              </a:rPr>
              <a: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1" dirty="0">
                <a:solidFill>
                  <a:srgbClr val="AA3731"/>
                </a:solidFill>
                <a:effectLst/>
                <a:latin typeface="Consolas" panose="020B0609020204030204" pitchFamily="49" charset="0"/>
              </a:rPr>
              <a:t>alert</a:t>
            </a:r>
            <a:r>
              <a:rPr lang="en-US" sz="2800" b="0" dirty="0">
                <a:solidFill>
                  <a:srgbClr val="333333"/>
                </a:solidFill>
                <a:effectLst/>
                <a:latin typeface="Consolas" panose="020B0609020204030204" pitchFamily="49" charset="0"/>
              </a:rPr>
              <a:t>(</a:t>
            </a:r>
            <a:r>
              <a:rPr lang="en-US" sz="2800" b="0" dirty="0">
                <a:solidFill>
                  <a:srgbClr val="777777"/>
                </a:solidFill>
                <a:effectLst/>
                <a:latin typeface="Consolas" panose="020B0609020204030204" pitchFamily="49" charset="0"/>
              </a:rPr>
              <a:t>"</a:t>
            </a:r>
            <a:r>
              <a:rPr lang="en-US" sz="2800" b="0" dirty="0" err="1">
                <a:solidFill>
                  <a:srgbClr val="448C27"/>
                </a:solidFill>
                <a:effectLst/>
                <a:latin typeface="Consolas" panose="020B0609020204030204" pitchFamily="49" charset="0"/>
              </a:rPr>
              <a:t>Selamat</a:t>
            </a:r>
            <a:r>
              <a:rPr lang="en-US" sz="2800" b="0" dirty="0">
                <a:solidFill>
                  <a:srgbClr val="448C27"/>
                </a:solidFill>
                <a:effectLst/>
                <a:latin typeface="Consolas" panose="020B0609020204030204" pitchFamily="49" charset="0"/>
              </a:rPr>
              <a:t> </a:t>
            </a:r>
            <a:r>
              <a:rPr lang="en-US" sz="2800" b="0" dirty="0" err="1">
                <a:solidFill>
                  <a:srgbClr val="448C27"/>
                </a:solidFill>
                <a:effectLst/>
                <a:latin typeface="Consolas" panose="020B0609020204030204" pitchFamily="49" charset="0"/>
              </a:rPr>
              <a:t>Belajar</a:t>
            </a:r>
            <a:r>
              <a:rPr lang="en-US" sz="2800" b="0" dirty="0">
                <a:solidFill>
                  <a:srgbClr val="448C27"/>
                </a:solidFill>
                <a:effectLst/>
                <a:latin typeface="Consolas" panose="020B0609020204030204" pitchFamily="49" charset="0"/>
              </a:rPr>
              <a:t> Java Script</a:t>
            </a:r>
            <a:r>
              <a:rPr lang="en-US" sz="2800" b="0" dirty="0">
                <a:solidFill>
                  <a:srgbClr val="777777"/>
                </a:solidFill>
                <a:effectLst/>
                <a:latin typeface="Consolas" panose="020B0609020204030204" pitchFamily="49" charset="0"/>
              </a:rPr>
              <a:t>"</a:t>
            </a:r>
            <a:r>
              <a:rPr lang="en-US" sz="2800" b="0" dirty="0">
                <a:solidFill>
                  <a:srgbClr val="333333"/>
                </a:solidFill>
                <a:effectLst/>
                <a:latin typeface="Consolas" panose="020B0609020204030204" pitchFamily="49" charset="0"/>
              </a:rPr>
              <a:t>)</a:t>
            </a:r>
            <a:r>
              <a:rPr lang="en-US" sz="2800" b="0" dirty="0">
                <a:solidFill>
                  <a:srgbClr val="777777"/>
                </a:solidFill>
                <a:effectLst/>
                <a:latin typeface="Consolas" panose="020B0609020204030204" pitchFamily="49" charset="0"/>
              </a:rPr>
              <a: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script</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a:p>
            <a:r>
              <a:rPr lang="en-US" sz="2800" b="0" dirty="0">
                <a:solidFill>
                  <a:srgbClr val="333333"/>
                </a:solidFill>
                <a:effectLst/>
                <a:latin typeface="Consolas" panose="020B0609020204030204" pitchFamily="49" charset="0"/>
              </a:rPr>
              <a:t>    </a:t>
            </a:r>
            <a:r>
              <a:rPr lang="en-US" sz="2800" b="0" dirty="0">
                <a:solidFill>
                  <a:srgbClr val="91B3E0"/>
                </a:solidFill>
                <a:effectLst/>
                <a:latin typeface="Consolas" panose="020B0609020204030204" pitchFamily="49" charset="0"/>
              </a:rPr>
              <a:t>&lt;/</a:t>
            </a:r>
            <a:r>
              <a:rPr lang="en-US" sz="2800" b="0" dirty="0">
                <a:solidFill>
                  <a:srgbClr val="4B69C6"/>
                </a:solidFill>
                <a:effectLst/>
                <a:latin typeface="Consolas" panose="020B0609020204030204" pitchFamily="49" charset="0"/>
              </a:rPr>
              <a:t>head</a:t>
            </a:r>
            <a:r>
              <a:rPr lang="en-US" sz="2800" b="0" dirty="0">
                <a:solidFill>
                  <a:srgbClr val="91B3E0"/>
                </a:solidFill>
                <a:effectLst/>
                <a:latin typeface="Consolas" panose="020B0609020204030204" pitchFamily="49" charset="0"/>
              </a:rPr>
              <a:t>&gt;</a:t>
            </a:r>
            <a:endParaRPr lang="en-US" sz="2800" b="0" dirty="0">
              <a:solidFill>
                <a:srgbClr val="333333"/>
              </a:solidFill>
              <a:effectLst/>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Aritmatika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4" name="Object 3">
            <a:extLst>
              <a:ext uri="{FF2B5EF4-FFF2-40B4-BE49-F238E27FC236}">
                <a16:creationId xmlns:a16="http://schemas.microsoft.com/office/drawing/2014/main" id="{7CD0B7E9-4BEA-4380-82C4-9F975C3BA655}"/>
              </a:ext>
            </a:extLst>
          </p:cNvPr>
          <p:cNvGraphicFramePr>
            <a:graphicFrameLocks noChangeAspect="1"/>
          </p:cNvGraphicFramePr>
          <p:nvPr/>
        </p:nvGraphicFramePr>
        <p:xfrm>
          <a:off x="244509" y="2653992"/>
          <a:ext cx="11509306" cy="3666819"/>
        </p:xfrm>
        <a:graphic>
          <a:graphicData uri="http://schemas.openxmlformats.org/presentationml/2006/ole">
            <mc:AlternateContent xmlns:mc="http://schemas.openxmlformats.org/markup-compatibility/2006">
              <mc:Choice xmlns:v="urn:schemas-microsoft-com:vml" Requires="v">
                <p:oleObj name="Document" r:id="rId3" imgW="5924809" imgH="1887120" progId="Word.Document.12">
                  <p:embed/>
                </p:oleObj>
              </mc:Choice>
              <mc:Fallback>
                <p:oleObj name="Document" r:id="rId3" imgW="5924809" imgH="1887120" progId="Word.Document.12">
                  <p:embed/>
                  <p:pic>
                    <p:nvPicPr>
                      <p:cNvPr id="4" name="Object 3">
                        <a:extLst>
                          <a:ext uri="{FF2B5EF4-FFF2-40B4-BE49-F238E27FC236}">
                            <a16:creationId xmlns:a16="http://schemas.microsoft.com/office/drawing/2014/main" id="{7CD0B7E9-4BEA-4380-82C4-9F975C3BA655}"/>
                          </a:ext>
                        </a:extLst>
                      </p:cNvPr>
                      <p:cNvPicPr/>
                      <p:nvPr/>
                    </p:nvPicPr>
                    <p:blipFill>
                      <a:blip r:embed="rId4"/>
                      <a:stretch>
                        <a:fillRect/>
                      </a:stretch>
                    </p:blipFill>
                    <p:spPr>
                      <a:xfrm>
                        <a:off x="244509" y="2653992"/>
                        <a:ext cx="11509306" cy="3666819"/>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160169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Latihan#2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87DB854F-66FE-4BD3-8BEF-FCFDFA565ADF}"/>
              </a:ext>
            </a:extLst>
          </p:cNvPr>
          <p:cNvSpPr txBox="1"/>
          <p:nvPr/>
        </p:nvSpPr>
        <p:spPr>
          <a:xfrm>
            <a:off x="402337" y="1529045"/>
            <a:ext cx="11595988" cy="5909310"/>
          </a:xfrm>
          <a:prstGeom prst="rect">
            <a:avLst/>
          </a:prstGeom>
          <a:noFill/>
        </p:spPr>
        <p:txBody>
          <a:bodyPr wrap="square">
            <a:spAutoFit/>
          </a:bodyPr>
          <a:lstStyle/>
          <a:p>
            <a:r>
              <a:rPr lang="en-US" sz="1800" b="0" dirty="0">
                <a:solidFill>
                  <a:srgbClr val="91B3E0"/>
                </a:solidFill>
                <a:effectLst/>
                <a:latin typeface="Consolas" panose="020B0609020204030204" pitchFamily="49" charset="0"/>
              </a:rPr>
              <a:t>&lt;</a:t>
            </a:r>
            <a:r>
              <a:rPr lang="en-US" sz="1800" b="0" dirty="0">
                <a:solidFill>
                  <a:srgbClr val="4B69C6"/>
                </a:solidFill>
                <a:effectLst/>
                <a:latin typeface="Consolas" panose="020B0609020204030204" pitchFamily="49" charset="0"/>
              </a:rPr>
              <a:t>body</a:t>
            </a:r>
            <a:r>
              <a:rPr lang="en-US" sz="1800" b="0" dirty="0">
                <a:solidFill>
                  <a:srgbClr val="91B3E0"/>
                </a:solidFill>
                <a:effectLst/>
                <a:latin typeface="Consolas" panose="020B0609020204030204" pitchFamily="49" charset="0"/>
              </a:rPr>
              <a:t>&gt;</a:t>
            </a:r>
            <a:endParaRPr lang="en-US" sz="1800" b="0" dirty="0">
              <a:solidFill>
                <a:srgbClr val="333333"/>
              </a:solidFill>
              <a:effectLst/>
              <a:latin typeface="Consolas" panose="020B0609020204030204" pitchFamily="49" charset="0"/>
            </a:endParaRPr>
          </a:p>
          <a:p>
            <a:r>
              <a:rPr lang="en-US" sz="1800" b="0" dirty="0">
                <a:solidFill>
                  <a:srgbClr val="777777"/>
                </a:solidFill>
                <a:effectLst/>
                <a:latin typeface="Consolas" panose="020B0609020204030204" pitchFamily="49" charset="0"/>
              </a:rPr>
              <a:t>        </a:t>
            </a:r>
            <a:r>
              <a:rPr lang="en-US" sz="1800" b="0" dirty="0">
                <a:solidFill>
                  <a:srgbClr val="91B3E0"/>
                </a:solidFill>
                <a:effectLst/>
                <a:latin typeface="Consolas" panose="020B0609020204030204" pitchFamily="49" charset="0"/>
              </a:rPr>
              <a:t>&lt;</a:t>
            </a:r>
            <a:r>
              <a:rPr lang="en-US" sz="1800" b="0" dirty="0">
                <a:solidFill>
                  <a:srgbClr val="4B69C6"/>
                </a:solidFill>
                <a:effectLst/>
                <a:latin typeface="Consolas" panose="020B0609020204030204" pitchFamily="49" charset="0"/>
              </a:rPr>
              <a:t>script</a:t>
            </a:r>
            <a:r>
              <a:rPr lang="en-US" sz="1800" b="0" dirty="0">
                <a:solidFill>
                  <a:srgbClr val="91B3E0"/>
                </a:solidFill>
                <a:effectLst/>
                <a:latin typeface="Consolas" panose="020B0609020204030204" pitchFamily="49" charset="0"/>
              </a:rPr>
              <a:t>&gt;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&lt;h1 align='center'&gt;BELAJAR JAVASCRIPT&lt;/h1&gt;&lt;</a:t>
            </a:r>
            <a:r>
              <a:rPr lang="en-US" sz="1800" b="0" dirty="0" err="1">
                <a:solidFill>
                  <a:srgbClr val="448C27"/>
                </a:solidFill>
                <a:effectLst/>
                <a:latin typeface="Consolas" panose="020B0609020204030204" pitchFamily="49" charset="0"/>
              </a:rPr>
              <a:t>hr</a:t>
            </a:r>
            <a:r>
              <a:rPr lang="en-US" sz="1800" b="0" dirty="0">
                <a:solidFill>
                  <a:srgbClr val="448C27"/>
                </a:solidFill>
                <a:effectLst/>
                <a:latin typeface="Consolas" panose="020B0609020204030204" pitchFamily="49" charset="0"/>
              </a:rPr>
              <a:t>/&gt;</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p>
          <a:p>
            <a:r>
              <a:rPr lang="en-US" sz="1800" dirty="0">
                <a:solidFill>
                  <a:srgbClr val="333333"/>
                </a:solidFill>
                <a:latin typeface="Consolas" panose="020B0609020204030204" pitchFamily="49" charset="0"/>
              </a:rPr>
              <a:t>	     </a:t>
            </a:r>
            <a:r>
              <a:rPr lang="en-US" sz="1800" b="0" dirty="0">
                <a:solidFill>
                  <a:srgbClr val="7A3E9D"/>
                </a:solidFill>
                <a:effectLst/>
                <a:latin typeface="Consolas" panose="020B0609020204030204" pitchFamily="49" charset="0"/>
              </a:rPr>
              <a:t>var</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nama</a:t>
            </a:r>
            <a:r>
              <a:rPr lang="en-US" sz="1800" b="0" dirty="0">
                <a:solidFill>
                  <a:srgbClr val="7A3E9D"/>
                </a:solidFill>
                <a:effectLst/>
                <a:latin typeface="Consolas" panose="020B0609020204030204" pitchFamily="49" charset="0"/>
              </a:rPr>
              <a:t>, gender</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i="1" dirty="0">
                <a:solidFill>
                  <a:srgbClr val="AAAAAA"/>
                </a:solidFill>
                <a:effectLst/>
                <a:latin typeface="Consolas" panose="020B0609020204030204" pitchFamily="49" charset="0"/>
              </a:rPr>
              <a:t>//</a:t>
            </a:r>
            <a:r>
              <a:rPr lang="en-US" sz="1800" b="0" i="1" dirty="0" err="1">
                <a:solidFill>
                  <a:srgbClr val="AAAAAA"/>
                </a:solidFill>
                <a:effectLst/>
                <a:latin typeface="Consolas" panose="020B0609020204030204" pitchFamily="49" charset="0"/>
              </a:rPr>
              <a:t>inisialisasi</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variabel</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nama</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Budi Santoso</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7A3E9D"/>
                </a:solidFill>
                <a:effectLst/>
                <a:latin typeface="Consolas" panose="020B0609020204030204" pitchFamily="49" charset="0"/>
              </a:rPr>
              <a:t>gender</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 </a:t>
            </a:r>
            <a:r>
              <a:rPr lang="en-US" sz="1800" b="0" dirty="0" err="1">
                <a:solidFill>
                  <a:srgbClr val="448C27"/>
                </a:solidFill>
                <a:effectLst/>
                <a:latin typeface="Consolas" panose="020B0609020204030204" pitchFamily="49" charset="0"/>
              </a:rPr>
              <a:t>Laki-Laki</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777777"/>
                </a:solidFill>
                <a:effectLst/>
                <a:latin typeface="Consolas" panose="020B0609020204030204" pitchFamily="49" charset="0"/>
              </a:rPr>
              <a:t>            </a:t>
            </a:r>
            <a:r>
              <a:rPr lang="en-US" sz="1800" b="0" i="1" dirty="0">
                <a:solidFill>
                  <a:srgbClr val="AAAAAA"/>
                </a:solidFill>
                <a:effectLst/>
                <a:latin typeface="Consolas" panose="020B0609020204030204" pitchFamily="49" charset="0"/>
              </a:rPr>
              <a:t>//</a:t>
            </a:r>
            <a:r>
              <a:rPr lang="en-US" sz="1800" b="0" i="1" dirty="0" err="1">
                <a:solidFill>
                  <a:srgbClr val="AAAAAA"/>
                </a:solidFill>
                <a:effectLst/>
                <a:latin typeface="Consolas" panose="020B0609020204030204" pitchFamily="49" charset="0"/>
              </a:rPr>
              <a:t>deklarasi</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sekaligus</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inisialisasi</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variabel</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7A3E9D"/>
                </a:solidFill>
                <a:effectLst/>
                <a:latin typeface="Consolas" panose="020B0609020204030204" pitchFamily="49" charset="0"/>
              </a:rPr>
              <a:t>var</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umur</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9C5D27"/>
                </a:solidFill>
                <a:effectLst/>
                <a:latin typeface="Consolas" panose="020B0609020204030204" pitchFamily="49" charset="0"/>
              </a:rPr>
              <a:t>20</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7A3E9D"/>
                </a:solidFill>
                <a:effectLst/>
                <a:latin typeface="Consolas" panose="020B0609020204030204" pitchFamily="49" charset="0"/>
              </a:rPr>
              <a:t>var</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beratBadan</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9C5D27"/>
                </a:solidFill>
                <a:effectLst/>
                <a:latin typeface="Consolas" panose="020B0609020204030204" pitchFamily="49" charset="0"/>
              </a:rPr>
              <a:t>50.5</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777777"/>
                </a:solidFill>
                <a:effectLst/>
                <a:latin typeface="Consolas" panose="020B0609020204030204" pitchFamily="49" charset="0"/>
              </a:rPr>
              <a:t>            </a:t>
            </a:r>
            <a:r>
              <a:rPr lang="en-US" sz="1800" b="0" i="1" dirty="0">
                <a:solidFill>
                  <a:srgbClr val="AAAAAA"/>
                </a:solidFill>
                <a:effectLst/>
                <a:latin typeface="Consolas" panose="020B0609020204030204" pitchFamily="49" charset="0"/>
              </a:rPr>
              <a:t>//</a:t>
            </a:r>
            <a:r>
              <a:rPr lang="en-US" sz="1800" b="0" i="1" dirty="0" err="1">
                <a:solidFill>
                  <a:srgbClr val="AAAAAA"/>
                </a:solidFill>
                <a:effectLst/>
                <a:latin typeface="Consolas" panose="020B0609020204030204" pitchFamily="49" charset="0"/>
              </a:rPr>
              <a:t>cetak</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populasi</a:t>
            </a:r>
            <a:r>
              <a:rPr lang="en-US" sz="1800" b="0" i="1" dirty="0">
                <a:solidFill>
                  <a:srgbClr val="AAAAAA"/>
                </a:solidFill>
                <a:effectLst/>
                <a:latin typeface="Consolas" panose="020B0609020204030204" pitchFamily="49" charset="0"/>
              </a:rPr>
              <a:t> data </a:t>
            </a:r>
            <a:r>
              <a:rPr lang="en-US" sz="1800" b="0" i="1" dirty="0" err="1">
                <a:solidFill>
                  <a:srgbClr val="AAAAAA"/>
                </a:solidFill>
                <a:effectLst/>
                <a:latin typeface="Consolas" panose="020B0609020204030204" pitchFamily="49" charset="0"/>
              </a:rPr>
              <a:t>cara</a:t>
            </a:r>
            <a:r>
              <a:rPr lang="en-US" sz="1800" b="0" i="1" dirty="0">
                <a:solidFill>
                  <a:srgbClr val="AAAAAA"/>
                </a:solidFill>
                <a:effectLst/>
                <a:latin typeface="Consolas" panose="020B0609020204030204" pitchFamily="49" charset="0"/>
              </a:rPr>
              <a:t> 1</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Nama </a:t>
            </a:r>
            <a:r>
              <a:rPr lang="en-US" sz="1800" b="0" dirty="0" err="1">
                <a:solidFill>
                  <a:srgbClr val="448C27"/>
                </a:solidFill>
                <a:effectLst/>
                <a:latin typeface="Consolas" panose="020B0609020204030204" pitchFamily="49" charset="0"/>
              </a:rPr>
              <a:t>Siswa</a:t>
            </a:r>
            <a:r>
              <a:rPr lang="en-US" sz="1800" b="0" dirty="0">
                <a:solidFill>
                  <a:srgbClr val="448C27"/>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nama</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/&gt;</a:t>
            </a:r>
            <a:r>
              <a:rPr lang="en-US" sz="1800" b="0" dirty="0" err="1">
                <a:solidFill>
                  <a:srgbClr val="448C27"/>
                </a:solidFill>
                <a:effectLst/>
                <a:latin typeface="Consolas" panose="020B0609020204030204" pitchFamily="49" charset="0"/>
              </a:rPr>
              <a:t>Umur</a:t>
            </a:r>
            <a:r>
              <a:rPr lang="en-US" sz="1800" b="0" dirty="0">
                <a:solidFill>
                  <a:srgbClr val="448C27"/>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umur</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 </a:t>
            </a:r>
            <a:r>
              <a:rPr lang="en-US" sz="1800" b="0" dirty="0" err="1">
                <a:solidFill>
                  <a:srgbClr val="448C27"/>
                </a:solidFill>
                <a:effectLst/>
                <a:latin typeface="Consolas" panose="020B0609020204030204" pitchFamily="49" charset="0"/>
              </a:rPr>
              <a:t>tahun</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/&gt;</a:t>
            </a:r>
            <a:r>
              <a:rPr lang="en-US" sz="1800" b="0" dirty="0" err="1">
                <a:solidFill>
                  <a:srgbClr val="448C27"/>
                </a:solidFill>
                <a:effectLst/>
                <a:latin typeface="Consolas" panose="020B0609020204030204" pitchFamily="49" charset="0"/>
              </a:rPr>
              <a:t>Berat</a:t>
            </a:r>
            <a:r>
              <a:rPr lang="en-US" sz="1800" b="0" dirty="0">
                <a:solidFill>
                  <a:srgbClr val="448C27"/>
                </a:solidFill>
                <a:effectLst/>
                <a:latin typeface="Consolas" panose="020B0609020204030204" pitchFamily="49" charset="0"/>
              </a:rPr>
              <a:t> badan: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beratBadan</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 kg</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/&gt;-----------------------------------</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777777"/>
                </a:solidFill>
                <a:effectLst/>
                <a:latin typeface="Consolas" panose="020B0609020204030204" pitchFamily="49" charset="0"/>
              </a:rPr>
              <a:t>            </a:t>
            </a:r>
            <a:r>
              <a:rPr lang="en-US" sz="1800" b="0" i="1" dirty="0">
                <a:solidFill>
                  <a:srgbClr val="AAAAAA"/>
                </a:solidFill>
                <a:effectLst/>
                <a:latin typeface="Consolas" panose="020B0609020204030204" pitchFamily="49" charset="0"/>
              </a:rPr>
              <a:t>//</a:t>
            </a:r>
            <a:r>
              <a:rPr lang="en-US" sz="1800" b="0" i="1" dirty="0" err="1">
                <a:solidFill>
                  <a:srgbClr val="AAAAAA"/>
                </a:solidFill>
                <a:effectLst/>
                <a:latin typeface="Consolas" panose="020B0609020204030204" pitchFamily="49" charset="0"/>
              </a:rPr>
              <a:t>cetak</a:t>
            </a:r>
            <a:r>
              <a:rPr lang="en-US" sz="1800" b="0" i="1" dirty="0">
                <a:solidFill>
                  <a:srgbClr val="AAAAAA"/>
                </a:solidFill>
                <a:effectLst/>
                <a:latin typeface="Consolas" panose="020B0609020204030204" pitchFamily="49" charset="0"/>
              </a:rPr>
              <a:t> </a:t>
            </a:r>
            <a:r>
              <a:rPr lang="en-US" sz="1800" b="0" i="1" dirty="0" err="1">
                <a:solidFill>
                  <a:srgbClr val="AAAAAA"/>
                </a:solidFill>
                <a:effectLst/>
                <a:latin typeface="Consolas" panose="020B0609020204030204" pitchFamily="49" charset="0"/>
              </a:rPr>
              <a:t>populasi</a:t>
            </a:r>
            <a:r>
              <a:rPr lang="en-US" sz="1800" b="0" i="1" dirty="0">
                <a:solidFill>
                  <a:srgbClr val="AAAAAA"/>
                </a:solidFill>
                <a:effectLst/>
                <a:latin typeface="Consolas" panose="020B0609020204030204" pitchFamily="49" charset="0"/>
              </a:rPr>
              <a:t> data </a:t>
            </a:r>
            <a:r>
              <a:rPr lang="en-US" sz="1800" b="0" i="1" dirty="0" err="1">
                <a:solidFill>
                  <a:srgbClr val="AAAAAA"/>
                </a:solidFill>
                <a:effectLst/>
                <a:latin typeface="Consolas" panose="020B0609020204030204" pitchFamily="49" charset="0"/>
              </a:rPr>
              <a:t>cara</a:t>
            </a:r>
            <a:r>
              <a:rPr lang="en-US" sz="1800" b="0" i="1" dirty="0">
                <a:solidFill>
                  <a:srgbClr val="AAAAAA"/>
                </a:solidFill>
                <a:effectLst/>
                <a:latin typeface="Consolas" panose="020B0609020204030204" pitchFamily="49" charset="0"/>
              </a:rPr>
              <a:t> 2</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document</a:t>
            </a:r>
            <a:r>
              <a:rPr lang="en-US" sz="1800" b="0" dirty="0" err="1">
                <a:solidFill>
                  <a:srgbClr val="777777"/>
                </a:solidFill>
                <a:effectLst/>
                <a:latin typeface="Consolas" panose="020B0609020204030204" pitchFamily="49" charset="0"/>
              </a:rPr>
              <a:t>.</a:t>
            </a:r>
            <a:r>
              <a:rPr lang="en-US" sz="1800" b="1" dirty="0" err="1">
                <a:solidFill>
                  <a:srgbClr val="AA3731"/>
                </a:solidFill>
                <a:effectLst/>
                <a:latin typeface="Consolas" panose="020B0609020204030204" pitchFamily="49" charset="0"/>
              </a:rPr>
              <a:t>write</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/&gt;Nama </a:t>
            </a:r>
            <a:r>
              <a:rPr lang="en-US" sz="1800" b="0" dirty="0" err="1">
                <a:solidFill>
                  <a:srgbClr val="448C27"/>
                </a:solidFill>
                <a:effectLst/>
                <a:latin typeface="Consolas" panose="020B0609020204030204" pitchFamily="49" charset="0"/>
              </a:rPr>
              <a:t>Siswa</a:t>
            </a:r>
            <a:r>
              <a:rPr lang="en-US" sz="1800" b="0" dirty="0">
                <a:solidFill>
                  <a:srgbClr val="448C27"/>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nama</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A3E9D"/>
                </a:solidFill>
                <a:effectLst/>
                <a:latin typeface="Consolas" panose="020B0609020204030204" pitchFamily="49" charset="0"/>
              </a:rPr>
              <a:t>gender</a:t>
            </a:r>
            <a:r>
              <a:rPr lang="en-US" sz="1800" b="0" dirty="0">
                <a:solidFill>
                  <a:srgbClr val="333333"/>
                </a:solidFill>
                <a:effectLst/>
                <a:latin typeface="Consolas" panose="020B0609020204030204" pitchFamily="49" charset="0"/>
              </a:rPr>
              <a:t> </a:t>
            </a:r>
          </a:p>
          <a:p>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 /&gt;</a:t>
            </a:r>
            <a:r>
              <a:rPr lang="en-US" sz="1800" b="0" dirty="0" err="1">
                <a:solidFill>
                  <a:srgbClr val="448C27"/>
                </a:solidFill>
                <a:effectLst/>
                <a:latin typeface="Consolas" panose="020B0609020204030204" pitchFamily="49" charset="0"/>
              </a:rPr>
              <a:t>Umur</a:t>
            </a:r>
            <a:r>
              <a:rPr lang="en-US" sz="1800" b="0" dirty="0">
                <a:solidFill>
                  <a:srgbClr val="448C27"/>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umur</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 </a:t>
            </a:r>
            <a:r>
              <a:rPr lang="en-US" sz="1800" b="0" dirty="0" err="1">
                <a:solidFill>
                  <a:srgbClr val="448C27"/>
                </a:solidFill>
                <a:effectLst/>
                <a:latin typeface="Consolas" panose="020B0609020204030204" pitchFamily="49" charset="0"/>
              </a:rPr>
              <a:t>tahun</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&lt;</a:t>
            </a:r>
            <a:r>
              <a:rPr lang="en-US" sz="1800" b="0" dirty="0" err="1">
                <a:solidFill>
                  <a:srgbClr val="448C27"/>
                </a:solidFill>
                <a:effectLst/>
                <a:latin typeface="Consolas" panose="020B0609020204030204" pitchFamily="49" charset="0"/>
              </a:rPr>
              <a:t>br</a:t>
            </a:r>
            <a:r>
              <a:rPr lang="en-US" sz="1800" b="0" dirty="0">
                <a:solidFill>
                  <a:srgbClr val="448C27"/>
                </a:solidFill>
                <a:effectLst/>
                <a:latin typeface="Consolas" panose="020B0609020204030204" pitchFamily="49" charset="0"/>
              </a:rPr>
              <a:t> /&gt;</a:t>
            </a:r>
            <a:r>
              <a:rPr lang="en-US" sz="1800" b="0" dirty="0" err="1">
                <a:solidFill>
                  <a:srgbClr val="448C27"/>
                </a:solidFill>
                <a:effectLst/>
                <a:latin typeface="Consolas" panose="020B0609020204030204" pitchFamily="49" charset="0"/>
              </a:rPr>
              <a:t>Berat</a:t>
            </a:r>
            <a:r>
              <a:rPr lang="en-US" sz="1800" b="0" dirty="0">
                <a:solidFill>
                  <a:srgbClr val="448C27"/>
                </a:solidFill>
                <a:effectLst/>
                <a:latin typeface="Consolas" panose="020B0609020204030204" pitchFamily="49" charset="0"/>
              </a:rPr>
              <a:t> badan: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err="1">
                <a:solidFill>
                  <a:srgbClr val="7A3E9D"/>
                </a:solidFill>
                <a:effectLst/>
                <a:latin typeface="Consolas" panose="020B0609020204030204" pitchFamily="49" charset="0"/>
              </a:rPr>
              <a:t>beratBadan</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 </a:t>
            </a:r>
            <a:r>
              <a:rPr lang="en-US" sz="1800" b="0" dirty="0">
                <a:solidFill>
                  <a:srgbClr val="777777"/>
                </a:solidFill>
                <a:effectLst/>
                <a:latin typeface="Consolas" panose="020B0609020204030204" pitchFamily="49" charset="0"/>
              </a:rPr>
              <a:t>"</a:t>
            </a:r>
            <a:r>
              <a:rPr lang="en-US" sz="1800" b="0" dirty="0">
                <a:solidFill>
                  <a:srgbClr val="448C27"/>
                </a:solidFill>
                <a:effectLst/>
                <a:latin typeface="Consolas" panose="020B0609020204030204" pitchFamily="49" charset="0"/>
              </a:rPr>
              <a:t> kg</a:t>
            </a:r>
            <a:r>
              <a:rPr lang="en-US" sz="1800" b="0" dirty="0">
                <a:solidFill>
                  <a:srgbClr val="777777"/>
                </a:solidFill>
                <a:effectLst/>
                <a:latin typeface="Consolas" panose="020B0609020204030204" pitchFamily="49" charset="0"/>
              </a:rPr>
              <a:t>"</a:t>
            </a:r>
            <a:r>
              <a:rPr lang="en-US" sz="1800" b="0" dirty="0">
                <a:solidFill>
                  <a:srgbClr val="333333"/>
                </a:solidFill>
                <a:effectLst/>
                <a:latin typeface="Consolas" panose="020B0609020204030204" pitchFamily="49" charset="0"/>
              </a:rPr>
              <a:t>)</a:t>
            </a:r>
            <a:r>
              <a:rPr lang="en-US" sz="1800" b="0" dirty="0">
                <a:solidFill>
                  <a:srgbClr val="777777"/>
                </a:solidFill>
                <a:effectLst/>
                <a:latin typeface="Consolas" panose="020B0609020204030204" pitchFamily="49" charset="0"/>
              </a:rPr>
              <a: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91B3E0"/>
                </a:solidFill>
                <a:effectLst/>
                <a:latin typeface="Consolas" panose="020B0609020204030204" pitchFamily="49" charset="0"/>
              </a:rPr>
              <a:t>&lt;/</a:t>
            </a:r>
            <a:r>
              <a:rPr lang="en-US" sz="1800" b="0" dirty="0">
                <a:solidFill>
                  <a:srgbClr val="4B69C6"/>
                </a:solidFill>
                <a:effectLst/>
                <a:latin typeface="Consolas" panose="020B0609020204030204" pitchFamily="49" charset="0"/>
              </a:rPr>
              <a:t>script</a:t>
            </a:r>
            <a:r>
              <a:rPr lang="en-US" sz="1800" b="0" dirty="0">
                <a:solidFill>
                  <a:srgbClr val="91B3E0"/>
                </a:solidFill>
                <a:effectLst/>
                <a:latin typeface="Consolas" panose="020B0609020204030204" pitchFamily="49" charset="0"/>
              </a:rPr>
              <a:t>&gt;</a:t>
            </a:r>
            <a:endParaRPr lang="en-US" sz="1800" b="0" dirty="0">
              <a:solidFill>
                <a:srgbClr val="333333"/>
              </a:solidFill>
              <a:effectLst/>
              <a:latin typeface="Consolas" panose="020B0609020204030204" pitchFamily="49" charset="0"/>
            </a:endParaRPr>
          </a:p>
          <a:p>
            <a:r>
              <a:rPr lang="en-US" sz="1800" b="0" dirty="0">
                <a:solidFill>
                  <a:srgbClr val="333333"/>
                </a:solidFill>
                <a:effectLst/>
                <a:latin typeface="Consolas" panose="020B0609020204030204" pitchFamily="49" charset="0"/>
              </a:rPr>
              <a:t>    </a:t>
            </a:r>
            <a:r>
              <a:rPr lang="en-US" sz="1800" b="0" dirty="0">
                <a:solidFill>
                  <a:srgbClr val="91B3E0"/>
                </a:solidFill>
                <a:effectLst/>
                <a:latin typeface="Consolas" panose="020B0609020204030204" pitchFamily="49" charset="0"/>
              </a:rPr>
              <a:t>&lt;/</a:t>
            </a:r>
            <a:r>
              <a:rPr lang="en-US" sz="1800" b="0" dirty="0">
                <a:solidFill>
                  <a:srgbClr val="4B69C6"/>
                </a:solidFill>
                <a:effectLst/>
                <a:latin typeface="Consolas" panose="020B0609020204030204" pitchFamily="49" charset="0"/>
              </a:rPr>
              <a:t>body</a:t>
            </a:r>
            <a:r>
              <a:rPr lang="en-US" sz="1800" b="0" dirty="0">
                <a:solidFill>
                  <a:srgbClr val="91B3E0"/>
                </a:solidFill>
                <a:effectLst/>
                <a:latin typeface="Consolas" panose="020B0609020204030204" pitchFamily="49" charset="0"/>
              </a:rPr>
              <a:t>&gt;</a:t>
            </a:r>
            <a:endParaRPr lang="en-US" sz="1800" b="0" dirty="0">
              <a:solidFill>
                <a:srgbClr val="333333"/>
              </a:solidFill>
              <a:effectLst/>
              <a:latin typeface="Consolas" panose="020B0609020204030204" pitchFamily="49" charset="0"/>
            </a:endParaRPr>
          </a:p>
          <a:p>
            <a:r>
              <a:rPr lang="en-US" sz="1800" b="0" dirty="0">
                <a:solidFill>
                  <a:srgbClr val="91B3E0"/>
                </a:solidFill>
                <a:effectLst/>
                <a:latin typeface="Consolas" panose="020B0609020204030204" pitchFamily="49" charset="0"/>
              </a:rPr>
              <a:t>&lt;/</a:t>
            </a:r>
            <a:r>
              <a:rPr lang="en-US" sz="1800" b="0" dirty="0">
                <a:solidFill>
                  <a:srgbClr val="4B69C6"/>
                </a:solidFill>
                <a:effectLst/>
                <a:latin typeface="Consolas" panose="020B0609020204030204" pitchFamily="49" charset="0"/>
              </a:rPr>
              <a:t>html</a:t>
            </a:r>
            <a:r>
              <a:rPr lang="en-US" sz="1800" b="0" dirty="0">
                <a:solidFill>
                  <a:srgbClr val="91B3E0"/>
                </a:solidFill>
                <a:effectLst/>
                <a:latin typeface="Consolas" panose="020B0609020204030204" pitchFamily="49" charset="0"/>
              </a:rPr>
              <a:t>&gt;</a:t>
            </a:r>
            <a:endParaRPr lang="en-US" sz="18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046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Pembanding</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Object 1">
            <a:extLst>
              <a:ext uri="{FF2B5EF4-FFF2-40B4-BE49-F238E27FC236}">
                <a16:creationId xmlns:a16="http://schemas.microsoft.com/office/drawing/2014/main" id="{BA73858B-F4ED-45BE-9BB9-2620D66F69B3}"/>
              </a:ext>
            </a:extLst>
          </p:cNvPr>
          <p:cNvGraphicFramePr>
            <a:graphicFrameLocks noChangeAspect="1"/>
          </p:cNvGraphicFramePr>
          <p:nvPr/>
        </p:nvGraphicFramePr>
        <p:xfrm>
          <a:off x="655787" y="2524938"/>
          <a:ext cx="10686749" cy="3719744"/>
        </p:xfrm>
        <a:graphic>
          <a:graphicData uri="http://schemas.openxmlformats.org/presentationml/2006/ole">
            <mc:AlternateContent xmlns:mc="http://schemas.openxmlformats.org/markup-compatibility/2006">
              <mc:Choice xmlns:v="urn:schemas-microsoft-com:vml" Requires="v">
                <p:oleObj name="Document" r:id="rId3" imgW="5924809" imgH="2062440" progId="Word.Document.12">
                  <p:embed/>
                </p:oleObj>
              </mc:Choice>
              <mc:Fallback>
                <p:oleObj name="Document" r:id="rId3" imgW="5924809" imgH="2062440" progId="Word.Document.12">
                  <p:embed/>
                  <p:pic>
                    <p:nvPicPr>
                      <p:cNvPr id="2" name="Object 1">
                        <a:extLst>
                          <a:ext uri="{FF2B5EF4-FFF2-40B4-BE49-F238E27FC236}">
                            <a16:creationId xmlns:a16="http://schemas.microsoft.com/office/drawing/2014/main" id="{BA73858B-F4ED-45BE-9BB9-2620D66F69B3}"/>
                          </a:ext>
                        </a:extLst>
                      </p:cNvPr>
                      <p:cNvPicPr/>
                      <p:nvPr/>
                    </p:nvPicPr>
                    <p:blipFill>
                      <a:blip r:embed="rId4"/>
                      <a:stretch>
                        <a:fillRect/>
                      </a:stretch>
                    </p:blipFill>
                    <p:spPr>
                      <a:xfrm>
                        <a:off x="655787" y="2524938"/>
                        <a:ext cx="10686749" cy="3719744"/>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310667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108000" algn="ctr">
              <a:buClr>
                <a:srgbClr val="04617B"/>
              </a:buClr>
              <a:buSzPts val="1440"/>
            </a:pP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Setelah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mengikuti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materi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ini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memahami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dan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mengerti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lang="en-US" sz="3200" spc="-1" dirty="0" err="1">
                <a:solidFill>
                  <a:srgbClr val="000000"/>
                </a:solidFill>
                <a:latin typeface="Times New Roman"/>
                <a:ea typeface="DejaVu Sans"/>
                <a:cs typeface="DejaVu Sans"/>
              </a:rPr>
              <a:t>tentang</a:t>
            </a:r>
            <a:r>
              <a:rPr lang="en-US" sz="3200" spc="-1" dirty="0">
                <a:solidFill>
                  <a:srgbClr val="000000"/>
                </a:solidFill>
                <a:latin typeface="Times New Roman"/>
                <a:ea typeface="DejaVu Sans"/>
                <a:cs typeface="DejaVu Sans"/>
              </a:rPr>
              <a:t> </a:t>
            </a:r>
            <a:r>
              <a:rPr lang="en-US" sz="3200" spc="-1" dirty="0" err="1">
                <a:solidFill>
                  <a:srgbClr val="000000"/>
                </a:solidFill>
                <a:latin typeface="Times New Roman"/>
                <a:ea typeface="DejaVu Sans"/>
                <a:cs typeface="DejaVu Sans"/>
              </a:rPr>
              <a:t>pembuatan</a:t>
            </a:r>
            <a:r>
              <a:rPr lang="en-US" sz="3200" spc="-1" dirty="0">
                <a:solidFill>
                  <a:srgbClr val="000000"/>
                </a:solidFill>
                <a:latin typeface="Times New Roman"/>
                <a:ea typeface="DejaVu Sans"/>
                <a:cs typeface="DejaVu Sans"/>
              </a:rPr>
              <a:t> </a:t>
            </a:r>
            <a:r>
              <a:rPr lang="en-US" sz="3200" spc="-1" dirty="0" err="1">
                <a:solidFill>
                  <a:srgbClr val="000000"/>
                </a:solidFill>
                <a:latin typeface="Times New Roman"/>
                <a:ea typeface="DejaVu Sans"/>
                <a:cs typeface="DejaVu Sans"/>
              </a:rPr>
              <a:t>fungsi</a:t>
            </a:r>
            <a:r>
              <a:rPr lang="en-US" sz="3200" spc="-1" dirty="0">
                <a:solidFill>
                  <a:srgbClr val="000000"/>
                </a:solidFill>
                <a:latin typeface="Times New Roman"/>
                <a:ea typeface="DejaVu Sans"/>
                <a:cs typeface="DejaVu Sans"/>
              </a:rPr>
              <a:t> di </a:t>
            </a:r>
            <a:r>
              <a:rPr lang="en-US" sz="3200" spc="-1" dirty="0" err="1">
                <a:solidFill>
                  <a:srgbClr val="000000"/>
                </a:solidFill>
                <a:latin typeface="Times New Roman"/>
                <a:ea typeface="DejaVu Sans"/>
                <a:cs typeface="DejaVu Sans"/>
              </a:rPr>
              <a:t>dalam</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bahasa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pemrograman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lang="en-US" sz="3200" spc="-1" dirty="0">
                <a:solidFill>
                  <a:srgbClr val="000000"/>
                </a:solidFill>
                <a:latin typeface="Times New Roman"/>
                <a:ea typeface="DejaVu Sans"/>
                <a:cs typeface="DejaVu Sans"/>
              </a:rPr>
              <a:t>Java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Script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dapat</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mengimplementasikan</a:t>
            </a:r>
            <a:r>
              <a:rPr lang="en-US" sz="3200" spc="-1" dirty="0" err="1">
                <a:solidFill>
                  <a:srgbClr val="000000"/>
                </a:solidFill>
                <a:latin typeface="Times New Roman"/>
                <a:ea typeface="DejaVu Sans"/>
                <a:cs typeface="DejaVu Sans"/>
              </a:rPr>
              <a:t>nya</a:t>
            </a:r>
            <a:r>
              <a:rPr lang="en-US" sz="3200" spc="-1" dirty="0">
                <a:solidFill>
                  <a:srgbClr val="000000"/>
                </a:solidFill>
                <a:latin typeface="Times New Roman"/>
                <a:ea typeface="DejaVu Sans"/>
                <a:cs typeface="DejaVu Sans"/>
              </a:rPr>
              <a:t> </a:t>
            </a:r>
            <a:r>
              <a:rPr lang="en-US" sz="3200" spc="-1" dirty="0" err="1">
                <a:solidFill>
                  <a:srgbClr val="000000"/>
                </a:solidFill>
                <a:latin typeface="Times New Roman"/>
                <a:ea typeface="DejaVu Sans"/>
                <a:cs typeface="DejaVu Sans"/>
              </a:rPr>
              <a:t>menjadi</a:t>
            </a:r>
            <a:r>
              <a:rPr lang="en-US" sz="3200" spc="-1" dirty="0">
                <a:solidFill>
                  <a:srgbClr val="000000"/>
                </a:solidFill>
                <a:latin typeface="Times New Roman"/>
                <a:ea typeface="DejaVu Sans"/>
                <a:cs typeface="DejaVu Sans"/>
              </a:rPr>
              <a:t> </a:t>
            </a:r>
            <a:r>
              <a:rPr lang="en-US" sz="3200" spc="-1" dirty="0" err="1">
                <a:solidFill>
                  <a:srgbClr val="000000"/>
                </a:solidFill>
                <a:latin typeface="Times New Roman"/>
                <a:ea typeface="DejaVu Sans"/>
                <a:cs typeface="DejaVu Sans"/>
              </a:rPr>
              <a:t>sebuah</a:t>
            </a:r>
            <a:r>
              <a:rPr lang="en-US" sz="3200" spc="-1" dirty="0">
                <a:solidFill>
                  <a:srgbClr val="000000"/>
                </a:solidFill>
                <a:latin typeface="Times New Roman"/>
                <a:ea typeface="DejaVu Sans"/>
                <a:cs typeface="DejaVu Sans"/>
              </a:rPr>
              <a:t> program </a:t>
            </a:r>
            <a:r>
              <a:rPr lang="en-US" sz="3200" spc="-1" dirty="0" err="1">
                <a:solidFill>
                  <a:srgbClr val="000000"/>
                </a:solidFill>
                <a:latin typeface="Times New Roman"/>
                <a:ea typeface="DejaVu Sans"/>
                <a:cs typeface="DejaVu Sans"/>
              </a:rPr>
              <a:t>aplikasi</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a:p>
            <a:pPr marL="431999" marR="0" lvl="0" indent="-323999" algn="ctr" rtl="0">
              <a:lnSpc>
                <a:spcPct val="100000"/>
              </a:lnSpc>
              <a:spcBef>
                <a:spcPts val="0"/>
              </a:spcBef>
              <a:spcAft>
                <a:spcPts val="0"/>
              </a:spcAft>
              <a:buClr>
                <a:srgbClr val="04617B"/>
              </a:buClr>
              <a:buSzPts val="1440"/>
              <a:buFont typeface="Noto Sans Symbols"/>
              <a:buChar char="●"/>
            </a:pPr>
            <a:endParaRPr lang="en-US"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sama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2800" b="0" dirty="0">
                <a:solidFill>
                  <a:srgbClr val="F92672"/>
                </a:solidFill>
                <a:effectLst/>
                <a:latin typeface="Courier New" panose="02070309020205020404" pitchFamily="49" charset="0"/>
                <a:cs typeface="Courier New" panose="02070309020205020404" pitchFamily="49" charset="0"/>
              </a:rPr>
              <a:t>&lt;</a:t>
            </a:r>
            <a:r>
              <a:rPr lang="en-ID" sz="2800" b="0" dirty="0">
                <a:solidFill>
                  <a:srgbClr val="F8F8F2"/>
                </a:solidFill>
                <a:effectLst/>
                <a:latin typeface="Courier New" panose="02070309020205020404" pitchFamily="49" charset="0"/>
                <a:cs typeface="Courier New" panose="02070309020205020404" pitchFamily="49" charset="0"/>
              </a:rPr>
              <a:t>script</a:t>
            </a:r>
            <a:r>
              <a:rPr lang="en-ID" sz="2800" b="0" dirty="0">
                <a:solidFill>
                  <a:srgbClr val="F92672"/>
                </a:solidFill>
                <a:effectLst/>
                <a:latin typeface="Courier New" panose="02070309020205020404" pitchFamily="49" charset="0"/>
                <a:cs typeface="Courier New" panose="02070309020205020404" pitchFamily="49" charset="0"/>
              </a:rPr>
              <a:t>&gt;</a:t>
            </a:r>
            <a:endParaRPr lang="en-ID" sz="2800" b="0" dirty="0">
              <a:solidFill>
                <a:srgbClr val="F8F8F2"/>
              </a:solidFill>
              <a:effectLst/>
              <a:latin typeface="Courier New" panose="02070309020205020404" pitchFamily="49" charset="0"/>
              <a:cs typeface="Courier New" panose="02070309020205020404" pitchFamily="49" charset="0"/>
            </a:endParaRPr>
          </a:p>
          <a:p>
            <a:r>
              <a:rPr lang="en-ID" sz="2800" b="0" i="1" dirty="0">
                <a:solidFill>
                  <a:srgbClr val="66D9EF"/>
                </a:solidFill>
                <a:effectLst/>
                <a:latin typeface="Courier New" panose="02070309020205020404" pitchFamily="49" charset="0"/>
                <a:cs typeface="Courier New" panose="02070309020205020404" pitchFamily="49" charset="0"/>
              </a:rPr>
              <a:t>var</a:t>
            </a:r>
            <a:r>
              <a:rPr lang="en-ID" sz="2800" b="0" dirty="0">
                <a:solidFill>
                  <a:srgbClr val="F8F8F2"/>
                </a:solidFill>
                <a:effectLst/>
                <a:latin typeface="Courier New" panose="02070309020205020404" pitchFamily="49" charset="0"/>
                <a:cs typeface="Courier New" panose="02070309020205020404" pitchFamily="49" charset="0"/>
              </a:rPr>
              <a:t> a </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AE81FF"/>
                </a:solidFill>
                <a:effectLst/>
                <a:latin typeface="Courier New" panose="02070309020205020404" pitchFamily="49" charset="0"/>
                <a:cs typeface="Courier New" panose="02070309020205020404" pitchFamily="49" charset="0"/>
              </a:rPr>
              <a:t>true</a:t>
            </a:r>
            <a:r>
              <a:rPr lang="en-ID" sz="2800" b="0" dirty="0">
                <a:solidFill>
                  <a:srgbClr val="F8F8F2"/>
                </a:solidFill>
                <a:effectLst/>
                <a:latin typeface="Courier New" panose="02070309020205020404" pitchFamily="49" charset="0"/>
                <a:cs typeface="Courier New" panose="02070309020205020404" pitchFamily="49" charset="0"/>
              </a:rPr>
              <a:t>;</a:t>
            </a:r>
          </a:p>
          <a:p>
            <a:r>
              <a:rPr lang="en-ID" sz="2800" b="0" i="1" dirty="0">
                <a:solidFill>
                  <a:srgbClr val="66D9EF"/>
                </a:solidFill>
                <a:effectLst/>
                <a:latin typeface="Courier New" panose="02070309020205020404" pitchFamily="49" charset="0"/>
                <a:cs typeface="Courier New" panose="02070309020205020404" pitchFamily="49" charset="0"/>
              </a:rPr>
              <a:t>var</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err="1">
                <a:solidFill>
                  <a:srgbClr val="F8F8F2"/>
                </a:solidFill>
                <a:effectLst/>
                <a:latin typeface="Courier New" panose="02070309020205020404" pitchFamily="49" charset="0"/>
                <a:cs typeface="Courier New" panose="02070309020205020404" pitchFamily="49" charset="0"/>
              </a:rPr>
              <a:t>benar</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AE81FF"/>
                </a:solidFill>
                <a:effectLst/>
                <a:latin typeface="Courier New" panose="02070309020205020404" pitchFamily="49" charset="0"/>
                <a:cs typeface="Courier New" panose="02070309020205020404" pitchFamily="49" charset="0"/>
              </a:rPr>
              <a:t>true</a:t>
            </a:r>
            <a:r>
              <a:rPr lang="en-ID" sz="2800" b="0" dirty="0">
                <a:solidFill>
                  <a:srgbClr val="F8F8F2"/>
                </a:solidFill>
                <a:effectLst/>
                <a:latin typeface="Courier New" panose="02070309020205020404" pitchFamily="49" charset="0"/>
                <a:cs typeface="Courier New" panose="02070309020205020404" pitchFamily="49" charset="0"/>
              </a:rPr>
              <a:t>;</a:t>
            </a:r>
          </a:p>
          <a:p>
            <a:r>
              <a:rPr lang="en-ID" sz="2800" b="0" dirty="0">
                <a:solidFill>
                  <a:srgbClr val="F8F8F2"/>
                </a:solidFill>
                <a:effectLst/>
                <a:latin typeface="Courier New" panose="02070309020205020404" pitchFamily="49" charset="0"/>
                <a:cs typeface="Courier New" panose="02070309020205020404" pitchFamily="49" charset="0"/>
              </a:rPr>
              <a:t>console.</a:t>
            </a:r>
            <a:r>
              <a:rPr lang="en-ID" sz="2800" b="0" dirty="0">
                <a:solidFill>
                  <a:srgbClr val="A6E22E"/>
                </a:solidFill>
                <a:effectLst/>
                <a:latin typeface="Courier New" panose="02070309020205020404" pitchFamily="49" charset="0"/>
                <a:cs typeface="Courier New" panose="02070309020205020404" pitchFamily="49" charset="0"/>
              </a:rPr>
              <a:t>log</a:t>
            </a:r>
            <a:r>
              <a:rPr lang="en-ID" sz="2800" b="0" dirty="0">
                <a:solidFill>
                  <a:srgbClr val="F8F8F2"/>
                </a:solidFill>
                <a:effectLst/>
                <a:latin typeface="Courier New" panose="02070309020205020404" pitchFamily="49" charset="0"/>
                <a:cs typeface="Courier New" panose="02070309020205020404" pitchFamily="49" charset="0"/>
              </a:rPr>
              <a:t>(a</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err="1">
                <a:solidFill>
                  <a:srgbClr val="F8F8F2"/>
                </a:solidFill>
                <a:effectLst/>
                <a:latin typeface="Courier New" panose="02070309020205020404" pitchFamily="49" charset="0"/>
                <a:cs typeface="Courier New" panose="02070309020205020404" pitchFamily="49" charset="0"/>
              </a:rPr>
              <a:t>benar</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88846F"/>
                </a:solidFill>
                <a:effectLst/>
                <a:latin typeface="Courier New" panose="02070309020205020404" pitchFamily="49" charset="0"/>
                <a:cs typeface="Courier New" panose="02070309020205020404" pitchFamily="49" charset="0"/>
              </a:rPr>
              <a:t>// true</a:t>
            </a:r>
            <a:endParaRPr lang="en-ID" sz="2800" b="0" dirty="0">
              <a:solidFill>
                <a:srgbClr val="F8F8F2"/>
              </a:solidFill>
              <a:effectLst/>
              <a:latin typeface="Courier New" panose="02070309020205020404" pitchFamily="49" charset="0"/>
              <a:cs typeface="Courier New" panose="02070309020205020404" pitchFamily="49" charset="0"/>
            </a:endParaRPr>
          </a:p>
          <a:p>
            <a:r>
              <a:rPr lang="en-ID" sz="2800" b="0" i="1" dirty="0">
                <a:solidFill>
                  <a:srgbClr val="F92672"/>
                </a:solidFill>
                <a:effectLst/>
                <a:latin typeface="Courier New" panose="02070309020205020404" pitchFamily="49" charset="0"/>
                <a:cs typeface="Courier New" panose="02070309020205020404" pitchFamily="49" charset="0"/>
              </a:rPr>
              <a:t>var</a:t>
            </a:r>
            <a:r>
              <a:rPr lang="en-ID" sz="2800" b="0" dirty="0">
                <a:solidFill>
                  <a:srgbClr val="F8F8F2"/>
                </a:solidFill>
                <a:effectLst/>
                <a:latin typeface="Courier New" panose="02070309020205020404" pitchFamily="49" charset="0"/>
                <a:cs typeface="Courier New" panose="02070309020205020404" pitchFamily="49" charset="0"/>
              </a:rPr>
              <a:t> b </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AE81FF"/>
                </a:solidFill>
                <a:effectLst/>
                <a:latin typeface="Courier New" panose="02070309020205020404" pitchFamily="49" charset="0"/>
                <a:cs typeface="Courier New" panose="02070309020205020404" pitchFamily="49" charset="0"/>
              </a:rPr>
              <a:t>4</a:t>
            </a:r>
            <a:r>
              <a:rPr lang="en-ID" sz="2800" b="0" dirty="0">
                <a:solidFill>
                  <a:srgbClr val="F8F8F2"/>
                </a:solidFill>
                <a:effectLst/>
                <a:latin typeface="Courier New" panose="02070309020205020404" pitchFamily="49" charset="0"/>
                <a:cs typeface="Courier New" panose="02070309020205020404" pitchFamily="49" charset="0"/>
              </a:rPr>
              <a:t>;</a:t>
            </a:r>
          </a:p>
          <a:p>
            <a:r>
              <a:rPr lang="en-ID" sz="2800" b="0" dirty="0">
                <a:solidFill>
                  <a:srgbClr val="A6E22E"/>
                </a:solidFill>
                <a:effectLst/>
                <a:latin typeface="Courier New" panose="02070309020205020404" pitchFamily="49" charset="0"/>
                <a:cs typeface="Courier New" panose="02070309020205020404" pitchFamily="49" charset="0"/>
              </a:rPr>
              <a:t>console</a:t>
            </a:r>
            <a:r>
              <a:rPr lang="en-ID" sz="2800" b="0" dirty="0">
                <a:solidFill>
                  <a:srgbClr val="F8F8F2"/>
                </a:solidFill>
                <a:effectLst/>
                <a:latin typeface="Courier New" panose="02070309020205020404" pitchFamily="49" charset="0"/>
                <a:cs typeface="Courier New" panose="02070309020205020404" pitchFamily="49" charset="0"/>
              </a:rPr>
              <a:t>.</a:t>
            </a:r>
            <a:r>
              <a:rPr lang="en-ID" sz="2800" b="0" dirty="0">
                <a:solidFill>
                  <a:srgbClr val="A6E22E"/>
                </a:solidFill>
                <a:effectLst/>
                <a:latin typeface="Courier New" panose="02070309020205020404" pitchFamily="49" charset="0"/>
                <a:cs typeface="Courier New" panose="02070309020205020404" pitchFamily="49" charset="0"/>
              </a:rPr>
              <a:t>log</a:t>
            </a:r>
            <a:r>
              <a:rPr lang="en-ID" sz="2800" b="0" dirty="0">
                <a:solidFill>
                  <a:srgbClr val="F8F8F2"/>
                </a:solidFill>
                <a:effectLst/>
                <a:latin typeface="Courier New" panose="02070309020205020404" pitchFamily="49" charset="0"/>
                <a:cs typeface="Courier New" panose="02070309020205020404" pitchFamily="49" charset="0"/>
              </a:rPr>
              <a:t>(</a:t>
            </a:r>
            <a:r>
              <a:rPr lang="en-ID" sz="2800" b="0" i="1" dirty="0">
                <a:solidFill>
                  <a:srgbClr val="FD971F"/>
                </a:solidFill>
                <a:effectLst/>
                <a:latin typeface="Courier New" panose="02070309020205020404" pitchFamily="49" charset="0"/>
                <a:cs typeface="Courier New" panose="02070309020205020404" pitchFamily="49" charset="0"/>
              </a:rPr>
              <a:t>a</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b); </a:t>
            </a:r>
            <a:r>
              <a:rPr lang="en-ID" sz="2800" b="0" dirty="0">
                <a:solidFill>
                  <a:srgbClr val="88846F"/>
                </a:solidFill>
                <a:effectLst/>
                <a:latin typeface="Courier New" panose="02070309020205020404" pitchFamily="49" charset="0"/>
                <a:cs typeface="Courier New" panose="02070309020205020404" pitchFamily="49" charset="0"/>
              </a:rPr>
              <a:t>// false</a:t>
            </a:r>
            <a:endParaRPr lang="en-ID" sz="2800" b="0" dirty="0">
              <a:solidFill>
                <a:srgbClr val="F8F8F2"/>
              </a:solidFill>
              <a:effectLst/>
              <a:latin typeface="Courier New" panose="02070309020205020404" pitchFamily="49" charset="0"/>
              <a:cs typeface="Courier New" panose="02070309020205020404" pitchFamily="49" charset="0"/>
            </a:endParaRPr>
          </a:p>
          <a:p>
            <a:r>
              <a:rPr lang="en-ID" sz="2800" b="0" dirty="0">
                <a:solidFill>
                  <a:srgbClr val="F8F8F2"/>
                </a:solidFill>
                <a:effectLst/>
                <a:latin typeface="Courier New" panose="02070309020205020404" pitchFamily="49" charset="0"/>
                <a:cs typeface="Courier New" panose="02070309020205020404" pitchFamily="49" charset="0"/>
              </a:rPr>
              <a:t>  </a:t>
            </a:r>
          </a:p>
          <a:p>
            <a:r>
              <a:rPr lang="en-ID" sz="2800" b="0" i="1" dirty="0">
                <a:solidFill>
                  <a:srgbClr val="F92672"/>
                </a:solidFill>
                <a:effectLst/>
                <a:latin typeface="Courier New" panose="02070309020205020404" pitchFamily="49" charset="0"/>
                <a:cs typeface="Courier New" panose="02070309020205020404" pitchFamily="49" charset="0"/>
              </a:rPr>
              <a:t>var</a:t>
            </a:r>
            <a:r>
              <a:rPr lang="en-ID" sz="2800" b="0" dirty="0">
                <a:solidFill>
                  <a:srgbClr val="F8F8F2"/>
                </a:solidFill>
                <a:effectLst/>
                <a:latin typeface="Courier New" panose="02070309020205020404" pitchFamily="49" charset="0"/>
                <a:cs typeface="Courier New" panose="02070309020205020404" pitchFamily="49" charset="0"/>
              </a:rPr>
              <a:t> a </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AE81FF"/>
                </a:solidFill>
                <a:effectLst/>
                <a:latin typeface="Courier New" panose="02070309020205020404" pitchFamily="49" charset="0"/>
                <a:cs typeface="Courier New" panose="02070309020205020404" pitchFamily="49" charset="0"/>
              </a:rPr>
              <a:t>7</a:t>
            </a:r>
            <a:r>
              <a:rPr lang="en-ID" sz="2800" b="0" dirty="0">
                <a:solidFill>
                  <a:srgbClr val="F8F8F2"/>
                </a:solidFill>
                <a:effectLst/>
                <a:latin typeface="Courier New" panose="02070309020205020404" pitchFamily="49" charset="0"/>
                <a:cs typeface="Courier New" panose="02070309020205020404" pitchFamily="49" charset="0"/>
              </a:rPr>
              <a:t>;</a:t>
            </a:r>
          </a:p>
          <a:p>
            <a:r>
              <a:rPr lang="en-ID" sz="2800" b="0" i="1" dirty="0">
                <a:solidFill>
                  <a:srgbClr val="F92672"/>
                </a:solidFill>
                <a:effectLst/>
                <a:latin typeface="Courier New" panose="02070309020205020404" pitchFamily="49" charset="0"/>
                <a:cs typeface="Courier New" panose="02070309020205020404" pitchFamily="49" charset="0"/>
              </a:rPr>
              <a:t>var</a:t>
            </a:r>
            <a:r>
              <a:rPr lang="en-ID" sz="2800" b="0" dirty="0">
                <a:solidFill>
                  <a:srgbClr val="F8F8F2"/>
                </a:solidFill>
                <a:effectLst/>
                <a:latin typeface="Courier New" panose="02070309020205020404" pitchFamily="49" charset="0"/>
                <a:cs typeface="Courier New" panose="02070309020205020404" pitchFamily="49" charset="0"/>
              </a:rPr>
              <a:t> b </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 </a:t>
            </a:r>
            <a:r>
              <a:rPr lang="en-ID" sz="2800" b="0" dirty="0">
                <a:solidFill>
                  <a:srgbClr val="E6DB74"/>
                </a:solidFill>
                <a:effectLst/>
                <a:latin typeface="Courier New" panose="02070309020205020404" pitchFamily="49" charset="0"/>
                <a:cs typeface="Courier New" panose="02070309020205020404" pitchFamily="49" charset="0"/>
              </a:rPr>
              <a:t>"7"</a:t>
            </a:r>
            <a:r>
              <a:rPr lang="en-ID" sz="2800" b="0" dirty="0">
                <a:solidFill>
                  <a:srgbClr val="F8F8F2"/>
                </a:solidFill>
                <a:effectLst/>
                <a:latin typeface="Courier New" panose="02070309020205020404" pitchFamily="49" charset="0"/>
                <a:cs typeface="Courier New" panose="02070309020205020404" pitchFamily="49" charset="0"/>
              </a:rPr>
              <a:t>;</a:t>
            </a:r>
          </a:p>
          <a:p>
            <a:r>
              <a:rPr lang="en-ID" sz="2800" b="0" dirty="0">
                <a:solidFill>
                  <a:srgbClr val="A6E22E"/>
                </a:solidFill>
                <a:effectLst/>
                <a:latin typeface="Courier New" panose="02070309020205020404" pitchFamily="49" charset="0"/>
                <a:cs typeface="Courier New" panose="02070309020205020404" pitchFamily="49" charset="0"/>
              </a:rPr>
              <a:t>console</a:t>
            </a:r>
            <a:r>
              <a:rPr lang="en-ID" sz="2800" b="0" dirty="0">
                <a:solidFill>
                  <a:srgbClr val="F8F8F2"/>
                </a:solidFill>
                <a:effectLst/>
                <a:latin typeface="Courier New" panose="02070309020205020404" pitchFamily="49" charset="0"/>
                <a:cs typeface="Courier New" panose="02070309020205020404" pitchFamily="49" charset="0"/>
              </a:rPr>
              <a:t>.</a:t>
            </a:r>
            <a:r>
              <a:rPr lang="en-ID" sz="2800" b="0" dirty="0">
                <a:solidFill>
                  <a:srgbClr val="A6E22E"/>
                </a:solidFill>
                <a:effectLst/>
                <a:latin typeface="Courier New" panose="02070309020205020404" pitchFamily="49" charset="0"/>
                <a:cs typeface="Courier New" panose="02070309020205020404" pitchFamily="49" charset="0"/>
              </a:rPr>
              <a:t>log</a:t>
            </a:r>
            <a:r>
              <a:rPr lang="en-ID" sz="2800" b="0" dirty="0">
                <a:solidFill>
                  <a:srgbClr val="F8F8F2"/>
                </a:solidFill>
                <a:effectLst/>
                <a:latin typeface="Courier New" panose="02070309020205020404" pitchFamily="49" charset="0"/>
                <a:cs typeface="Courier New" panose="02070309020205020404" pitchFamily="49" charset="0"/>
              </a:rPr>
              <a:t>(</a:t>
            </a:r>
            <a:r>
              <a:rPr lang="en-ID" sz="2800" b="0" i="1" dirty="0">
                <a:solidFill>
                  <a:srgbClr val="FD971F"/>
                </a:solidFill>
                <a:effectLst/>
                <a:latin typeface="Courier New" panose="02070309020205020404" pitchFamily="49" charset="0"/>
                <a:cs typeface="Courier New" panose="02070309020205020404" pitchFamily="49" charset="0"/>
              </a:rPr>
              <a:t>a</a:t>
            </a:r>
            <a:r>
              <a:rPr lang="en-ID" sz="2800" b="0" dirty="0">
                <a:solidFill>
                  <a:srgbClr val="F92672"/>
                </a:solidFill>
                <a:effectLst/>
                <a:latin typeface="Courier New" panose="02070309020205020404" pitchFamily="49" charset="0"/>
                <a:cs typeface="Courier New" panose="02070309020205020404" pitchFamily="49" charset="0"/>
              </a:rPr>
              <a:t>==</a:t>
            </a:r>
            <a:r>
              <a:rPr lang="en-ID" sz="2800" b="0" dirty="0">
                <a:solidFill>
                  <a:srgbClr val="F8F8F2"/>
                </a:solidFill>
                <a:effectLst/>
                <a:latin typeface="Courier New" panose="02070309020205020404" pitchFamily="49" charset="0"/>
                <a:cs typeface="Courier New" panose="02070309020205020404" pitchFamily="49" charset="0"/>
              </a:rPr>
              <a:t>b); </a:t>
            </a:r>
            <a:r>
              <a:rPr lang="en-ID" sz="2800" b="0" dirty="0">
                <a:solidFill>
                  <a:srgbClr val="88846F"/>
                </a:solidFill>
                <a:effectLst/>
                <a:latin typeface="Courier New" panose="02070309020205020404" pitchFamily="49" charset="0"/>
                <a:cs typeface="Courier New" panose="02070309020205020404" pitchFamily="49" charset="0"/>
              </a:rPr>
              <a:t>// true !</a:t>
            </a:r>
            <a:endParaRPr lang="en-ID" sz="2800" b="0" dirty="0">
              <a:solidFill>
                <a:srgbClr val="F8F8F2"/>
              </a:solidFill>
              <a:effectLst/>
              <a:latin typeface="Courier New" panose="02070309020205020404" pitchFamily="49" charset="0"/>
              <a:cs typeface="Courier New" panose="02070309020205020404" pitchFamily="49" charset="0"/>
            </a:endParaRPr>
          </a:p>
          <a:p>
            <a:r>
              <a:rPr lang="en-ID" sz="2800" b="0" dirty="0">
                <a:solidFill>
                  <a:srgbClr val="F92672"/>
                </a:solidFill>
                <a:effectLst/>
                <a:latin typeface="Courier New" panose="02070309020205020404" pitchFamily="49" charset="0"/>
                <a:cs typeface="Courier New" panose="02070309020205020404" pitchFamily="49" charset="0"/>
              </a:rPr>
              <a:t>&lt;/</a:t>
            </a:r>
            <a:r>
              <a:rPr lang="en-ID" sz="2800" b="0" dirty="0">
                <a:solidFill>
                  <a:srgbClr val="F8F8F2"/>
                </a:solidFill>
                <a:effectLst/>
                <a:latin typeface="Courier New" panose="02070309020205020404" pitchFamily="49" charset="0"/>
                <a:cs typeface="Courier New" panose="02070309020205020404" pitchFamily="49" charset="0"/>
              </a:rPr>
              <a:t>script</a:t>
            </a:r>
            <a:r>
              <a:rPr lang="en-ID" sz="2800" b="0" dirty="0">
                <a:solidFill>
                  <a:srgbClr val="F92672"/>
                </a:solidFill>
                <a:effectLst/>
                <a:latin typeface="Courier New" panose="02070309020205020404" pitchFamily="49" charset="0"/>
                <a:cs typeface="Courier New" panose="02070309020205020404" pitchFamily="49" charset="0"/>
              </a:rPr>
              <a:t>&gt;</a:t>
            </a:r>
            <a:endParaRPr lang="en-ID" sz="2800" b="0" dirty="0">
              <a:solidFill>
                <a:srgbClr val="F8F8F2"/>
              </a:solidFill>
              <a:effectLst/>
              <a:latin typeface="Courier New" panose="02070309020205020404" pitchFamily="49" charset="0"/>
              <a:cs typeface="Courier New" panose="02070309020205020404" pitchFamily="49" charset="0"/>
            </a:endParaRPr>
          </a:p>
          <a:p>
            <a:pPr algn="ctr"/>
            <a:endParaRPr lang="en-ID"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7155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lang="en-US" sz="4400" b="1" kern="1200" spc="-1" dirty="0" err="1">
                <a:solidFill>
                  <a:srgbClr val="FFFFFF"/>
                </a:solidFill>
                <a:latin typeface="Arial"/>
                <a:ea typeface="DejaVu Sans"/>
                <a:cs typeface="DejaVu Sans"/>
              </a:rPr>
              <a:t>identikal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3600" b="0" dirty="0">
                <a:solidFill>
                  <a:srgbClr val="F92672"/>
                </a:solidFill>
                <a:effectLst/>
                <a:latin typeface="Consolas" panose="020B0609020204030204" pitchFamily="49" charset="0"/>
              </a:rPr>
              <a:t>&lt;</a:t>
            </a:r>
            <a:r>
              <a:rPr lang="en-ID" sz="3600" b="0" dirty="0">
                <a:solidFill>
                  <a:srgbClr val="F8F8F2"/>
                </a:solidFill>
                <a:effectLst/>
                <a:latin typeface="Consolas" panose="020B0609020204030204" pitchFamily="49" charset="0"/>
              </a:rPr>
              <a:t>script</a:t>
            </a:r>
            <a:r>
              <a:rPr lang="en-ID" sz="3600" b="0" dirty="0">
                <a:solidFill>
                  <a:srgbClr val="F92672"/>
                </a:solidFill>
                <a:effectLst/>
                <a:latin typeface="Consolas" panose="020B0609020204030204" pitchFamily="49" charset="0"/>
              </a:rPr>
              <a:t>&gt;</a:t>
            </a:r>
            <a:endParaRPr lang="en-ID" sz="3600" b="0" dirty="0">
              <a:solidFill>
                <a:srgbClr val="F8F8F2"/>
              </a:solidFill>
              <a:effectLst/>
              <a:latin typeface="Consolas" panose="020B0609020204030204" pitchFamily="49" charset="0"/>
            </a:endParaRP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true</a:t>
            </a:r>
            <a:r>
              <a:rPr lang="en-ID" sz="3600" b="0" dirty="0">
                <a:solidFill>
                  <a:srgbClr val="F8F8F2"/>
                </a:solidFill>
                <a:effectLst/>
                <a:latin typeface="Consolas" panose="020B0609020204030204" pitchFamily="49" charset="0"/>
              </a:rPr>
              <a:t>;</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t>
            </a:r>
            <a:r>
              <a:rPr lang="en-ID" sz="3600" b="0" dirty="0" err="1">
                <a:solidFill>
                  <a:srgbClr val="F8F8F2"/>
                </a:solidFill>
                <a:effectLst/>
                <a:latin typeface="Consolas" panose="020B0609020204030204" pitchFamily="49" charset="0"/>
              </a:rPr>
              <a:t>benar</a:t>
            </a:r>
            <a:r>
              <a:rPr lang="en-ID" sz="3600" b="0" dirty="0">
                <a:solidFill>
                  <a:srgbClr val="F8F8F2"/>
                </a:solidFill>
                <a:effectLst/>
                <a:latin typeface="Consolas" panose="020B0609020204030204" pitchFamily="49" charset="0"/>
              </a:rPr>
              <a:t>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true</a:t>
            </a:r>
            <a:r>
              <a:rPr lang="en-ID" sz="3600" b="0" dirty="0">
                <a:solidFill>
                  <a:srgbClr val="F8F8F2"/>
                </a:solidFill>
                <a:effectLst/>
                <a:latin typeface="Consolas" panose="020B0609020204030204" pitchFamily="49" charset="0"/>
              </a:rPr>
              <a:t>;</a:t>
            </a:r>
          </a:p>
          <a:p>
            <a:r>
              <a:rPr lang="en-ID" sz="3600" b="0" dirty="0">
                <a:solidFill>
                  <a:srgbClr val="A6E22E"/>
                </a:solidFill>
                <a:effectLst/>
                <a:latin typeface="Consolas" panose="020B0609020204030204" pitchFamily="49" charset="0"/>
              </a:rPr>
              <a:t>console</a:t>
            </a:r>
            <a:r>
              <a:rPr lang="en-ID" sz="3600" b="0" dirty="0">
                <a:solidFill>
                  <a:srgbClr val="F8F8F2"/>
                </a:solidFill>
                <a:effectLst/>
                <a:latin typeface="Consolas" panose="020B0609020204030204" pitchFamily="49" charset="0"/>
              </a:rPr>
              <a:t>.</a:t>
            </a:r>
            <a:r>
              <a:rPr lang="en-ID" sz="3600" b="0" dirty="0">
                <a:solidFill>
                  <a:srgbClr val="A6E22E"/>
                </a:solidFill>
                <a:effectLst/>
                <a:latin typeface="Consolas" panose="020B0609020204030204" pitchFamily="49" charset="0"/>
              </a:rPr>
              <a:t>log</a:t>
            </a:r>
            <a:r>
              <a:rPr lang="en-ID" sz="3600" b="0" dirty="0">
                <a:solidFill>
                  <a:srgbClr val="F8F8F2"/>
                </a:solidFill>
                <a:effectLst/>
                <a:latin typeface="Consolas" panose="020B0609020204030204" pitchFamily="49" charset="0"/>
              </a:rPr>
              <a:t>(</a:t>
            </a:r>
            <a:r>
              <a:rPr lang="en-ID" sz="3600" b="0" i="1" dirty="0">
                <a:solidFill>
                  <a:srgbClr val="FD971F"/>
                </a:solidFill>
                <a:effectLst/>
                <a:latin typeface="Consolas" panose="020B0609020204030204" pitchFamily="49" charset="0"/>
              </a:rPr>
              <a:t>a</a:t>
            </a:r>
            <a:r>
              <a:rPr lang="en-ID" sz="3600" b="0" dirty="0">
                <a:solidFill>
                  <a:srgbClr val="F92672"/>
                </a:solidFill>
                <a:effectLst/>
                <a:latin typeface="Consolas" panose="020B0609020204030204" pitchFamily="49" charset="0"/>
              </a:rPr>
              <a:t>===</a:t>
            </a:r>
            <a:r>
              <a:rPr lang="en-ID" sz="3600" b="0" dirty="0" err="1">
                <a:solidFill>
                  <a:srgbClr val="F8F8F2"/>
                </a:solidFill>
                <a:effectLst/>
                <a:latin typeface="Consolas" panose="020B0609020204030204" pitchFamily="49" charset="0"/>
              </a:rPr>
              <a:t>benar</a:t>
            </a:r>
            <a:r>
              <a:rPr lang="en-ID" sz="3600" b="0" dirty="0">
                <a:solidFill>
                  <a:srgbClr val="F8F8F2"/>
                </a:solidFill>
                <a:effectLst/>
                <a:latin typeface="Consolas" panose="020B0609020204030204" pitchFamily="49" charset="0"/>
              </a:rPr>
              <a:t>); </a:t>
            </a:r>
            <a:r>
              <a:rPr lang="en-ID" sz="3600" b="0" dirty="0">
                <a:solidFill>
                  <a:srgbClr val="88846F"/>
                </a:solidFill>
                <a:effectLst/>
                <a:latin typeface="Consolas" panose="020B0609020204030204" pitchFamily="49" charset="0"/>
              </a:rPr>
              <a:t>// true</a:t>
            </a:r>
            <a:endParaRPr lang="en-ID" sz="3600" b="0" dirty="0">
              <a:solidFill>
                <a:srgbClr val="F8F8F2"/>
              </a:solidFill>
              <a:effectLst/>
              <a:latin typeface="Consolas" panose="020B0609020204030204" pitchFamily="49" charset="0"/>
            </a:endParaRPr>
          </a:p>
          <a:p>
            <a:r>
              <a:rPr lang="en-ID" sz="3600" b="0" dirty="0">
                <a:solidFill>
                  <a:srgbClr val="F8F8F2"/>
                </a:solidFill>
                <a:effectLst/>
                <a:latin typeface="Consolas" panose="020B0609020204030204" pitchFamily="49" charset="0"/>
              </a:rPr>
              <a:t>  </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12</a:t>
            </a:r>
            <a:r>
              <a:rPr lang="en-ID" sz="3600" b="0" dirty="0">
                <a:solidFill>
                  <a:srgbClr val="F8F8F2"/>
                </a:solidFill>
                <a:effectLst/>
                <a:latin typeface="Consolas" panose="020B0609020204030204" pitchFamily="49" charset="0"/>
              </a:rPr>
              <a:t>;</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b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4</a:t>
            </a:r>
            <a:r>
              <a:rPr lang="en-ID" sz="3600" b="0" dirty="0">
                <a:solidFill>
                  <a:srgbClr val="F8F8F2"/>
                </a:solidFill>
                <a:effectLst/>
                <a:latin typeface="Consolas" panose="020B0609020204030204" pitchFamily="49" charset="0"/>
              </a:rPr>
              <a:t>;</a:t>
            </a:r>
          </a:p>
          <a:p>
            <a:r>
              <a:rPr lang="en-ID" sz="3600" b="0" dirty="0">
                <a:solidFill>
                  <a:srgbClr val="A6E22E"/>
                </a:solidFill>
                <a:effectLst/>
                <a:latin typeface="Consolas" panose="020B0609020204030204" pitchFamily="49" charset="0"/>
              </a:rPr>
              <a:t>console</a:t>
            </a:r>
            <a:r>
              <a:rPr lang="en-ID" sz="3600" b="0" dirty="0">
                <a:solidFill>
                  <a:srgbClr val="F8F8F2"/>
                </a:solidFill>
                <a:effectLst/>
                <a:latin typeface="Consolas" panose="020B0609020204030204" pitchFamily="49" charset="0"/>
              </a:rPr>
              <a:t>.</a:t>
            </a:r>
            <a:r>
              <a:rPr lang="en-ID" sz="3600" b="0" dirty="0">
                <a:solidFill>
                  <a:srgbClr val="A6E22E"/>
                </a:solidFill>
                <a:effectLst/>
                <a:latin typeface="Consolas" panose="020B0609020204030204" pitchFamily="49" charset="0"/>
              </a:rPr>
              <a:t>log</a:t>
            </a:r>
            <a:r>
              <a:rPr lang="en-ID" sz="3600" b="0" dirty="0">
                <a:solidFill>
                  <a:srgbClr val="F8F8F2"/>
                </a:solidFill>
                <a:effectLst/>
                <a:latin typeface="Consolas" panose="020B0609020204030204" pitchFamily="49" charset="0"/>
              </a:rPr>
              <a:t>(</a:t>
            </a:r>
            <a:r>
              <a:rPr lang="en-ID" sz="3600" b="0" i="1" dirty="0">
                <a:solidFill>
                  <a:srgbClr val="FD971F"/>
                </a:solidFill>
                <a:effectLst/>
                <a:latin typeface="Consolas" panose="020B0609020204030204" pitchFamily="49" charset="0"/>
              </a:rPr>
              <a:t>a</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b); </a:t>
            </a:r>
            <a:r>
              <a:rPr lang="en-ID" sz="3600" b="0" dirty="0">
                <a:solidFill>
                  <a:srgbClr val="88846F"/>
                </a:solidFill>
                <a:effectLst/>
                <a:latin typeface="Consolas" panose="020B0609020204030204" pitchFamily="49" charset="0"/>
              </a:rPr>
              <a:t>// false</a:t>
            </a:r>
            <a:endParaRPr lang="en-ID" sz="3600" b="0" dirty="0">
              <a:solidFill>
                <a:srgbClr val="F8F8F2"/>
              </a:solidFill>
              <a:effectLst/>
              <a:latin typeface="Consolas" panose="020B0609020204030204" pitchFamily="49" charset="0"/>
            </a:endParaRPr>
          </a:p>
          <a:p>
            <a:r>
              <a:rPr lang="en-ID" sz="3600" b="0" dirty="0">
                <a:solidFill>
                  <a:srgbClr val="F8F8F2"/>
                </a:solidFill>
                <a:effectLst/>
                <a:latin typeface="Consolas" panose="020B0609020204030204" pitchFamily="49" charset="0"/>
              </a:rPr>
              <a:t>  &lt;/script&gt;</a:t>
            </a:r>
          </a:p>
        </p:txBody>
      </p:sp>
    </p:spTree>
    <p:extLst>
      <p:ext uri="{BB962C8B-B14F-4D97-AF65-F5344CB8AC3E}">
        <p14:creationId xmlns:p14="http://schemas.microsoft.com/office/powerpoint/2010/main" val="322306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lang="en-US" sz="4400" b="1" kern="1200" spc="-1" dirty="0" err="1">
                <a:solidFill>
                  <a:srgbClr val="FFFFFF"/>
                </a:solidFill>
                <a:latin typeface="Arial"/>
                <a:ea typeface="DejaVu Sans"/>
                <a:cs typeface="DejaVu Sans"/>
              </a:rPr>
              <a:t>tidak</a:t>
            </a:r>
            <a:r>
              <a:rPr lang="en-US" sz="4400" b="1" kern="1200" spc="-1" dirty="0">
                <a:solidFill>
                  <a:srgbClr val="FFFFFF"/>
                </a:solidFill>
                <a:latin typeface="Arial"/>
                <a:ea typeface="DejaVu Sans"/>
                <a:cs typeface="DejaVu Sans"/>
              </a:rPr>
              <a:t> </a:t>
            </a:r>
            <a:r>
              <a:rPr lang="en-US" sz="4400" b="1" kern="1200" spc="-1" dirty="0" err="1">
                <a:solidFill>
                  <a:srgbClr val="FFFFFF"/>
                </a:solidFill>
                <a:latin typeface="Arial"/>
                <a:ea typeface="DejaVu Sans"/>
                <a:cs typeface="DejaVu Sans"/>
              </a:rPr>
              <a:t>sama</a:t>
            </a:r>
            <a:r>
              <a:rPr lang="en-US" sz="4400" b="1" kern="1200" spc="-1" dirty="0">
                <a:solidFill>
                  <a:srgbClr val="FFFFFF"/>
                </a:solidFill>
                <a:latin typeface="Arial"/>
                <a:ea typeface="DejaVu Sans"/>
                <a:cs typeface="DejaVu Sans"/>
              </a:rPr>
              <a:t> </a:t>
            </a:r>
            <a:r>
              <a:rPr lang="en-US" sz="4400" b="1" kern="1200" spc="-1" dirty="0" err="1">
                <a:solidFill>
                  <a:srgbClr val="FFFFFF"/>
                </a:solidFill>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3600" b="0" dirty="0">
                <a:solidFill>
                  <a:srgbClr val="F92672"/>
                </a:solidFill>
                <a:effectLst/>
                <a:latin typeface="Consolas" panose="020B0609020204030204" pitchFamily="49" charset="0"/>
              </a:rPr>
              <a:t>&lt;</a:t>
            </a:r>
            <a:r>
              <a:rPr lang="en-ID" sz="3600" b="0" dirty="0">
                <a:solidFill>
                  <a:srgbClr val="F8F8F2"/>
                </a:solidFill>
                <a:effectLst/>
                <a:latin typeface="Consolas" panose="020B0609020204030204" pitchFamily="49" charset="0"/>
              </a:rPr>
              <a:t>script</a:t>
            </a:r>
            <a:r>
              <a:rPr lang="en-ID" sz="3600" b="0" dirty="0">
                <a:solidFill>
                  <a:srgbClr val="F92672"/>
                </a:solidFill>
                <a:effectLst/>
                <a:latin typeface="Consolas" panose="020B0609020204030204" pitchFamily="49" charset="0"/>
              </a:rPr>
              <a:t>&gt;</a:t>
            </a:r>
            <a:endParaRPr lang="en-ID" sz="3600" b="0" dirty="0">
              <a:solidFill>
                <a:srgbClr val="F8F8F2"/>
              </a:solidFill>
              <a:effectLst/>
              <a:latin typeface="Consolas" panose="020B0609020204030204" pitchFamily="49" charset="0"/>
            </a:endParaRP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true</a:t>
            </a:r>
            <a:r>
              <a:rPr lang="en-ID" sz="3600" b="0" dirty="0">
                <a:solidFill>
                  <a:srgbClr val="F8F8F2"/>
                </a:solidFill>
                <a:effectLst/>
                <a:latin typeface="Consolas" panose="020B0609020204030204" pitchFamily="49" charset="0"/>
              </a:rPr>
              <a:t>;</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t>
            </a:r>
            <a:r>
              <a:rPr lang="en-ID" sz="3600" b="0" dirty="0" err="1">
                <a:solidFill>
                  <a:srgbClr val="F8F8F2"/>
                </a:solidFill>
                <a:effectLst/>
                <a:latin typeface="Consolas" panose="020B0609020204030204" pitchFamily="49" charset="0"/>
              </a:rPr>
              <a:t>benar</a:t>
            </a:r>
            <a:r>
              <a:rPr lang="en-ID" sz="3600" b="0" dirty="0">
                <a:solidFill>
                  <a:srgbClr val="F8F8F2"/>
                </a:solidFill>
                <a:effectLst/>
                <a:latin typeface="Consolas" panose="020B0609020204030204" pitchFamily="49" charset="0"/>
              </a:rPr>
              <a:t>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true</a:t>
            </a:r>
            <a:r>
              <a:rPr lang="en-ID" sz="3600" b="0" dirty="0">
                <a:solidFill>
                  <a:srgbClr val="F8F8F2"/>
                </a:solidFill>
                <a:effectLst/>
                <a:latin typeface="Consolas" panose="020B0609020204030204" pitchFamily="49" charset="0"/>
              </a:rPr>
              <a:t>;</a:t>
            </a:r>
          </a:p>
          <a:p>
            <a:r>
              <a:rPr lang="en-ID" sz="3600" b="0" dirty="0">
                <a:solidFill>
                  <a:srgbClr val="A6E22E"/>
                </a:solidFill>
                <a:effectLst/>
                <a:latin typeface="Consolas" panose="020B0609020204030204" pitchFamily="49" charset="0"/>
              </a:rPr>
              <a:t>console</a:t>
            </a:r>
            <a:r>
              <a:rPr lang="en-ID" sz="3600" b="0" dirty="0">
                <a:solidFill>
                  <a:srgbClr val="F8F8F2"/>
                </a:solidFill>
                <a:effectLst/>
                <a:latin typeface="Consolas" panose="020B0609020204030204" pitchFamily="49" charset="0"/>
              </a:rPr>
              <a:t>.</a:t>
            </a:r>
            <a:r>
              <a:rPr lang="en-ID" sz="3600" b="0" dirty="0">
                <a:solidFill>
                  <a:srgbClr val="A6E22E"/>
                </a:solidFill>
                <a:effectLst/>
                <a:latin typeface="Consolas" panose="020B0609020204030204" pitchFamily="49" charset="0"/>
              </a:rPr>
              <a:t>log</a:t>
            </a:r>
            <a:r>
              <a:rPr lang="en-ID" sz="3600" b="0" dirty="0">
                <a:solidFill>
                  <a:srgbClr val="F8F8F2"/>
                </a:solidFill>
                <a:effectLst/>
                <a:latin typeface="Consolas" panose="020B0609020204030204" pitchFamily="49" charset="0"/>
              </a:rPr>
              <a:t>(</a:t>
            </a:r>
            <a:r>
              <a:rPr lang="en-ID" sz="3600" b="0" i="1" dirty="0">
                <a:solidFill>
                  <a:srgbClr val="FD971F"/>
                </a:solidFill>
                <a:effectLst/>
                <a:latin typeface="Consolas" panose="020B0609020204030204" pitchFamily="49" charset="0"/>
              </a:rPr>
              <a:t>a</a:t>
            </a:r>
            <a:r>
              <a:rPr lang="en-ID" sz="3600" b="0" dirty="0">
                <a:solidFill>
                  <a:srgbClr val="F92672"/>
                </a:solidFill>
                <a:effectLst/>
                <a:latin typeface="Consolas" panose="020B0609020204030204" pitchFamily="49" charset="0"/>
              </a:rPr>
              <a:t>!=</a:t>
            </a:r>
            <a:r>
              <a:rPr lang="en-ID" sz="3600" b="0" dirty="0" err="1">
                <a:solidFill>
                  <a:srgbClr val="F8F8F2"/>
                </a:solidFill>
                <a:effectLst/>
                <a:latin typeface="Consolas" panose="020B0609020204030204" pitchFamily="49" charset="0"/>
              </a:rPr>
              <a:t>benar</a:t>
            </a:r>
            <a:r>
              <a:rPr lang="en-ID" sz="3600" b="0" dirty="0">
                <a:solidFill>
                  <a:srgbClr val="F8F8F2"/>
                </a:solidFill>
                <a:effectLst/>
                <a:latin typeface="Consolas" panose="020B0609020204030204" pitchFamily="49" charset="0"/>
              </a:rPr>
              <a:t>); </a:t>
            </a:r>
            <a:r>
              <a:rPr lang="en-ID" sz="3600" b="0" dirty="0">
                <a:solidFill>
                  <a:srgbClr val="88846F"/>
                </a:solidFill>
                <a:effectLst/>
                <a:latin typeface="Consolas" panose="020B0609020204030204" pitchFamily="49" charset="0"/>
              </a:rPr>
              <a:t>// false</a:t>
            </a:r>
            <a:r>
              <a:rPr lang="en-ID" sz="3600" b="0" dirty="0">
                <a:solidFill>
                  <a:srgbClr val="F8F8F2"/>
                </a:solidFill>
                <a:effectLst/>
                <a:latin typeface="Consolas" panose="020B0609020204030204" pitchFamily="49" charset="0"/>
              </a:rPr>
              <a:t>  </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a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12</a:t>
            </a:r>
            <a:r>
              <a:rPr lang="en-ID" sz="3600" b="0" dirty="0">
                <a:solidFill>
                  <a:srgbClr val="F8F8F2"/>
                </a:solidFill>
                <a:effectLst/>
                <a:latin typeface="Consolas" panose="020B0609020204030204" pitchFamily="49" charset="0"/>
              </a:rPr>
              <a:t>;</a:t>
            </a:r>
          </a:p>
          <a:p>
            <a:r>
              <a:rPr lang="en-ID" sz="3600" b="0" i="1" dirty="0">
                <a:solidFill>
                  <a:srgbClr val="F92672"/>
                </a:solidFill>
                <a:effectLst/>
                <a:latin typeface="Consolas" panose="020B0609020204030204" pitchFamily="49" charset="0"/>
              </a:rPr>
              <a:t>var</a:t>
            </a:r>
            <a:r>
              <a:rPr lang="en-ID" sz="3600" b="0" dirty="0">
                <a:solidFill>
                  <a:srgbClr val="F8F8F2"/>
                </a:solidFill>
                <a:effectLst/>
                <a:latin typeface="Consolas" panose="020B0609020204030204" pitchFamily="49" charset="0"/>
              </a:rPr>
              <a:t> b </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 </a:t>
            </a:r>
            <a:r>
              <a:rPr lang="en-ID" sz="3600" b="0" dirty="0">
                <a:solidFill>
                  <a:srgbClr val="AE81FF"/>
                </a:solidFill>
                <a:effectLst/>
                <a:latin typeface="Consolas" panose="020B0609020204030204" pitchFamily="49" charset="0"/>
              </a:rPr>
              <a:t>4</a:t>
            </a:r>
            <a:r>
              <a:rPr lang="en-ID" sz="3600" b="0" dirty="0">
                <a:solidFill>
                  <a:srgbClr val="F8F8F2"/>
                </a:solidFill>
                <a:effectLst/>
                <a:latin typeface="Consolas" panose="020B0609020204030204" pitchFamily="49" charset="0"/>
              </a:rPr>
              <a:t>;</a:t>
            </a:r>
          </a:p>
          <a:p>
            <a:r>
              <a:rPr lang="en-ID" sz="3600" b="0" dirty="0">
                <a:solidFill>
                  <a:srgbClr val="A6E22E"/>
                </a:solidFill>
                <a:effectLst/>
                <a:latin typeface="Consolas" panose="020B0609020204030204" pitchFamily="49" charset="0"/>
              </a:rPr>
              <a:t>console</a:t>
            </a:r>
            <a:r>
              <a:rPr lang="en-ID" sz="3600" b="0" dirty="0">
                <a:solidFill>
                  <a:srgbClr val="F8F8F2"/>
                </a:solidFill>
                <a:effectLst/>
                <a:latin typeface="Consolas" panose="020B0609020204030204" pitchFamily="49" charset="0"/>
              </a:rPr>
              <a:t>.</a:t>
            </a:r>
            <a:r>
              <a:rPr lang="en-ID" sz="3600" b="0" dirty="0">
                <a:solidFill>
                  <a:srgbClr val="A6E22E"/>
                </a:solidFill>
                <a:effectLst/>
                <a:latin typeface="Consolas" panose="020B0609020204030204" pitchFamily="49" charset="0"/>
              </a:rPr>
              <a:t>log</a:t>
            </a:r>
            <a:r>
              <a:rPr lang="en-ID" sz="3600" b="0" dirty="0">
                <a:solidFill>
                  <a:srgbClr val="F8F8F2"/>
                </a:solidFill>
                <a:effectLst/>
                <a:latin typeface="Consolas" panose="020B0609020204030204" pitchFamily="49" charset="0"/>
              </a:rPr>
              <a:t>(</a:t>
            </a:r>
            <a:r>
              <a:rPr lang="en-ID" sz="3600" b="0" i="1" dirty="0">
                <a:solidFill>
                  <a:srgbClr val="FD971F"/>
                </a:solidFill>
                <a:effectLst/>
                <a:latin typeface="Consolas" panose="020B0609020204030204" pitchFamily="49" charset="0"/>
              </a:rPr>
              <a:t>a</a:t>
            </a:r>
            <a:r>
              <a:rPr lang="en-ID" sz="3600" b="0" dirty="0">
                <a:solidFill>
                  <a:srgbClr val="F92672"/>
                </a:solidFill>
                <a:effectLst/>
                <a:latin typeface="Consolas" panose="020B0609020204030204" pitchFamily="49" charset="0"/>
              </a:rPr>
              <a:t>!=</a:t>
            </a:r>
            <a:r>
              <a:rPr lang="en-ID" sz="3600" b="0" dirty="0">
                <a:solidFill>
                  <a:srgbClr val="F8F8F2"/>
                </a:solidFill>
                <a:effectLst/>
                <a:latin typeface="Consolas" panose="020B0609020204030204" pitchFamily="49" charset="0"/>
              </a:rPr>
              <a:t>b); </a:t>
            </a:r>
            <a:r>
              <a:rPr lang="en-ID" sz="3600" b="0" dirty="0">
                <a:solidFill>
                  <a:srgbClr val="88846F"/>
                </a:solidFill>
                <a:effectLst/>
                <a:latin typeface="Consolas" panose="020B0609020204030204" pitchFamily="49" charset="0"/>
              </a:rPr>
              <a:t>// true</a:t>
            </a:r>
            <a:endParaRPr lang="en-ID" sz="3600" b="0" dirty="0">
              <a:solidFill>
                <a:srgbClr val="F8F8F2"/>
              </a:solidFill>
              <a:effectLst/>
              <a:latin typeface="Consolas" panose="020B0609020204030204" pitchFamily="49" charset="0"/>
            </a:endParaRPr>
          </a:p>
          <a:p>
            <a:r>
              <a:rPr lang="en-ID" sz="3600" b="0" dirty="0">
                <a:solidFill>
                  <a:srgbClr val="F92672"/>
                </a:solidFill>
                <a:effectLst/>
                <a:latin typeface="Consolas" panose="020B0609020204030204" pitchFamily="49" charset="0"/>
              </a:rPr>
              <a:t>&lt;/</a:t>
            </a:r>
            <a:r>
              <a:rPr lang="en-ID" sz="3600" b="0" dirty="0">
                <a:solidFill>
                  <a:srgbClr val="F8F8F2"/>
                </a:solidFill>
                <a:effectLst/>
                <a:latin typeface="Consolas" panose="020B0609020204030204" pitchFamily="49" charset="0"/>
              </a:rPr>
              <a:t>script</a:t>
            </a:r>
            <a:r>
              <a:rPr lang="en-ID" sz="3600" b="0" dirty="0">
                <a:solidFill>
                  <a:srgbClr val="F92672"/>
                </a:solidFill>
                <a:effectLst/>
                <a:latin typeface="Consolas" panose="020B0609020204030204" pitchFamily="49" charset="0"/>
              </a:rPr>
              <a:t>&gt;</a:t>
            </a:r>
            <a:endParaRPr lang="en-ID" sz="3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13275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kurang</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dari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(&lt;) dan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sama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(&lt;=)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script</a:t>
            </a:r>
            <a:r>
              <a:rPr lang="en-ID" sz="2800" b="0" dirty="0">
                <a:solidFill>
                  <a:srgbClr val="F92672"/>
                </a:solidFill>
                <a:effectLst/>
                <a:latin typeface="Consolas" panose="020B0609020204030204" pitchFamily="49" charset="0"/>
              </a:rPr>
              <a:t>&gt;</a:t>
            </a:r>
            <a:endParaRPr lang="en-ID" sz="2800" b="0" dirty="0">
              <a:solidFill>
                <a:srgbClr val="F8F8F2"/>
              </a:solidFill>
              <a:effectLst/>
              <a:latin typeface="Consolas" panose="020B0609020204030204" pitchFamily="49" charset="0"/>
            </a:endParaRP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a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3</a:t>
            </a:r>
            <a:r>
              <a:rPr lang="en-ID" sz="2800" b="0" dirty="0">
                <a:solidFill>
                  <a:srgbClr val="F8F8F2"/>
                </a:solidFill>
                <a:effectLst/>
                <a:latin typeface="Consolas" panose="020B0609020204030204" pitchFamily="49" charset="0"/>
              </a:rPr>
              <a:t>;</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b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4</a:t>
            </a:r>
            <a:r>
              <a:rPr lang="en-ID" sz="2800" b="0" dirty="0">
                <a:solidFill>
                  <a:srgbClr val="F8F8F2"/>
                </a:solidFill>
                <a:effectLst/>
                <a:latin typeface="Consolas" panose="020B0609020204030204" pitchFamily="49" charset="0"/>
              </a:rPr>
              <a:t>;</a:t>
            </a: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F8F8F2"/>
                </a:solidFill>
                <a:effectLst/>
                <a:latin typeface="Consolas" panose="020B0609020204030204" pitchFamily="49" charset="0"/>
              </a:rPr>
              <a:t>  </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a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5</a:t>
            </a:r>
            <a:r>
              <a:rPr lang="en-ID" sz="2800" b="0" dirty="0">
                <a:solidFill>
                  <a:srgbClr val="F8F8F2"/>
                </a:solidFill>
                <a:effectLst/>
                <a:latin typeface="Consolas" panose="020B0609020204030204" pitchFamily="49" charset="0"/>
              </a:rPr>
              <a:t>;</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b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5</a:t>
            </a:r>
            <a:r>
              <a:rPr lang="en-ID" sz="2800" b="0" dirty="0">
                <a:solidFill>
                  <a:srgbClr val="F8F8F2"/>
                </a:solidFill>
                <a:effectLst/>
                <a:latin typeface="Consolas" panose="020B0609020204030204" pitchFamily="49" charset="0"/>
              </a:rPr>
              <a:t>;</a:t>
            </a: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false</a:t>
            </a:r>
            <a:endParaRPr lang="en-ID" sz="2800" b="0" dirty="0">
              <a:solidFill>
                <a:srgbClr val="F8F8F2"/>
              </a:solidFill>
              <a:effectLst/>
              <a:latin typeface="Consolas" panose="020B0609020204030204" pitchFamily="49" charset="0"/>
            </a:endParaRP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script</a:t>
            </a:r>
            <a:r>
              <a:rPr lang="en-ID" sz="2800" b="0" dirty="0">
                <a:solidFill>
                  <a:srgbClr val="F92672"/>
                </a:solidFill>
                <a:effectLst/>
                <a:latin typeface="Consolas" panose="020B0609020204030204" pitchFamily="49" charset="0"/>
              </a:rPr>
              <a:t>&gt;</a:t>
            </a:r>
            <a:endParaRPr lang="en-ID" sz="28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98061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kurang</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dari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(&gt;) dan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sama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(&gt;=)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script</a:t>
            </a:r>
            <a:r>
              <a:rPr lang="en-ID" sz="2800" b="0" dirty="0">
                <a:solidFill>
                  <a:srgbClr val="F92672"/>
                </a:solidFill>
                <a:effectLst/>
                <a:latin typeface="Consolas" panose="020B0609020204030204" pitchFamily="49" charset="0"/>
              </a:rPr>
              <a:t>&gt;</a:t>
            </a:r>
            <a:endParaRPr lang="en-ID" sz="2800" b="0" dirty="0">
              <a:solidFill>
                <a:srgbClr val="F8F8F2"/>
              </a:solidFill>
              <a:effectLst/>
              <a:latin typeface="Consolas" panose="020B0609020204030204" pitchFamily="49" charset="0"/>
            </a:endParaRP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a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dirty="0">
                <a:solidFill>
                  <a:srgbClr val="AE81FF"/>
                </a:solidFill>
                <a:latin typeface="Consolas" panose="020B0609020204030204" pitchFamily="49" charset="0"/>
              </a:rPr>
              <a:t>4</a:t>
            </a:r>
            <a:r>
              <a:rPr lang="en-ID" sz="2800" b="0" dirty="0">
                <a:solidFill>
                  <a:srgbClr val="F8F8F2"/>
                </a:solidFill>
                <a:effectLst/>
                <a:latin typeface="Consolas" panose="020B0609020204030204" pitchFamily="49" charset="0"/>
              </a:rPr>
              <a:t>;</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b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dirty="0">
                <a:solidFill>
                  <a:srgbClr val="AE81FF"/>
                </a:solidFill>
                <a:latin typeface="Consolas" panose="020B0609020204030204" pitchFamily="49" charset="0"/>
              </a:rPr>
              <a:t>3</a:t>
            </a:r>
            <a:r>
              <a:rPr lang="en-ID" sz="2800" b="0" dirty="0">
                <a:solidFill>
                  <a:srgbClr val="F8F8F2"/>
                </a:solidFill>
                <a:effectLst/>
                <a:latin typeface="Consolas" panose="020B0609020204030204" pitchFamily="49" charset="0"/>
              </a:rPr>
              <a:t>;</a:t>
            </a: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b="0" i="1" dirty="0">
                <a:solidFill>
                  <a:srgbClr val="F92672"/>
                </a:solidFill>
                <a:effectLst/>
                <a:latin typeface="Consolas" panose="020B0609020204030204" pitchFamily="49" charset="0"/>
              </a:rPr>
              <a:t>&gt;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i="1" dirty="0">
                <a:solidFill>
                  <a:srgbClr val="F92672"/>
                </a:solidFill>
                <a:latin typeface="Consolas" panose="020B0609020204030204" pitchFamily="49" charset="0"/>
              </a:rPr>
              <a:t>&gt;</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F8F8F2"/>
                </a:solidFill>
                <a:effectLst/>
                <a:latin typeface="Consolas" panose="020B0609020204030204" pitchFamily="49" charset="0"/>
              </a:rPr>
              <a:t>  </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a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5</a:t>
            </a:r>
            <a:r>
              <a:rPr lang="en-ID" sz="2800" b="0" dirty="0">
                <a:solidFill>
                  <a:srgbClr val="F8F8F2"/>
                </a:solidFill>
                <a:effectLst/>
                <a:latin typeface="Consolas" panose="020B0609020204030204" pitchFamily="49" charset="0"/>
              </a:rPr>
              <a:t>;</a:t>
            </a:r>
          </a:p>
          <a:p>
            <a:r>
              <a:rPr lang="en-ID" sz="2800" b="0" i="1" dirty="0">
                <a:solidFill>
                  <a:srgbClr val="F92672"/>
                </a:solidFill>
                <a:effectLst/>
                <a:latin typeface="Consolas" panose="020B0609020204030204" pitchFamily="49" charset="0"/>
              </a:rPr>
              <a:t>var</a:t>
            </a:r>
            <a:r>
              <a:rPr lang="en-ID" sz="2800" b="0" dirty="0">
                <a:solidFill>
                  <a:srgbClr val="F8F8F2"/>
                </a:solidFill>
                <a:effectLst/>
                <a:latin typeface="Consolas" panose="020B0609020204030204" pitchFamily="49" charset="0"/>
              </a:rPr>
              <a:t> b </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 </a:t>
            </a:r>
            <a:r>
              <a:rPr lang="en-ID" sz="2800" b="0" dirty="0">
                <a:solidFill>
                  <a:srgbClr val="AE81FF"/>
                </a:solidFill>
                <a:effectLst/>
                <a:latin typeface="Consolas" panose="020B0609020204030204" pitchFamily="49" charset="0"/>
              </a:rPr>
              <a:t>5</a:t>
            </a:r>
            <a:r>
              <a:rPr lang="en-ID" sz="2800" b="0" dirty="0">
                <a:solidFill>
                  <a:srgbClr val="F8F8F2"/>
                </a:solidFill>
                <a:effectLst/>
                <a:latin typeface="Consolas" panose="020B0609020204030204" pitchFamily="49" charset="0"/>
              </a:rPr>
              <a:t>;</a:t>
            </a: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i="1" dirty="0">
                <a:solidFill>
                  <a:srgbClr val="F92672"/>
                </a:solidFill>
                <a:latin typeface="Consolas" panose="020B0609020204030204" pitchFamily="49" charset="0"/>
              </a:rPr>
              <a:t>&gt;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false</a:t>
            </a:r>
            <a:endParaRPr lang="en-ID" sz="2800" b="0" dirty="0">
              <a:solidFill>
                <a:srgbClr val="F8F8F2"/>
              </a:solidFill>
              <a:effectLst/>
              <a:latin typeface="Consolas" panose="020B0609020204030204" pitchFamily="49" charset="0"/>
            </a:endParaRPr>
          </a:p>
          <a:p>
            <a:r>
              <a:rPr lang="en-ID" sz="2800" b="0" dirty="0">
                <a:solidFill>
                  <a:srgbClr val="A6E22E"/>
                </a:solidFill>
                <a:effectLst/>
                <a:latin typeface="Consolas" panose="020B0609020204030204" pitchFamily="49" charset="0"/>
              </a:rPr>
              <a:t>console</a:t>
            </a:r>
            <a:r>
              <a:rPr lang="en-ID" sz="2800" b="0" dirty="0">
                <a:solidFill>
                  <a:srgbClr val="F8F8F2"/>
                </a:solidFill>
                <a:effectLst/>
                <a:latin typeface="Consolas" panose="020B0609020204030204" pitchFamily="49" charset="0"/>
              </a:rPr>
              <a:t>.</a:t>
            </a:r>
            <a:r>
              <a:rPr lang="en-ID" sz="2800" b="0" dirty="0">
                <a:solidFill>
                  <a:srgbClr val="A6E22E"/>
                </a:solidFill>
                <a:effectLst/>
                <a:latin typeface="Consolas" panose="020B0609020204030204" pitchFamily="49" charset="0"/>
              </a:rPr>
              <a:t>log</a:t>
            </a:r>
            <a:r>
              <a:rPr lang="en-ID" sz="2800" b="0" dirty="0">
                <a:solidFill>
                  <a:srgbClr val="F8F8F2"/>
                </a:solidFill>
                <a:effectLst/>
                <a:latin typeface="Consolas" panose="020B0609020204030204" pitchFamily="49" charset="0"/>
              </a:rPr>
              <a:t>(</a:t>
            </a:r>
            <a:r>
              <a:rPr lang="en-ID" sz="2800" b="0" i="1" dirty="0">
                <a:solidFill>
                  <a:srgbClr val="FD971F"/>
                </a:solidFill>
                <a:effectLst/>
                <a:latin typeface="Consolas" panose="020B0609020204030204" pitchFamily="49" charset="0"/>
              </a:rPr>
              <a:t>a</a:t>
            </a:r>
            <a:r>
              <a:rPr lang="en-ID" sz="2800" i="1" dirty="0">
                <a:solidFill>
                  <a:srgbClr val="F92672"/>
                </a:solidFill>
                <a:latin typeface="Consolas" panose="020B0609020204030204" pitchFamily="49" charset="0"/>
              </a:rPr>
              <a:t>&gt;</a:t>
            </a:r>
            <a:r>
              <a:rPr lang="en-ID" sz="2800" b="0" dirty="0">
                <a:solidFill>
                  <a:srgbClr val="F92672"/>
                </a:solidFill>
                <a:effectLst/>
                <a:latin typeface="Consolas" panose="020B0609020204030204" pitchFamily="49" charset="0"/>
              </a:rPr>
              <a:t>=</a:t>
            </a:r>
            <a:r>
              <a:rPr lang="en-ID" sz="2800" b="0" dirty="0">
                <a:solidFill>
                  <a:srgbClr val="F8F8F2"/>
                </a:solidFill>
                <a:effectLst/>
                <a:latin typeface="Consolas" panose="020B0609020204030204" pitchFamily="49" charset="0"/>
              </a:rPr>
              <a:t>b); </a:t>
            </a:r>
            <a:r>
              <a:rPr lang="en-ID" sz="2800" b="0" dirty="0">
                <a:solidFill>
                  <a:srgbClr val="88846F"/>
                </a:solidFill>
                <a:effectLst/>
                <a:latin typeface="Consolas" panose="020B0609020204030204" pitchFamily="49" charset="0"/>
              </a:rPr>
              <a:t>// true</a:t>
            </a:r>
            <a:endParaRPr lang="en-ID" sz="2800" b="0" dirty="0">
              <a:solidFill>
                <a:srgbClr val="F8F8F2"/>
              </a:solidFill>
              <a:effectLst/>
              <a:latin typeface="Consolas" panose="020B0609020204030204" pitchFamily="49" charset="0"/>
            </a:endParaRPr>
          </a:p>
          <a:p>
            <a:r>
              <a:rPr lang="en-ID" sz="2800" b="0" dirty="0">
                <a:solidFill>
                  <a:srgbClr val="F92672"/>
                </a:solidFill>
                <a:effectLst/>
                <a:latin typeface="Consolas" panose="020B0609020204030204" pitchFamily="49" charset="0"/>
              </a:rPr>
              <a:t>&lt;/</a:t>
            </a:r>
            <a:r>
              <a:rPr lang="en-ID" sz="2800" b="0" dirty="0">
                <a:solidFill>
                  <a:srgbClr val="F8F8F2"/>
                </a:solidFill>
                <a:effectLst/>
                <a:latin typeface="Consolas" panose="020B0609020204030204" pitchFamily="49" charset="0"/>
              </a:rPr>
              <a:t>script</a:t>
            </a:r>
            <a:r>
              <a:rPr lang="en-ID" sz="2800" b="0" dirty="0">
                <a:solidFill>
                  <a:srgbClr val="F92672"/>
                </a:solidFill>
                <a:effectLst/>
                <a:latin typeface="Consolas" panose="020B0609020204030204" pitchFamily="49" charset="0"/>
              </a:rPr>
              <a:t>&gt;</a:t>
            </a:r>
            <a:endParaRPr lang="en-ID" sz="28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92286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Pemberi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Nilai (Assignment)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3" name="Object 2">
            <a:extLst>
              <a:ext uri="{FF2B5EF4-FFF2-40B4-BE49-F238E27FC236}">
                <a16:creationId xmlns:a16="http://schemas.microsoft.com/office/drawing/2014/main" id="{B09375FA-714F-4B26-A9EE-50E33FEBEA4E}"/>
              </a:ext>
            </a:extLst>
          </p:cNvPr>
          <p:cNvGraphicFramePr>
            <a:graphicFrameLocks noChangeAspect="1"/>
          </p:cNvGraphicFramePr>
          <p:nvPr/>
        </p:nvGraphicFramePr>
        <p:xfrm>
          <a:off x="362432" y="2606890"/>
          <a:ext cx="11273460" cy="3189918"/>
        </p:xfrm>
        <a:graphic>
          <a:graphicData uri="http://schemas.openxmlformats.org/presentationml/2006/ole">
            <mc:AlternateContent xmlns:mc="http://schemas.openxmlformats.org/markup-compatibility/2006">
              <mc:Choice xmlns:v="urn:schemas-microsoft-com:vml" Requires="v">
                <p:oleObj name="Document" r:id="rId3" imgW="5924809" imgH="1676160" progId="Word.Document.12">
                  <p:embed/>
                </p:oleObj>
              </mc:Choice>
              <mc:Fallback>
                <p:oleObj name="Document" r:id="rId3" imgW="5924809" imgH="1676160" progId="Word.Document.12">
                  <p:embed/>
                  <p:pic>
                    <p:nvPicPr>
                      <p:cNvPr id="3" name="Object 2">
                        <a:extLst>
                          <a:ext uri="{FF2B5EF4-FFF2-40B4-BE49-F238E27FC236}">
                            <a16:creationId xmlns:a16="http://schemas.microsoft.com/office/drawing/2014/main" id="{B09375FA-714F-4B26-A9EE-50E33FEBEA4E}"/>
                          </a:ext>
                        </a:extLst>
                      </p:cNvPr>
                      <p:cNvPicPr/>
                      <p:nvPr/>
                    </p:nvPicPr>
                    <p:blipFill>
                      <a:blip r:embed="rId4"/>
                      <a:stretch>
                        <a:fillRect/>
                      </a:stretch>
                    </p:blipFill>
                    <p:spPr>
                      <a:xfrm>
                        <a:off x="362432" y="2606890"/>
                        <a:ext cx="11273460" cy="3189918"/>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175578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Logika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Object 1">
            <a:extLst>
              <a:ext uri="{FF2B5EF4-FFF2-40B4-BE49-F238E27FC236}">
                <a16:creationId xmlns:a16="http://schemas.microsoft.com/office/drawing/2014/main" id="{658919A6-D5E5-43F8-8537-268AEB5D4151}"/>
              </a:ext>
            </a:extLst>
          </p:cNvPr>
          <p:cNvGraphicFramePr>
            <a:graphicFrameLocks noChangeAspect="1"/>
          </p:cNvGraphicFramePr>
          <p:nvPr/>
        </p:nvGraphicFramePr>
        <p:xfrm>
          <a:off x="310990" y="3480603"/>
          <a:ext cx="11376344" cy="2005797"/>
        </p:xfrm>
        <a:graphic>
          <a:graphicData uri="http://schemas.openxmlformats.org/presentationml/2006/ole">
            <mc:AlternateContent xmlns:mc="http://schemas.openxmlformats.org/markup-compatibility/2006">
              <mc:Choice xmlns:v="urn:schemas-microsoft-com:vml" Requires="v">
                <p:oleObj name="Document" r:id="rId3" imgW="5924809" imgH="1044000" progId="Word.Document.12">
                  <p:embed/>
                </p:oleObj>
              </mc:Choice>
              <mc:Fallback>
                <p:oleObj name="Document" r:id="rId3" imgW="5924809" imgH="1044000" progId="Word.Document.12">
                  <p:embed/>
                  <p:pic>
                    <p:nvPicPr>
                      <p:cNvPr id="2" name="Object 1">
                        <a:extLst>
                          <a:ext uri="{FF2B5EF4-FFF2-40B4-BE49-F238E27FC236}">
                            <a16:creationId xmlns:a16="http://schemas.microsoft.com/office/drawing/2014/main" id="{658919A6-D5E5-43F8-8537-268AEB5D4151}"/>
                          </a:ext>
                        </a:extLst>
                      </p:cNvPr>
                      <p:cNvPicPr/>
                      <p:nvPr/>
                    </p:nvPicPr>
                    <p:blipFill>
                      <a:blip r:embed="rId4"/>
                      <a:stretch>
                        <a:fillRect/>
                      </a:stretch>
                    </p:blipFill>
                    <p:spPr>
                      <a:xfrm>
                        <a:off x="310990" y="3480603"/>
                        <a:ext cx="11376344" cy="2005797"/>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2384606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Logika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DFE3782F-939F-4081-BF7C-9B786975F7F8}"/>
              </a:ext>
            </a:extLst>
          </p:cNvPr>
          <p:cNvSpPr/>
          <p:nvPr/>
        </p:nvSpPr>
        <p:spPr>
          <a:xfrm>
            <a:off x="1098262" y="1690255"/>
            <a:ext cx="10442574" cy="5140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D" sz="2400" b="0" dirty="0">
                <a:solidFill>
                  <a:srgbClr val="F92672"/>
                </a:solidFill>
                <a:effectLst/>
                <a:latin typeface="Consolas" panose="020B0609020204030204" pitchFamily="49" charset="0"/>
              </a:rPr>
              <a:t>&lt;</a:t>
            </a:r>
            <a:r>
              <a:rPr lang="en-ID" sz="2400" b="0" dirty="0">
                <a:solidFill>
                  <a:srgbClr val="F8F8F2"/>
                </a:solidFill>
                <a:effectLst/>
                <a:latin typeface="Consolas" panose="020B0609020204030204" pitchFamily="49" charset="0"/>
              </a:rPr>
              <a:t>script</a:t>
            </a:r>
            <a:r>
              <a:rPr lang="en-ID" sz="2400" b="0" dirty="0">
                <a:solidFill>
                  <a:srgbClr val="F92672"/>
                </a:solidFill>
                <a:effectLst/>
                <a:latin typeface="Consolas" panose="020B0609020204030204" pitchFamily="49" charset="0"/>
              </a:rPr>
              <a:t>&gt;</a:t>
            </a:r>
            <a:endParaRPr lang="en-ID" sz="2400" b="0" dirty="0">
              <a:solidFill>
                <a:srgbClr val="F8F8F2"/>
              </a:solidFill>
              <a:effectLst/>
              <a:latin typeface="Consolas" panose="020B0609020204030204" pitchFamily="49" charset="0"/>
            </a:endParaRP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a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t>
            </a:r>
            <a:r>
              <a:rPr lang="en-ID" sz="2400" b="0" dirty="0">
                <a:solidFill>
                  <a:srgbClr val="AE81FF"/>
                </a:solidFill>
                <a:effectLst/>
                <a:latin typeface="Consolas" panose="020B0609020204030204" pitchFamily="49" charset="0"/>
              </a:rPr>
              <a:t>true</a:t>
            </a:r>
            <a:r>
              <a:rPr lang="en-ID" sz="2400" b="0" dirty="0">
                <a:solidFill>
                  <a:srgbClr val="F8F8F2"/>
                </a:solidFill>
                <a:effectLst/>
                <a:latin typeface="Consolas" panose="020B0609020204030204" pitchFamily="49" charset="0"/>
              </a:rPr>
              <a:t>;</a:t>
            </a: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b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t>
            </a:r>
            <a:r>
              <a:rPr lang="en-ID" sz="2400" b="0" dirty="0">
                <a:solidFill>
                  <a:srgbClr val="AE81FF"/>
                </a:solidFill>
                <a:effectLst/>
                <a:latin typeface="Consolas" panose="020B0609020204030204" pitchFamily="49" charset="0"/>
              </a:rPr>
              <a:t>false</a:t>
            </a:r>
            <a:r>
              <a:rPr lang="en-ID" sz="2400" b="0" dirty="0">
                <a:solidFill>
                  <a:srgbClr val="F8F8F2"/>
                </a:solidFill>
                <a:effectLst/>
                <a:latin typeface="Consolas" panose="020B0609020204030204" pitchFamily="49" charset="0"/>
              </a:rPr>
              <a:t>;</a:t>
            </a: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hasil1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 </a:t>
            </a:r>
            <a:r>
              <a:rPr lang="en-ID" sz="2400" b="0" dirty="0">
                <a:solidFill>
                  <a:srgbClr val="F92672"/>
                </a:solidFill>
                <a:effectLst/>
                <a:latin typeface="Consolas" panose="020B0609020204030204" pitchFamily="49" charset="0"/>
              </a:rPr>
              <a:t>&amp;&amp;</a:t>
            </a:r>
            <a:r>
              <a:rPr lang="en-ID" sz="2400" b="0" dirty="0">
                <a:solidFill>
                  <a:srgbClr val="F8F8F2"/>
                </a:solidFill>
                <a:effectLst/>
                <a:latin typeface="Consolas" panose="020B0609020204030204" pitchFamily="49" charset="0"/>
              </a:rPr>
              <a:t> b;</a:t>
            </a:r>
          </a:p>
          <a:p>
            <a:r>
              <a:rPr lang="en-ID" sz="2400" b="0" dirty="0">
                <a:solidFill>
                  <a:srgbClr val="A6E22E"/>
                </a:solidFill>
                <a:effectLst/>
                <a:latin typeface="Consolas" panose="020B0609020204030204" pitchFamily="49" charset="0"/>
              </a:rPr>
              <a:t>console</a:t>
            </a:r>
            <a:r>
              <a:rPr lang="en-ID" sz="2400" b="0" dirty="0">
                <a:solidFill>
                  <a:srgbClr val="F8F8F2"/>
                </a:solidFill>
                <a:effectLst/>
                <a:latin typeface="Consolas" panose="020B0609020204030204" pitchFamily="49" charset="0"/>
              </a:rPr>
              <a:t>.</a:t>
            </a:r>
            <a:r>
              <a:rPr lang="en-ID" sz="2400" b="0" dirty="0">
                <a:solidFill>
                  <a:srgbClr val="A6E22E"/>
                </a:solidFill>
                <a:effectLst/>
                <a:latin typeface="Consolas" panose="020B0609020204030204" pitchFamily="49" charset="0"/>
              </a:rPr>
              <a:t>log</a:t>
            </a:r>
            <a:r>
              <a:rPr lang="en-ID" sz="2400" b="0" dirty="0">
                <a:solidFill>
                  <a:srgbClr val="F8F8F2"/>
                </a:solidFill>
                <a:effectLst/>
                <a:latin typeface="Consolas" panose="020B0609020204030204" pitchFamily="49" charset="0"/>
              </a:rPr>
              <a:t>(</a:t>
            </a:r>
            <a:r>
              <a:rPr lang="en-ID" sz="2400" b="0" i="1" dirty="0">
                <a:solidFill>
                  <a:srgbClr val="FD971F"/>
                </a:solidFill>
                <a:effectLst/>
                <a:latin typeface="Consolas" panose="020B0609020204030204" pitchFamily="49" charset="0"/>
              </a:rPr>
              <a:t>hasil1</a:t>
            </a:r>
            <a:r>
              <a:rPr lang="en-ID" sz="2400" b="0" dirty="0">
                <a:solidFill>
                  <a:srgbClr val="F8F8F2"/>
                </a:solidFill>
                <a:effectLst/>
                <a:latin typeface="Consolas" panose="020B0609020204030204" pitchFamily="49" charset="0"/>
              </a:rPr>
              <a:t>); </a:t>
            </a:r>
            <a:r>
              <a:rPr lang="en-ID" sz="2400" b="0" dirty="0">
                <a:solidFill>
                  <a:srgbClr val="88846F"/>
                </a:solidFill>
                <a:effectLst/>
                <a:latin typeface="Consolas" panose="020B0609020204030204" pitchFamily="49" charset="0"/>
              </a:rPr>
              <a:t>//false</a:t>
            </a:r>
            <a:endParaRPr lang="en-ID" sz="2400" b="0" dirty="0">
              <a:solidFill>
                <a:srgbClr val="F8F8F2"/>
              </a:solidFill>
              <a:effectLst/>
              <a:latin typeface="Consolas" panose="020B0609020204030204" pitchFamily="49" charset="0"/>
            </a:endParaRP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hasil2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 </a:t>
            </a:r>
            <a:r>
              <a:rPr lang="en-ID" sz="2400" b="0" dirty="0">
                <a:solidFill>
                  <a:srgbClr val="F92672"/>
                </a:solidFill>
                <a:effectLst/>
                <a:latin typeface="Consolas" panose="020B0609020204030204" pitchFamily="49" charset="0"/>
              </a:rPr>
              <a:t>&amp;&amp;</a:t>
            </a:r>
            <a:r>
              <a:rPr lang="en-ID" sz="2400" b="0" dirty="0">
                <a:solidFill>
                  <a:srgbClr val="F8F8F2"/>
                </a:solidFill>
                <a:effectLst/>
                <a:latin typeface="Consolas" panose="020B0609020204030204" pitchFamily="49" charset="0"/>
              </a:rPr>
              <a:t> a;</a:t>
            </a:r>
          </a:p>
          <a:p>
            <a:r>
              <a:rPr lang="en-ID" sz="2400" b="0" dirty="0">
                <a:solidFill>
                  <a:srgbClr val="A6E22E"/>
                </a:solidFill>
                <a:effectLst/>
                <a:latin typeface="Consolas" panose="020B0609020204030204" pitchFamily="49" charset="0"/>
              </a:rPr>
              <a:t>console</a:t>
            </a:r>
            <a:r>
              <a:rPr lang="en-ID" sz="2400" b="0" dirty="0">
                <a:solidFill>
                  <a:srgbClr val="F8F8F2"/>
                </a:solidFill>
                <a:effectLst/>
                <a:latin typeface="Consolas" panose="020B0609020204030204" pitchFamily="49" charset="0"/>
              </a:rPr>
              <a:t>.</a:t>
            </a:r>
            <a:r>
              <a:rPr lang="en-ID" sz="2400" b="0" dirty="0">
                <a:solidFill>
                  <a:srgbClr val="A6E22E"/>
                </a:solidFill>
                <a:effectLst/>
                <a:latin typeface="Consolas" panose="020B0609020204030204" pitchFamily="49" charset="0"/>
              </a:rPr>
              <a:t>log</a:t>
            </a:r>
            <a:r>
              <a:rPr lang="en-ID" sz="2400" b="0" dirty="0">
                <a:solidFill>
                  <a:srgbClr val="F8F8F2"/>
                </a:solidFill>
                <a:effectLst/>
                <a:latin typeface="Consolas" panose="020B0609020204030204" pitchFamily="49" charset="0"/>
              </a:rPr>
              <a:t>(</a:t>
            </a:r>
            <a:r>
              <a:rPr lang="en-ID" sz="2400" b="0" i="1" dirty="0">
                <a:solidFill>
                  <a:srgbClr val="FD971F"/>
                </a:solidFill>
                <a:effectLst/>
                <a:latin typeface="Consolas" panose="020B0609020204030204" pitchFamily="49" charset="0"/>
              </a:rPr>
              <a:t>hasil2</a:t>
            </a:r>
            <a:r>
              <a:rPr lang="en-ID" sz="2400" b="0" dirty="0">
                <a:solidFill>
                  <a:srgbClr val="F8F8F2"/>
                </a:solidFill>
                <a:effectLst/>
                <a:latin typeface="Consolas" panose="020B0609020204030204" pitchFamily="49" charset="0"/>
              </a:rPr>
              <a:t>); </a:t>
            </a:r>
            <a:r>
              <a:rPr lang="en-ID" sz="2400" b="0" dirty="0">
                <a:solidFill>
                  <a:srgbClr val="88846F"/>
                </a:solidFill>
                <a:effectLst/>
                <a:latin typeface="Consolas" panose="020B0609020204030204" pitchFamily="49" charset="0"/>
              </a:rPr>
              <a:t>//true</a:t>
            </a:r>
            <a:endParaRPr lang="en-ID" sz="2400" b="0" dirty="0">
              <a:solidFill>
                <a:srgbClr val="F8F8F2"/>
              </a:solidFill>
              <a:effectLst/>
              <a:latin typeface="Consolas" panose="020B0609020204030204" pitchFamily="49" charset="0"/>
            </a:endParaRP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hasil3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b;</a:t>
            </a:r>
          </a:p>
          <a:p>
            <a:r>
              <a:rPr lang="en-ID" sz="2400" b="0" dirty="0">
                <a:solidFill>
                  <a:srgbClr val="A6E22E"/>
                </a:solidFill>
                <a:effectLst/>
                <a:latin typeface="Consolas" panose="020B0609020204030204" pitchFamily="49" charset="0"/>
              </a:rPr>
              <a:t>console</a:t>
            </a:r>
            <a:r>
              <a:rPr lang="en-ID" sz="2400" b="0" dirty="0">
                <a:solidFill>
                  <a:srgbClr val="F8F8F2"/>
                </a:solidFill>
                <a:effectLst/>
                <a:latin typeface="Consolas" panose="020B0609020204030204" pitchFamily="49" charset="0"/>
              </a:rPr>
              <a:t>.</a:t>
            </a:r>
            <a:r>
              <a:rPr lang="en-ID" sz="2400" b="0" dirty="0">
                <a:solidFill>
                  <a:srgbClr val="A6E22E"/>
                </a:solidFill>
                <a:effectLst/>
                <a:latin typeface="Consolas" panose="020B0609020204030204" pitchFamily="49" charset="0"/>
              </a:rPr>
              <a:t>log</a:t>
            </a:r>
            <a:r>
              <a:rPr lang="en-ID" sz="2400" b="0" dirty="0">
                <a:solidFill>
                  <a:srgbClr val="F8F8F2"/>
                </a:solidFill>
                <a:effectLst/>
                <a:latin typeface="Consolas" panose="020B0609020204030204" pitchFamily="49" charset="0"/>
              </a:rPr>
              <a:t>(</a:t>
            </a:r>
            <a:r>
              <a:rPr lang="en-ID" sz="2400" b="0" i="1" dirty="0">
                <a:solidFill>
                  <a:srgbClr val="FD971F"/>
                </a:solidFill>
                <a:effectLst/>
                <a:latin typeface="Consolas" panose="020B0609020204030204" pitchFamily="49" charset="0"/>
              </a:rPr>
              <a:t>hasil3</a:t>
            </a:r>
            <a:r>
              <a:rPr lang="en-ID" sz="2400" b="0" dirty="0">
                <a:solidFill>
                  <a:srgbClr val="F8F8F2"/>
                </a:solidFill>
                <a:effectLst/>
                <a:latin typeface="Consolas" panose="020B0609020204030204" pitchFamily="49" charset="0"/>
              </a:rPr>
              <a:t>); </a:t>
            </a:r>
            <a:r>
              <a:rPr lang="en-ID" sz="2400" b="0" dirty="0">
                <a:solidFill>
                  <a:srgbClr val="88846F"/>
                </a:solidFill>
                <a:effectLst/>
                <a:latin typeface="Consolas" panose="020B0609020204030204" pitchFamily="49" charset="0"/>
              </a:rPr>
              <a:t>//true</a:t>
            </a:r>
            <a:endParaRPr lang="en-ID" sz="2400" b="0" dirty="0">
              <a:solidFill>
                <a:srgbClr val="F8F8F2"/>
              </a:solidFill>
              <a:effectLst/>
              <a:latin typeface="Consolas" panose="020B0609020204030204" pitchFamily="49" charset="0"/>
            </a:endParaRPr>
          </a:p>
          <a:p>
            <a:r>
              <a:rPr lang="en-ID" sz="2400" b="0" dirty="0">
                <a:solidFill>
                  <a:srgbClr val="F8F8F2"/>
                </a:solidFill>
                <a:effectLst/>
                <a:latin typeface="Consolas" panose="020B0609020204030204" pitchFamily="49" charset="0"/>
              </a:rPr>
              <a:t>  </a:t>
            </a:r>
          </a:p>
          <a:p>
            <a:r>
              <a:rPr lang="en-ID" sz="2400" b="0" i="1" dirty="0">
                <a:solidFill>
                  <a:srgbClr val="F92672"/>
                </a:solidFill>
                <a:effectLst/>
                <a:latin typeface="Consolas" panose="020B0609020204030204" pitchFamily="49" charset="0"/>
              </a:rPr>
              <a:t>var</a:t>
            </a:r>
            <a:r>
              <a:rPr lang="en-ID" sz="2400" b="0" dirty="0">
                <a:solidFill>
                  <a:srgbClr val="F8F8F2"/>
                </a:solidFill>
                <a:effectLst/>
                <a:latin typeface="Consolas" panose="020B0609020204030204" pitchFamily="49" charset="0"/>
              </a:rPr>
              <a:t> hasil4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 </a:t>
            </a:r>
            <a:r>
              <a:rPr lang="en-ID" sz="2400" b="0" dirty="0">
                <a:solidFill>
                  <a:srgbClr val="F92672"/>
                </a:solidFill>
                <a:effectLst/>
                <a:latin typeface="Consolas" panose="020B0609020204030204" pitchFamily="49" charset="0"/>
              </a:rPr>
              <a:t>!</a:t>
            </a:r>
            <a:r>
              <a:rPr lang="en-ID" sz="2400" b="0" dirty="0">
                <a:solidFill>
                  <a:srgbClr val="F8F8F2"/>
                </a:solidFill>
                <a:effectLst/>
                <a:latin typeface="Consolas" panose="020B0609020204030204" pitchFamily="49" charset="0"/>
              </a:rPr>
              <a:t>a;</a:t>
            </a:r>
          </a:p>
          <a:p>
            <a:r>
              <a:rPr lang="en-ID" sz="2400" b="0" dirty="0">
                <a:solidFill>
                  <a:srgbClr val="A6E22E"/>
                </a:solidFill>
                <a:effectLst/>
                <a:latin typeface="Consolas" panose="020B0609020204030204" pitchFamily="49" charset="0"/>
              </a:rPr>
              <a:t>console</a:t>
            </a:r>
            <a:r>
              <a:rPr lang="en-ID" sz="2400" b="0" dirty="0">
                <a:solidFill>
                  <a:srgbClr val="F8F8F2"/>
                </a:solidFill>
                <a:effectLst/>
                <a:latin typeface="Consolas" panose="020B0609020204030204" pitchFamily="49" charset="0"/>
              </a:rPr>
              <a:t>.</a:t>
            </a:r>
            <a:r>
              <a:rPr lang="en-ID" sz="2400" b="0" dirty="0">
                <a:solidFill>
                  <a:srgbClr val="A6E22E"/>
                </a:solidFill>
                <a:effectLst/>
                <a:latin typeface="Consolas" panose="020B0609020204030204" pitchFamily="49" charset="0"/>
              </a:rPr>
              <a:t>log</a:t>
            </a:r>
            <a:r>
              <a:rPr lang="en-ID" sz="2400" b="0" dirty="0">
                <a:solidFill>
                  <a:srgbClr val="F8F8F2"/>
                </a:solidFill>
                <a:effectLst/>
                <a:latin typeface="Consolas" panose="020B0609020204030204" pitchFamily="49" charset="0"/>
              </a:rPr>
              <a:t>(</a:t>
            </a:r>
            <a:r>
              <a:rPr lang="en-ID" sz="2400" b="0" i="1" dirty="0">
                <a:solidFill>
                  <a:srgbClr val="FD971F"/>
                </a:solidFill>
                <a:effectLst/>
                <a:latin typeface="Consolas" panose="020B0609020204030204" pitchFamily="49" charset="0"/>
              </a:rPr>
              <a:t>hasil4</a:t>
            </a:r>
            <a:r>
              <a:rPr lang="en-ID" sz="2400" b="0" dirty="0">
                <a:solidFill>
                  <a:srgbClr val="F8F8F2"/>
                </a:solidFill>
                <a:effectLst/>
                <a:latin typeface="Consolas" panose="020B0609020204030204" pitchFamily="49" charset="0"/>
              </a:rPr>
              <a:t>); </a:t>
            </a:r>
            <a:r>
              <a:rPr lang="en-ID" sz="2400" b="0" dirty="0">
                <a:solidFill>
                  <a:srgbClr val="88846F"/>
                </a:solidFill>
                <a:effectLst/>
                <a:latin typeface="Consolas" panose="020B0609020204030204" pitchFamily="49" charset="0"/>
              </a:rPr>
              <a:t>//false</a:t>
            </a:r>
            <a:endParaRPr lang="en-ID" sz="2400" b="0" dirty="0">
              <a:solidFill>
                <a:srgbClr val="F8F8F2"/>
              </a:solidFill>
              <a:effectLst/>
              <a:latin typeface="Consolas" panose="020B0609020204030204" pitchFamily="49" charset="0"/>
            </a:endParaRPr>
          </a:p>
          <a:p>
            <a:r>
              <a:rPr lang="en-ID" sz="2400" b="0" dirty="0">
                <a:solidFill>
                  <a:srgbClr val="F92672"/>
                </a:solidFill>
                <a:effectLst/>
                <a:latin typeface="Consolas" panose="020B0609020204030204" pitchFamily="49" charset="0"/>
              </a:rPr>
              <a:t>&lt;/</a:t>
            </a:r>
            <a:r>
              <a:rPr lang="en-ID" sz="2400" b="0" dirty="0">
                <a:solidFill>
                  <a:srgbClr val="F8F8F2"/>
                </a:solidFill>
                <a:effectLst/>
                <a:latin typeface="Consolas" panose="020B0609020204030204" pitchFamily="49" charset="0"/>
              </a:rPr>
              <a:t>script</a:t>
            </a:r>
            <a:r>
              <a:rPr lang="en-ID" sz="2400" b="0" dirty="0">
                <a:solidFill>
                  <a:srgbClr val="F92672"/>
                </a:solidFill>
                <a:effectLst/>
                <a:latin typeface="Consolas" panose="020B0609020204030204" pitchFamily="49" charset="0"/>
              </a:rPr>
              <a:t>&gt;</a:t>
            </a:r>
            <a:endParaRPr lang="en-ID" sz="2400" b="0" dirty="0">
              <a:solidFill>
                <a:srgbClr val="F8F8F2"/>
              </a:solidFill>
              <a:effectLst/>
              <a:latin typeface="Consolas" panose="020B0609020204030204" pitchFamily="49" charset="0"/>
            </a:endParaRPr>
          </a:p>
          <a:p>
            <a:endParaRPr lang="en-ID" sz="2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3498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https://www.w3schools.com/</a:t>
            </a:r>
          </a:p>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https://www.javapoint.com/</a:t>
            </a: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hlinkClick r:id="rId3"/>
              </a:rPr>
              <a:t>https://www.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hlinkClick r:id="rId3"/>
              </a:rPr>
              <a:t>tutorialspoint.com/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https://www.duniailkom.com/</a:t>
            </a:r>
          </a:p>
        </p:txBody>
      </p:sp>
    </p:spTree>
    <p:extLst>
      <p:ext uri="{BB962C8B-B14F-4D97-AF65-F5344CB8AC3E}">
        <p14:creationId xmlns:p14="http://schemas.microsoft.com/office/powerpoint/2010/main" val="31758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Pemrograman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EDB11567-014F-4B4D-9B24-7456580E11A1}"/>
              </a:ext>
            </a:extLst>
          </p:cNvPr>
          <p:cNvPicPr>
            <a:picLocks noChangeAspect="1"/>
          </p:cNvPicPr>
          <p:nvPr/>
        </p:nvPicPr>
        <p:blipFill>
          <a:blip r:embed="rId3"/>
          <a:stretch>
            <a:fillRect/>
          </a:stretch>
        </p:blipFill>
        <p:spPr>
          <a:xfrm>
            <a:off x="3259702" y="2220594"/>
            <a:ext cx="5476875" cy="4352925"/>
          </a:xfrm>
          <a:prstGeom prst="rect">
            <a:avLst/>
          </a:prstGeom>
          <a:ln w="6350">
            <a:solidFill>
              <a:schemeClr val="tx1"/>
            </a:solidFill>
          </a:ln>
        </p:spPr>
      </p:pic>
    </p:spTree>
    <p:extLst>
      <p:ext uri="{BB962C8B-B14F-4D97-AF65-F5344CB8AC3E}">
        <p14:creationId xmlns:p14="http://schemas.microsoft.com/office/powerpoint/2010/main" val="6015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6"/>
          <p:cNvSpPr txBox="1">
            <a:spLocks noGrp="1"/>
          </p:cNvSpPr>
          <p:nvPr>
            <p:ph type="body" idx="4294967295"/>
          </p:nvPr>
        </p:nvSpPr>
        <p:spPr>
          <a:xfrm>
            <a:off x="0" y="1944688"/>
            <a:ext cx="11093450" cy="4483100"/>
          </a:xfrm>
          <a:prstGeom prst="rect">
            <a:avLst/>
          </a:prstGeom>
        </p:spPr>
        <p:txBody>
          <a:bodyPr spcFirstLastPara="1" wrap="square" lIns="0" tIns="0" rIns="0" bIns="0" anchor="t" anchorCtr="0">
            <a:normAutofit lnSpcReduction="10000"/>
          </a:bodyPr>
          <a:lstStyle/>
          <a:p>
            <a:pPr marL="0" indent="0">
              <a:buNone/>
            </a:pPr>
            <a:r>
              <a:rPr lang="en" sz="2624" dirty="0"/>
              <a:t>Ada 2 tipe bahasa pemrograman :</a:t>
            </a:r>
            <a:endParaRPr sz="2624" dirty="0"/>
          </a:p>
          <a:p>
            <a:pPr indent="-466618">
              <a:buSzPts val="2000"/>
              <a:buAutoNum type="arabicPeriod"/>
            </a:pPr>
            <a:r>
              <a:rPr lang="en" sz="2624" b="1" dirty="0"/>
              <a:t>Compiled language</a:t>
            </a:r>
            <a:r>
              <a:rPr lang="en" sz="2624" dirty="0"/>
              <a:t> : Bahasa pemrograman yang ditulis, diubah terlebih dahulu ke dalam bahasa mesin sehingga dapat dieksekusi oleh prosesor. Membutuhkan langkah “build”, yaitu kompilasi secara manual oleh programmer.</a:t>
            </a:r>
            <a:br>
              <a:rPr lang="en" sz="2624" dirty="0"/>
            </a:br>
            <a:r>
              <a:rPr lang="en" sz="2624" dirty="0"/>
              <a:t>Contoh : C, C++, Erlang, Rust, Go</a:t>
            </a:r>
            <a:endParaRPr sz="2624" dirty="0"/>
          </a:p>
          <a:p>
            <a:pPr indent="-466618">
              <a:buSzPts val="2000"/>
              <a:buAutoNum type="arabicPeriod"/>
            </a:pPr>
            <a:r>
              <a:rPr lang="en" sz="2624" b="1" dirty="0"/>
              <a:t>Interpreted language</a:t>
            </a:r>
            <a:r>
              <a:rPr lang="en" sz="2624" dirty="0"/>
              <a:t> : Bahasa pemrograman dimana kodenya dieksekusi baris demi baris. Secara kecepatan lebih lambat daripada compiled language.</a:t>
            </a:r>
            <a:br>
              <a:rPr lang="en" sz="2624" dirty="0"/>
            </a:br>
            <a:r>
              <a:rPr lang="en" sz="2624" dirty="0"/>
              <a:t>Contoh : PHP, Ruby, Python, Javascript</a:t>
            </a:r>
            <a:endParaRPr sz="2624" dirty="0"/>
          </a:p>
          <a:p>
            <a:pPr marL="0" indent="0"/>
            <a:endParaRPr sz="2624" dirty="0"/>
          </a:p>
          <a:p>
            <a:pPr marL="0" indent="0">
              <a:buNone/>
            </a:pPr>
            <a:r>
              <a:rPr lang="en" sz="2624" dirty="0"/>
              <a:t>Yang memproses bahasa tersebut disebut compiler atau interpreter</a:t>
            </a:r>
            <a:endParaRPr sz="2624" dirty="0"/>
          </a:p>
        </p:txBody>
      </p:sp>
      <p:sp>
        <p:nvSpPr>
          <p:cNvPr id="423" name="Google Shape;423;p56"/>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7"/>
          <p:cNvSpPr txBox="1">
            <a:spLocks noGrp="1"/>
          </p:cNvSpPr>
          <p:nvPr>
            <p:ph type="title" idx="4294967295"/>
          </p:nvPr>
        </p:nvSpPr>
        <p:spPr>
          <a:xfrm>
            <a:off x="0" y="257175"/>
            <a:ext cx="11179175" cy="752475"/>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pic>
        <p:nvPicPr>
          <p:cNvPr id="430" name="Google Shape;430;p57"/>
          <p:cNvPicPr preferRelativeResize="0"/>
          <p:nvPr/>
        </p:nvPicPr>
        <p:blipFill>
          <a:blip r:embed="rId3">
            <a:alphaModFix/>
          </a:blip>
          <a:stretch>
            <a:fillRect/>
          </a:stretch>
        </p:blipFill>
        <p:spPr>
          <a:xfrm>
            <a:off x="788719" y="1917533"/>
            <a:ext cx="10335059" cy="44828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body" idx="4294967295"/>
          </p:nvPr>
        </p:nvSpPr>
        <p:spPr>
          <a:xfrm>
            <a:off x="0" y="1958975"/>
            <a:ext cx="11093450" cy="4483100"/>
          </a:xfrm>
          <a:prstGeom prst="rect">
            <a:avLst/>
          </a:prstGeom>
        </p:spPr>
        <p:txBody>
          <a:bodyPr spcFirstLastPara="1" wrap="square" lIns="0" tIns="0" rIns="0" bIns="0" anchor="t" anchorCtr="0">
            <a:normAutofit fontScale="85000" lnSpcReduction="20000"/>
          </a:bodyPr>
          <a:lstStyle/>
          <a:p>
            <a:pPr marL="0" indent="0">
              <a:lnSpc>
                <a:spcPct val="115000"/>
              </a:lnSpc>
              <a:spcBef>
                <a:spcPts val="1312"/>
              </a:spcBef>
              <a:buClr>
                <a:schemeClr val="dk1"/>
              </a:buClr>
              <a:buSzPct val="55000"/>
            </a:pPr>
            <a:r>
              <a:rPr lang="en" sz="2624" b="1" dirty="0"/>
              <a:t>Variabel</a:t>
            </a:r>
            <a:r>
              <a:rPr lang="en" sz="2624" dirty="0"/>
              <a:t> - Merupakan blok memori yang memiliki nama yang dapat menyimpan nilai.</a:t>
            </a:r>
            <a:endParaRPr sz="2624" dirty="0"/>
          </a:p>
          <a:p>
            <a:pPr marL="0" indent="0">
              <a:lnSpc>
                <a:spcPct val="115000"/>
              </a:lnSpc>
              <a:spcBef>
                <a:spcPts val="1312"/>
              </a:spcBef>
              <a:buClr>
                <a:schemeClr val="dk1"/>
              </a:buClr>
              <a:buSzPct val="55000"/>
            </a:pPr>
            <a:r>
              <a:rPr lang="en" sz="2624" b="1" dirty="0"/>
              <a:t>Literal</a:t>
            </a:r>
            <a:r>
              <a:rPr lang="en" sz="2624" dirty="0"/>
              <a:t> - Merupakan nilai konstan / tetap.</a:t>
            </a:r>
            <a:endParaRPr sz="2624" dirty="0"/>
          </a:p>
          <a:p>
            <a:pPr marL="0" indent="0">
              <a:lnSpc>
                <a:spcPct val="115000"/>
              </a:lnSpc>
              <a:spcBef>
                <a:spcPts val="1312"/>
              </a:spcBef>
              <a:buClr>
                <a:schemeClr val="dk1"/>
              </a:buClr>
              <a:buSzPct val="55000"/>
            </a:pPr>
            <a:r>
              <a:rPr lang="en" sz="2624" b="1" dirty="0"/>
              <a:t>Operator</a:t>
            </a:r>
            <a:r>
              <a:rPr lang="en" sz="2624" dirty="0"/>
              <a:t> - Simbol yang menentukan bagaimana operand akan diproses.</a:t>
            </a:r>
            <a:endParaRPr sz="2624" dirty="0"/>
          </a:p>
          <a:p>
            <a:pPr marL="0" indent="0">
              <a:lnSpc>
                <a:spcPct val="115000"/>
              </a:lnSpc>
              <a:spcBef>
                <a:spcPts val="1312"/>
              </a:spcBef>
              <a:buClr>
                <a:schemeClr val="dk1"/>
              </a:buClr>
              <a:buSzPct val="55000"/>
            </a:pPr>
            <a:r>
              <a:rPr lang="en" sz="2624" b="1" dirty="0"/>
              <a:t>Keyword </a:t>
            </a:r>
            <a:r>
              <a:rPr lang="en" sz="2624" dirty="0"/>
              <a:t>- Kata-kata yang memiliki makna khusus dalam konteks suatu bahasa pemrograman.</a:t>
            </a:r>
            <a:endParaRPr sz="2624" dirty="0"/>
          </a:p>
          <a:p>
            <a:pPr marL="0" indent="0">
              <a:lnSpc>
                <a:spcPct val="115000"/>
              </a:lnSpc>
              <a:spcBef>
                <a:spcPts val="1312"/>
              </a:spcBef>
              <a:buClr>
                <a:schemeClr val="dk1"/>
              </a:buClr>
              <a:buSzPct val="55000"/>
            </a:pPr>
            <a:r>
              <a:rPr lang="en" sz="2624" b="1" dirty="0"/>
              <a:t>Modules </a:t>
            </a:r>
            <a:r>
              <a:rPr lang="en" sz="2624" dirty="0"/>
              <a:t>- Merupakan blok kode yang dapat digunakan kembali di berbagai program.</a:t>
            </a:r>
            <a:endParaRPr sz="2624" dirty="0"/>
          </a:p>
          <a:p>
            <a:pPr marL="0" indent="0">
              <a:lnSpc>
                <a:spcPct val="115000"/>
              </a:lnSpc>
              <a:spcBef>
                <a:spcPts val="1312"/>
              </a:spcBef>
              <a:buClr>
                <a:schemeClr val="dk1"/>
              </a:buClr>
              <a:buSzPct val="55000"/>
            </a:pPr>
            <a:r>
              <a:rPr lang="en" sz="2624" b="1" dirty="0"/>
              <a:t>Comments</a:t>
            </a:r>
            <a:r>
              <a:rPr lang="en" sz="2624" dirty="0"/>
              <a:t> - Digunakan untuk mengabaikan kode program sehingga tidak dieksekusi oleh mesin JavaScript.</a:t>
            </a:r>
            <a:endParaRPr sz="2624" dirty="0"/>
          </a:p>
          <a:p>
            <a:pPr marL="0" indent="0">
              <a:lnSpc>
                <a:spcPct val="115000"/>
              </a:lnSpc>
              <a:spcBef>
                <a:spcPts val="1312"/>
              </a:spcBef>
            </a:pPr>
            <a:r>
              <a:rPr lang="en" sz="2624" b="1" dirty="0"/>
              <a:t>Identifiers</a:t>
            </a:r>
            <a:r>
              <a:rPr lang="en" sz="2624" dirty="0"/>
              <a:t> - Ini adalah nama yang diberikan kepada elemen dalam kode program seperti variabel, fungsi, dan lain-lain.</a:t>
            </a:r>
            <a:endParaRPr sz="2624" dirty="0"/>
          </a:p>
        </p:txBody>
      </p:sp>
      <p:sp>
        <p:nvSpPr>
          <p:cNvPr id="436" name="Google Shape;436;p58"/>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Istilah dalam Pemrograman dan Javascript</a:t>
            </a:r>
            <a:endParaRPr sz="3937"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9"/>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marL="0" indent="0"/>
            <a:r>
              <a:rPr lang="en" sz="2624" dirty="0"/>
              <a:t>Javascript adalah bahasa pemrograman yang tergolong sebagai interpreted language.</a:t>
            </a:r>
            <a:endParaRPr sz="2624" dirty="0"/>
          </a:p>
          <a:p>
            <a:pPr marL="0" indent="0"/>
            <a:endParaRPr sz="2624" dirty="0"/>
          </a:p>
          <a:p>
            <a:pPr marL="0" indent="0"/>
            <a:r>
              <a:rPr lang="en" sz="2624" dirty="0"/>
              <a:t>Kode Javascript dapat dijalankan di browser (melalui console/script) dan di komputer (memanfaatkan node.js). Ekstensi source code untuk kode Javascript menggunakan .js . </a:t>
            </a:r>
            <a:endParaRPr sz="2624" dirty="0"/>
          </a:p>
          <a:p>
            <a:pPr marL="0" indent="0"/>
            <a:endParaRPr sz="2624" dirty="0"/>
          </a:p>
          <a:p>
            <a:pPr marL="0" indent="0"/>
            <a:r>
              <a:rPr lang="en" sz="2624" dirty="0"/>
              <a:t>Blok kode yang lebih dari satu baris dituliskan di dalam tanda kurung kurawal ({ }). Tiap kode diakhiri dengan tanda titik koma (;) , opsional.</a:t>
            </a:r>
            <a:endParaRPr sz="2624" dirty="0"/>
          </a:p>
          <a:p>
            <a:pPr marL="0" indent="0"/>
            <a:endParaRPr sz="2624" dirty="0"/>
          </a:p>
        </p:txBody>
      </p:sp>
      <p:sp>
        <p:nvSpPr>
          <p:cNvPr id="442" name="Google Shape;442;p59"/>
          <p:cNvSpPr txBox="1">
            <a:spLocks noGrp="1"/>
          </p:cNvSpPr>
          <p:nvPr>
            <p:ph type="title" idx="4294967295"/>
          </p:nvPr>
        </p:nvSpPr>
        <p:spPr>
          <a:xfrm>
            <a:off x="0" y="671513"/>
            <a:ext cx="8459788" cy="1455737"/>
          </a:xfrm>
          <a:prstGeom prst="rect">
            <a:avLst/>
          </a:prstGeom>
        </p:spPr>
        <p:txBody>
          <a:bodyPr spcFirstLastPara="1" wrap="square" lIns="0" tIns="0" rIns="0" bIns="0" anchor="ctr" anchorCtr="0">
            <a:normAutofit/>
          </a:bodyPr>
          <a:lstStyle/>
          <a:p>
            <a:r>
              <a:rPr lang="en" sz="3937" b="1">
                <a:solidFill>
                  <a:schemeClr val="bg1"/>
                </a:solidFill>
              </a:rPr>
              <a:t>Javascript</a:t>
            </a:r>
            <a:endParaRPr sz="3937" b="1">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60"/>
          <p:cNvPicPr preferRelativeResize="0"/>
          <p:nvPr/>
        </p:nvPicPr>
        <p:blipFill>
          <a:blip r:embed="rId3">
            <a:alphaModFix/>
          </a:blip>
          <a:stretch>
            <a:fillRect/>
          </a:stretch>
        </p:blipFill>
        <p:spPr>
          <a:xfrm>
            <a:off x="6570276" y="3433166"/>
            <a:ext cx="5019050" cy="3156515"/>
          </a:xfrm>
          <a:prstGeom prst="rect">
            <a:avLst/>
          </a:prstGeom>
          <a:noFill/>
          <a:ln>
            <a:noFill/>
          </a:ln>
        </p:spPr>
      </p:pic>
      <p:sp>
        <p:nvSpPr>
          <p:cNvPr id="448" name="Google Shape;448;p60"/>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marL="0" indent="0"/>
            <a:r>
              <a:rPr lang="en" sz="2624" b="1"/>
              <a:t>Konstanta (constant)</a:t>
            </a:r>
            <a:r>
              <a:rPr lang="en" sz="2624"/>
              <a:t> dalam programming adalah sebuah nilai yang referensi ke memorinya tidak berubah dari awal dibuat hingga program berakhir. Dideklarasikan dengan keyword </a:t>
            </a:r>
            <a:r>
              <a:rPr lang="en" sz="2624" b="1"/>
              <a:t>const</a:t>
            </a:r>
            <a:r>
              <a:rPr lang="en" sz="2624"/>
              <a:t>. </a:t>
            </a:r>
            <a:endParaRPr sz="2624"/>
          </a:p>
          <a:p>
            <a:pPr marL="0" indent="0"/>
            <a:endParaRPr sz="2624"/>
          </a:p>
          <a:p>
            <a:pPr marL="0" indent="0"/>
            <a:r>
              <a:rPr lang="en" sz="2624" b="1"/>
              <a:t>Variabel (variable)</a:t>
            </a:r>
            <a:r>
              <a:rPr lang="en" sz="2624"/>
              <a:t> dalam programming </a:t>
            </a:r>
            <a:br>
              <a:rPr lang="en" sz="2624"/>
            </a:br>
            <a:r>
              <a:rPr lang="en" sz="2624"/>
              <a:t>adalah sebuah tempat (container) untuk </a:t>
            </a:r>
            <a:br>
              <a:rPr lang="en" sz="2624"/>
            </a:br>
            <a:r>
              <a:rPr lang="en" sz="2624"/>
              <a:t>menyimpan data. Ada 2 cara </a:t>
            </a:r>
            <a:br>
              <a:rPr lang="en" sz="2624"/>
            </a:br>
            <a:r>
              <a:rPr lang="en" sz="2624"/>
              <a:t>mendeklarasikan variabel dalam javascript,</a:t>
            </a:r>
            <a:br>
              <a:rPr lang="en" sz="2624"/>
            </a:br>
            <a:r>
              <a:rPr lang="en" sz="2624"/>
              <a:t>yaitu dengan keyword </a:t>
            </a:r>
            <a:r>
              <a:rPr lang="en" sz="2624" b="1"/>
              <a:t>let</a:t>
            </a:r>
            <a:r>
              <a:rPr lang="en" sz="2624"/>
              <a:t> atau </a:t>
            </a:r>
            <a:r>
              <a:rPr lang="en" sz="2624" b="1"/>
              <a:t>var</a:t>
            </a:r>
            <a:r>
              <a:rPr lang="en" sz="2624"/>
              <a:t>.</a:t>
            </a:r>
            <a:endParaRPr sz="2624"/>
          </a:p>
          <a:p>
            <a:pPr marL="0" indent="0"/>
            <a:endParaRPr sz="2624"/>
          </a:p>
          <a:p>
            <a:pPr marL="0" indent="0"/>
            <a:endParaRPr sz="2624"/>
          </a:p>
        </p:txBody>
      </p:sp>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Konstanta dan Variabel</a:t>
            </a:r>
            <a:endParaRPr sz="3937"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body" idx="4294967295"/>
          </p:nvPr>
        </p:nvSpPr>
        <p:spPr>
          <a:xfrm>
            <a:off x="0" y="1590675"/>
            <a:ext cx="11093450" cy="5567363"/>
          </a:xfrm>
          <a:prstGeom prst="rect">
            <a:avLst/>
          </a:prstGeom>
        </p:spPr>
        <p:txBody>
          <a:bodyPr spcFirstLastPara="1" wrap="square" lIns="0" tIns="0" rIns="0" bIns="0" anchor="t" anchorCtr="0">
            <a:normAutofit lnSpcReduction="10000"/>
          </a:bodyPr>
          <a:lstStyle/>
          <a:p>
            <a:pPr marL="0" indent="0"/>
            <a:r>
              <a:rPr lang="en" sz="2624"/>
              <a:t>Untuk mendeklarasikan variabel, bisa digunakan let atau var. Perbedaan antara keduanya dapat dilihat pada tabel</a:t>
            </a:r>
            <a:endParaRPr sz="2624"/>
          </a:p>
          <a:p>
            <a:pPr marL="0" indent="0"/>
            <a:endParaRPr sz="2624"/>
          </a:p>
          <a:p>
            <a:pPr marL="0" indent="0"/>
            <a:endParaRPr sz="2624"/>
          </a:p>
          <a:p>
            <a:pPr marL="0" indent="0"/>
            <a:endParaRPr sz="2624"/>
          </a:p>
          <a:p>
            <a:pPr marL="0" indent="0"/>
            <a:endParaRPr sz="2624"/>
          </a:p>
          <a:p>
            <a:pPr marL="0" indent="0"/>
            <a:endParaRPr sz="2624"/>
          </a:p>
          <a:p>
            <a:pPr marL="0" indent="0"/>
            <a:endParaRPr sz="2624"/>
          </a:p>
          <a:p>
            <a:pPr marL="0" indent="0"/>
            <a:endParaRPr sz="2624"/>
          </a:p>
          <a:p>
            <a:pPr marL="0" indent="0"/>
            <a:endParaRPr lang="en-US" sz="2624"/>
          </a:p>
          <a:p>
            <a:pPr marL="0" indent="0"/>
            <a:endParaRPr lang="en-US" sz="2624"/>
          </a:p>
          <a:p>
            <a:pPr marL="0" indent="0"/>
            <a:endParaRPr lang="en-US" sz="2624"/>
          </a:p>
          <a:p>
            <a:pPr marL="0" indent="0"/>
            <a:endParaRPr sz="2624"/>
          </a:p>
          <a:p>
            <a:pPr marL="0" indent="0"/>
            <a:r>
              <a:rPr lang="en" sz="2624"/>
              <a:t>Bisa dideklarasi beberapa variabel sekaligus dalam satu statement</a:t>
            </a:r>
            <a:br>
              <a:rPr lang="en" sz="2624"/>
            </a:br>
            <a:r>
              <a:rPr lang="en" sz="2624"/>
              <a:t>let x=5, y=10, z=15;</a:t>
            </a:r>
            <a:endParaRPr sz="2624"/>
          </a:p>
        </p:txBody>
      </p:sp>
      <p:sp>
        <p:nvSpPr>
          <p:cNvPr id="455" name="Google Shape;455;p61"/>
          <p:cNvSpPr txBox="1">
            <a:spLocks noGrp="1"/>
          </p:cNvSpPr>
          <p:nvPr>
            <p:ph type="title" idx="4294967295"/>
          </p:nvPr>
        </p:nvSpPr>
        <p:spPr>
          <a:xfrm>
            <a:off x="0" y="401638"/>
            <a:ext cx="11179175" cy="750887"/>
          </a:xfrm>
          <a:prstGeom prst="rect">
            <a:avLst/>
          </a:prstGeom>
        </p:spPr>
        <p:txBody>
          <a:bodyPr spcFirstLastPara="1" wrap="square" lIns="0" tIns="0" rIns="0" bIns="0" anchor="ctr" anchorCtr="0">
            <a:normAutofit/>
          </a:bodyPr>
          <a:lstStyle/>
          <a:p>
            <a:r>
              <a:rPr lang="en" sz="3937" b="1">
                <a:solidFill>
                  <a:schemeClr val="bg1"/>
                </a:solidFill>
              </a:rPr>
              <a:t>Deklarasi Variabel</a:t>
            </a:r>
            <a:endParaRPr sz="3937" b="1">
              <a:solidFill>
                <a:schemeClr val="bg1"/>
              </a:solidFill>
            </a:endParaRPr>
          </a:p>
        </p:txBody>
      </p:sp>
      <p:graphicFrame>
        <p:nvGraphicFramePr>
          <p:cNvPr id="456" name="Google Shape;456;p61"/>
          <p:cNvGraphicFramePr/>
          <p:nvPr/>
        </p:nvGraphicFramePr>
        <p:xfrm>
          <a:off x="1377841" y="2448586"/>
          <a:ext cx="9498674" cy="3520032"/>
        </p:xfrm>
        <a:graphic>
          <a:graphicData uri="http://schemas.openxmlformats.org/drawingml/2006/table">
            <a:tbl>
              <a:tblPr>
                <a:noFill/>
              </a:tblPr>
              <a:tblGrid>
                <a:gridCol w="736544">
                  <a:extLst>
                    <a:ext uri="{9D8B030D-6E8A-4147-A177-3AD203B41FA5}">
                      <a16:colId xmlns:a16="http://schemas.microsoft.com/office/drawing/2014/main" val="20000"/>
                    </a:ext>
                  </a:extLst>
                </a:gridCol>
                <a:gridCol w="4307470">
                  <a:extLst>
                    <a:ext uri="{9D8B030D-6E8A-4147-A177-3AD203B41FA5}">
                      <a16:colId xmlns:a16="http://schemas.microsoft.com/office/drawing/2014/main" val="20001"/>
                    </a:ext>
                  </a:extLst>
                </a:gridCol>
                <a:gridCol w="4454660">
                  <a:extLst>
                    <a:ext uri="{9D8B030D-6E8A-4147-A177-3AD203B41FA5}">
                      <a16:colId xmlns:a16="http://schemas.microsoft.com/office/drawing/2014/main" val="20002"/>
                    </a:ext>
                  </a:extLst>
                </a:gridCol>
              </a:tblGrid>
              <a:tr h="599877">
                <a:tc>
                  <a:txBody>
                    <a:bodyPr/>
                    <a:lstStyle/>
                    <a:p>
                      <a:pPr marL="0" lvl="0" indent="0" algn="l" rtl="0">
                        <a:spcBef>
                          <a:spcPts val="0"/>
                        </a:spcBef>
                        <a:spcAft>
                          <a:spcPts val="0"/>
                        </a:spcAft>
                        <a:buNone/>
                      </a:pPr>
                      <a:r>
                        <a:rPr lang="en" sz="2400"/>
                        <a:t>No</a:t>
                      </a:r>
                      <a:endParaRPr sz="2400"/>
                    </a:p>
                  </a:txBody>
                  <a:tcPr marL="119964" marR="119964" marT="119964" marB="119964"/>
                </a:tc>
                <a:tc>
                  <a:txBody>
                    <a:bodyPr/>
                    <a:lstStyle/>
                    <a:p>
                      <a:pPr marL="0" lvl="0" indent="0" algn="l" rtl="0">
                        <a:spcBef>
                          <a:spcPts val="0"/>
                        </a:spcBef>
                        <a:spcAft>
                          <a:spcPts val="0"/>
                        </a:spcAft>
                        <a:buNone/>
                      </a:pPr>
                      <a:r>
                        <a:rPr lang="en" sz="2400"/>
                        <a:t>var</a:t>
                      </a:r>
                      <a:endParaRPr sz="2400"/>
                    </a:p>
                  </a:txBody>
                  <a:tcPr marL="119964" marR="119964" marT="119964" marB="119964"/>
                </a:tc>
                <a:tc>
                  <a:txBody>
                    <a:bodyPr/>
                    <a:lstStyle/>
                    <a:p>
                      <a:pPr marL="0" lvl="0" indent="0" algn="l" rtl="0">
                        <a:spcBef>
                          <a:spcPts val="0"/>
                        </a:spcBef>
                        <a:spcAft>
                          <a:spcPts val="0"/>
                        </a:spcAft>
                        <a:buNone/>
                      </a:pPr>
                      <a:r>
                        <a:rPr lang="en" sz="2400"/>
                        <a:t>let</a:t>
                      </a:r>
                      <a:endParaRPr sz="2400"/>
                    </a:p>
                  </a:txBody>
                  <a:tcPr marL="119964" marR="119964" marT="119964" marB="119964"/>
                </a:tc>
                <a:extLst>
                  <a:ext uri="{0D108BD9-81ED-4DB2-BD59-A6C34878D82A}">
                    <a16:rowId xmlns:a16="http://schemas.microsoft.com/office/drawing/2014/main" val="10000"/>
                  </a:ext>
                </a:extLst>
              </a:tr>
              <a:tr h="1319776">
                <a:tc>
                  <a:txBody>
                    <a:bodyPr/>
                    <a:lstStyle/>
                    <a:p>
                      <a:pPr marL="0" lvl="0" indent="0" algn="l" rtl="0">
                        <a:spcBef>
                          <a:spcPts val="0"/>
                        </a:spcBef>
                        <a:spcAft>
                          <a:spcPts val="0"/>
                        </a:spcAft>
                        <a:buNone/>
                      </a:pPr>
                      <a:r>
                        <a:rPr lang="en" sz="2400"/>
                        <a:t>1</a:t>
                      </a:r>
                      <a:endParaRPr sz="2400"/>
                    </a:p>
                  </a:txBody>
                  <a:tcPr marL="119964" marR="119964" marT="119964" marB="119964"/>
                </a:tc>
                <a:tc>
                  <a:txBody>
                    <a:bodyPr/>
                    <a:lstStyle/>
                    <a:p>
                      <a:pPr marL="0" lvl="0" indent="0" algn="l" rtl="0">
                        <a:spcBef>
                          <a:spcPts val="0"/>
                        </a:spcBef>
                        <a:spcAft>
                          <a:spcPts val="0"/>
                        </a:spcAft>
                        <a:buNone/>
                      </a:pPr>
                      <a:r>
                        <a:rPr lang="en" sz="2400"/>
                        <a:t>Digunakan pada versi javascript yang lebih lama (tetap dapat digunakan)</a:t>
                      </a:r>
                      <a:endParaRPr sz="2400"/>
                    </a:p>
                  </a:txBody>
                  <a:tcPr marL="119964" marR="119964" marT="119964" marB="119964"/>
                </a:tc>
                <a:tc>
                  <a:txBody>
                    <a:bodyPr/>
                    <a:lstStyle/>
                    <a:p>
                      <a:pPr marL="0" lvl="0" indent="0" algn="l" rtl="0">
                        <a:spcBef>
                          <a:spcPts val="0"/>
                        </a:spcBef>
                        <a:spcAft>
                          <a:spcPts val="0"/>
                        </a:spcAft>
                        <a:buNone/>
                      </a:pPr>
                      <a:r>
                        <a:rPr lang="en" sz="2400"/>
                        <a:t>Cara baru untuk mendeklarasi variabel, diperkenalkan pada ES6 (2015)</a:t>
                      </a:r>
                      <a:endParaRPr sz="2400"/>
                    </a:p>
                  </a:txBody>
                  <a:tcPr marL="119964" marR="119964" marT="119964" marB="119964"/>
                </a:tc>
                <a:extLst>
                  <a:ext uri="{0D108BD9-81ED-4DB2-BD59-A6C34878D82A}">
                    <a16:rowId xmlns:a16="http://schemas.microsoft.com/office/drawing/2014/main" val="10001"/>
                  </a:ext>
                </a:extLst>
              </a:tr>
              <a:tr h="599877">
                <a:tc>
                  <a:txBody>
                    <a:bodyPr/>
                    <a:lstStyle/>
                    <a:p>
                      <a:pPr marL="0" lvl="0" indent="0" algn="l" rtl="0">
                        <a:spcBef>
                          <a:spcPts val="0"/>
                        </a:spcBef>
                        <a:spcAft>
                          <a:spcPts val="0"/>
                        </a:spcAft>
                        <a:buNone/>
                      </a:pPr>
                      <a:r>
                        <a:rPr lang="en" sz="2400"/>
                        <a:t>2</a:t>
                      </a:r>
                      <a:endParaRPr sz="2400"/>
                    </a:p>
                  </a:txBody>
                  <a:tcPr marL="119964" marR="119964" marT="119964" marB="119964"/>
                </a:tc>
                <a:tc>
                  <a:txBody>
                    <a:bodyPr/>
                    <a:lstStyle/>
                    <a:p>
                      <a:pPr marL="0" lvl="0" indent="0" algn="l" rtl="0">
                        <a:spcBef>
                          <a:spcPts val="0"/>
                        </a:spcBef>
                        <a:spcAft>
                          <a:spcPts val="0"/>
                        </a:spcAft>
                        <a:buNone/>
                      </a:pPr>
                      <a:r>
                        <a:rPr lang="en" sz="2400"/>
                        <a:t>Function scoped</a:t>
                      </a:r>
                      <a:endParaRPr sz="2400"/>
                    </a:p>
                  </a:txBody>
                  <a:tcPr marL="119964" marR="119964" marT="119964" marB="119964"/>
                </a:tc>
                <a:tc>
                  <a:txBody>
                    <a:bodyPr/>
                    <a:lstStyle/>
                    <a:p>
                      <a:pPr marL="0" lvl="0" indent="0" algn="l" rtl="0">
                        <a:spcBef>
                          <a:spcPts val="0"/>
                        </a:spcBef>
                        <a:spcAft>
                          <a:spcPts val="0"/>
                        </a:spcAft>
                        <a:buNone/>
                      </a:pPr>
                      <a:r>
                        <a:rPr lang="en" sz="2400"/>
                        <a:t>Block scoped</a:t>
                      </a:r>
                      <a:endParaRPr sz="2400"/>
                    </a:p>
                  </a:txBody>
                  <a:tcPr marL="119964" marR="119964" marT="119964" marB="119964"/>
                </a:tc>
                <a:extLst>
                  <a:ext uri="{0D108BD9-81ED-4DB2-BD59-A6C34878D82A}">
                    <a16:rowId xmlns:a16="http://schemas.microsoft.com/office/drawing/2014/main" val="10002"/>
                  </a:ext>
                </a:extLst>
              </a:tr>
              <a:tr h="959827">
                <a:tc>
                  <a:txBody>
                    <a:bodyPr/>
                    <a:lstStyle/>
                    <a:p>
                      <a:pPr marL="0" lvl="0" indent="0" algn="l" rtl="0">
                        <a:spcBef>
                          <a:spcPts val="0"/>
                        </a:spcBef>
                        <a:spcAft>
                          <a:spcPts val="0"/>
                        </a:spcAft>
                        <a:buNone/>
                      </a:pPr>
                      <a:r>
                        <a:rPr lang="en" sz="2400"/>
                        <a:t>3</a:t>
                      </a:r>
                      <a:endParaRPr sz="2400"/>
                    </a:p>
                  </a:txBody>
                  <a:tcPr marL="119964" marR="119964" marT="119964" marB="119964"/>
                </a:tc>
                <a:tc>
                  <a:txBody>
                    <a:bodyPr/>
                    <a:lstStyle/>
                    <a:p>
                      <a:pPr marL="0" lvl="0" indent="0" algn="l" rtl="0">
                        <a:spcBef>
                          <a:spcPts val="0"/>
                        </a:spcBef>
                        <a:spcAft>
                          <a:spcPts val="0"/>
                        </a:spcAft>
                        <a:buNone/>
                      </a:pPr>
                      <a:r>
                        <a:rPr lang="en" sz="2400"/>
                        <a:t>Contoh penggunaan : </a:t>
                      </a:r>
                      <a:endParaRPr sz="2400"/>
                    </a:p>
                    <a:p>
                      <a:pPr marL="0" lvl="0" indent="0" algn="l" rtl="0">
                        <a:spcBef>
                          <a:spcPts val="0"/>
                        </a:spcBef>
                        <a:spcAft>
                          <a:spcPts val="0"/>
                        </a:spcAft>
                        <a:buNone/>
                      </a:pPr>
                      <a:r>
                        <a:rPr lang="en" sz="2400"/>
                        <a:t>var x = 10;</a:t>
                      </a:r>
                      <a:endParaRPr sz="2400"/>
                    </a:p>
                  </a:txBody>
                  <a:tcPr marL="119964" marR="119964" marT="119964" marB="119964"/>
                </a:tc>
                <a:tc>
                  <a:txBody>
                    <a:bodyPr/>
                    <a:lstStyle/>
                    <a:p>
                      <a:pPr marL="0" lvl="0" indent="0" algn="l" rtl="0">
                        <a:spcBef>
                          <a:spcPts val="0"/>
                        </a:spcBef>
                        <a:spcAft>
                          <a:spcPts val="0"/>
                        </a:spcAft>
                        <a:buNone/>
                      </a:pPr>
                      <a:r>
                        <a:rPr lang="en" sz="2400">
                          <a:solidFill>
                            <a:schemeClr val="dk1"/>
                          </a:solidFill>
                        </a:rPr>
                        <a:t>Contoh penggunaan : </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let x = 10;</a:t>
                      </a:r>
                      <a:endParaRPr sz="2400">
                        <a:solidFill>
                          <a:schemeClr val="dk1"/>
                        </a:solidFill>
                      </a:endParaRPr>
                    </a:p>
                  </a:txBody>
                  <a:tcPr marL="119964" marR="119964" marT="119964" marB="119964"/>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TotalTime>
  <Words>2823</Words>
  <Application>Microsoft Office PowerPoint</Application>
  <PresentationFormat>Custom</PresentationFormat>
  <Paragraphs>304</Paragraphs>
  <Slides>28</Slides>
  <Notes>28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8" baseType="lpstr">
      <vt:lpstr>Arial</vt:lpstr>
      <vt:lpstr>Courier New</vt:lpstr>
      <vt:lpstr>Times New Roman</vt:lpstr>
      <vt:lpstr>Noto Sans Symbols</vt:lpstr>
      <vt:lpstr>Wingdings</vt:lpstr>
      <vt:lpstr>Consolas</vt:lpstr>
      <vt:lpstr>Source Sans Pro</vt:lpstr>
      <vt:lpstr>Office Theme</vt:lpstr>
      <vt:lpstr>1_Office Theme</vt:lpstr>
      <vt:lpstr>Document</vt:lpstr>
      <vt:lpstr>PowerPoint Presentation</vt:lpstr>
      <vt:lpstr>PowerPoint Presentation</vt:lpstr>
      <vt:lpstr>PowerPoint Presentation</vt:lpstr>
      <vt:lpstr>Compiler vs Interpreter</vt:lpstr>
      <vt:lpstr>Compiler vs Interpreter</vt:lpstr>
      <vt:lpstr>Istilah dalam Pemrograman dan Javascript</vt:lpstr>
      <vt:lpstr>Javascript</vt:lpstr>
      <vt:lpstr>Konstanta dan Variabel</vt:lpstr>
      <vt:lpstr>Deklarasi Variabel</vt:lpstr>
      <vt:lpstr>Aturan Penamaan Variabel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84</cp:revision>
  <dcterms:modified xsi:type="dcterms:W3CDTF">2024-02-09T04:17:06Z</dcterms:modified>
</cp:coreProperties>
</file>