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Poppins"/>
      <p:regular r:id="rId56"/>
      <p:bold r:id="rId57"/>
      <p:italic r:id="rId58"/>
      <p:boldItalic r:id="rId59"/>
    </p:embeddedFont>
    <p:embeddedFont>
      <p:font typeface="Rubik"/>
      <p:regular r:id="rId60"/>
      <p:bold r:id="rId61"/>
      <p:italic r:id="rId62"/>
      <p:boldItalic r:id="rId63"/>
    </p:embeddedFont>
    <p:embeddedFont>
      <p:font typeface="Poppins ExtraBold"/>
      <p:bold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Nadyatiana Sagita"/>
  <p:cmAuthor clrIdx="1" id="1" initials="" lastIdx="2" name="Dinni Rahmawati"/>
  <p:cmAuthor clrIdx="2" id="2" initials="" lastIdx="8" name="Deleted us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ubik-italic.fntdata"/><Relationship Id="rId61" Type="http://schemas.openxmlformats.org/officeDocument/2006/relationships/font" Target="fonts/Rubik-bold.fntdata"/><Relationship Id="rId20" Type="http://schemas.openxmlformats.org/officeDocument/2006/relationships/slide" Target="slides/slide14.xml"/><Relationship Id="rId64" Type="http://schemas.openxmlformats.org/officeDocument/2006/relationships/font" Target="fonts/PoppinsExtraBold-bold.fntdata"/><Relationship Id="rId63" Type="http://schemas.openxmlformats.org/officeDocument/2006/relationships/font" Target="fonts/Rubik-boldItalic.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PoppinsExtraBold-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ubik-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Poppins-bold.fntdata"/><Relationship Id="rId12" Type="http://schemas.openxmlformats.org/officeDocument/2006/relationships/slide" Target="slides/slide6.xml"/><Relationship Id="rId56" Type="http://schemas.openxmlformats.org/officeDocument/2006/relationships/font" Target="fonts/Poppins-regular.fntdata"/><Relationship Id="rId15" Type="http://schemas.openxmlformats.org/officeDocument/2006/relationships/slide" Target="slides/slide9.xml"/><Relationship Id="rId59" Type="http://schemas.openxmlformats.org/officeDocument/2006/relationships/font" Target="fonts/Poppins-boldItalic.fntdata"/><Relationship Id="rId14" Type="http://schemas.openxmlformats.org/officeDocument/2006/relationships/slide" Target="slides/slide8.xml"/><Relationship Id="rId58" Type="http://schemas.openxmlformats.org/officeDocument/2006/relationships/font" Target="fonts/Poppi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03T10:53:41.448">
    <p:pos x="6000" y="0"/>
    <p:text>skema balon</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6" dt="2023-07-04T04:14:17.973">
    <p:pos x="6000" y="0"/>
    <p:text>sama seperti slide 19</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7" dt="2023-07-04T04:15:34.161">
    <p:pos x="6000" y="0"/>
    <p:text>Ini ambil dari website juga (sourcenya di bawah), kira2 gapapa pake ini aja atau bisa dibuatin baru yah?</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8" dt="2023-07-01T09:55:03.740">
    <p:pos x="6000" y="0"/>
    <p:text>Video Laporan Keuangan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7-10T03:14:38.358">
    <p:pos x="1129" y="941"/>
    <p:text>Ini gausah direfleksiin dulu. Langsung lanjut ke aktivitas 2</p:text>
  </p:cm>
  <p:cm authorId="2" idx="1" dt="2023-07-04T04:09:21.768">
    <p:pos x="6000" y="0"/>
    <p:text>Bisa dikasih ilustrasi kaya org lg bertanya/bingung atau icon tanda tanya jg bisaa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7-03T11:03:53.590">
    <p:pos x="6000" y="0"/>
    <p:text>Harapan jawaban: karena tidak mengetahui mengenai budget yang dimiliki customer</p:text>
  </p:cm>
  <p:cm authorId="0" idx="3" dt="2023-07-03T11:03:53.590">
    <p:pos x="6000" y="0"/>
    <p:text>Insight: Pada aktivitas 1 kita tahu bahwa ada modal yang harus kita keluarkan, tapi kita tidak punya referensi mengenai budget customer. Sehingga harga yang ditentukan tidak sesuai dengan keuntungan yang diharapkan.</p:text>
  </p:cm>
  <p:cm authorId="2" idx="2" dt="2023-07-04T04:09:39.368">
    <p:pos x="6000" y="100"/>
    <p:text>Sama seperti slides 6</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07-10T03:15:41.751">
    <p:pos x="1129" y="941"/>
    <p:text>Ini ga fokus nanyain kelompok mana, tapi lebih ke bandingin experience aktivitas 1 dan 2, yang mana yang lebih menguntungkan buat mereka..</p:text>
  </p:cm>
  <p:cm authorId="2" idx="3" dt="2023-07-04T04:09:50.186">
    <p:pos x="6000" y="0"/>
    <p:text>Sama seperti slide 6</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7-03T11:05:25.376">
    <p:pos x="6000" y="0"/>
    <p:text>Insight: Pada aktivitas 2 kita tahu bahwa ada biaya modal yang harus dikeluarkan dan juga budget customer. Sehingga kita bisa menentukan harga yang pas untuk menjaga margin agar tetap sesuai ekspektasi</p:text>
  </p:cm>
  <p:cm authorId="0" idx="5" dt="2023-07-03T11:05:17.533">
    <p:pos x="6000" y="100"/>
    <p:text>Harapan jawaban: Aktivitas kedua diberitahu jumlah budget customer, sehingga memiliki benchmark harga lebih dari modal yang diberikan.</p:text>
  </p:cm>
  <p:cm authorId="2" idx="4" dt="2023-07-04T04:10:07.416">
    <p:pos x="6000" y="200"/>
    <p:text>Sama seperti slide 6</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7-03T10:54:36.053">
    <p:pos x="6000" y="0"/>
    <p:text>skema pizza</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7-03T11:06:36.632">
    <p:pos x="6000" y="0"/>
    <p:text>Harapan jawaban: karena tidak mengetahui mengenai budget yang dimiliki pembeli</p:text>
  </p:cm>
  <p:cm authorId="0" idx="8" dt="2023-07-03T11:06:36.632">
    <p:pos x="6000" y="0"/>
    <p:text>Insight: Pada aktivitas 1 kita tahu bahwa ada modal yang harus kita keluarkan, tapi kita tidak punya referensi mengenai budget pembeli. Sehingga harga yang ditentukan tidak sesuai dengan keuntungan yang diharapkan.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07-03T11:07:18.379">
    <p:pos x="6000" y="0"/>
    <p:text>Harapan jawaban: Aktivitas kedua diberitahu jumlah budget pembeli, sehingga memiliki benchmark harga lebih dari modal yang diberikan</p:text>
  </p:cm>
  <p:cm authorId="0" idx="10" dt="2023-07-03T11:07:18.379">
    <p:pos x="6000" y="0"/>
    <p:text>Insight: Pada aktivitas 2 kita tahu bahwa ada biaya modal yang harus dikeluarkan dan juga budget pembeli. Sehingga kita bisa menentukan harga yang pas untuk menjaga margin agar tetap sesuai ekspektasi</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5" dt="2023-07-04T04:10:57.990">
    <p:pos x="6000" y="0"/>
    <p:text>Minta tolong dibuatkan gambar lean canvas supaya pakai punya sendiri (bisa dari template leaan canvas yg direquest dila)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usal.app/define/one-time-fee-revenue-model" TargetMode="External"/><Relationship Id="rId3" Type="http://schemas.openxmlformats.org/officeDocument/2006/relationships/hyperlink" Target="https://www.reliabills.com/blog/pros-and-cons-of-recurring-payments/"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cbcnisp.com/id/article/2021/07/01/revenue-stream" TargetMode="External"/><Relationship Id="rId3" Type="http://schemas.openxmlformats.org/officeDocument/2006/relationships/hyperlink" Target="https://glints.com/id/lowongan/revenue-stream-adalah/"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usal.app/define/one-time-fee-revenue-model" TargetMode="External"/><Relationship Id="rId3" Type="http://schemas.openxmlformats.org/officeDocument/2006/relationships/hyperlink" Target="https://www.reliabills.com/blog/pros-and-cons-of-recurring-paymen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0839e065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0839e06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2ebce2104b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2ebce2104b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2ebce2104b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2ebce2104b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2ebce2104b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2ebce2104b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ubik"/>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598c9e9c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598c9e9c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ubik"/>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2ebce2104b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2ebce2104b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2ebce2104b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2ebce2104b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2ebce2104b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2ebce2104b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ubik"/>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2ebce2104b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2ebce2104b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2ebce2104b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2ebce2104b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568b8b031e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568b8b031e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0839e065d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0839e065d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2ebce2104b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2ebce2104b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2ebce2104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2ebce2104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2ebce2104b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2ebce2104b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2ebce2104b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2ebce2104b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https://www.causal.app/define/one-time-fee-revenue-model</a:t>
            </a:r>
            <a:endParaRPr/>
          </a:p>
          <a:p>
            <a:pPr indent="0" lvl="0" marL="0" rtl="0" algn="l">
              <a:spcBef>
                <a:spcPts val="0"/>
              </a:spcBef>
              <a:spcAft>
                <a:spcPts val="0"/>
              </a:spcAft>
              <a:buNone/>
            </a:pPr>
            <a:r>
              <a:rPr lang="id" u="sng">
                <a:solidFill>
                  <a:schemeClr val="hlink"/>
                </a:solidFill>
                <a:hlinkClick r:id="rId3"/>
              </a:rPr>
              <a:t>https://www.reliabills.com/blog/pros-and-cons-of-recurring-payments/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568b8b03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568b8b03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568b8b03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568b8b03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568b8b031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568b8b031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https://corporatefinanceinstitute.com/resources/accounting/revenue-streams/</a:t>
            </a:r>
            <a:endParaRPr/>
          </a:p>
          <a:p>
            <a:pPr indent="0" lvl="0" marL="0" rtl="0" algn="l">
              <a:spcBef>
                <a:spcPts val="0"/>
              </a:spcBef>
              <a:spcAft>
                <a:spcPts val="0"/>
              </a:spcAft>
              <a:buNone/>
            </a:pPr>
            <a:r>
              <a:rPr lang="id" u="sng">
                <a:solidFill>
                  <a:schemeClr val="hlink"/>
                </a:solidFill>
                <a:hlinkClick r:id="rId2"/>
              </a:rPr>
              <a:t>https://www.ocbcnisp.com/id/article/2021/07/01/revenue-stream</a:t>
            </a:r>
            <a:endParaRPr/>
          </a:p>
          <a:p>
            <a:pPr indent="0" lvl="0" marL="0" rtl="0" algn="l">
              <a:spcBef>
                <a:spcPts val="0"/>
              </a:spcBef>
              <a:spcAft>
                <a:spcPts val="0"/>
              </a:spcAft>
              <a:buNone/>
            </a:pPr>
            <a:r>
              <a:rPr lang="id" u="sng">
                <a:solidFill>
                  <a:schemeClr val="hlink"/>
                </a:solidFill>
                <a:hlinkClick r:id="rId3"/>
              </a:rPr>
              <a:t>https://glints.com/id/lowongan/revenue-stream-adalah/</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568b8b031e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568b8b031e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568b8b031e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568b8b031e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568b8b031e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568b8b031e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https://www.causal.app/define/one-time-fee-revenue-model</a:t>
            </a:r>
            <a:endParaRPr/>
          </a:p>
          <a:p>
            <a:pPr indent="0" lvl="0" marL="0" rtl="0" algn="l">
              <a:spcBef>
                <a:spcPts val="0"/>
              </a:spcBef>
              <a:spcAft>
                <a:spcPts val="0"/>
              </a:spcAft>
              <a:buNone/>
            </a:pPr>
            <a:r>
              <a:rPr lang="id" u="sng">
                <a:solidFill>
                  <a:schemeClr val="hlink"/>
                </a:solidFill>
                <a:hlinkClick r:id="rId3"/>
              </a:rPr>
              <a:t>https://www.reliabills.com/blog/pros-and-cons-of-recurring-payments/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2ebce210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2ebce210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568b8b031e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568b8b031e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572025fdd5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572025fdd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572025fdd5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2572025fdd5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572025fdd5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572025fdd5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2572025fdd5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2572025fdd5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572025fdd5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572025fdd5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572025fdd5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572025fdd5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2572025fdd5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2572025fdd5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2572025fdd5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2572025fdd5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572025fdd5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572025fdd5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2ebce2104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2ebce2104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568b8b031e_0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2568b8b031e_0_1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2568b8b031e_0_2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2568b8b031e_0_2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256efabe9e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256efabe9e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256efabe9e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256efabe9e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https://www.youtube.com/watch?v=qOWsQVJvM2Y&amp;t=128s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2568b8b031e_0_2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2568b8b031e_0_2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2568b8b031e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2568b8b031e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2568b8b031e_0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2568b8b031e_0_1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22ebce2104b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22ebce2104b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22ebce2104b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22ebce2104b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18979bf53ee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18979bf53ee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2ebce2104b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2ebce2104b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ubik"/>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2ebce2104b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2ebce2104b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2ebce2104b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2ebce2104b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2ebce2104b_0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2ebce2104b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ubik"/>
              <a:buChar char="-"/>
            </a:pPr>
            <a:r>
              <a:t/>
            </a:r>
            <a:endParaRPr>
              <a:solidFill>
                <a:schemeClr val="dk1"/>
              </a:solidFill>
              <a:latin typeface="Rubik"/>
              <a:ea typeface="Rubik"/>
              <a:cs typeface="Rubik"/>
              <a:sym typeface="Rubik"/>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2ebce2104b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2ebce2104b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solidFill>
                <a:schemeClr val="dk1"/>
              </a:solidFill>
              <a:latin typeface="Rubik"/>
              <a:ea typeface="Rubik"/>
              <a:cs typeface="Rubik"/>
              <a:sym typeface="Rubik"/>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50" name="Shape 50"/>
        <p:cNvGrpSpPr/>
        <p:nvPr/>
      </p:nvGrpSpPr>
      <p:grpSpPr>
        <a:xfrm>
          <a:off x="0" y="0"/>
          <a:ext cx="0" cy="0"/>
          <a:chOff x="0" y="0"/>
          <a:chExt cx="0" cy="0"/>
        </a:xfrm>
      </p:grpSpPr>
      <p:sp>
        <p:nvSpPr>
          <p:cNvPr id="51" name="Google Shape;51;p13"/>
          <p:cNvSpPr txBox="1"/>
          <p:nvPr>
            <p:ph type="title"/>
          </p:nvPr>
        </p:nvSpPr>
        <p:spPr>
          <a:xfrm>
            <a:off x="713225" y="2055350"/>
            <a:ext cx="3239100" cy="12444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2" name="Google Shape;52;p13"/>
          <p:cNvGrpSpPr/>
          <p:nvPr/>
        </p:nvGrpSpPr>
        <p:grpSpPr>
          <a:xfrm>
            <a:off x="173708" y="362165"/>
            <a:ext cx="471117" cy="527765"/>
            <a:chOff x="1547764" y="3317808"/>
            <a:chExt cx="1179561" cy="1321065"/>
          </a:xfrm>
        </p:grpSpPr>
        <p:sp>
          <p:nvSpPr>
            <p:cNvPr id="53" name="Google Shape;53;p13"/>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13"/>
          <p:cNvGrpSpPr/>
          <p:nvPr/>
        </p:nvGrpSpPr>
        <p:grpSpPr>
          <a:xfrm>
            <a:off x="8238781" y="4408203"/>
            <a:ext cx="593437" cy="664760"/>
            <a:chOff x="1547764" y="3317808"/>
            <a:chExt cx="1179561" cy="1321065"/>
          </a:xfrm>
        </p:grpSpPr>
        <p:sp>
          <p:nvSpPr>
            <p:cNvPr id="57" name="Google Shape;57;p13"/>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13"/>
          <p:cNvGrpSpPr/>
          <p:nvPr/>
        </p:nvGrpSpPr>
        <p:grpSpPr>
          <a:xfrm>
            <a:off x="91420" y="4274744"/>
            <a:ext cx="1243611" cy="1393327"/>
            <a:chOff x="1547764" y="3317808"/>
            <a:chExt cx="1179561" cy="1321065"/>
          </a:xfrm>
        </p:grpSpPr>
        <p:sp>
          <p:nvSpPr>
            <p:cNvPr id="61" name="Google Shape;61;p13"/>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13"/>
          <p:cNvGrpSpPr/>
          <p:nvPr/>
        </p:nvGrpSpPr>
        <p:grpSpPr>
          <a:xfrm>
            <a:off x="5138171" y="-379770"/>
            <a:ext cx="1028459" cy="1151837"/>
            <a:chOff x="1547764" y="3317808"/>
            <a:chExt cx="1179561" cy="1321065"/>
          </a:xfrm>
        </p:grpSpPr>
        <p:sp>
          <p:nvSpPr>
            <p:cNvPr id="65" name="Google Shape;65;p13"/>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txBox="1"/>
          <p:nvPr>
            <p:ph idx="1" type="subTitle"/>
          </p:nvPr>
        </p:nvSpPr>
        <p:spPr>
          <a:xfrm>
            <a:off x="713225" y="3262175"/>
            <a:ext cx="3239100" cy="8649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solidFill>
                  <a:srgbClr val="43434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9" name="Shape 69"/>
        <p:cNvGrpSpPr/>
        <p:nvPr/>
      </p:nvGrpSpPr>
      <p:grpSpPr>
        <a:xfrm>
          <a:off x="0" y="0"/>
          <a:ext cx="0" cy="0"/>
          <a:chOff x="0" y="0"/>
          <a:chExt cx="0" cy="0"/>
        </a:xfrm>
      </p:grpSpPr>
      <p:sp>
        <p:nvSpPr>
          <p:cNvPr id="70" name="Google Shape;70;p14"/>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4"/>
          <p:cNvSpPr txBox="1"/>
          <p:nvPr>
            <p:ph idx="2" type="title"/>
          </p:nvPr>
        </p:nvSpPr>
        <p:spPr>
          <a:xfrm>
            <a:off x="720000" y="1759050"/>
            <a:ext cx="23868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 name="Google Shape;72;p14"/>
          <p:cNvSpPr txBox="1"/>
          <p:nvPr>
            <p:ph idx="1" type="subTitle"/>
          </p:nvPr>
        </p:nvSpPr>
        <p:spPr>
          <a:xfrm>
            <a:off x="720000" y="2269375"/>
            <a:ext cx="2386800" cy="484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4"/>
          <p:cNvSpPr txBox="1"/>
          <p:nvPr>
            <p:ph idx="3" type="title"/>
          </p:nvPr>
        </p:nvSpPr>
        <p:spPr>
          <a:xfrm>
            <a:off x="3378611" y="1759050"/>
            <a:ext cx="23868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14"/>
          <p:cNvSpPr txBox="1"/>
          <p:nvPr>
            <p:ph idx="4" type="subTitle"/>
          </p:nvPr>
        </p:nvSpPr>
        <p:spPr>
          <a:xfrm>
            <a:off x="3378611" y="2269375"/>
            <a:ext cx="2386800" cy="484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4"/>
          <p:cNvSpPr txBox="1"/>
          <p:nvPr>
            <p:ph idx="5" type="title"/>
          </p:nvPr>
        </p:nvSpPr>
        <p:spPr>
          <a:xfrm>
            <a:off x="720000" y="3613450"/>
            <a:ext cx="23868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 name="Google Shape;76;p14"/>
          <p:cNvSpPr txBox="1"/>
          <p:nvPr>
            <p:ph idx="6" type="subTitle"/>
          </p:nvPr>
        </p:nvSpPr>
        <p:spPr>
          <a:xfrm>
            <a:off x="720000" y="4123775"/>
            <a:ext cx="2386800" cy="484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4"/>
          <p:cNvSpPr txBox="1"/>
          <p:nvPr>
            <p:ph idx="7" type="title"/>
          </p:nvPr>
        </p:nvSpPr>
        <p:spPr>
          <a:xfrm>
            <a:off x="3378611" y="3613450"/>
            <a:ext cx="23868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4"/>
          <p:cNvSpPr txBox="1"/>
          <p:nvPr>
            <p:ph idx="8" type="subTitle"/>
          </p:nvPr>
        </p:nvSpPr>
        <p:spPr>
          <a:xfrm>
            <a:off x="3378611" y="4123775"/>
            <a:ext cx="2386800" cy="484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4"/>
          <p:cNvSpPr txBox="1"/>
          <p:nvPr>
            <p:ph idx="9" type="title"/>
          </p:nvPr>
        </p:nvSpPr>
        <p:spPr>
          <a:xfrm>
            <a:off x="6037203" y="1759050"/>
            <a:ext cx="23868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4"/>
          <p:cNvSpPr txBox="1"/>
          <p:nvPr>
            <p:ph idx="13" type="subTitle"/>
          </p:nvPr>
        </p:nvSpPr>
        <p:spPr>
          <a:xfrm>
            <a:off x="6037203" y="2269375"/>
            <a:ext cx="2386800" cy="484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4"/>
          <p:cNvSpPr txBox="1"/>
          <p:nvPr>
            <p:ph idx="14" type="title"/>
          </p:nvPr>
        </p:nvSpPr>
        <p:spPr>
          <a:xfrm>
            <a:off x="6037203" y="3613450"/>
            <a:ext cx="23868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4"/>
          <p:cNvSpPr txBox="1"/>
          <p:nvPr>
            <p:ph idx="15" type="subTitle"/>
          </p:nvPr>
        </p:nvSpPr>
        <p:spPr>
          <a:xfrm>
            <a:off x="6037203" y="4123775"/>
            <a:ext cx="2386800" cy="484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4"/>
          <p:cNvSpPr txBox="1"/>
          <p:nvPr>
            <p:ph hasCustomPrompt="1" idx="16" type="title"/>
          </p:nvPr>
        </p:nvSpPr>
        <p:spPr>
          <a:xfrm>
            <a:off x="720000" y="1381850"/>
            <a:ext cx="1183200" cy="4848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4" name="Google Shape;84;p14"/>
          <p:cNvSpPr txBox="1"/>
          <p:nvPr>
            <p:ph hasCustomPrompt="1" idx="17" type="title"/>
          </p:nvPr>
        </p:nvSpPr>
        <p:spPr>
          <a:xfrm>
            <a:off x="3378617" y="1381850"/>
            <a:ext cx="1183200" cy="4848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5" name="Google Shape;85;p14"/>
          <p:cNvSpPr txBox="1"/>
          <p:nvPr>
            <p:ph hasCustomPrompt="1" idx="18" type="title"/>
          </p:nvPr>
        </p:nvSpPr>
        <p:spPr>
          <a:xfrm>
            <a:off x="6037208" y="1381850"/>
            <a:ext cx="1183200" cy="4848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6" name="Google Shape;86;p14"/>
          <p:cNvSpPr txBox="1"/>
          <p:nvPr>
            <p:ph hasCustomPrompt="1" idx="19" type="title"/>
          </p:nvPr>
        </p:nvSpPr>
        <p:spPr>
          <a:xfrm>
            <a:off x="720000" y="3249563"/>
            <a:ext cx="1183200" cy="4848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7" name="Google Shape;87;p14"/>
          <p:cNvSpPr txBox="1"/>
          <p:nvPr>
            <p:ph hasCustomPrompt="1" idx="20" type="title"/>
          </p:nvPr>
        </p:nvSpPr>
        <p:spPr>
          <a:xfrm>
            <a:off x="3378617" y="3249563"/>
            <a:ext cx="1183200" cy="4848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8" name="Google Shape;88;p14"/>
          <p:cNvSpPr txBox="1"/>
          <p:nvPr>
            <p:ph hasCustomPrompt="1" idx="21" type="title"/>
          </p:nvPr>
        </p:nvSpPr>
        <p:spPr>
          <a:xfrm>
            <a:off x="6037208" y="3249563"/>
            <a:ext cx="1183200" cy="4848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grpSp>
        <p:nvGrpSpPr>
          <p:cNvPr id="89" name="Google Shape;89;p14"/>
          <p:cNvGrpSpPr/>
          <p:nvPr/>
        </p:nvGrpSpPr>
        <p:grpSpPr>
          <a:xfrm>
            <a:off x="6071881" y="-109760"/>
            <a:ext cx="808943" cy="905986"/>
            <a:chOff x="1547764" y="3317808"/>
            <a:chExt cx="1179561" cy="1321065"/>
          </a:xfrm>
        </p:grpSpPr>
        <p:sp>
          <p:nvSpPr>
            <p:cNvPr id="90" name="Google Shape;90;p14"/>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14"/>
          <p:cNvGrpSpPr/>
          <p:nvPr/>
        </p:nvGrpSpPr>
        <p:grpSpPr>
          <a:xfrm>
            <a:off x="7610822" y="-447990"/>
            <a:ext cx="853884" cy="956451"/>
            <a:chOff x="1547764" y="3317808"/>
            <a:chExt cx="1179561" cy="1321065"/>
          </a:xfrm>
        </p:grpSpPr>
        <p:sp>
          <p:nvSpPr>
            <p:cNvPr id="94" name="Google Shape;94;p14"/>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14"/>
          <p:cNvGrpSpPr/>
          <p:nvPr/>
        </p:nvGrpSpPr>
        <p:grpSpPr>
          <a:xfrm>
            <a:off x="8464708" y="941533"/>
            <a:ext cx="511340" cy="572682"/>
            <a:chOff x="1547764" y="3317808"/>
            <a:chExt cx="1179561" cy="1321065"/>
          </a:xfrm>
        </p:grpSpPr>
        <p:sp>
          <p:nvSpPr>
            <p:cNvPr id="98" name="Google Shape;98;p14"/>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deskripsi bagian 1">
  <p:cSld name="SECTION_TITLE_AND_DESCRIPTION_1">
    <p:spTree>
      <p:nvGrpSpPr>
        <p:cNvPr id="101" name="Shape 101"/>
        <p:cNvGrpSpPr/>
        <p:nvPr/>
      </p:nvGrpSpPr>
      <p:grpSpPr>
        <a:xfrm>
          <a:off x="0" y="0"/>
          <a:ext cx="0" cy="0"/>
          <a:chOff x="0" y="0"/>
          <a:chExt cx="0" cy="0"/>
        </a:xfrm>
      </p:grpSpPr>
      <p:sp>
        <p:nvSpPr>
          <p:cNvPr id="102" name="Google Shape;102;p15"/>
          <p:cNvSpPr txBox="1"/>
          <p:nvPr>
            <p:ph type="title"/>
          </p:nvPr>
        </p:nvSpPr>
        <p:spPr>
          <a:xfrm>
            <a:off x="5334750" y="1293638"/>
            <a:ext cx="3084000" cy="1278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5"/>
          <p:cNvSpPr txBox="1"/>
          <p:nvPr>
            <p:ph idx="1" type="subTitle"/>
          </p:nvPr>
        </p:nvSpPr>
        <p:spPr>
          <a:xfrm>
            <a:off x="5334750" y="2740561"/>
            <a:ext cx="3084000" cy="1090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4" name="Google Shape;104;p15"/>
          <p:cNvGrpSpPr/>
          <p:nvPr/>
        </p:nvGrpSpPr>
        <p:grpSpPr>
          <a:xfrm>
            <a:off x="8126792" y="4394320"/>
            <a:ext cx="607946" cy="680877"/>
            <a:chOff x="1547764" y="3317808"/>
            <a:chExt cx="1179561" cy="1321065"/>
          </a:xfrm>
        </p:grpSpPr>
        <p:sp>
          <p:nvSpPr>
            <p:cNvPr id="105" name="Google Shape;105;p15"/>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5"/>
          <p:cNvGrpSpPr/>
          <p:nvPr/>
        </p:nvGrpSpPr>
        <p:grpSpPr>
          <a:xfrm>
            <a:off x="1705636" y="172584"/>
            <a:ext cx="655246" cy="733852"/>
            <a:chOff x="1547764" y="3317808"/>
            <a:chExt cx="1179561" cy="1321065"/>
          </a:xfrm>
        </p:grpSpPr>
        <p:sp>
          <p:nvSpPr>
            <p:cNvPr id="109" name="Google Shape;109;p15"/>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996307" y="-567048"/>
            <a:ext cx="1585212" cy="1776040"/>
            <a:chOff x="1547764" y="3317808"/>
            <a:chExt cx="1179561" cy="1321065"/>
          </a:xfrm>
        </p:grpSpPr>
        <p:sp>
          <p:nvSpPr>
            <p:cNvPr id="113" name="Google Shape;113;p15"/>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127532" y="638949"/>
            <a:ext cx="508745" cy="570040"/>
            <a:chOff x="1547764" y="3317808"/>
            <a:chExt cx="1179561" cy="1321065"/>
          </a:xfrm>
        </p:grpSpPr>
        <p:sp>
          <p:nvSpPr>
            <p:cNvPr id="117" name="Google Shape;117;p15"/>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5"/>
          <p:cNvGrpSpPr/>
          <p:nvPr/>
        </p:nvGrpSpPr>
        <p:grpSpPr>
          <a:xfrm>
            <a:off x="4270970" y="3884620"/>
            <a:ext cx="995078" cy="1114583"/>
            <a:chOff x="1547764" y="3317808"/>
            <a:chExt cx="1179561" cy="1321065"/>
          </a:xfrm>
        </p:grpSpPr>
        <p:sp>
          <p:nvSpPr>
            <p:cNvPr id="121" name="Google Shape;121;p15"/>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1">
  <p:cSld name="SECTION_HEADER_1">
    <p:spTree>
      <p:nvGrpSpPr>
        <p:cNvPr id="124" name="Shape 124"/>
        <p:cNvGrpSpPr/>
        <p:nvPr/>
      </p:nvGrpSpPr>
      <p:grpSpPr>
        <a:xfrm>
          <a:off x="0" y="0"/>
          <a:ext cx="0" cy="0"/>
          <a:chOff x="0" y="0"/>
          <a:chExt cx="0" cy="0"/>
        </a:xfrm>
      </p:grpSpPr>
      <p:sp>
        <p:nvSpPr>
          <p:cNvPr id="125" name="Google Shape;125;p16"/>
          <p:cNvSpPr txBox="1"/>
          <p:nvPr>
            <p:ph type="title"/>
          </p:nvPr>
        </p:nvSpPr>
        <p:spPr>
          <a:xfrm>
            <a:off x="1094225" y="1840700"/>
            <a:ext cx="3985200" cy="1396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16"/>
          <p:cNvSpPr txBox="1"/>
          <p:nvPr>
            <p:ph hasCustomPrompt="1" idx="2" type="title"/>
          </p:nvPr>
        </p:nvSpPr>
        <p:spPr>
          <a:xfrm>
            <a:off x="1094225" y="1027675"/>
            <a:ext cx="1224600" cy="841800"/>
          </a:xfrm>
          <a:prstGeom prst="rect">
            <a:avLst/>
          </a:prstGeom>
        </p:spPr>
        <p:txBody>
          <a:bodyPr anchorCtr="0" anchor="b" bIns="91425" lIns="91425" spcFirstLastPara="1" rIns="91425" wrap="square" tIns="91425">
            <a:normAutofit/>
          </a:bodyPr>
          <a:lstStyle>
            <a:lvl1pPr lvl="0" rtl="0">
              <a:spcBef>
                <a:spcPts val="0"/>
              </a:spcBef>
              <a:spcAft>
                <a:spcPts val="0"/>
              </a:spcAft>
              <a:buSzPts val="6000"/>
              <a:buNone/>
              <a:defRPr sz="60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7" name="Google Shape;127;p16"/>
          <p:cNvSpPr txBox="1"/>
          <p:nvPr>
            <p:ph idx="1" type="subTitle"/>
          </p:nvPr>
        </p:nvSpPr>
        <p:spPr>
          <a:xfrm>
            <a:off x="1094225" y="3402425"/>
            <a:ext cx="2850000" cy="713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8" name="Google Shape;128;p16"/>
          <p:cNvGrpSpPr/>
          <p:nvPr/>
        </p:nvGrpSpPr>
        <p:grpSpPr>
          <a:xfrm>
            <a:off x="3328040" y="-762114"/>
            <a:ext cx="1360977" cy="1524245"/>
            <a:chOff x="1547764" y="3317808"/>
            <a:chExt cx="1179561" cy="1321065"/>
          </a:xfrm>
        </p:grpSpPr>
        <p:sp>
          <p:nvSpPr>
            <p:cNvPr id="129" name="Google Shape;129;p16"/>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6"/>
          <p:cNvGrpSpPr/>
          <p:nvPr/>
        </p:nvGrpSpPr>
        <p:grpSpPr>
          <a:xfrm>
            <a:off x="-318350" y="1313997"/>
            <a:ext cx="880424" cy="986439"/>
            <a:chOff x="1547764" y="3317808"/>
            <a:chExt cx="1179561" cy="1321065"/>
          </a:xfrm>
        </p:grpSpPr>
        <p:sp>
          <p:nvSpPr>
            <p:cNvPr id="133" name="Google Shape;133;p16"/>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6"/>
          <p:cNvGrpSpPr/>
          <p:nvPr/>
        </p:nvGrpSpPr>
        <p:grpSpPr>
          <a:xfrm>
            <a:off x="394746" y="4190039"/>
            <a:ext cx="636963" cy="713375"/>
            <a:chOff x="1547764" y="3317808"/>
            <a:chExt cx="1179561" cy="1321065"/>
          </a:xfrm>
        </p:grpSpPr>
        <p:sp>
          <p:nvSpPr>
            <p:cNvPr id="137" name="Google Shape;137;p16"/>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6"/>
          <p:cNvGrpSpPr/>
          <p:nvPr/>
        </p:nvGrpSpPr>
        <p:grpSpPr>
          <a:xfrm>
            <a:off x="8639325" y="829012"/>
            <a:ext cx="751616" cy="841783"/>
            <a:chOff x="1547764" y="3317808"/>
            <a:chExt cx="1179561" cy="1321065"/>
          </a:xfrm>
        </p:grpSpPr>
        <p:sp>
          <p:nvSpPr>
            <p:cNvPr id="141" name="Google Shape;141;p16"/>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144" name="Shape 144"/>
        <p:cNvGrpSpPr/>
        <p:nvPr/>
      </p:nvGrpSpPr>
      <p:grpSpPr>
        <a:xfrm>
          <a:off x="0" y="0"/>
          <a:ext cx="0" cy="0"/>
          <a:chOff x="0" y="0"/>
          <a:chExt cx="0" cy="0"/>
        </a:xfrm>
      </p:grpSpPr>
      <p:sp>
        <p:nvSpPr>
          <p:cNvPr id="145" name="Google Shape;145;p17"/>
          <p:cNvSpPr txBox="1"/>
          <p:nvPr>
            <p:ph type="title"/>
          </p:nvPr>
        </p:nvSpPr>
        <p:spPr>
          <a:xfrm>
            <a:off x="720000" y="539500"/>
            <a:ext cx="7704000" cy="572700"/>
          </a:xfrm>
          <a:prstGeom prst="rect">
            <a:avLst/>
          </a:prstGeom>
        </p:spPr>
        <p:txBody>
          <a:bodyPr anchorCtr="0" anchor="t" bIns="91425" lIns="91425" spcFirstLastPara="1" rIns="91425" wrap="square" tIns="91425">
            <a:normAutofit/>
          </a:bodyPr>
          <a:lstStyle>
            <a:lvl1pPr lvl="0" rtl="0" algn="ctr">
              <a:lnSpc>
                <a:spcPct val="60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17"/>
          <p:cNvSpPr txBox="1"/>
          <p:nvPr>
            <p:ph idx="2" type="title"/>
          </p:nvPr>
        </p:nvSpPr>
        <p:spPr>
          <a:xfrm>
            <a:off x="769313" y="2997500"/>
            <a:ext cx="22761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 name="Google Shape;147;p17"/>
          <p:cNvSpPr txBox="1"/>
          <p:nvPr>
            <p:ph idx="1" type="subTitle"/>
          </p:nvPr>
        </p:nvSpPr>
        <p:spPr>
          <a:xfrm>
            <a:off x="769313" y="3544075"/>
            <a:ext cx="2276100" cy="869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7"/>
          <p:cNvSpPr txBox="1"/>
          <p:nvPr>
            <p:ph idx="3" type="title"/>
          </p:nvPr>
        </p:nvSpPr>
        <p:spPr>
          <a:xfrm>
            <a:off x="3433942" y="1719625"/>
            <a:ext cx="22761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 name="Google Shape;149;p17"/>
          <p:cNvSpPr txBox="1"/>
          <p:nvPr>
            <p:ph idx="4" type="subTitle"/>
          </p:nvPr>
        </p:nvSpPr>
        <p:spPr>
          <a:xfrm>
            <a:off x="3433944" y="2266200"/>
            <a:ext cx="2276100" cy="869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7"/>
          <p:cNvSpPr txBox="1"/>
          <p:nvPr>
            <p:ph idx="5" type="title"/>
          </p:nvPr>
        </p:nvSpPr>
        <p:spPr>
          <a:xfrm>
            <a:off x="6098578" y="2997500"/>
            <a:ext cx="22761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 name="Google Shape;151;p17"/>
          <p:cNvSpPr txBox="1"/>
          <p:nvPr>
            <p:ph idx="6" type="subTitle"/>
          </p:nvPr>
        </p:nvSpPr>
        <p:spPr>
          <a:xfrm>
            <a:off x="6098581" y="3544075"/>
            <a:ext cx="2276100" cy="869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2" name="Google Shape;152;p17"/>
          <p:cNvGrpSpPr/>
          <p:nvPr/>
        </p:nvGrpSpPr>
        <p:grpSpPr>
          <a:xfrm>
            <a:off x="7750277" y="-506514"/>
            <a:ext cx="1360977" cy="1524245"/>
            <a:chOff x="1547764" y="3317808"/>
            <a:chExt cx="1179561" cy="1321065"/>
          </a:xfrm>
        </p:grpSpPr>
        <p:sp>
          <p:nvSpPr>
            <p:cNvPr id="153" name="Google Shape;153;p17"/>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7"/>
          <p:cNvGrpSpPr/>
          <p:nvPr/>
        </p:nvGrpSpPr>
        <p:grpSpPr>
          <a:xfrm>
            <a:off x="7393425" y="4645709"/>
            <a:ext cx="880424" cy="986439"/>
            <a:chOff x="1547764" y="3317808"/>
            <a:chExt cx="1179561" cy="1321065"/>
          </a:xfrm>
        </p:grpSpPr>
        <p:sp>
          <p:nvSpPr>
            <p:cNvPr id="157" name="Google Shape;157;p17"/>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7"/>
          <p:cNvGrpSpPr/>
          <p:nvPr/>
        </p:nvGrpSpPr>
        <p:grpSpPr>
          <a:xfrm>
            <a:off x="290083" y="4361515"/>
            <a:ext cx="471117" cy="527765"/>
            <a:chOff x="1547764" y="3317808"/>
            <a:chExt cx="1179561" cy="1321065"/>
          </a:xfrm>
        </p:grpSpPr>
        <p:sp>
          <p:nvSpPr>
            <p:cNvPr id="161" name="Google Shape;161;p17"/>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7"/>
          <p:cNvGrpSpPr/>
          <p:nvPr/>
        </p:nvGrpSpPr>
        <p:grpSpPr>
          <a:xfrm>
            <a:off x="273002" y="368725"/>
            <a:ext cx="1067031" cy="1195035"/>
            <a:chOff x="1547764" y="3317808"/>
            <a:chExt cx="1179561" cy="1321065"/>
          </a:xfrm>
        </p:grpSpPr>
        <p:sp>
          <p:nvSpPr>
            <p:cNvPr id="165" name="Google Shape;165;p17"/>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dua kolom 1">
  <p:cSld name="TITLE_AND_TWO_COLUMNS_1">
    <p:spTree>
      <p:nvGrpSpPr>
        <p:cNvPr id="168" name="Shape 168"/>
        <p:cNvGrpSpPr/>
        <p:nvPr/>
      </p:nvGrpSpPr>
      <p:grpSpPr>
        <a:xfrm>
          <a:off x="0" y="0"/>
          <a:ext cx="0" cy="0"/>
          <a:chOff x="0" y="0"/>
          <a:chExt cx="0" cy="0"/>
        </a:xfrm>
      </p:grpSpPr>
      <p:sp>
        <p:nvSpPr>
          <p:cNvPr id="169" name="Google Shape;169;p18"/>
          <p:cNvSpPr txBox="1"/>
          <p:nvPr>
            <p:ph type="title"/>
          </p:nvPr>
        </p:nvSpPr>
        <p:spPr>
          <a:xfrm>
            <a:off x="720000" y="534400"/>
            <a:ext cx="7704000" cy="509100"/>
          </a:xfrm>
          <a:prstGeom prst="rect">
            <a:avLst/>
          </a:prstGeom>
        </p:spPr>
        <p:txBody>
          <a:bodyPr anchorCtr="0" anchor="t" bIns="91425" lIns="91425" spcFirstLastPara="1" rIns="91425" wrap="square" tIns="91425">
            <a:normAutofit/>
          </a:bodyPr>
          <a:lstStyle>
            <a:lvl1pPr lvl="0" rtl="0" algn="ctr">
              <a:lnSpc>
                <a:spcPct val="60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txBox="1"/>
          <p:nvPr>
            <p:ph idx="2" type="title"/>
          </p:nvPr>
        </p:nvSpPr>
        <p:spPr>
          <a:xfrm>
            <a:off x="4572000" y="1500175"/>
            <a:ext cx="3889200" cy="3894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b="0"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1" name="Google Shape;171;p18"/>
          <p:cNvSpPr txBox="1"/>
          <p:nvPr>
            <p:ph idx="3" type="title"/>
          </p:nvPr>
        </p:nvSpPr>
        <p:spPr>
          <a:xfrm>
            <a:off x="682802" y="3340400"/>
            <a:ext cx="3889200" cy="3894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2800"/>
              <a:buNone/>
              <a:defRPr b="0"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18"/>
          <p:cNvSpPr txBox="1"/>
          <p:nvPr>
            <p:ph idx="1" type="subTitle"/>
          </p:nvPr>
        </p:nvSpPr>
        <p:spPr>
          <a:xfrm>
            <a:off x="682804" y="3810875"/>
            <a:ext cx="3889200" cy="7215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3" name="Google Shape;173;p18"/>
          <p:cNvSpPr txBox="1"/>
          <p:nvPr>
            <p:ph idx="4" type="subTitle"/>
          </p:nvPr>
        </p:nvSpPr>
        <p:spPr>
          <a:xfrm>
            <a:off x="4572025" y="1970650"/>
            <a:ext cx="3889200" cy="721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74" name="Google Shape;174;p18"/>
          <p:cNvGrpSpPr/>
          <p:nvPr/>
        </p:nvGrpSpPr>
        <p:grpSpPr>
          <a:xfrm>
            <a:off x="-510448" y="3040579"/>
            <a:ext cx="1020910" cy="1143382"/>
            <a:chOff x="1547764" y="3317808"/>
            <a:chExt cx="1179561" cy="1321065"/>
          </a:xfrm>
        </p:grpSpPr>
        <p:sp>
          <p:nvSpPr>
            <p:cNvPr id="175" name="Google Shape;175;p18"/>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8"/>
          <p:cNvGrpSpPr/>
          <p:nvPr/>
        </p:nvGrpSpPr>
        <p:grpSpPr>
          <a:xfrm>
            <a:off x="8004830" y="62399"/>
            <a:ext cx="851879" cy="954205"/>
            <a:chOff x="1547764" y="3317808"/>
            <a:chExt cx="1179561" cy="1321065"/>
          </a:xfrm>
        </p:grpSpPr>
        <p:sp>
          <p:nvSpPr>
            <p:cNvPr id="179" name="Google Shape;179;p18"/>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8"/>
          <p:cNvGrpSpPr/>
          <p:nvPr/>
        </p:nvGrpSpPr>
        <p:grpSpPr>
          <a:xfrm>
            <a:off x="-127532" y="638949"/>
            <a:ext cx="508745" cy="570040"/>
            <a:chOff x="1547764" y="3317808"/>
            <a:chExt cx="1179561" cy="1321065"/>
          </a:xfrm>
        </p:grpSpPr>
        <p:sp>
          <p:nvSpPr>
            <p:cNvPr id="183" name="Google Shape;183;p18"/>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8"/>
          <p:cNvGrpSpPr/>
          <p:nvPr/>
        </p:nvGrpSpPr>
        <p:grpSpPr>
          <a:xfrm>
            <a:off x="7996306" y="3941760"/>
            <a:ext cx="1585212" cy="1775379"/>
            <a:chOff x="1547764" y="3317808"/>
            <a:chExt cx="1179561" cy="1321065"/>
          </a:xfrm>
        </p:grpSpPr>
        <p:sp>
          <p:nvSpPr>
            <p:cNvPr id="187" name="Google Shape;187;p18"/>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8"/>
          <p:cNvGrpSpPr/>
          <p:nvPr/>
        </p:nvGrpSpPr>
        <p:grpSpPr>
          <a:xfrm>
            <a:off x="1266099" y="172564"/>
            <a:ext cx="655246" cy="733852"/>
            <a:chOff x="1547764" y="3317808"/>
            <a:chExt cx="1179561" cy="1321065"/>
          </a:xfrm>
        </p:grpSpPr>
        <p:sp>
          <p:nvSpPr>
            <p:cNvPr id="191" name="Google Shape;191;p18"/>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
    <p:spTree>
      <p:nvGrpSpPr>
        <p:cNvPr id="194" name="Shape 194"/>
        <p:cNvGrpSpPr/>
        <p:nvPr/>
      </p:nvGrpSpPr>
      <p:grpSpPr>
        <a:xfrm>
          <a:off x="0" y="0"/>
          <a:ext cx="0" cy="0"/>
          <a:chOff x="0" y="0"/>
          <a:chExt cx="0" cy="0"/>
        </a:xfrm>
      </p:grpSpPr>
      <p:sp>
        <p:nvSpPr>
          <p:cNvPr id="195" name="Google Shape;195;p19"/>
          <p:cNvSpPr txBox="1"/>
          <p:nvPr>
            <p:ph type="title"/>
          </p:nvPr>
        </p:nvSpPr>
        <p:spPr>
          <a:xfrm>
            <a:off x="720000" y="517234"/>
            <a:ext cx="7704000" cy="572700"/>
          </a:xfrm>
          <a:prstGeom prst="rect">
            <a:avLst/>
          </a:prstGeom>
        </p:spPr>
        <p:txBody>
          <a:bodyPr anchorCtr="0" anchor="ctr" bIns="91425" lIns="91425" spcFirstLastPara="1" rIns="91425" wrap="square" tIns="91425">
            <a:normAutofit/>
          </a:bodyPr>
          <a:lstStyle>
            <a:lvl1pPr lvl="0" rtl="0" algn="ctr">
              <a:lnSpc>
                <a:spcPct val="50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9"/>
          <p:cNvSpPr txBox="1"/>
          <p:nvPr>
            <p:ph idx="2" type="title"/>
          </p:nvPr>
        </p:nvSpPr>
        <p:spPr>
          <a:xfrm>
            <a:off x="769313" y="3192600"/>
            <a:ext cx="22761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19"/>
          <p:cNvSpPr txBox="1"/>
          <p:nvPr>
            <p:ph idx="1" type="subTitle"/>
          </p:nvPr>
        </p:nvSpPr>
        <p:spPr>
          <a:xfrm>
            <a:off x="769325" y="3586775"/>
            <a:ext cx="2276100" cy="793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9"/>
          <p:cNvSpPr txBox="1"/>
          <p:nvPr>
            <p:ph idx="3" type="title"/>
          </p:nvPr>
        </p:nvSpPr>
        <p:spPr>
          <a:xfrm>
            <a:off x="3433942" y="3192600"/>
            <a:ext cx="22761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 name="Google Shape;199;p19"/>
          <p:cNvSpPr txBox="1"/>
          <p:nvPr>
            <p:ph idx="4" type="subTitle"/>
          </p:nvPr>
        </p:nvSpPr>
        <p:spPr>
          <a:xfrm>
            <a:off x="3433949" y="3586775"/>
            <a:ext cx="2276100" cy="793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9"/>
          <p:cNvSpPr txBox="1"/>
          <p:nvPr>
            <p:ph idx="5" type="title"/>
          </p:nvPr>
        </p:nvSpPr>
        <p:spPr>
          <a:xfrm>
            <a:off x="6098578" y="3192600"/>
            <a:ext cx="22761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 name="Google Shape;201;p19"/>
          <p:cNvSpPr txBox="1"/>
          <p:nvPr>
            <p:ph idx="6" type="subTitle"/>
          </p:nvPr>
        </p:nvSpPr>
        <p:spPr>
          <a:xfrm>
            <a:off x="6098581" y="3586775"/>
            <a:ext cx="2276100" cy="793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9"/>
          <p:cNvGrpSpPr/>
          <p:nvPr/>
        </p:nvGrpSpPr>
        <p:grpSpPr>
          <a:xfrm>
            <a:off x="-734523" y="207861"/>
            <a:ext cx="1360977" cy="1524245"/>
            <a:chOff x="1547764" y="3317808"/>
            <a:chExt cx="1179561" cy="1321065"/>
          </a:xfrm>
        </p:grpSpPr>
        <p:sp>
          <p:nvSpPr>
            <p:cNvPr id="203" name="Google Shape;203;p19"/>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9"/>
          <p:cNvGrpSpPr/>
          <p:nvPr/>
        </p:nvGrpSpPr>
        <p:grpSpPr>
          <a:xfrm>
            <a:off x="8374674" y="266733"/>
            <a:ext cx="880424" cy="986439"/>
            <a:chOff x="1547764" y="3317808"/>
            <a:chExt cx="1179561" cy="1321065"/>
          </a:xfrm>
        </p:grpSpPr>
        <p:sp>
          <p:nvSpPr>
            <p:cNvPr id="207" name="Google Shape;207;p19"/>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9"/>
          <p:cNvGrpSpPr/>
          <p:nvPr/>
        </p:nvGrpSpPr>
        <p:grpSpPr>
          <a:xfrm>
            <a:off x="173475" y="4474334"/>
            <a:ext cx="880424" cy="986439"/>
            <a:chOff x="1547764" y="3317808"/>
            <a:chExt cx="1179561" cy="1321065"/>
          </a:xfrm>
        </p:grpSpPr>
        <p:sp>
          <p:nvSpPr>
            <p:cNvPr id="211" name="Google Shape;211;p19"/>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9"/>
          <p:cNvGrpSpPr/>
          <p:nvPr/>
        </p:nvGrpSpPr>
        <p:grpSpPr>
          <a:xfrm>
            <a:off x="8374684" y="4295017"/>
            <a:ext cx="559938" cy="627110"/>
            <a:chOff x="1547764" y="3317808"/>
            <a:chExt cx="1179561" cy="1321065"/>
          </a:xfrm>
        </p:grpSpPr>
        <p:sp>
          <p:nvSpPr>
            <p:cNvPr id="215" name="Google Shape;215;p19"/>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18" name="Shape 218"/>
        <p:cNvGrpSpPr/>
        <p:nvPr/>
      </p:nvGrpSpPr>
      <p:grpSpPr>
        <a:xfrm>
          <a:off x="0" y="0"/>
          <a:ext cx="0" cy="0"/>
          <a:chOff x="0" y="0"/>
          <a:chExt cx="0" cy="0"/>
        </a:xfrm>
      </p:grpSpPr>
      <p:sp>
        <p:nvSpPr>
          <p:cNvPr id="219" name="Google Shape;219;p20"/>
          <p:cNvSpPr txBox="1"/>
          <p:nvPr>
            <p:ph type="title"/>
          </p:nvPr>
        </p:nvSpPr>
        <p:spPr>
          <a:xfrm>
            <a:off x="720000" y="539500"/>
            <a:ext cx="7704000" cy="478200"/>
          </a:xfrm>
          <a:prstGeom prst="rect">
            <a:avLst/>
          </a:prstGeom>
        </p:spPr>
        <p:txBody>
          <a:bodyPr anchorCtr="0" anchor="t" bIns="91425" lIns="91425" spcFirstLastPara="1" rIns="91425" wrap="square" tIns="91425">
            <a:normAutofit/>
          </a:bodyPr>
          <a:lstStyle>
            <a:lvl1pPr lvl="0" rtl="0" algn="ctr">
              <a:lnSpc>
                <a:spcPct val="60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 name="Google Shape;220;p20"/>
          <p:cNvSpPr txBox="1"/>
          <p:nvPr>
            <p:ph idx="2" type="title"/>
          </p:nvPr>
        </p:nvSpPr>
        <p:spPr>
          <a:xfrm>
            <a:off x="1266088" y="3110250"/>
            <a:ext cx="3047400" cy="558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0"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20"/>
          <p:cNvSpPr txBox="1"/>
          <p:nvPr>
            <p:ph idx="3" type="title"/>
          </p:nvPr>
        </p:nvSpPr>
        <p:spPr>
          <a:xfrm>
            <a:off x="4830503" y="3110250"/>
            <a:ext cx="3047400" cy="558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0"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2" name="Google Shape;222;p20"/>
          <p:cNvSpPr txBox="1"/>
          <p:nvPr>
            <p:ph idx="1" type="subTitle"/>
          </p:nvPr>
        </p:nvSpPr>
        <p:spPr>
          <a:xfrm>
            <a:off x="4962166" y="3597875"/>
            <a:ext cx="2783700" cy="1010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3" name="Google Shape;223;p20"/>
          <p:cNvSpPr txBox="1"/>
          <p:nvPr>
            <p:ph idx="4" type="subTitle"/>
          </p:nvPr>
        </p:nvSpPr>
        <p:spPr>
          <a:xfrm>
            <a:off x="1397751" y="3597875"/>
            <a:ext cx="2783700" cy="1010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24" name="Google Shape;224;p20"/>
          <p:cNvGrpSpPr/>
          <p:nvPr/>
        </p:nvGrpSpPr>
        <p:grpSpPr>
          <a:xfrm>
            <a:off x="1479686" y="96384"/>
            <a:ext cx="655246" cy="733852"/>
            <a:chOff x="1547764" y="3317808"/>
            <a:chExt cx="1179561" cy="1321065"/>
          </a:xfrm>
        </p:grpSpPr>
        <p:sp>
          <p:nvSpPr>
            <p:cNvPr id="225" name="Google Shape;225;p20"/>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0"/>
          <p:cNvGrpSpPr/>
          <p:nvPr/>
        </p:nvGrpSpPr>
        <p:grpSpPr>
          <a:xfrm>
            <a:off x="7996307" y="3749402"/>
            <a:ext cx="1585212" cy="1776040"/>
            <a:chOff x="1547764" y="3317808"/>
            <a:chExt cx="1179561" cy="1321065"/>
          </a:xfrm>
        </p:grpSpPr>
        <p:sp>
          <p:nvSpPr>
            <p:cNvPr id="229" name="Google Shape;229;p20"/>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0"/>
          <p:cNvGrpSpPr/>
          <p:nvPr/>
        </p:nvGrpSpPr>
        <p:grpSpPr>
          <a:xfrm>
            <a:off x="-127532" y="638949"/>
            <a:ext cx="508745" cy="570040"/>
            <a:chOff x="1547764" y="3317808"/>
            <a:chExt cx="1179561" cy="1321065"/>
          </a:xfrm>
        </p:grpSpPr>
        <p:sp>
          <p:nvSpPr>
            <p:cNvPr id="233" name="Google Shape;233;p20"/>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0"/>
          <p:cNvGrpSpPr/>
          <p:nvPr/>
        </p:nvGrpSpPr>
        <p:grpSpPr>
          <a:xfrm>
            <a:off x="7996296" y="172573"/>
            <a:ext cx="655246" cy="733852"/>
            <a:chOff x="1547764" y="3317808"/>
            <a:chExt cx="1179561" cy="1321065"/>
          </a:xfrm>
        </p:grpSpPr>
        <p:sp>
          <p:nvSpPr>
            <p:cNvPr id="237" name="Google Shape;237;p20"/>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0"/>
          <p:cNvGrpSpPr/>
          <p:nvPr/>
        </p:nvGrpSpPr>
        <p:grpSpPr>
          <a:xfrm>
            <a:off x="-127517" y="3749405"/>
            <a:ext cx="998498" cy="1118282"/>
            <a:chOff x="1547764" y="3317808"/>
            <a:chExt cx="1179561" cy="1321065"/>
          </a:xfrm>
        </p:grpSpPr>
        <p:sp>
          <p:nvSpPr>
            <p:cNvPr id="241" name="Google Shape;241;p20"/>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
    <p:spTree>
      <p:nvGrpSpPr>
        <p:cNvPr id="244" name="Shape 244"/>
        <p:cNvGrpSpPr/>
        <p:nvPr/>
      </p:nvGrpSpPr>
      <p:grpSpPr>
        <a:xfrm>
          <a:off x="0" y="0"/>
          <a:ext cx="0" cy="0"/>
          <a:chOff x="0" y="0"/>
          <a:chExt cx="0" cy="0"/>
        </a:xfrm>
      </p:grpSpPr>
      <p:sp>
        <p:nvSpPr>
          <p:cNvPr id="245" name="Google Shape;245;p21"/>
          <p:cNvSpPr txBox="1"/>
          <p:nvPr>
            <p:ph type="title"/>
          </p:nvPr>
        </p:nvSpPr>
        <p:spPr>
          <a:xfrm>
            <a:off x="4929175" y="1840700"/>
            <a:ext cx="3196800" cy="1396800"/>
          </a:xfrm>
          <a:prstGeom prst="rect">
            <a:avLst/>
          </a:prstGeom>
        </p:spPr>
        <p:txBody>
          <a:bodyPr anchorCtr="0" anchor="ctr" bIns="91425" lIns="91425" spcFirstLastPara="1" rIns="91425" wrap="square" tIns="91425">
            <a:normAutofit/>
          </a:bodyPr>
          <a:lstStyle>
            <a:lvl1pPr lvl="0" rtl="0" algn="r">
              <a:lnSpc>
                <a:spcPct val="80000"/>
              </a:lnSpc>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6" name="Google Shape;246;p21"/>
          <p:cNvSpPr txBox="1"/>
          <p:nvPr>
            <p:ph hasCustomPrompt="1" idx="2" type="title"/>
          </p:nvPr>
        </p:nvSpPr>
        <p:spPr>
          <a:xfrm>
            <a:off x="6854875" y="1027675"/>
            <a:ext cx="1271100" cy="841800"/>
          </a:xfrm>
          <a:prstGeom prst="rect">
            <a:avLst/>
          </a:prstGeom>
        </p:spPr>
        <p:txBody>
          <a:bodyPr anchorCtr="0" anchor="b" bIns="91425" lIns="91425" spcFirstLastPara="1" rIns="91425" wrap="square" tIns="91425">
            <a:normAutofit/>
          </a:bodyPr>
          <a:lstStyle>
            <a:lvl1pPr lvl="0" rtl="0">
              <a:spcBef>
                <a:spcPts val="0"/>
              </a:spcBef>
              <a:spcAft>
                <a:spcPts val="0"/>
              </a:spcAft>
              <a:buSzPts val="6000"/>
              <a:buNone/>
              <a:defRPr sz="60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7" name="Google Shape;247;p21"/>
          <p:cNvSpPr txBox="1"/>
          <p:nvPr>
            <p:ph idx="1" type="subTitle"/>
          </p:nvPr>
        </p:nvSpPr>
        <p:spPr>
          <a:xfrm>
            <a:off x="5167975" y="3402425"/>
            <a:ext cx="2958000" cy="713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8" name="Google Shape;248;p21"/>
          <p:cNvGrpSpPr/>
          <p:nvPr/>
        </p:nvGrpSpPr>
        <p:grpSpPr>
          <a:xfrm>
            <a:off x="8242215" y="-762114"/>
            <a:ext cx="1360977" cy="1524245"/>
            <a:chOff x="1547764" y="3317808"/>
            <a:chExt cx="1179561" cy="1321065"/>
          </a:xfrm>
        </p:grpSpPr>
        <p:sp>
          <p:nvSpPr>
            <p:cNvPr id="249" name="Google Shape;249;p21"/>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1"/>
          <p:cNvGrpSpPr/>
          <p:nvPr/>
        </p:nvGrpSpPr>
        <p:grpSpPr>
          <a:xfrm>
            <a:off x="4602751" y="4467110"/>
            <a:ext cx="533162" cy="597121"/>
            <a:chOff x="1547764" y="3317808"/>
            <a:chExt cx="1179561" cy="1321065"/>
          </a:xfrm>
        </p:grpSpPr>
        <p:sp>
          <p:nvSpPr>
            <p:cNvPr id="253" name="Google Shape;253;p21"/>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21"/>
          <p:cNvGrpSpPr/>
          <p:nvPr/>
        </p:nvGrpSpPr>
        <p:grpSpPr>
          <a:xfrm>
            <a:off x="5401160" y="182805"/>
            <a:ext cx="636963" cy="713375"/>
            <a:chOff x="1547764" y="3317808"/>
            <a:chExt cx="1179561" cy="1321065"/>
          </a:xfrm>
        </p:grpSpPr>
        <p:sp>
          <p:nvSpPr>
            <p:cNvPr id="257" name="Google Shape;257;p21"/>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1"/>
          <p:cNvGrpSpPr/>
          <p:nvPr/>
        </p:nvGrpSpPr>
        <p:grpSpPr>
          <a:xfrm>
            <a:off x="8061043" y="3961985"/>
            <a:ext cx="984344" cy="1102429"/>
            <a:chOff x="1547764" y="3317808"/>
            <a:chExt cx="1179561" cy="1321065"/>
          </a:xfrm>
        </p:grpSpPr>
        <p:sp>
          <p:nvSpPr>
            <p:cNvPr id="261" name="Google Shape;261;p21"/>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64" name="Shape 264"/>
        <p:cNvGrpSpPr/>
        <p:nvPr/>
      </p:nvGrpSpPr>
      <p:grpSpPr>
        <a:xfrm>
          <a:off x="0" y="0"/>
          <a:ext cx="0" cy="0"/>
          <a:chOff x="0" y="0"/>
          <a:chExt cx="0" cy="0"/>
        </a:xfrm>
      </p:grpSpPr>
      <p:sp>
        <p:nvSpPr>
          <p:cNvPr id="265" name="Google Shape;265;p22"/>
          <p:cNvSpPr txBox="1"/>
          <p:nvPr>
            <p:ph type="title"/>
          </p:nvPr>
        </p:nvSpPr>
        <p:spPr>
          <a:xfrm>
            <a:off x="720000" y="539500"/>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6" name="Google Shape;266;p22"/>
          <p:cNvSpPr txBox="1"/>
          <p:nvPr>
            <p:ph idx="2" type="title"/>
          </p:nvPr>
        </p:nvSpPr>
        <p:spPr>
          <a:xfrm>
            <a:off x="694700" y="1618250"/>
            <a:ext cx="1978200" cy="5277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 name="Google Shape;267;p22"/>
          <p:cNvSpPr txBox="1"/>
          <p:nvPr>
            <p:ph idx="1" type="subTitle"/>
          </p:nvPr>
        </p:nvSpPr>
        <p:spPr>
          <a:xfrm>
            <a:off x="694700" y="2128575"/>
            <a:ext cx="1978200" cy="6654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2"/>
          <p:cNvSpPr txBox="1"/>
          <p:nvPr>
            <p:ph idx="3" type="title"/>
          </p:nvPr>
        </p:nvSpPr>
        <p:spPr>
          <a:xfrm>
            <a:off x="6471083" y="1618250"/>
            <a:ext cx="19782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22"/>
          <p:cNvSpPr txBox="1"/>
          <p:nvPr>
            <p:ph idx="4" type="subTitle"/>
          </p:nvPr>
        </p:nvSpPr>
        <p:spPr>
          <a:xfrm>
            <a:off x="6471079" y="2128575"/>
            <a:ext cx="1978200" cy="665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22"/>
          <p:cNvSpPr txBox="1"/>
          <p:nvPr>
            <p:ph idx="5" type="title"/>
          </p:nvPr>
        </p:nvSpPr>
        <p:spPr>
          <a:xfrm>
            <a:off x="694700" y="3051650"/>
            <a:ext cx="1978200" cy="5277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1" name="Google Shape;271;p22"/>
          <p:cNvSpPr txBox="1"/>
          <p:nvPr>
            <p:ph idx="6" type="subTitle"/>
          </p:nvPr>
        </p:nvSpPr>
        <p:spPr>
          <a:xfrm>
            <a:off x="694700" y="3561975"/>
            <a:ext cx="1978200" cy="6654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2"/>
          <p:cNvSpPr txBox="1"/>
          <p:nvPr>
            <p:ph idx="7" type="title"/>
          </p:nvPr>
        </p:nvSpPr>
        <p:spPr>
          <a:xfrm>
            <a:off x="6471083" y="3051650"/>
            <a:ext cx="19782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3" name="Google Shape;273;p22"/>
          <p:cNvSpPr txBox="1"/>
          <p:nvPr>
            <p:ph idx="8" type="subTitle"/>
          </p:nvPr>
        </p:nvSpPr>
        <p:spPr>
          <a:xfrm>
            <a:off x="6471079" y="3561975"/>
            <a:ext cx="1978200" cy="665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2"/>
          <p:cNvSpPr txBox="1"/>
          <p:nvPr>
            <p:ph hasCustomPrompt="1" idx="9" type="title"/>
          </p:nvPr>
        </p:nvSpPr>
        <p:spPr>
          <a:xfrm>
            <a:off x="2826562" y="1713050"/>
            <a:ext cx="1428000" cy="7953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2400"/>
              <a:buNone/>
              <a:defRPr sz="4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75" name="Google Shape;275;p22"/>
          <p:cNvSpPr txBox="1"/>
          <p:nvPr>
            <p:ph hasCustomPrompt="1" idx="13" type="title"/>
          </p:nvPr>
        </p:nvSpPr>
        <p:spPr>
          <a:xfrm>
            <a:off x="4889446" y="1713050"/>
            <a:ext cx="1428000" cy="7953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2400"/>
              <a:buNone/>
              <a:defRPr sz="4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76" name="Google Shape;276;p22"/>
          <p:cNvSpPr txBox="1"/>
          <p:nvPr>
            <p:ph hasCustomPrompt="1" idx="14" type="title"/>
          </p:nvPr>
        </p:nvSpPr>
        <p:spPr>
          <a:xfrm>
            <a:off x="2826562" y="3157600"/>
            <a:ext cx="1428000" cy="7953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2400"/>
              <a:buNone/>
              <a:defRPr sz="4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77" name="Google Shape;277;p22"/>
          <p:cNvSpPr txBox="1"/>
          <p:nvPr>
            <p:ph hasCustomPrompt="1" idx="15" type="title"/>
          </p:nvPr>
        </p:nvSpPr>
        <p:spPr>
          <a:xfrm>
            <a:off x="4889446" y="3146450"/>
            <a:ext cx="1428000" cy="7953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2400"/>
              <a:buNone/>
              <a:defRPr sz="4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grpSp>
        <p:nvGrpSpPr>
          <p:cNvPr id="278" name="Google Shape;278;p22"/>
          <p:cNvGrpSpPr/>
          <p:nvPr/>
        </p:nvGrpSpPr>
        <p:grpSpPr>
          <a:xfrm>
            <a:off x="242346" y="985756"/>
            <a:ext cx="636963" cy="713639"/>
            <a:chOff x="1547764" y="3317808"/>
            <a:chExt cx="1179561" cy="1321065"/>
          </a:xfrm>
        </p:grpSpPr>
        <p:sp>
          <p:nvSpPr>
            <p:cNvPr id="279" name="Google Shape;279;p22"/>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2"/>
          <p:cNvGrpSpPr/>
          <p:nvPr/>
        </p:nvGrpSpPr>
        <p:grpSpPr>
          <a:xfrm>
            <a:off x="8134775" y="314519"/>
            <a:ext cx="744421" cy="833724"/>
            <a:chOff x="1547764" y="3317808"/>
            <a:chExt cx="1179561" cy="1321065"/>
          </a:xfrm>
        </p:grpSpPr>
        <p:sp>
          <p:nvSpPr>
            <p:cNvPr id="283" name="Google Shape;283;p22"/>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22"/>
          <p:cNvGrpSpPr/>
          <p:nvPr/>
        </p:nvGrpSpPr>
        <p:grpSpPr>
          <a:xfrm>
            <a:off x="3891515" y="4198861"/>
            <a:ext cx="1360977" cy="1524245"/>
            <a:chOff x="1547764" y="3317808"/>
            <a:chExt cx="1179561" cy="1321065"/>
          </a:xfrm>
        </p:grpSpPr>
        <p:sp>
          <p:nvSpPr>
            <p:cNvPr id="287" name="Google Shape;287;p22"/>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90" name="Shape 290"/>
        <p:cNvGrpSpPr/>
        <p:nvPr/>
      </p:nvGrpSpPr>
      <p:grpSpPr>
        <a:xfrm>
          <a:off x="0" y="0"/>
          <a:ext cx="0" cy="0"/>
          <a:chOff x="0" y="0"/>
          <a:chExt cx="0" cy="0"/>
        </a:xfrm>
      </p:grpSpPr>
      <p:sp>
        <p:nvSpPr>
          <p:cNvPr id="291" name="Google Shape;291;p23"/>
          <p:cNvSpPr txBox="1"/>
          <p:nvPr>
            <p:ph type="title"/>
          </p:nvPr>
        </p:nvSpPr>
        <p:spPr>
          <a:xfrm>
            <a:off x="720000" y="539500"/>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2" name="Google Shape;292;p23"/>
          <p:cNvGrpSpPr/>
          <p:nvPr/>
        </p:nvGrpSpPr>
        <p:grpSpPr>
          <a:xfrm>
            <a:off x="492522" y="-220110"/>
            <a:ext cx="1222733" cy="1369416"/>
            <a:chOff x="1547764" y="3317808"/>
            <a:chExt cx="1179561" cy="1321065"/>
          </a:xfrm>
        </p:grpSpPr>
        <p:sp>
          <p:nvSpPr>
            <p:cNvPr id="293" name="Google Shape;293;p23"/>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3"/>
          <p:cNvGrpSpPr/>
          <p:nvPr/>
        </p:nvGrpSpPr>
        <p:grpSpPr>
          <a:xfrm>
            <a:off x="291465" y="4452058"/>
            <a:ext cx="991185" cy="1110487"/>
            <a:chOff x="1547764" y="3317808"/>
            <a:chExt cx="1179561" cy="1321065"/>
          </a:xfrm>
        </p:grpSpPr>
        <p:sp>
          <p:nvSpPr>
            <p:cNvPr id="297" name="Google Shape;297;p23"/>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3"/>
          <p:cNvGrpSpPr/>
          <p:nvPr/>
        </p:nvGrpSpPr>
        <p:grpSpPr>
          <a:xfrm>
            <a:off x="8278446" y="1318895"/>
            <a:ext cx="713281" cy="798848"/>
            <a:chOff x="1547764" y="3317808"/>
            <a:chExt cx="1179561" cy="1321065"/>
          </a:xfrm>
        </p:grpSpPr>
        <p:sp>
          <p:nvSpPr>
            <p:cNvPr id="301" name="Google Shape;301;p23"/>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04" name="Shape 304"/>
        <p:cNvGrpSpPr/>
        <p:nvPr/>
      </p:nvGrpSpPr>
      <p:grpSpPr>
        <a:xfrm>
          <a:off x="0" y="0"/>
          <a:ext cx="0" cy="0"/>
          <a:chOff x="0" y="0"/>
          <a:chExt cx="0" cy="0"/>
        </a:xfrm>
      </p:grpSpPr>
      <p:sp>
        <p:nvSpPr>
          <p:cNvPr id="305" name="Google Shape;305;p24"/>
          <p:cNvSpPr txBox="1"/>
          <p:nvPr>
            <p:ph type="title"/>
          </p:nvPr>
        </p:nvSpPr>
        <p:spPr>
          <a:xfrm>
            <a:off x="720000" y="539500"/>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6" name="Google Shape;306;p24"/>
          <p:cNvSpPr txBox="1"/>
          <p:nvPr>
            <p:ph idx="2" type="title"/>
          </p:nvPr>
        </p:nvSpPr>
        <p:spPr>
          <a:xfrm>
            <a:off x="1101175" y="1865375"/>
            <a:ext cx="19860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7" name="Google Shape;307;p24"/>
          <p:cNvSpPr txBox="1"/>
          <p:nvPr>
            <p:ph idx="1" type="subTitle"/>
          </p:nvPr>
        </p:nvSpPr>
        <p:spPr>
          <a:xfrm>
            <a:off x="1101175" y="2375700"/>
            <a:ext cx="1986000" cy="484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4"/>
          <p:cNvSpPr txBox="1"/>
          <p:nvPr>
            <p:ph idx="3" type="title"/>
          </p:nvPr>
        </p:nvSpPr>
        <p:spPr>
          <a:xfrm>
            <a:off x="3578948" y="1865375"/>
            <a:ext cx="19860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9" name="Google Shape;309;p24"/>
          <p:cNvSpPr txBox="1"/>
          <p:nvPr>
            <p:ph idx="4" type="subTitle"/>
          </p:nvPr>
        </p:nvSpPr>
        <p:spPr>
          <a:xfrm>
            <a:off x="3578948" y="2375700"/>
            <a:ext cx="1986000" cy="484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4"/>
          <p:cNvSpPr txBox="1"/>
          <p:nvPr>
            <p:ph idx="5" type="title"/>
          </p:nvPr>
        </p:nvSpPr>
        <p:spPr>
          <a:xfrm>
            <a:off x="1101175" y="3613450"/>
            <a:ext cx="19860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1" name="Google Shape;311;p24"/>
          <p:cNvSpPr txBox="1"/>
          <p:nvPr>
            <p:ph idx="6" type="subTitle"/>
          </p:nvPr>
        </p:nvSpPr>
        <p:spPr>
          <a:xfrm>
            <a:off x="1101175" y="4123775"/>
            <a:ext cx="1986000" cy="484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idx="7" type="title"/>
          </p:nvPr>
        </p:nvSpPr>
        <p:spPr>
          <a:xfrm>
            <a:off x="3578948" y="3613450"/>
            <a:ext cx="19860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 name="Google Shape;313;p24"/>
          <p:cNvSpPr txBox="1"/>
          <p:nvPr>
            <p:ph idx="8" type="subTitle"/>
          </p:nvPr>
        </p:nvSpPr>
        <p:spPr>
          <a:xfrm>
            <a:off x="3578948" y="4123775"/>
            <a:ext cx="1986000" cy="484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idx="9" type="title"/>
          </p:nvPr>
        </p:nvSpPr>
        <p:spPr>
          <a:xfrm>
            <a:off x="6056727" y="1865375"/>
            <a:ext cx="19860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24"/>
          <p:cNvSpPr txBox="1"/>
          <p:nvPr>
            <p:ph idx="13" type="subTitle"/>
          </p:nvPr>
        </p:nvSpPr>
        <p:spPr>
          <a:xfrm>
            <a:off x="6056727" y="2375700"/>
            <a:ext cx="1986000" cy="484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idx="14" type="title"/>
          </p:nvPr>
        </p:nvSpPr>
        <p:spPr>
          <a:xfrm>
            <a:off x="6056727" y="3613450"/>
            <a:ext cx="19860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24"/>
          <p:cNvSpPr txBox="1"/>
          <p:nvPr>
            <p:ph idx="15" type="subTitle"/>
          </p:nvPr>
        </p:nvSpPr>
        <p:spPr>
          <a:xfrm>
            <a:off x="6056727" y="4123775"/>
            <a:ext cx="1986000" cy="484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8" name="Google Shape;318;p24"/>
          <p:cNvGrpSpPr/>
          <p:nvPr/>
        </p:nvGrpSpPr>
        <p:grpSpPr>
          <a:xfrm>
            <a:off x="-205814" y="300369"/>
            <a:ext cx="1129076" cy="1264523"/>
            <a:chOff x="1547764" y="3317808"/>
            <a:chExt cx="1179561" cy="1321065"/>
          </a:xfrm>
        </p:grpSpPr>
        <p:sp>
          <p:nvSpPr>
            <p:cNvPr id="319" name="Google Shape;319;p24"/>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4"/>
          <p:cNvGrpSpPr/>
          <p:nvPr/>
        </p:nvGrpSpPr>
        <p:grpSpPr>
          <a:xfrm>
            <a:off x="8118928" y="618745"/>
            <a:ext cx="844802" cy="946147"/>
            <a:chOff x="1547764" y="3317808"/>
            <a:chExt cx="1179561" cy="1321065"/>
          </a:xfrm>
        </p:grpSpPr>
        <p:sp>
          <p:nvSpPr>
            <p:cNvPr id="323" name="Google Shape;323;p24"/>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3">
    <p:spTree>
      <p:nvGrpSpPr>
        <p:cNvPr id="326" name="Shape 326"/>
        <p:cNvGrpSpPr/>
        <p:nvPr/>
      </p:nvGrpSpPr>
      <p:grpSpPr>
        <a:xfrm>
          <a:off x="0" y="0"/>
          <a:ext cx="0" cy="0"/>
          <a:chOff x="0" y="0"/>
          <a:chExt cx="0" cy="0"/>
        </a:xfrm>
      </p:grpSpPr>
      <p:sp>
        <p:nvSpPr>
          <p:cNvPr id="327" name="Google Shape;327;p25"/>
          <p:cNvSpPr txBox="1"/>
          <p:nvPr>
            <p:ph type="title"/>
          </p:nvPr>
        </p:nvSpPr>
        <p:spPr>
          <a:xfrm>
            <a:off x="720000" y="539500"/>
            <a:ext cx="7704000" cy="572700"/>
          </a:xfrm>
          <a:prstGeom prst="rect">
            <a:avLst/>
          </a:prstGeom>
        </p:spPr>
        <p:txBody>
          <a:bodyPr anchorCtr="0" anchor="t" bIns="91425" lIns="91425" spcFirstLastPara="1" rIns="91425" wrap="square" tIns="91425">
            <a:normAutofit/>
          </a:bodyPr>
          <a:lstStyle>
            <a:lvl1pPr lvl="0" rtl="0" algn="ctr">
              <a:lnSpc>
                <a:spcPct val="60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8" name="Google Shape;328;p25"/>
          <p:cNvSpPr txBox="1"/>
          <p:nvPr>
            <p:ph idx="2" type="title"/>
          </p:nvPr>
        </p:nvSpPr>
        <p:spPr>
          <a:xfrm>
            <a:off x="759221" y="1387925"/>
            <a:ext cx="2510100" cy="5277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9" name="Google Shape;329;p25"/>
          <p:cNvSpPr txBox="1"/>
          <p:nvPr>
            <p:ph idx="1" type="subTitle"/>
          </p:nvPr>
        </p:nvSpPr>
        <p:spPr>
          <a:xfrm>
            <a:off x="759217" y="1817200"/>
            <a:ext cx="2510100" cy="6819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25"/>
          <p:cNvSpPr txBox="1"/>
          <p:nvPr>
            <p:ph idx="3" type="title"/>
          </p:nvPr>
        </p:nvSpPr>
        <p:spPr>
          <a:xfrm>
            <a:off x="5920675" y="2349575"/>
            <a:ext cx="25101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1" name="Google Shape;331;p25"/>
          <p:cNvSpPr txBox="1"/>
          <p:nvPr>
            <p:ph idx="4" type="subTitle"/>
          </p:nvPr>
        </p:nvSpPr>
        <p:spPr>
          <a:xfrm>
            <a:off x="5920675" y="2778775"/>
            <a:ext cx="2510100" cy="6819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2" name="Google Shape;332;p25"/>
          <p:cNvSpPr txBox="1"/>
          <p:nvPr>
            <p:ph idx="5" type="title"/>
          </p:nvPr>
        </p:nvSpPr>
        <p:spPr>
          <a:xfrm>
            <a:off x="713225" y="3257450"/>
            <a:ext cx="2510100" cy="5277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3" name="Google Shape;333;p25"/>
          <p:cNvSpPr txBox="1"/>
          <p:nvPr>
            <p:ph idx="6" type="subTitle"/>
          </p:nvPr>
        </p:nvSpPr>
        <p:spPr>
          <a:xfrm>
            <a:off x="713226" y="3686725"/>
            <a:ext cx="2510100" cy="6819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34" name="Google Shape;334;p25"/>
          <p:cNvGrpSpPr/>
          <p:nvPr/>
        </p:nvGrpSpPr>
        <p:grpSpPr>
          <a:xfrm>
            <a:off x="7750277" y="-506514"/>
            <a:ext cx="1360977" cy="1524245"/>
            <a:chOff x="1547764" y="3317808"/>
            <a:chExt cx="1179561" cy="1321065"/>
          </a:xfrm>
        </p:grpSpPr>
        <p:sp>
          <p:nvSpPr>
            <p:cNvPr id="335" name="Google Shape;335;p25"/>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25"/>
          <p:cNvGrpSpPr/>
          <p:nvPr/>
        </p:nvGrpSpPr>
        <p:grpSpPr>
          <a:xfrm>
            <a:off x="7061388" y="4273879"/>
            <a:ext cx="1212353" cy="1358451"/>
            <a:chOff x="1547764" y="3317808"/>
            <a:chExt cx="1179561" cy="1321065"/>
          </a:xfrm>
        </p:grpSpPr>
        <p:sp>
          <p:nvSpPr>
            <p:cNvPr id="339" name="Google Shape;339;p25"/>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25"/>
          <p:cNvGrpSpPr/>
          <p:nvPr/>
        </p:nvGrpSpPr>
        <p:grpSpPr>
          <a:xfrm>
            <a:off x="290083" y="4361515"/>
            <a:ext cx="471117" cy="527765"/>
            <a:chOff x="1547764" y="3317808"/>
            <a:chExt cx="1179561" cy="1321065"/>
          </a:xfrm>
        </p:grpSpPr>
        <p:sp>
          <p:nvSpPr>
            <p:cNvPr id="343" name="Google Shape;343;p25"/>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comments" Target="../comments/comment6.xml"/><Relationship Id="rId4" Type="http://schemas.openxmlformats.org/officeDocument/2006/relationships/image" Target="../media/image5.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8.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s://youtu.be/aS8egVdASK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comments" Target="../comments/comment9.xml"/><Relationship Id="rId4" Type="http://schemas.openxmlformats.org/officeDocument/2006/relationships/image" Target="../media/image5.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comments" Target="../comments/comment10.xml"/><Relationship Id="rId4" Type="http://schemas.openxmlformats.org/officeDocument/2006/relationships/image" Target="../media/image5.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hyperlink" Target="https://youtu.be/pnKqFIEQxM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comments" Target="../comments/comment11.xml"/><Relationship Id="rId4" Type="http://schemas.openxmlformats.org/officeDocument/2006/relationships/image" Target="../media/image5.png"/><Relationship Id="rId5"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comments" Target="../comments/comment12.xml"/><Relationship Id="rId4" Type="http://schemas.openxmlformats.org/officeDocument/2006/relationships/image" Target="../media/image5.png"/><Relationship Id="rId5" Type="http://schemas.openxmlformats.org/officeDocument/2006/relationships/hyperlink" Target="http://www.youtube.com/watch?v=rdbMrMCUlGo" TargetMode="External"/><Relationship Id="rId6" Type="http://schemas.openxmlformats.org/officeDocument/2006/relationships/image" Target="../media/image2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hyperlink" Target="mailto:dinni@rumahsiapkerj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4590"/>
        </a:solidFill>
      </p:bgPr>
    </p:bg>
    <p:spTree>
      <p:nvGrpSpPr>
        <p:cNvPr id="349" name="Shape 349"/>
        <p:cNvGrpSpPr/>
        <p:nvPr/>
      </p:nvGrpSpPr>
      <p:grpSpPr>
        <a:xfrm>
          <a:off x="0" y="0"/>
          <a:ext cx="0" cy="0"/>
          <a:chOff x="0" y="0"/>
          <a:chExt cx="0" cy="0"/>
        </a:xfrm>
      </p:grpSpPr>
      <p:sp>
        <p:nvSpPr>
          <p:cNvPr id="350" name="Google Shape;350;p26"/>
          <p:cNvSpPr txBox="1"/>
          <p:nvPr>
            <p:ph type="ctrTitle"/>
          </p:nvPr>
        </p:nvSpPr>
        <p:spPr>
          <a:xfrm>
            <a:off x="3342500" y="1386275"/>
            <a:ext cx="5261400" cy="2168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id" sz="1900">
                <a:solidFill>
                  <a:schemeClr val="lt1"/>
                </a:solidFill>
                <a:latin typeface="Poppins"/>
                <a:ea typeface="Poppins"/>
                <a:cs typeface="Poppins"/>
                <a:sym typeface="Poppins"/>
              </a:rPr>
              <a:t>Day 2 - ENHAIIPRENEUR </a:t>
            </a:r>
            <a:endParaRPr b="1" sz="1900">
              <a:solidFill>
                <a:schemeClr val="lt1"/>
              </a:solidFill>
              <a:latin typeface="Poppins"/>
              <a:ea typeface="Poppins"/>
              <a:cs typeface="Poppins"/>
              <a:sym typeface="Poppins"/>
            </a:endParaRPr>
          </a:p>
          <a:p>
            <a:pPr indent="0" lvl="0" marL="0" rtl="0" algn="l">
              <a:spcBef>
                <a:spcPts val="0"/>
              </a:spcBef>
              <a:spcAft>
                <a:spcPts val="0"/>
              </a:spcAft>
              <a:buNone/>
            </a:pPr>
            <a:r>
              <a:rPr b="1" lang="id" sz="4900">
                <a:solidFill>
                  <a:schemeClr val="lt1"/>
                </a:solidFill>
                <a:latin typeface="Poppins"/>
                <a:ea typeface="Poppins"/>
                <a:cs typeface="Poppins"/>
                <a:sym typeface="Poppins"/>
              </a:rPr>
              <a:t>Financial Modelling </a:t>
            </a:r>
            <a:endParaRPr b="1" sz="4900">
              <a:solidFill>
                <a:schemeClr val="lt1"/>
              </a:solidFill>
              <a:latin typeface="Poppins"/>
              <a:ea typeface="Poppins"/>
              <a:cs typeface="Poppins"/>
              <a:sym typeface="Poppins"/>
            </a:endParaRPr>
          </a:p>
        </p:txBody>
      </p:sp>
      <p:sp>
        <p:nvSpPr>
          <p:cNvPr id="351" name="Google Shape;351;p26"/>
          <p:cNvSpPr txBox="1"/>
          <p:nvPr>
            <p:ph idx="1" type="subTitle"/>
          </p:nvPr>
        </p:nvSpPr>
        <p:spPr>
          <a:xfrm>
            <a:off x="3342500" y="3531600"/>
            <a:ext cx="4603200" cy="4758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id" sz="1480">
                <a:solidFill>
                  <a:schemeClr val="lt1"/>
                </a:solidFill>
                <a:latin typeface="Poppins"/>
                <a:ea typeface="Poppins"/>
                <a:cs typeface="Poppins"/>
                <a:sym typeface="Poppins"/>
              </a:rPr>
              <a:t>by Rumah Siap Kerja</a:t>
            </a:r>
            <a:endParaRPr sz="1480">
              <a:solidFill>
                <a:schemeClr val="lt1"/>
              </a:solidFill>
              <a:latin typeface="Poppins"/>
              <a:ea typeface="Poppins"/>
              <a:cs typeface="Poppins"/>
              <a:sym typeface="Poppins"/>
            </a:endParaRPr>
          </a:p>
        </p:txBody>
      </p:sp>
      <p:sp>
        <p:nvSpPr>
          <p:cNvPr id="352" name="Google Shape;352;p26"/>
          <p:cNvSpPr/>
          <p:nvPr/>
        </p:nvSpPr>
        <p:spPr>
          <a:xfrm>
            <a:off x="945453" y="3511789"/>
            <a:ext cx="1902" cy="17010"/>
          </a:xfrm>
          <a:custGeom>
            <a:rect b="b" l="l" r="r" t="t"/>
            <a:pathLst>
              <a:path extrusionOk="0" h="805" w="90">
                <a:moveTo>
                  <a:pt x="1" y="0"/>
                </a:moveTo>
                <a:lnTo>
                  <a:pt x="1" y="770"/>
                </a:lnTo>
                <a:cubicBezTo>
                  <a:pt x="19" y="770"/>
                  <a:pt x="54" y="788"/>
                  <a:pt x="89" y="805"/>
                </a:cubicBezTo>
                <a:lnTo>
                  <a:pt x="89" y="54"/>
                </a:lnTo>
                <a:cubicBezTo>
                  <a:pt x="54" y="35"/>
                  <a:pt x="36" y="19"/>
                  <a:pt x="1" y="0"/>
                </a:cubicBezTo>
                <a:close/>
              </a:path>
            </a:pathLst>
          </a:custGeom>
          <a:solidFill>
            <a:srgbClr val="E0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943636" y="3511430"/>
            <a:ext cx="1838" cy="16629"/>
          </a:xfrm>
          <a:custGeom>
            <a:rect b="b" l="l" r="r" t="t"/>
            <a:pathLst>
              <a:path extrusionOk="0" h="787" w="87">
                <a:moveTo>
                  <a:pt x="0" y="1"/>
                </a:moveTo>
                <a:lnTo>
                  <a:pt x="0" y="752"/>
                </a:lnTo>
                <a:cubicBezTo>
                  <a:pt x="35" y="770"/>
                  <a:pt x="52" y="770"/>
                  <a:pt x="87" y="787"/>
                </a:cubicBezTo>
                <a:lnTo>
                  <a:pt x="87" y="17"/>
                </a:lnTo>
                <a:cubicBezTo>
                  <a:pt x="52" y="17"/>
                  <a:pt x="35" y="1"/>
                  <a:pt x="0" y="1"/>
                </a:cubicBezTo>
                <a:close/>
              </a:path>
            </a:pathLst>
          </a:custGeom>
          <a:solidFill>
            <a:srgbClr val="E2E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942517" y="3511049"/>
            <a:ext cx="1141" cy="16270"/>
          </a:xfrm>
          <a:custGeom>
            <a:rect b="b" l="l" r="r" t="t"/>
            <a:pathLst>
              <a:path extrusionOk="0" h="770" w="54">
                <a:moveTo>
                  <a:pt x="0" y="0"/>
                </a:moveTo>
                <a:lnTo>
                  <a:pt x="0" y="753"/>
                </a:lnTo>
                <a:cubicBezTo>
                  <a:pt x="18" y="770"/>
                  <a:pt x="35" y="770"/>
                  <a:pt x="53" y="770"/>
                </a:cubicBezTo>
                <a:lnTo>
                  <a:pt x="53" y="19"/>
                </a:lnTo>
                <a:cubicBezTo>
                  <a:pt x="35" y="19"/>
                  <a:pt x="18" y="0"/>
                  <a:pt x="0" y="0"/>
                </a:cubicBezTo>
                <a:close/>
              </a:path>
            </a:pathLst>
          </a:custGeom>
          <a:solidFill>
            <a:srgbClr val="E2E1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941038" y="3511049"/>
            <a:ext cx="1500" cy="15932"/>
          </a:xfrm>
          <a:custGeom>
            <a:rect b="b" l="l" r="r" t="t"/>
            <a:pathLst>
              <a:path extrusionOk="0" h="754" w="71">
                <a:moveTo>
                  <a:pt x="0" y="0"/>
                </a:moveTo>
                <a:lnTo>
                  <a:pt x="0" y="753"/>
                </a:lnTo>
                <a:lnTo>
                  <a:pt x="70" y="753"/>
                </a:lnTo>
                <a:lnTo>
                  <a:pt x="70" y="0"/>
                </a:lnTo>
                <a:close/>
              </a:path>
            </a:pathLst>
          </a:custGeom>
          <a:solidFill>
            <a:srgbClr val="E2E1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939939" y="3510690"/>
            <a:ext cx="1120" cy="16291"/>
          </a:xfrm>
          <a:custGeom>
            <a:rect b="b" l="l" r="r" t="t"/>
            <a:pathLst>
              <a:path extrusionOk="0" h="771" w="53">
                <a:moveTo>
                  <a:pt x="0" y="1"/>
                </a:moveTo>
                <a:lnTo>
                  <a:pt x="0" y="752"/>
                </a:lnTo>
                <a:cubicBezTo>
                  <a:pt x="17" y="752"/>
                  <a:pt x="35" y="752"/>
                  <a:pt x="52" y="770"/>
                </a:cubicBezTo>
                <a:lnTo>
                  <a:pt x="52" y="17"/>
                </a:lnTo>
                <a:cubicBezTo>
                  <a:pt x="35" y="1"/>
                  <a:pt x="17" y="1"/>
                  <a:pt x="0" y="1"/>
                </a:cubicBezTo>
                <a:close/>
              </a:path>
            </a:pathLst>
          </a:custGeom>
          <a:solidFill>
            <a:srgbClr val="E2E1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938460" y="3510690"/>
            <a:ext cx="1500" cy="15890"/>
          </a:xfrm>
          <a:custGeom>
            <a:rect b="b" l="l" r="r" t="t"/>
            <a:pathLst>
              <a:path extrusionOk="0" h="752" w="71">
                <a:moveTo>
                  <a:pt x="0" y="1"/>
                </a:moveTo>
                <a:lnTo>
                  <a:pt x="0" y="752"/>
                </a:lnTo>
                <a:lnTo>
                  <a:pt x="70" y="752"/>
                </a:lnTo>
                <a:lnTo>
                  <a:pt x="70" y="1"/>
                </a:lnTo>
                <a:close/>
              </a:path>
            </a:pathLst>
          </a:custGeom>
          <a:solidFill>
            <a:srgbClr val="E2E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937340" y="3510690"/>
            <a:ext cx="1141" cy="15890"/>
          </a:xfrm>
          <a:custGeom>
            <a:rect b="b" l="l" r="r" t="t"/>
            <a:pathLst>
              <a:path extrusionOk="0" h="752" w="54">
                <a:moveTo>
                  <a:pt x="0" y="1"/>
                </a:moveTo>
                <a:lnTo>
                  <a:pt x="0" y="752"/>
                </a:lnTo>
                <a:lnTo>
                  <a:pt x="53" y="752"/>
                </a:lnTo>
                <a:lnTo>
                  <a:pt x="53" y="1"/>
                </a:lnTo>
                <a:close/>
              </a:path>
            </a:pathLst>
          </a:custGeom>
          <a:solidFill>
            <a:srgbClr val="E3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935861" y="3510690"/>
            <a:ext cx="1500" cy="15890"/>
          </a:xfrm>
          <a:custGeom>
            <a:rect b="b" l="l" r="r" t="t"/>
            <a:pathLst>
              <a:path extrusionOk="0" h="752" w="71">
                <a:moveTo>
                  <a:pt x="0" y="1"/>
                </a:moveTo>
                <a:lnTo>
                  <a:pt x="0" y="752"/>
                </a:lnTo>
                <a:lnTo>
                  <a:pt x="70" y="752"/>
                </a:lnTo>
                <a:lnTo>
                  <a:pt x="70" y="1"/>
                </a:lnTo>
                <a:close/>
              </a:path>
            </a:pathLst>
          </a:custGeom>
          <a:solidFill>
            <a:srgbClr val="E4E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934023" y="3510690"/>
            <a:ext cx="1859" cy="16291"/>
          </a:xfrm>
          <a:custGeom>
            <a:rect b="b" l="l" r="r" t="t"/>
            <a:pathLst>
              <a:path extrusionOk="0" h="771" w="88">
                <a:moveTo>
                  <a:pt x="87" y="1"/>
                </a:moveTo>
                <a:cubicBezTo>
                  <a:pt x="52" y="1"/>
                  <a:pt x="35" y="17"/>
                  <a:pt x="0" y="17"/>
                </a:cubicBezTo>
                <a:lnTo>
                  <a:pt x="0" y="770"/>
                </a:lnTo>
                <a:cubicBezTo>
                  <a:pt x="35" y="770"/>
                  <a:pt x="52" y="770"/>
                  <a:pt x="87" y="752"/>
                </a:cubicBezTo>
                <a:lnTo>
                  <a:pt x="87" y="1"/>
                </a:lnTo>
                <a:close/>
              </a:path>
            </a:pathLst>
          </a:custGeom>
          <a:solidFill>
            <a:srgbClr val="E5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931424" y="3511049"/>
            <a:ext cx="2620" cy="16672"/>
          </a:xfrm>
          <a:custGeom>
            <a:rect b="b" l="l" r="r" t="t"/>
            <a:pathLst>
              <a:path extrusionOk="0" h="789" w="124">
                <a:moveTo>
                  <a:pt x="123" y="0"/>
                </a:moveTo>
                <a:cubicBezTo>
                  <a:pt x="88" y="0"/>
                  <a:pt x="54" y="19"/>
                  <a:pt x="0" y="35"/>
                </a:cubicBezTo>
                <a:lnTo>
                  <a:pt x="0" y="788"/>
                </a:lnTo>
                <a:cubicBezTo>
                  <a:pt x="35" y="770"/>
                  <a:pt x="88" y="753"/>
                  <a:pt x="123" y="753"/>
                </a:cubicBezTo>
                <a:lnTo>
                  <a:pt x="123" y="0"/>
                </a:lnTo>
                <a:close/>
              </a:path>
            </a:pathLst>
          </a:custGeom>
          <a:solidFill>
            <a:srgbClr val="E6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928466" y="3511789"/>
            <a:ext cx="2979" cy="17010"/>
          </a:xfrm>
          <a:custGeom>
            <a:rect b="b" l="l" r="r" t="t"/>
            <a:pathLst>
              <a:path extrusionOk="0" h="805" w="141">
                <a:moveTo>
                  <a:pt x="140" y="0"/>
                </a:moveTo>
                <a:cubicBezTo>
                  <a:pt x="105" y="0"/>
                  <a:pt x="54" y="35"/>
                  <a:pt x="19" y="54"/>
                </a:cubicBezTo>
                <a:lnTo>
                  <a:pt x="0" y="805"/>
                </a:lnTo>
                <a:cubicBezTo>
                  <a:pt x="54" y="788"/>
                  <a:pt x="89" y="770"/>
                  <a:pt x="140" y="753"/>
                </a:cubicBezTo>
                <a:lnTo>
                  <a:pt x="140" y="0"/>
                </a:lnTo>
                <a:close/>
              </a:path>
            </a:pathLst>
          </a:custGeom>
          <a:solidFill>
            <a:srgbClr val="E7E6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718977" y="3947796"/>
            <a:ext cx="247601" cy="158919"/>
          </a:xfrm>
          <a:custGeom>
            <a:rect b="b" l="l" r="r" t="t"/>
            <a:pathLst>
              <a:path extrusionOk="0" h="7521" w="11718">
                <a:moveTo>
                  <a:pt x="0" y="1"/>
                </a:moveTo>
                <a:lnTo>
                  <a:pt x="0" y="753"/>
                </a:lnTo>
                <a:lnTo>
                  <a:pt x="11717" y="7521"/>
                </a:lnTo>
                <a:lnTo>
                  <a:pt x="11717" y="6770"/>
                </a:lnTo>
                <a:lnTo>
                  <a:pt x="0" y="1"/>
                </a:lnTo>
                <a:close/>
              </a:path>
            </a:pathLst>
          </a:custGeom>
          <a:solidFill>
            <a:srgbClr val="DDD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718977" y="3947796"/>
            <a:ext cx="247601" cy="158919"/>
          </a:xfrm>
          <a:custGeom>
            <a:rect b="b" l="l" r="r" t="t"/>
            <a:pathLst>
              <a:path extrusionOk="0" h="7521" w="11718">
                <a:moveTo>
                  <a:pt x="0" y="1"/>
                </a:moveTo>
                <a:lnTo>
                  <a:pt x="0" y="753"/>
                </a:lnTo>
                <a:lnTo>
                  <a:pt x="11717" y="7521"/>
                </a:lnTo>
                <a:lnTo>
                  <a:pt x="11717" y="6770"/>
                </a:lnTo>
                <a:lnTo>
                  <a:pt x="0" y="1"/>
                </a:lnTo>
                <a:close/>
              </a:path>
            </a:pathLst>
          </a:custGeom>
          <a:solidFill>
            <a:srgbClr val="DBDA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840529" y="4018006"/>
            <a:ext cx="4839" cy="18489"/>
          </a:xfrm>
          <a:custGeom>
            <a:rect b="b" l="l" r="r" t="t"/>
            <a:pathLst>
              <a:path extrusionOk="0" h="875" w="229">
                <a:moveTo>
                  <a:pt x="0" y="1"/>
                </a:moveTo>
                <a:lnTo>
                  <a:pt x="0" y="753"/>
                </a:lnTo>
                <a:lnTo>
                  <a:pt x="228" y="875"/>
                </a:lnTo>
                <a:lnTo>
                  <a:pt x="228" y="124"/>
                </a:lnTo>
                <a:lnTo>
                  <a:pt x="0" y="1"/>
                </a:lnTo>
                <a:close/>
              </a:path>
            </a:pathLst>
          </a:custGeom>
          <a:solidFill>
            <a:srgbClr val="DDD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982048" y="4068651"/>
            <a:ext cx="37717" cy="38055"/>
          </a:xfrm>
          <a:custGeom>
            <a:rect b="b" l="l" r="r" t="t"/>
            <a:pathLst>
              <a:path extrusionOk="0" h="1801" w="1785">
                <a:moveTo>
                  <a:pt x="1785" y="0"/>
                </a:moveTo>
                <a:lnTo>
                  <a:pt x="1" y="1050"/>
                </a:lnTo>
                <a:lnTo>
                  <a:pt x="1" y="1801"/>
                </a:lnTo>
                <a:lnTo>
                  <a:pt x="1785" y="770"/>
                </a:lnTo>
                <a:lnTo>
                  <a:pt x="1785" y="0"/>
                </a:lnTo>
                <a:close/>
              </a:path>
            </a:pathLst>
          </a:custGeom>
          <a:solidFill>
            <a:srgbClr val="E8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979449" y="4090814"/>
            <a:ext cx="2620" cy="17010"/>
          </a:xfrm>
          <a:custGeom>
            <a:rect b="b" l="l" r="r" t="t"/>
            <a:pathLst>
              <a:path extrusionOk="0" h="805" w="124">
                <a:moveTo>
                  <a:pt x="124" y="1"/>
                </a:moveTo>
                <a:cubicBezTo>
                  <a:pt x="89" y="17"/>
                  <a:pt x="54" y="35"/>
                  <a:pt x="1" y="52"/>
                </a:cubicBezTo>
                <a:lnTo>
                  <a:pt x="1" y="805"/>
                </a:lnTo>
                <a:cubicBezTo>
                  <a:pt x="54" y="787"/>
                  <a:pt x="89" y="770"/>
                  <a:pt x="124" y="752"/>
                </a:cubicBezTo>
                <a:lnTo>
                  <a:pt x="124" y="1"/>
                </a:lnTo>
                <a:close/>
              </a:path>
            </a:pathLst>
          </a:custGeom>
          <a:solidFill>
            <a:srgbClr val="E4E4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977632" y="4091913"/>
            <a:ext cx="1838" cy="16270"/>
          </a:xfrm>
          <a:custGeom>
            <a:rect b="b" l="l" r="r" t="t"/>
            <a:pathLst>
              <a:path extrusionOk="0" h="770" w="87">
                <a:moveTo>
                  <a:pt x="87" y="0"/>
                </a:moveTo>
                <a:cubicBezTo>
                  <a:pt x="70" y="0"/>
                  <a:pt x="35" y="18"/>
                  <a:pt x="0" y="18"/>
                </a:cubicBezTo>
                <a:lnTo>
                  <a:pt x="0" y="770"/>
                </a:lnTo>
                <a:cubicBezTo>
                  <a:pt x="35" y="770"/>
                  <a:pt x="52" y="770"/>
                  <a:pt x="87" y="753"/>
                </a:cubicBezTo>
                <a:lnTo>
                  <a:pt x="87" y="0"/>
                </a:lnTo>
                <a:close/>
              </a:path>
            </a:pathLst>
          </a:custGeom>
          <a:solidFill>
            <a:srgbClr val="E3E3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976153" y="4092293"/>
            <a:ext cx="1500" cy="16270"/>
          </a:xfrm>
          <a:custGeom>
            <a:rect b="b" l="l" r="r" t="t"/>
            <a:pathLst>
              <a:path extrusionOk="0" h="770" w="71">
                <a:moveTo>
                  <a:pt x="70" y="0"/>
                </a:moveTo>
                <a:cubicBezTo>
                  <a:pt x="52" y="0"/>
                  <a:pt x="17" y="17"/>
                  <a:pt x="0" y="17"/>
                </a:cubicBezTo>
                <a:lnTo>
                  <a:pt x="0" y="770"/>
                </a:lnTo>
                <a:cubicBezTo>
                  <a:pt x="17" y="770"/>
                  <a:pt x="52" y="770"/>
                  <a:pt x="70" y="752"/>
                </a:cubicBezTo>
                <a:lnTo>
                  <a:pt x="70" y="0"/>
                </a:lnTo>
                <a:close/>
              </a:path>
            </a:pathLst>
          </a:custGeom>
          <a:solidFill>
            <a:srgbClr val="E1E2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975012" y="4092653"/>
            <a:ext cx="1162" cy="15911"/>
          </a:xfrm>
          <a:custGeom>
            <a:rect b="b" l="l" r="r" t="t"/>
            <a:pathLst>
              <a:path extrusionOk="0" h="753" w="55">
                <a:moveTo>
                  <a:pt x="1" y="0"/>
                </a:moveTo>
                <a:lnTo>
                  <a:pt x="1" y="753"/>
                </a:lnTo>
                <a:lnTo>
                  <a:pt x="54" y="753"/>
                </a:lnTo>
                <a:lnTo>
                  <a:pt x="54" y="0"/>
                </a:lnTo>
                <a:close/>
              </a:path>
            </a:pathLst>
          </a:custGeom>
          <a:solidFill>
            <a:srgbClr val="E0E0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973935" y="4092653"/>
            <a:ext cx="1099" cy="15911"/>
          </a:xfrm>
          <a:custGeom>
            <a:rect b="b" l="l" r="r" t="t"/>
            <a:pathLst>
              <a:path extrusionOk="0" h="753" w="52">
                <a:moveTo>
                  <a:pt x="0" y="0"/>
                </a:moveTo>
                <a:lnTo>
                  <a:pt x="0" y="753"/>
                </a:lnTo>
                <a:lnTo>
                  <a:pt x="52" y="753"/>
                </a:lnTo>
                <a:lnTo>
                  <a:pt x="52" y="0"/>
                </a:lnTo>
                <a:close/>
              </a:path>
            </a:pathLst>
          </a:custGeom>
          <a:solidFill>
            <a:srgbClr val="DFD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972815" y="4092653"/>
            <a:ext cx="1141" cy="15911"/>
          </a:xfrm>
          <a:custGeom>
            <a:rect b="b" l="l" r="r" t="t"/>
            <a:pathLst>
              <a:path extrusionOk="0" h="753" w="54">
                <a:moveTo>
                  <a:pt x="0" y="0"/>
                </a:moveTo>
                <a:lnTo>
                  <a:pt x="0" y="753"/>
                </a:lnTo>
                <a:lnTo>
                  <a:pt x="53" y="753"/>
                </a:lnTo>
                <a:lnTo>
                  <a:pt x="53" y="0"/>
                </a:lnTo>
                <a:close/>
              </a:path>
            </a:pathLst>
          </a:custGeom>
          <a:solidFill>
            <a:srgbClr val="E1E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971716" y="4092293"/>
            <a:ext cx="1120" cy="16270"/>
          </a:xfrm>
          <a:custGeom>
            <a:rect b="b" l="l" r="r" t="t"/>
            <a:pathLst>
              <a:path extrusionOk="0" h="770" w="53">
                <a:moveTo>
                  <a:pt x="0" y="0"/>
                </a:moveTo>
                <a:lnTo>
                  <a:pt x="0" y="770"/>
                </a:lnTo>
                <a:lnTo>
                  <a:pt x="52" y="770"/>
                </a:lnTo>
                <a:lnTo>
                  <a:pt x="52" y="17"/>
                </a:lnTo>
                <a:cubicBezTo>
                  <a:pt x="35" y="17"/>
                  <a:pt x="17" y="17"/>
                  <a:pt x="0" y="0"/>
                </a:cubicBezTo>
                <a:close/>
              </a:path>
            </a:pathLst>
          </a:custGeom>
          <a:solidFill>
            <a:srgbClr val="DEDE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970596" y="4092293"/>
            <a:ext cx="1141" cy="16270"/>
          </a:xfrm>
          <a:custGeom>
            <a:rect b="b" l="l" r="r" t="t"/>
            <a:pathLst>
              <a:path extrusionOk="0" h="770" w="54">
                <a:moveTo>
                  <a:pt x="0" y="0"/>
                </a:moveTo>
                <a:lnTo>
                  <a:pt x="0" y="752"/>
                </a:lnTo>
                <a:cubicBezTo>
                  <a:pt x="18" y="752"/>
                  <a:pt x="35" y="752"/>
                  <a:pt x="53" y="770"/>
                </a:cubicBezTo>
                <a:lnTo>
                  <a:pt x="53" y="0"/>
                </a:lnTo>
                <a:close/>
              </a:path>
            </a:pathLst>
          </a:custGeom>
          <a:solidFill>
            <a:srgbClr val="DED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969498" y="4091913"/>
            <a:ext cx="1120" cy="16270"/>
          </a:xfrm>
          <a:custGeom>
            <a:rect b="b" l="l" r="r" t="t"/>
            <a:pathLst>
              <a:path extrusionOk="0" h="770" w="53">
                <a:moveTo>
                  <a:pt x="0" y="0"/>
                </a:moveTo>
                <a:lnTo>
                  <a:pt x="0" y="753"/>
                </a:lnTo>
                <a:cubicBezTo>
                  <a:pt x="17" y="770"/>
                  <a:pt x="35" y="770"/>
                  <a:pt x="52" y="770"/>
                </a:cubicBezTo>
                <a:lnTo>
                  <a:pt x="52" y="18"/>
                </a:lnTo>
                <a:cubicBezTo>
                  <a:pt x="35" y="18"/>
                  <a:pt x="17" y="18"/>
                  <a:pt x="0" y="0"/>
                </a:cubicBezTo>
                <a:close/>
              </a:path>
            </a:pathLst>
          </a:custGeom>
          <a:solidFill>
            <a:srgbClr val="DCD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a:off x="968378" y="4091554"/>
            <a:ext cx="1141" cy="16270"/>
          </a:xfrm>
          <a:custGeom>
            <a:rect b="b" l="l" r="r" t="t"/>
            <a:pathLst>
              <a:path extrusionOk="0" h="770" w="54">
                <a:moveTo>
                  <a:pt x="0" y="0"/>
                </a:moveTo>
                <a:lnTo>
                  <a:pt x="0" y="752"/>
                </a:lnTo>
                <a:cubicBezTo>
                  <a:pt x="18" y="770"/>
                  <a:pt x="35" y="770"/>
                  <a:pt x="53" y="770"/>
                </a:cubicBezTo>
                <a:lnTo>
                  <a:pt x="53" y="17"/>
                </a:lnTo>
                <a:cubicBezTo>
                  <a:pt x="35" y="17"/>
                  <a:pt x="18" y="0"/>
                  <a:pt x="0" y="0"/>
                </a:cubicBezTo>
                <a:close/>
              </a:path>
            </a:pathLst>
          </a:custGeom>
          <a:solidFill>
            <a:srgbClr val="DBDA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a:off x="966540" y="4090814"/>
            <a:ext cx="1859" cy="16629"/>
          </a:xfrm>
          <a:custGeom>
            <a:rect b="b" l="l" r="r" t="t"/>
            <a:pathLst>
              <a:path extrusionOk="0" h="787" w="88">
                <a:moveTo>
                  <a:pt x="0" y="1"/>
                </a:moveTo>
                <a:lnTo>
                  <a:pt x="0" y="752"/>
                </a:lnTo>
                <a:cubicBezTo>
                  <a:pt x="35" y="770"/>
                  <a:pt x="52" y="787"/>
                  <a:pt x="87" y="787"/>
                </a:cubicBezTo>
                <a:lnTo>
                  <a:pt x="87" y="35"/>
                </a:lnTo>
                <a:cubicBezTo>
                  <a:pt x="52" y="17"/>
                  <a:pt x="35" y="17"/>
                  <a:pt x="0" y="1"/>
                </a:cubicBezTo>
                <a:close/>
              </a:path>
            </a:pathLst>
          </a:custGeom>
          <a:solidFill>
            <a:srgbClr val="DCD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979449" y="4090814"/>
            <a:ext cx="2620" cy="17010"/>
          </a:xfrm>
          <a:custGeom>
            <a:rect b="b" l="l" r="r" t="t"/>
            <a:pathLst>
              <a:path extrusionOk="0" h="805" w="124">
                <a:moveTo>
                  <a:pt x="124" y="1"/>
                </a:moveTo>
                <a:cubicBezTo>
                  <a:pt x="89" y="17"/>
                  <a:pt x="54" y="35"/>
                  <a:pt x="1" y="52"/>
                </a:cubicBezTo>
                <a:lnTo>
                  <a:pt x="1" y="805"/>
                </a:lnTo>
                <a:cubicBezTo>
                  <a:pt x="54" y="787"/>
                  <a:pt x="89" y="770"/>
                  <a:pt x="124" y="752"/>
                </a:cubicBezTo>
                <a:lnTo>
                  <a:pt x="124" y="1"/>
                </a:lnTo>
                <a:close/>
              </a:path>
            </a:pathLst>
          </a:custGeom>
          <a:solidFill>
            <a:srgbClr val="E3E3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977632" y="4091913"/>
            <a:ext cx="1838" cy="16270"/>
          </a:xfrm>
          <a:custGeom>
            <a:rect b="b" l="l" r="r" t="t"/>
            <a:pathLst>
              <a:path extrusionOk="0" h="770" w="87">
                <a:moveTo>
                  <a:pt x="87" y="0"/>
                </a:moveTo>
                <a:cubicBezTo>
                  <a:pt x="70" y="0"/>
                  <a:pt x="35" y="18"/>
                  <a:pt x="0" y="18"/>
                </a:cubicBezTo>
                <a:lnTo>
                  <a:pt x="0" y="770"/>
                </a:lnTo>
                <a:cubicBezTo>
                  <a:pt x="35" y="770"/>
                  <a:pt x="52" y="770"/>
                  <a:pt x="87" y="753"/>
                </a:cubicBezTo>
                <a:lnTo>
                  <a:pt x="87" y="0"/>
                </a:lnTo>
                <a:close/>
              </a:path>
            </a:pathLst>
          </a:custGeom>
          <a:solidFill>
            <a:srgbClr val="E4E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976153" y="4092293"/>
            <a:ext cx="1500" cy="16270"/>
          </a:xfrm>
          <a:custGeom>
            <a:rect b="b" l="l" r="r" t="t"/>
            <a:pathLst>
              <a:path extrusionOk="0" h="770" w="71">
                <a:moveTo>
                  <a:pt x="70" y="0"/>
                </a:moveTo>
                <a:cubicBezTo>
                  <a:pt x="52" y="0"/>
                  <a:pt x="17" y="17"/>
                  <a:pt x="0" y="17"/>
                </a:cubicBezTo>
                <a:lnTo>
                  <a:pt x="0" y="770"/>
                </a:lnTo>
                <a:cubicBezTo>
                  <a:pt x="17" y="770"/>
                  <a:pt x="52" y="770"/>
                  <a:pt x="70" y="752"/>
                </a:cubicBezTo>
                <a:lnTo>
                  <a:pt x="70" y="0"/>
                </a:lnTo>
                <a:close/>
              </a:path>
            </a:pathLst>
          </a:custGeom>
          <a:solidFill>
            <a:srgbClr val="E4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975012" y="4092653"/>
            <a:ext cx="1162" cy="15911"/>
          </a:xfrm>
          <a:custGeom>
            <a:rect b="b" l="l" r="r" t="t"/>
            <a:pathLst>
              <a:path extrusionOk="0" h="753" w="55">
                <a:moveTo>
                  <a:pt x="1" y="0"/>
                </a:moveTo>
                <a:lnTo>
                  <a:pt x="1" y="753"/>
                </a:lnTo>
                <a:lnTo>
                  <a:pt x="54" y="753"/>
                </a:lnTo>
                <a:lnTo>
                  <a:pt x="54" y="0"/>
                </a:lnTo>
                <a:close/>
              </a:path>
            </a:pathLst>
          </a:custGeom>
          <a:solidFill>
            <a:srgbClr val="E2E1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973935" y="4092653"/>
            <a:ext cx="1099" cy="15911"/>
          </a:xfrm>
          <a:custGeom>
            <a:rect b="b" l="l" r="r" t="t"/>
            <a:pathLst>
              <a:path extrusionOk="0" h="753" w="52">
                <a:moveTo>
                  <a:pt x="0" y="0"/>
                </a:moveTo>
                <a:lnTo>
                  <a:pt x="0" y="753"/>
                </a:lnTo>
                <a:lnTo>
                  <a:pt x="52" y="753"/>
                </a:lnTo>
                <a:lnTo>
                  <a:pt x="52" y="0"/>
                </a:lnTo>
                <a:close/>
              </a:path>
            </a:pathLst>
          </a:custGeom>
          <a:solidFill>
            <a:srgbClr val="E3E1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972815" y="4092653"/>
            <a:ext cx="1141" cy="15911"/>
          </a:xfrm>
          <a:custGeom>
            <a:rect b="b" l="l" r="r" t="t"/>
            <a:pathLst>
              <a:path extrusionOk="0" h="753" w="54">
                <a:moveTo>
                  <a:pt x="0" y="0"/>
                </a:moveTo>
                <a:lnTo>
                  <a:pt x="0" y="753"/>
                </a:lnTo>
                <a:lnTo>
                  <a:pt x="53" y="753"/>
                </a:lnTo>
                <a:lnTo>
                  <a:pt x="53" y="0"/>
                </a:lnTo>
                <a:close/>
              </a:path>
            </a:pathLst>
          </a:custGeom>
          <a:solidFill>
            <a:srgbClr val="E1E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971716" y="4092293"/>
            <a:ext cx="1120" cy="16270"/>
          </a:xfrm>
          <a:custGeom>
            <a:rect b="b" l="l" r="r" t="t"/>
            <a:pathLst>
              <a:path extrusionOk="0" h="770" w="53">
                <a:moveTo>
                  <a:pt x="0" y="0"/>
                </a:moveTo>
                <a:lnTo>
                  <a:pt x="0" y="770"/>
                </a:lnTo>
                <a:lnTo>
                  <a:pt x="52" y="770"/>
                </a:lnTo>
                <a:lnTo>
                  <a:pt x="52" y="17"/>
                </a:lnTo>
                <a:cubicBezTo>
                  <a:pt x="35" y="17"/>
                  <a:pt x="17" y="17"/>
                  <a:pt x="0" y="0"/>
                </a:cubicBezTo>
                <a:close/>
              </a:path>
            </a:pathLst>
          </a:custGeom>
          <a:solidFill>
            <a:srgbClr val="E0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970596" y="4092293"/>
            <a:ext cx="1141" cy="16270"/>
          </a:xfrm>
          <a:custGeom>
            <a:rect b="b" l="l" r="r" t="t"/>
            <a:pathLst>
              <a:path extrusionOk="0" h="770" w="54">
                <a:moveTo>
                  <a:pt x="0" y="0"/>
                </a:moveTo>
                <a:lnTo>
                  <a:pt x="0" y="752"/>
                </a:lnTo>
                <a:cubicBezTo>
                  <a:pt x="18" y="752"/>
                  <a:pt x="35" y="752"/>
                  <a:pt x="53" y="770"/>
                </a:cubicBezTo>
                <a:lnTo>
                  <a:pt x="53" y="0"/>
                </a:lnTo>
                <a:close/>
              </a:path>
            </a:pathLst>
          </a:custGeom>
          <a:solidFill>
            <a:srgbClr val="DFD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969498" y="4091913"/>
            <a:ext cx="1120" cy="16270"/>
          </a:xfrm>
          <a:custGeom>
            <a:rect b="b" l="l" r="r" t="t"/>
            <a:pathLst>
              <a:path extrusionOk="0" h="770" w="53">
                <a:moveTo>
                  <a:pt x="0" y="0"/>
                </a:moveTo>
                <a:lnTo>
                  <a:pt x="0" y="753"/>
                </a:lnTo>
                <a:cubicBezTo>
                  <a:pt x="17" y="770"/>
                  <a:pt x="35" y="770"/>
                  <a:pt x="52" y="770"/>
                </a:cubicBezTo>
                <a:lnTo>
                  <a:pt x="52" y="18"/>
                </a:lnTo>
                <a:cubicBezTo>
                  <a:pt x="35" y="18"/>
                  <a:pt x="17" y="18"/>
                  <a:pt x="0" y="0"/>
                </a:cubicBezTo>
                <a:close/>
              </a:path>
            </a:pathLst>
          </a:custGeom>
          <a:solidFill>
            <a:srgbClr val="DFDD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968378" y="4091554"/>
            <a:ext cx="1141" cy="16270"/>
          </a:xfrm>
          <a:custGeom>
            <a:rect b="b" l="l" r="r" t="t"/>
            <a:pathLst>
              <a:path extrusionOk="0" h="770" w="54">
                <a:moveTo>
                  <a:pt x="0" y="0"/>
                </a:moveTo>
                <a:lnTo>
                  <a:pt x="0" y="752"/>
                </a:lnTo>
                <a:cubicBezTo>
                  <a:pt x="18" y="770"/>
                  <a:pt x="35" y="770"/>
                  <a:pt x="53" y="770"/>
                </a:cubicBezTo>
                <a:lnTo>
                  <a:pt x="53" y="17"/>
                </a:lnTo>
                <a:cubicBezTo>
                  <a:pt x="35" y="17"/>
                  <a:pt x="18" y="0"/>
                  <a:pt x="0" y="0"/>
                </a:cubicBezTo>
                <a:close/>
              </a:path>
            </a:pathLst>
          </a:custGeom>
          <a:solidFill>
            <a:srgbClr val="DDD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966540" y="4090814"/>
            <a:ext cx="1859" cy="16629"/>
          </a:xfrm>
          <a:custGeom>
            <a:rect b="b" l="l" r="r" t="t"/>
            <a:pathLst>
              <a:path extrusionOk="0" h="787" w="88">
                <a:moveTo>
                  <a:pt x="0" y="1"/>
                </a:moveTo>
                <a:lnTo>
                  <a:pt x="0" y="752"/>
                </a:lnTo>
                <a:cubicBezTo>
                  <a:pt x="35" y="770"/>
                  <a:pt x="52" y="787"/>
                  <a:pt x="87" y="787"/>
                </a:cubicBezTo>
                <a:lnTo>
                  <a:pt x="87" y="35"/>
                </a:lnTo>
                <a:cubicBezTo>
                  <a:pt x="52" y="17"/>
                  <a:pt x="35" y="17"/>
                  <a:pt x="0" y="1"/>
                </a:cubicBezTo>
                <a:close/>
              </a:path>
            </a:pathLst>
          </a:custGeom>
          <a:solidFill>
            <a:srgbClr val="DDDB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804315" y="3538854"/>
            <a:ext cx="274204" cy="156510"/>
          </a:xfrm>
          <a:custGeom>
            <a:rect b="b" l="l" r="r" t="t"/>
            <a:pathLst>
              <a:path extrusionOk="0" h="7407" w="12977">
                <a:moveTo>
                  <a:pt x="5946" y="1"/>
                </a:moveTo>
                <a:cubicBezTo>
                  <a:pt x="5693" y="1"/>
                  <a:pt x="5439" y="58"/>
                  <a:pt x="5247" y="172"/>
                </a:cubicBezTo>
                <a:lnTo>
                  <a:pt x="385" y="2987"/>
                </a:lnTo>
                <a:cubicBezTo>
                  <a:pt x="0" y="3215"/>
                  <a:pt x="0" y="3581"/>
                  <a:pt x="403" y="3809"/>
                </a:cubicBezTo>
                <a:lnTo>
                  <a:pt x="6314" y="7237"/>
                </a:lnTo>
                <a:cubicBezTo>
                  <a:pt x="6515" y="7350"/>
                  <a:pt x="6773" y="7407"/>
                  <a:pt x="7029" y="7407"/>
                </a:cubicBezTo>
                <a:cubicBezTo>
                  <a:pt x="7284" y="7407"/>
                  <a:pt x="7538" y="7350"/>
                  <a:pt x="7730" y="7237"/>
                </a:cubicBezTo>
                <a:lnTo>
                  <a:pt x="12575" y="4421"/>
                </a:lnTo>
                <a:cubicBezTo>
                  <a:pt x="12977" y="4194"/>
                  <a:pt x="12977" y="3826"/>
                  <a:pt x="12575" y="3599"/>
                </a:cubicBezTo>
                <a:lnTo>
                  <a:pt x="6646" y="172"/>
                </a:lnTo>
                <a:cubicBezTo>
                  <a:pt x="6454" y="58"/>
                  <a:pt x="6200" y="1"/>
                  <a:pt x="59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6"/>
          <p:cNvGrpSpPr/>
          <p:nvPr/>
        </p:nvGrpSpPr>
        <p:grpSpPr>
          <a:xfrm>
            <a:off x="391950" y="539500"/>
            <a:ext cx="2922155" cy="4099373"/>
            <a:chOff x="391950" y="539500"/>
            <a:chExt cx="2922155" cy="4099373"/>
          </a:xfrm>
        </p:grpSpPr>
        <p:sp>
          <p:nvSpPr>
            <p:cNvPr id="391" name="Google Shape;391;p26"/>
            <p:cNvSpPr/>
            <p:nvPr/>
          </p:nvSpPr>
          <p:spPr>
            <a:xfrm>
              <a:off x="965420" y="2786068"/>
              <a:ext cx="861407" cy="1151733"/>
            </a:xfrm>
            <a:custGeom>
              <a:rect b="b" l="l" r="r" t="t"/>
              <a:pathLst>
                <a:path extrusionOk="0" h="54507" w="40767">
                  <a:moveTo>
                    <a:pt x="3358" y="2712"/>
                  </a:moveTo>
                  <a:lnTo>
                    <a:pt x="39664" y="23664"/>
                  </a:lnTo>
                  <a:lnTo>
                    <a:pt x="38563" y="24293"/>
                  </a:lnTo>
                  <a:lnTo>
                    <a:pt x="38493" y="51172"/>
                  </a:lnTo>
                  <a:lnTo>
                    <a:pt x="2204" y="30221"/>
                  </a:lnTo>
                  <a:lnTo>
                    <a:pt x="2274" y="3342"/>
                  </a:lnTo>
                  <a:lnTo>
                    <a:pt x="3358" y="2712"/>
                  </a:lnTo>
                  <a:close/>
                  <a:moveTo>
                    <a:pt x="630" y="1"/>
                  </a:moveTo>
                  <a:cubicBezTo>
                    <a:pt x="612" y="10"/>
                    <a:pt x="595" y="10"/>
                    <a:pt x="580" y="10"/>
                  </a:cubicBezTo>
                  <a:cubicBezTo>
                    <a:pt x="564" y="10"/>
                    <a:pt x="552" y="10"/>
                    <a:pt x="543" y="19"/>
                  </a:cubicBezTo>
                  <a:cubicBezTo>
                    <a:pt x="508" y="19"/>
                    <a:pt x="490" y="36"/>
                    <a:pt x="473" y="36"/>
                  </a:cubicBezTo>
                  <a:cubicBezTo>
                    <a:pt x="438" y="54"/>
                    <a:pt x="420" y="54"/>
                    <a:pt x="385" y="71"/>
                  </a:cubicBezTo>
                  <a:cubicBezTo>
                    <a:pt x="210" y="176"/>
                    <a:pt x="88" y="404"/>
                    <a:pt x="88" y="719"/>
                  </a:cubicBezTo>
                  <a:lnTo>
                    <a:pt x="0" y="30309"/>
                  </a:lnTo>
                  <a:cubicBezTo>
                    <a:pt x="0" y="30956"/>
                    <a:pt x="455" y="31725"/>
                    <a:pt x="998" y="32040"/>
                  </a:cubicBezTo>
                  <a:lnTo>
                    <a:pt x="10913" y="37759"/>
                  </a:lnTo>
                  <a:lnTo>
                    <a:pt x="10931" y="36990"/>
                  </a:lnTo>
                  <a:lnTo>
                    <a:pt x="29749" y="47849"/>
                  </a:lnTo>
                  <a:lnTo>
                    <a:pt x="29749" y="48637"/>
                  </a:lnTo>
                  <a:lnTo>
                    <a:pt x="39682" y="54373"/>
                  </a:lnTo>
                  <a:cubicBezTo>
                    <a:pt x="39844" y="54463"/>
                    <a:pt x="39996" y="54507"/>
                    <a:pt x="40130" y="54507"/>
                  </a:cubicBezTo>
                  <a:cubicBezTo>
                    <a:pt x="40257" y="54507"/>
                    <a:pt x="40367" y="54467"/>
                    <a:pt x="40452" y="54390"/>
                  </a:cubicBezTo>
                  <a:lnTo>
                    <a:pt x="40504" y="54338"/>
                  </a:lnTo>
                  <a:cubicBezTo>
                    <a:pt x="40522" y="54320"/>
                    <a:pt x="40539" y="54285"/>
                    <a:pt x="40557" y="54250"/>
                  </a:cubicBezTo>
                  <a:cubicBezTo>
                    <a:pt x="40574" y="54233"/>
                    <a:pt x="40592" y="54215"/>
                    <a:pt x="40592" y="54198"/>
                  </a:cubicBezTo>
                  <a:cubicBezTo>
                    <a:pt x="40609" y="54164"/>
                    <a:pt x="40627" y="54129"/>
                    <a:pt x="40644" y="54075"/>
                  </a:cubicBezTo>
                  <a:cubicBezTo>
                    <a:pt x="40644" y="54059"/>
                    <a:pt x="40662" y="54040"/>
                    <a:pt x="40662" y="54024"/>
                  </a:cubicBezTo>
                  <a:cubicBezTo>
                    <a:pt x="40679" y="53954"/>
                    <a:pt x="40679" y="53884"/>
                    <a:pt x="40679" y="53796"/>
                  </a:cubicBezTo>
                  <a:lnTo>
                    <a:pt x="40767" y="24188"/>
                  </a:lnTo>
                  <a:cubicBezTo>
                    <a:pt x="40767" y="23559"/>
                    <a:pt x="40312" y="22789"/>
                    <a:pt x="39769" y="22474"/>
                  </a:cubicBezTo>
                  <a:lnTo>
                    <a:pt x="1103" y="141"/>
                  </a:lnTo>
                  <a:cubicBezTo>
                    <a:pt x="1033" y="106"/>
                    <a:pt x="963" y="71"/>
                    <a:pt x="893" y="54"/>
                  </a:cubicBezTo>
                  <a:cubicBezTo>
                    <a:pt x="875" y="36"/>
                    <a:pt x="858" y="36"/>
                    <a:pt x="823" y="36"/>
                  </a:cubicBezTo>
                  <a:cubicBezTo>
                    <a:pt x="788" y="19"/>
                    <a:pt x="753" y="1"/>
                    <a:pt x="7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1195995" y="3567589"/>
              <a:ext cx="398005" cy="246143"/>
            </a:xfrm>
            <a:custGeom>
              <a:rect b="b" l="l" r="r" t="t"/>
              <a:pathLst>
                <a:path extrusionOk="0" h="11649" w="18836">
                  <a:moveTo>
                    <a:pt x="18" y="1"/>
                  </a:moveTo>
                  <a:lnTo>
                    <a:pt x="0" y="770"/>
                  </a:lnTo>
                  <a:lnTo>
                    <a:pt x="18836" y="11648"/>
                  </a:lnTo>
                  <a:lnTo>
                    <a:pt x="18836" y="10860"/>
                  </a:lnTo>
                  <a:lnTo>
                    <a:pt x="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1013445" y="2843369"/>
              <a:ext cx="790093" cy="456028"/>
            </a:xfrm>
            <a:custGeom>
              <a:rect b="b" l="l" r="r" t="t"/>
              <a:pathLst>
                <a:path extrusionOk="0" h="21582" w="37392">
                  <a:moveTo>
                    <a:pt x="1085" y="0"/>
                  </a:moveTo>
                  <a:lnTo>
                    <a:pt x="1" y="630"/>
                  </a:lnTo>
                  <a:lnTo>
                    <a:pt x="36290" y="21581"/>
                  </a:lnTo>
                  <a:lnTo>
                    <a:pt x="37391" y="20952"/>
                  </a:lnTo>
                  <a:lnTo>
                    <a:pt x="10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1011966" y="2856659"/>
              <a:ext cx="768308" cy="1010690"/>
            </a:xfrm>
            <a:custGeom>
              <a:rect b="b" l="l" r="r" t="t"/>
              <a:pathLst>
                <a:path extrusionOk="0" h="47832" w="36361">
                  <a:moveTo>
                    <a:pt x="71" y="1"/>
                  </a:moveTo>
                  <a:lnTo>
                    <a:pt x="1" y="26880"/>
                  </a:lnTo>
                  <a:lnTo>
                    <a:pt x="36290" y="47831"/>
                  </a:lnTo>
                  <a:lnTo>
                    <a:pt x="36360" y="20952"/>
                  </a:ln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973554" y="2772863"/>
              <a:ext cx="876198" cy="1163608"/>
            </a:xfrm>
            <a:custGeom>
              <a:rect b="b" l="l" r="r" t="t"/>
              <a:pathLst>
                <a:path extrusionOk="0" h="55069" w="41467">
                  <a:moveTo>
                    <a:pt x="1343" y="0"/>
                  </a:moveTo>
                  <a:cubicBezTo>
                    <a:pt x="1245" y="0"/>
                    <a:pt x="1157" y="23"/>
                    <a:pt x="1084" y="66"/>
                  </a:cubicBezTo>
                  <a:lnTo>
                    <a:pt x="0" y="696"/>
                  </a:lnTo>
                  <a:cubicBezTo>
                    <a:pt x="35" y="679"/>
                    <a:pt x="53" y="679"/>
                    <a:pt x="88" y="661"/>
                  </a:cubicBezTo>
                  <a:cubicBezTo>
                    <a:pt x="105" y="661"/>
                    <a:pt x="123" y="644"/>
                    <a:pt x="158" y="644"/>
                  </a:cubicBezTo>
                  <a:cubicBezTo>
                    <a:pt x="167" y="635"/>
                    <a:pt x="179" y="635"/>
                    <a:pt x="195" y="635"/>
                  </a:cubicBezTo>
                  <a:cubicBezTo>
                    <a:pt x="210" y="635"/>
                    <a:pt x="227" y="635"/>
                    <a:pt x="245" y="626"/>
                  </a:cubicBezTo>
                  <a:lnTo>
                    <a:pt x="315" y="626"/>
                  </a:lnTo>
                  <a:cubicBezTo>
                    <a:pt x="368" y="626"/>
                    <a:pt x="403" y="644"/>
                    <a:pt x="438" y="661"/>
                  </a:cubicBezTo>
                  <a:cubicBezTo>
                    <a:pt x="473" y="661"/>
                    <a:pt x="490" y="661"/>
                    <a:pt x="508" y="679"/>
                  </a:cubicBezTo>
                  <a:cubicBezTo>
                    <a:pt x="578" y="696"/>
                    <a:pt x="648" y="731"/>
                    <a:pt x="718" y="766"/>
                  </a:cubicBezTo>
                  <a:lnTo>
                    <a:pt x="39384" y="23099"/>
                  </a:lnTo>
                  <a:cubicBezTo>
                    <a:pt x="39927" y="23414"/>
                    <a:pt x="40382" y="24184"/>
                    <a:pt x="40382" y="24813"/>
                  </a:cubicBezTo>
                  <a:lnTo>
                    <a:pt x="40294" y="54421"/>
                  </a:lnTo>
                  <a:cubicBezTo>
                    <a:pt x="40294" y="54509"/>
                    <a:pt x="40294" y="54579"/>
                    <a:pt x="40277" y="54649"/>
                  </a:cubicBezTo>
                  <a:cubicBezTo>
                    <a:pt x="40277" y="54665"/>
                    <a:pt x="40259" y="54684"/>
                    <a:pt x="40259" y="54700"/>
                  </a:cubicBezTo>
                  <a:cubicBezTo>
                    <a:pt x="40242" y="54754"/>
                    <a:pt x="40224" y="54789"/>
                    <a:pt x="40207" y="54823"/>
                  </a:cubicBezTo>
                  <a:cubicBezTo>
                    <a:pt x="40207" y="54840"/>
                    <a:pt x="40189" y="54858"/>
                    <a:pt x="40172" y="54875"/>
                  </a:cubicBezTo>
                  <a:cubicBezTo>
                    <a:pt x="40154" y="54910"/>
                    <a:pt x="40137" y="54945"/>
                    <a:pt x="40119" y="54963"/>
                  </a:cubicBezTo>
                  <a:lnTo>
                    <a:pt x="40067" y="55015"/>
                  </a:lnTo>
                  <a:cubicBezTo>
                    <a:pt x="40053" y="55029"/>
                    <a:pt x="40041" y="55042"/>
                    <a:pt x="40020" y="55055"/>
                  </a:cubicBezTo>
                  <a:lnTo>
                    <a:pt x="40020" y="55055"/>
                  </a:lnTo>
                  <a:lnTo>
                    <a:pt x="41081" y="54439"/>
                  </a:lnTo>
                  <a:cubicBezTo>
                    <a:pt x="41273" y="54334"/>
                    <a:pt x="41378" y="54106"/>
                    <a:pt x="41378" y="53791"/>
                  </a:cubicBezTo>
                  <a:lnTo>
                    <a:pt x="41466" y="24184"/>
                  </a:lnTo>
                  <a:cubicBezTo>
                    <a:pt x="41466" y="23554"/>
                    <a:pt x="41028" y="22785"/>
                    <a:pt x="40469" y="22470"/>
                  </a:cubicBezTo>
                  <a:lnTo>
                    <a:pt x="1802" y="136"/>
                  </a:lnTo>
                  <a:cubicBezTo>
                    <a:pt x="1638" y="45"/>
                    <a:pt x="1481" y="0"/>
                    <a:pt x="1343" y="0"/>
                  </a:cubicBezTo>
                  <a:close/>
                  <a:moveTo>
                    <a:pt x="40020" y="55055"/>
                  </a:moveTo>
                  <a:lnTo>
                    <a:pt x="39997" y="55068"/>
                  </a:lnTo>
                  <a:cubicBezTo>
                    <a:pt x="40006" y="55064"/>
                    <a:pt x="40013" y="55059"/>
                    <a:pt x="40020" y="550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1182325" y="3583858"/>
              <a:ext cx="14432" cy="24025"/>
            </a:xfrm>
            <a:custGeom>
              <a:rect b="b" l="l" r="r" t="t"/>
              <a:pathLst>
                <a:path extrusionOk="0" h="1137" w="683">
                  <a:moveTo>
                    <a:pt x="682" y="0"/>
                  </a:moveTo>
                  <a:lnTo>
                    <a:pt x="1" y="385"/>
                  </a:lnTo>
                  <a:lnTo>
                    <a:pt x="1" y="1136"/>
                  </a:lnTo>
                  <a:lnTo>
                    <a:pt x="665" y="752"/>
                  </a:lnTo>
                  <a:lnTo>
                    <a:pt x="682" y="0"/>
                  </a:lnTo>
                  <a:close/>
                </a:path>
              </a:pathLst>
            </a:custGeom>
            <a:solidFill>
              <a:srgbClr val="E7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1182325" y="3591992"/>
              <a:ext cx="397645" cy="245742"/>
            </a:xfrm>
            <a:custGeom>
              <a:rect b="b" l="l" r="r" t="t"/>
              <a:pathLst>
                <a:path extrusionOk="0" h="11630" w="18819">
                  <a:moveTo>
                    <a:pt x="1" y="0"/>
                  </a:moveTo>
                  <a:lnTo>
                    <a:pt x="1" y="751"/>
                  </a:lnTo>
                  <a:lnTo>
                    <a:pt x="18818" y="11629"/>
                  </a:lnTo>
                  <a:lnTo>
                    <a:pt x="18818" y="10860"/>
                  </a:lnTo>
                  <a:lnTo>
                    <a:pt x="1" y="0"/>
                  </a:lnTo>
                  <a:close/>
                </a:path>
              </a:pathLst>
            </a:custGeom>
            <a:solidFill>
              <a:srgbClr val="E0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1579921" y="3813292"/>
              <a:ext cx="14411" cy="24426"/>
            </a:xfrm>
            <a:custGeom>
              <a:rect b="b" l="l" r="r" t="t"/>
              <a:pathLst>
                <a:path extrusionOk="0" h="1156" w="682">
                  <a:moveTo>
                    <a:pt x="682" y="1"/>
                  </a:moveTo>
                  <a:lnTo>
                    <a:pt x="0" y="386"/>
                  </a:lnTo>
                  <a:lnTo>
                    <a:pt x="0" y="1155"/>
                  </a:lnTo>
                  <a:lnTo>
                    <a:pt x="665" y="754"/>
                  </a:lnTo>
                  <a:lnTo>
                    <a:pt x="682" y="1"/>
                  </a:lnTo>
                  <a:close/>
                </a:path>
              </a:pathLst>
            </a:custGeom>
            <a:solidFill>
              <a:srgbClr val="E5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1803841" y="3946718"/>
              <a:ext cx="8494" cy="28103"/>
            </a:xfrm>
            <a:custGeom>
              <a:rect b="b" l="l" r="r" t="t"/>
              <a:pathLst>
                <a:path extrusionOk="0" h="1330" w="402">
                  <a:moveTo>
                    <a:pt x="402" y="0"/>
                  </a:moveTo>
                  <a:cubicBezTo>
                    <a:pt x="402" y="192"/>
                    <a:pt x="280" y="402"/>
                    <a:pt x="0" y="560"/>
                  </a:cubicBezTo>
                  <a:lnTo>
                    <a:pt x="0" y="1329"/>
                  </a:lnTo>
                  <a:cubicBezTo>
                    <a:pt x="262" y="1154"/>
                    <a:pt x="402" y="961"/>
                    <a:pt x="402" y="751"/>
                  </a:cubicBezTo>
                  <a:lnTo>
                    <a:pt x="402" y="0"/>
                  </a:lnTo>
                  <a:close/>
                </a:path>
              </a:pathLst>
            </a:custGeom>
            <a:solidFill>
              <a:srgbClr val="2E45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1812335" y="3946718"/>
              <a:ext cx="0" cy="15890"/>
            </a:xfrm>
            <a:custGeom>
              <a:rect b="b" l="l" r="r" t="t"/>
              <a:pathLst>
                <a:path extrusionOk="0" h="752" w="0">
                  <a:moveTo>
                    <a:pt x="0" y="0"/>
                  </a:moveTo>
                  <a:lnTo>
                    <a:pt x="0" y="751"/>
                  </a:lnTo>
                  <a:lnTo>
                    <a:pt x="0" y="751"/>
                  </a:lnTo>
                  <a:lnTo>
                    <a:pt x="0" y="0"/>
                  </a:lnTo>
                  <a:close/>
                </a:path>
              </a:pathLst>
            </a:custGeom>
            <a:solidFill>
              <a:srgbClr val="2E45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1812335" y="3946718"/>
              <a:ext cx="0" cy="17749"/>
            </a:xfrm>
            <a:custGeom>
              <a:rect b="b" l="l" r="r" t="t"/>
              <a:pathLst>
                <a:path extrusionOk="0" h="840" w="0">
                  <a:moveTo>
                    <a:pt x="0" y="0"/>
                  </a:moveTo>
                  <a:lnTo>
                    <a:pt x="0" y="751"/>
                  </a:lnTo>
                  <a:lnTo>
                    <a:pt x="0" y="839"/>
                  </a:lnTo>
                  <a:lnTo>
                    <a:pt x="0" y="87"/>
                  </a:lnTo>
                  <a:close/>
                </a:path>
              </a:pathLst>
            </a:custGeom>
            <a:solidFill>
              <a:srgbClr val="2E45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1811595" y="3948535"/>
              <a:ext cx="740" cy="17770"/>
            </a:xfrm>
            <a:custGeom>
              <a:rect b="b" l="l" r="r" t="t"/>
              <a:pathLst>
                <a:path extrusionOk="0" h="841" w="35">
                  <a:moveTo>
                    <a:pt x="35" y="1"/>
                  </a:moveTo>
                  <a:cubicBezTo>
                    <a:pt x="35" y="19"/>
                    <a:pt x="18" y="54"/>
                    <a:pt x="18" y="89"/>
                  </a:cubicBezTo>
                  <a:lnTo>
                    <a:pt x="0" y="840"/>
                  </a:lnTo>
                  <a:cubicBezTo>
                    <a:pt x="18" y="805"/>
                    <a:pt x="18" y="788"/>
                    <a:pt x="35" y="753"/>
                  </a:cubicBezTo>
                  <a:lnTo>
                    <a:pt x="35" y="1"/>
                  </a:lnTo>
                  <a:close/>
                </a:path>
              </a:pathLst>
            </a:custGeom>
            <a:solidFill>
              <a:srgbClr val="2E45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1810856" y="3950395"/>
              <a:ext cx="1141" cy="17390"/>
            </a:xfrm>
            <a:custGeom>
              <a:rect b="b" l="l" r="r" t="t"/>
              <a:pathLst>
                <a:path extrusionOk="0" h="823" w="54">
                  <a:moveTo>
                    <a:pt x="53" y="1"/>
                  </a:moveTo>
                  <a:lnTo>
                    <a:pt x="53" y="1"/>
                  </a:lnTo>
                  <a:cubicBezTo>
                    <a:pt x="35" y="18"/>
                    <a:pt x="18" y="53"/>
                    <a:pt x="0" y="71"/>
                  </a:cubicBezTo>
                  <a:lnTo>
                    <a:pt x="0" y="822"/>
                  </a:lnTo>
                  <a:cubicBezTo>
                    <a:pt x="18" y="805"/>
                    <a:pt x="35" y="770"/>
                    <a:pt x="35" y="752"/>
                  </a:cubicBezTo>
                  <a:lnTo>
                    <a:pt x="53" y="1"/>
                  </a:lnTo>
                  <a:close/>
                </a:path>
              </a:pathLst>
            </a:custGeom>
            <a:solidFill>
              <a:srgbClr val="2E45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1809757" y="3951874"/>
              <a:ext cx="1120" cy="17770"/>
            </a:xfrm>
            <a:custGeom>
              <a:rect b="b" l="l" r="r" t="t"/>
              <a:pathLst>
                <a:path extrusionOk="0" h="841" w="53">
                  <a:moveTo>
                    <a:pt x="52" y="1"/>
                  </a:moveTo>
                  <a:cubicBezTo>
                    <a:pt x="52" y="36"/>
                    <a:pt x="17" y="53"/>
                    <a:pt x="0" y="88"/>
                  </a:cubicBezTo>
                  <a:lnTo>
                    <a:pt x="0" y="840"/>
                  </a:lnTo>
                  <a:cubicBezTo>
                    <a:pt x="17" y="805"/>
                    <a:pt x="35" y="787"/>
                    <a:pt x="52" y="752"/>
                  </a:cubicBezTo>
                  <a:lnTo>
                    <a:pt x="52" y="1"/>
                  </a:lnTo>
                  <a:close/>
                </a:path>
              </a:pathLst>
            </a:custGeom>
            <a:solidFill>
              <a:srgbClr val="2E45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1807898" y="3953712"/>
              <a:ext cx="1881" cy="17770"/>
            </a:xfrm>
            <a:custGeom>
              <a:rect b="b" l="l" r="r" t="t"/>
              <a:pathLst>
                <a:path extrusionOk="0" h="841" w="89">
                  <a:moveTo>
                    <a:pt x="88" y="1"/>
                  </a:moveTo>
                  <a:cubicBezTo>
                    <a:pt x="70" y="36"/>
                    <a:pt x="35" y="71"/>
                    <a:pt x="0" y="89"/>
                  </a:cubicBezTo>
                  <a:lnTo>
                    <a:pt x="0" y="840"/>
                  </a:lnTo>
                  <a:cubicBezTo>
                    <a:pt x="35" y="823"/>
                    <a:pt x="70" y="788"/>
                    <a:pt x="88" y="753"/>
                  </a:cubicBezTo>
                  <a:lnTo>
                    <a:pt x="88" y="1"/>
                  </a:lnTo>
                  <a:close/>
                </a:path>
              </a:pathLst>
            </a:custGeom>
            <a:solidFill>
              <a:srgbClr val="2E45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1804200" y="3955571"/>
              <a:ext cx="3719" cy="18848"/>
            </a:xfrm>
            <a:custGeom>
              <a:rect b="b" l="l" r="r" t="t"/>
              <a:pathLst>
                <a:path extrusionOk="0" h="892" w="176">
                  <a:moveTo>
                    <a:pt x="175" y="1"/>
                  </a:moveTo>
                  <a:cubicBezTo>
                    <a:pt x="123" y="52"/>
                    <a:pt x="70" y="87"/>
                    <a:pt x="0" y="141"/>
                  </a:cubicBezTo>
                  <a:lnTo>
                    <a:pt x="0" y="892"/>
                  </a:lnTo>
                  <a:cubicBezTo>
                    <a:pt x="70" y="857"/>
                    <a:pt x="123" y="805"/>
                    <a:pt x="175" y="752"/>
                  </a:cubicBezTo>
                  <a:lnTo>
                    <a:pt x="175" y="1"/>
                  </a:lnTo>
                  <a:close/>
                </a:path>
              </a:pathLst>
            </a:custGeom>
            <a:solidFill>
              <a:srgbClr val="2E45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1803841" y="3958529"/>
              <a:ext cx="380" cy="16291"/>
            </a:xfrm>
            <a:custGeom>
              <a:rect b="b" l="l" r="r" t="t"/>
              <a:pathLst>
                <a:path extrusionOk="0" h="771" w="18">
                  <a:moveTo>
                    <a:pt x="0" y="1"/>
                  </a:moveTo>
                  <a:lnTo>
                    <a:pt x="0" y="770"/>
                  </a:lnTo>
                  <a:cubicBezTo>
                    <a:pt x="0" y="752"/>
                    <a:pt x="17" y="752"/>
                    <a:pt x="17" y="752"/>
                  </a:cubicBezTo>
                  <a:lnTo>
                    <a:pt x="17" y="1"/>
                  </a:lnTo>
                  <a:close/>
                </a:path>
              </a:pathLst>
            </a:custGeom>
            <a:solidFill>
              <a:srgbClr val="2E45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1716982" y="3957409"/>
              <a:ext cx="3719" cy="21109"/>
            </a:xfrm>
            <a:custGeom>
              <a:rect b="b" l="l" r="r" t="t"/>
              <a:pathLst>
                <a:path extrusionOk="0" h="999" w="176">
                  <a:moveTo>
                    <a:pt x="1" y="0"/>
                  </a:moveTo>
                  <a:lnTo>
                    <a:pt x="1" y="753"/>
                  </a:lnTo>
                  <a:cubicBezTo>
                    <a:pt x="124" y="823"/>
                    <a:pt x="176" y="910"/>
                    <a:pt x="176" y="998"/>
                  </a:cubicBezTo>
                  <a:lnTo>
                    <a:pt x="176" y="245"/>
                  </a:lnTo>
                  <a:cubicBezTo>
                    <a:pt x="176" y="159"/>
                    <a:pt x="124" y="70"/>
                    <a:pt x="1" y="0"/>
                  </a:cubicBezTo>
                  <a:close/>
                </a:path>
              </a:pathLst>
            </a:custGeom>
            <a:solidFill>
              <a:srgbClr val="E0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1683387" y="3963325"/>
              <a:ext cx="1099" cy="17749"/>
            </a:xfrm>
            <a:custGeom>
              <a:rect b="b" l="l" r="r" t="t"/>
              <a:pathLst>
                <a:path extrusionOk="0" h="840" w="52">
                  <a:moveTo>
                    <a:pt x="0" y="0"/>
                  </a:moveTo>
                  <a:lnTo>
                    <a:pt x="0" y="753"/>
                  </a:lnTo>
                  <a:cubicBezTo>
                    <a:pt x="35" y="770"/>
                    <a:pt x="52" y="805"/>
                    <a:pt x="52" y="840"/>
                  </a:cubicBezTo>
                  <a:lnTo>
                    <a:pt x="52" y="88"/>
                  </a:lnTo>
                  <a:cubicBezTo>
                    <a:pt x="52" y="53"/>
                    <a:pt x="35" y="18"/>
                    <a:pt x="0" y="0"/>
                  </a:cubicBezTo>
                  <a:close/>
                </a:path>
              </a:pathLst>
            </a:custGeom>
            <a:solidFill>
              <a:srgbClr val="E2E1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1720679" y="3962586"/>
              <a:ext cx="21" cy="16270"/>
            </a:xfrm>
            <a:custGeom>
              <a:rect b="b" l="l" r="r" t="t"/>
              <a:pathLst>
                <a:path extrusionOk="0" h="770" w="1">
                  <a:moveTo>
                    <a:pt x="1" y="0"/>
                  </a:moveTo>
                  <a:lnTo>
                    <a:pt x="1" y="753"/>
                  </a:lnTo>
                  <a:lnTo>
                    <a:pt x="1" y="770"/>
                  </a:lnTo>
                  <a:lnTo>
                    <a:pt x="1" y="0"/>
                  </a:lnTo>
                  <a:close/>
                </a:path>
              </a:pathLst>
            </a:custGeom>
            <a:solidFill>
              <a:srgbClr val="E4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1720679" y="3962586"/>
              <a:ext cx="21" cy="17010"/>
            </a:xfrm>
            <a:custGeom>
              <a:rect b="b" l="l" r="r" t="t"/>
              <a:pathLst>
                <a:path extrusionOk="0" h="805" w="1">
                  <a:moveTo>
                    <a:pt x="1" y="0"/>
                  </a:moveTo>
                  <a:lnTo>
                    <a:pt x="1" y="770"/>
                  </a:lnTo>
                  <a:lnTo>
                    <a:pt x="1" y="805"/>
                  </a:lnTo>
                  <a:lnTo>
                    <a:pt x="1" y="35"/>
                  </a:lnTo>
                  <a:close/>
                </a:path>
              </a:pathLst>
            </a:custGeom>
            <a:solidFill>
              <a:srgbClr val="E5E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1720341" y="3963325"/>
              <a:ext cx="359" cy="17010"/>
            </a:xfrm>
            <a:custGeom>
              <a:rect b="b" l="l" r="r" t="t"/>
              <a:pathLst>
                <a:path extrusionOk="0" h="805" w="17">
                  <a:moveTo>
                    <a:pt x="17" y="0"/>
                  </a:moveTo>
                  <a:cubicBezTo>
                    <a:pt x="17" y="18"/>
                    <a:pt x="17" y="35"/>
                    <a:pt x="0" y="53"/>
                  </a:cubicBezTo>
                  <a:lnTo>
                    <a:pt x="0" y="805"/>
                  </a:lnTo>
                  <a:cubicBezTo>
                    <a:pt x="17" y="788"/>
                    <a:pt x="17" y="770"/>
                    <a:pt x="17" y="770"/>
                  </a:cubicBezTo>
                  <a:lnTo>
                    <a:pt x="17" y="0"/>
                  </a:lnTo>
                  <a:close/>
                </a:path>
              </a:pathLst>
            </a:custGeom>
            <a:solidFill>
              <a:srgbClr val="E6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1719940" y="3964445"/>
              <a:ext cx="423" cy="16629"/>
            </a:xfrm>
            <a:custGeom>
              <a:rect b="b" l="l" r="r" t="t"/>
              <a:pathLst>
                <a:path extrusionOk="0" h="787" w="20">
                  <a:moveTo>
                    <a:pt x="19" y="0"/>
                  </a:moveTo>
                  <a:cubicBezTo>
                    <a:pt x="19" y="0"/>
                    <a:pt x="19" y="17"/>
                    <a:pt x="1" y="35"/>
                  </a:cubicBezTo>
                  <a:lnTo>
                    <a:pt x="1" y="787"/>
                  </a:lnTo>
                  <a:cubicBezTo>
                    <a:pt x="19" y="770"/>
                    <a:pt x="19" y="752"/>
                    <a:pt x="19" y="752"/>
                  </a:cubicBezTo>
                  <a:lnTo>
                    <a:pt x="19" y="0"/>
                  </a:lnTo>
                  <a:close/>
                </a:path>
              </a:pathLst>
            </a:custGeom>
            <a:solidFill>
              <a:srgbClr val="E6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1719602" y="3965184"/>
              <a:ext cx="359" cy="16629"/>
            </a:xfrm>
            <a:custGeom>
              <a:rect b="b" l="l" r="r" t="t"/>
              <a:pathLst>
                <a:path extrusionOk="0" h="787" w="17">
                  <a:moveTo>
                    <a:pt x="17" y="0"/>
                  </a:moveTo>
                  <a:cubicBezTo>
                    <a:pt x="17" y="0"/>
                    <a:pt x="17" y="17"/>
                    <a:pt x="0" y="35"/>
                  </a:cubicBezTo>
                  <a:lnTo>
                    <a:pt x="0" y="787"/>
                  </a:lnTo>
                  <a:cubicBezTo>
                    <a:pt x="0" y="770"/>
                    <a:pt x="17" y="752"/>
                    <a:pt x="17" y="752"/>
                  </a:cubicBezTo>
                  <a:lnTo>
                    <a:pt x="17" y="0"/>
                  </a:lnTo>
                  <a:close/>
                </a:path>
              </a:pathLst>
            </a:custGeom>
            <a:solidFill>
              <a:srgbClr val="E7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1718862" y="3965924"/>
              <a:ext cx="761" cy="16629"/>
            </a:xfrm>
            <a:custGeom>
              <a:rect b="b" l="l" r="r" t="t"/>
              <a:pathLst>
                <a:path extrusionOk="0" h="787" w="36">
                  <a:moveTo>
                    <a:pt x="35" y="0"/>
                  </a:moveTo>
                  <a:cubicBezTo>
                    <a:pt x="17" y="0"/>
                    <a:pt x="17" y="17"/>
                    <a:pt x="0" y="35"/>
                  </a:cubicBezTo>
                  <a:lnTo>
                    <a:pt x="0" y="787"/>
                  </a:lnTo>
                  <a:lnTo>
                    <a:pt x="35" y="752"/>
                  </a:lnTo>
                  <a:lnTo>
                    <a:pt x="35" y="0"/>
                  </a:lnTo>
                  <a:close/>
                </a:path>
              </a:pathLst>
            </a:custGeom>
            <a:solidFill>
              <a:srgbClr val="E9E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1716982" y="3966663"/>
              <a:ext cx="1902" cy="17369"/>
            </a:xfrm>
            <a:custGeom>
              <a:rect b="b" l="l" r="r" t="t"/>
              <a:pathLst>
                <a:path extrusionOk="0" h="822" w="90">
                  <a:moveTo>
                    <a:pt x="89" y="0"/>
                  </a:moveTo>
                  <a:cubicBezTo>
                    <a:pt x="71" y="17"/>
                    <a:pt x="36" y="35"/>
                    <a:pt x="1" y="52"/>
                  </a:cubicBezTo>
                  <a:lnTo>
                    <a:pt x="1" y="822"/>
                  </a:lnTo>
                  <a:cubicBezTo>
                    <a:pt x="36" y="805"/>
                    <a:pt x="54" y="770"/>
                    <a:pt x="89" y="752"/>
                  </a:cubicBezTo>
                  <a:lnTo>
                    <a:pt x="89" y="0"/>
                  </a:lnTo>
                  <a:close/>
                </a:path>
              </a:pathLst>
            </a:custGeom>
            <a:solidFill>
              <a:srgbClr val="EAE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1716982" y="3967762"/>
              <a:ext cx="21" cy="16270"/>
            </a:xfrm>
            <a:custGeom>
              <a:rect b="b" l="l" r="r" t="t"/>
              <a:pathLst>
                <a:path extrusionOk="0" h="770" w="1">
                  <a:moveTo>
                    <a:pt x="1" y="0"/>
                  </a:moveTo>
                  <a:lnTo>
                    <a:pt x="1" y="770"/>
                  </a:lnTo>
                  <a:lnTo>
                    <a:pt x="1" y="770"/>
                  </a:lnTo>
                  <a:lnTo>
                    <a:pt x="1" y="18"/>
                  </a:lnTo>
                  <a:close/>
                </a:path>
              </a:pathLst>
            </a:custGeom>
            <a:solidFill>
              <a:srgbClr val="ECEC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1119869" y="4001758"/>
              <a:ext cx="3360" cy="20348"/>
            </a:xfrm>
            <a:custGeom>
              <a:rect b="b" l="l" r="r" t="t"/>
              <a:pathLst>
                <a:path extrusionOk="0" h="963" w="159">
                  <a:moveTo>
                    <a:pt x="0" y="0"/>
                  </a:moveTo>
                  <a:lnTo>
                    <a:pt x="0" y="753"/>
                  </a:lnTo>
                  <a:cubicBezTo>
                    <a:pt x="105" y="805"/>
                    <a:pt x="159" y="893"/>
                    <a:pt x="159" y="963"/>
                  </a:cubicBezTo>
                  <a:lnTo>
                    <a:pt x="159" y="210"/>
                  </a:lnTo>
                  <a:cubicBezTo>
                    <a:pt x="159" y="140"/>
                    <a:pt x="105" y="53"/>
                    <a:pt x="0" y="0"/>
                  </a:cubicBezTo>
                  <a:close/>
                </a:path>
              </a:pathLst>
            </a:custGeom>
            <a:solidFill>
              <a:srgbClr val="E0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1123207" y="4006174"/>
              <a:ext cx="21" cy="15932"/>
            </a:xfrm>
            <a:custGeom>
              <a:rect b="b" l="l" r="r" t="t"/>
              <a:pathLst>
                <a:path extrusionOk="0" h="754" w="1">
                  <a:moveTo>
                    <a:pt x="1" y="1"/>
                  </a:moveTo>
                  <a:lnTo>
                    <a:pt x="1" y="754"/>
                  </a:lnTo>
                  <a:lnTo>
                    <a:pt x="1" y="754"/>
                  </a:lnTo>
                  <a:lnTo>
                    <a:pt x="1" y="1"/>
                  </a:lnTo>
                  <a:close/>
                </a:path>
              </a:pathLst>
            </a:custGeom>
            <a:solidFill>
              <a:srgbClr val="DEDD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1123207" y="4006174"/>
              <a:ext cx="21" cy="16672"/>
            </a:xfrm>
            <a:custGeom>
              <a:rect b="b" l="l" r="r" t="t"/>
              <a:pathLst>
                <a:path extrusionOk="0" h="789" w="1">
                  <a:moveTo>
                    <a:pt x="1" y="1"/>
                  </a:moveTo>
                  <a:lnTo>
                    <a:pt x="1" y="754"/>
                  </a:lnTo>
                  <a:lnTo>
                    <a:pt x="1" y="789"/>
                  </a:lnTo>
                  <a:lnTo>
                    <a:pt x="1" y="36"/>
                  </a:lnTo>
                  <a:close/>
                </a:path>
              </a:pathLst>
            </a:custGeom>
            <a:solidFill>
              <a:srgbClr val="DEDE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1122827" y="4006913"/>
              <a:ext cx="401" cy="16672"/>
            </a:xfrm>
            <a:custGeom>
              <a:rect b="b" l="l" r="r" t="t"/>
              <a:pathLst>
                <a:path extrusionOk="0" h="789" w="19">
                  <a:moveTo>
                    <a:pt x="19" y="1"/>
                  </a:moveTo>
                  <a:cubicBezTo>
                    <a:pt x="19" y="1"/>
                    <a:pt x="19" y="19"/>
                    <a:pt x="0" y="36"/>
                  </a:cubicBezTo>
                  <a:lnTo>
                    <a:pt x="0" y="789"/>
                  </a:lnTo>
                  <a:cubicBezTo>
                    <a:pt x="0" y="770"/>
                    <a:pt x="19" y="770"/>
                    <a:pt x="19" y="754"/>
                  </a:cubicBezTo>
                  <a:lnTo>
                    <a:pt x="19" y="1"/>
                  </a:lnTo>
                  <a:close/>
                </a:path>
              </a:pathLst>
            </a:custGeom>
            <a:solidFill>
              <a:srgbClr val="E1E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1122468" y="4008054"/>
              <a:ext cx="380" cy="15890"/>
            </a:xfrm>
            <a:custGeom>
              <a:rect b="b" l="l" r="r" t="t"/>
              <a:pathLst>
                <a:path extrusionOk="0" h="752" w="18">
                  <a:moveTo>
                    <a:pt x="17" y="0"/>
                  </a:moveTo>
                  <a:lnTo>
                    <a:pt x="1" y="751"/>
                  </a:lnTo>
                  <a:cubicBezTo>
                    <a:pt x="17" y="751"/>
                    <a:pt x="17" y="735"/>
                    <a:pt x="17" y="735"/>
                  </a:cubicBezTo>
                  <a:lnTo>
                    <a:pt x="17" y="0"/>
                  </a:lnTo>
                  <a:close/>
                </a:path>
              </a:pathLst>
            </a:custGeom>
            <a:solidFill>
              <a:srgbClr val="DFD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1122088" y="4008054"/>
              <a:ext cx="761" cy="16629"/>
            </a:xfrm>
            <a:custGeom>
              <a:rect b="b" l="l" r="r" t="t"/>
              <a:pathLst>
                <a:path extrusionOk="0" h="787" w="36">
                  <a:moveTo>
                    <a:pt x="35" y="0"/>
                  </a:moveTo>
                  <a:lnTo>
                    <a:pt x="0" y="35"/>
                  </a:lnTo>
                  <a:lnTo>
                    <a:pt x="0" y="786"/>
                  </a:lnTo>
                  <a:cubicBezTo>
                    <a:pt x="19" y="770"/>
                    <a:pt x="19" y="770"/>
                    <a:pt x="19" y="751"/>
                  </a:cubicBezTo>
                  <a:lnTo>
                    <a:pt x="35" y="0"/>
                  </a:lnTo>
                  <a:close/>
                </a:path>
              </a:pathLst>
            </a:custGeom>
            <a:solidFill>
              <a:srgbClr val="E0E0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1121348" y="4008794"/>
              <a:ext cx="761" cy="16629"/>
            </a:xfrm>
            <a:custGeom>
              <a:rect b="b" l="l" r="r" t="t"/>
              <a:pathLst>
                <a:path extrusionOk="0" h="787" w="36">
                  <a:moveTo>
                    <a:pt x="35" y="0"/>
                  </a:moveTo>
                  <a:cubicBezTo>
                    <a:pt x="35" y="17"/>
                    <a:pt x="19" y="17"/>
                    <a:pt x="19" y="35"/>
                  </a:cubicBezTo>
                  <a:lnTo>
                    <a:pt x="0" y="786"/>
                  </a:lnTo>
                  <a:cubicBezTo>
                    <a:pt x="19" y="770"/>
                    <a:pt x="35" y="770"/>
                    <a:pt x="35" y="751"/>
                  </a:cubicBezTo>
                  <a:lnTo>
                    <a:pt x="35" y="0"/>
                  </a:lnTo>
                  <a:close/>
                </a:path>
              </a:pathLst>
            </a:custGeom>
            <a:solidFill>
              <a:srgbClr val="E1E2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1120249" y="4009533"/>
              <a:ext cx="1500" cy="17010"/>
            </a:xfrm>
            <a:custGeom>
              <a:rect b="b" l="l" r="r" t="t"/>
              <a:pathLst>
                <a:path extrusionOk="0" h="805" w="71">
                  <a:moveTo>
                    <a:pt x="71" y="0"/>
                  </a:moveTo>
                  <a:lnTo>
                    <a:pt x="71" y="0"/>
                  </a:lnTo>
                  <a:cubicBezTo>
                    <a:pt x="52" y="17"/>
                    <a:pt x="17" y="35"/>
                    <a:pt x="1" y="52"/>
                  </a:cubicBezTo>
                  <a:lnTo>
                    <a:pt x="1" y="805"/>
                  </a:lnTo>
                  <a:lnTo>
                    <a:pt x="52" y="751"/>
                  </a:lnTo>
                  <a:lnTo>
                    <a:pt x="71" y="0"/>
                  </a:lnTo>
                  <a:close/>
                </a:path>
              </a:pathLst>
            </a:custGeom>
            <a:solidFill>
              <a:srgbClr val="E3E3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1119869" y="4010611"/>
              <a:ext cx="401" cy="15932"/>
            </a:xfrm>
            <a:custGeom>
              <a:rect b="b" l="l" r="r" t="t"/>
              <a:pathLst>
                <a:path extrusionOk="0" h="754" w="19">
                  <a:moveTo>
                    <a:pt x="19" y="1"/>
                  </a:moveTo>
                  <a:lnTo>
                    <a:pt x="0" y="754"/>
                  </a:lnTo>
                  <a:lnTo>
                    <a:pt x="19" y="754"/>
                  </a:lnTo>
                  <a:lnTo>
                    <a:pt x="19" y="1"/>
                  </a:lnTo>
                  <a:close/>
                </a:path>
              </a:pathLst>
            </a:custGeom>
            <a:solidFill>
              <a:srgbClr val="E4E4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1019741" y="4010611"/>
              <a:ext cx="100537" cy="74314"/>
            </a:xfrm>
            <a:custGeom>
              <a:rect b="b" l="l" r="r" t="t"/>
              <a:pathLst>
                <a:path extrusionOk="0" h="3517" w="4758">
                  <a:moveTo>
                    <a:pt x="4758" y="1"/>
                  </a:moveTo>
                  <a:lnTo>
                    <a:pt x="1" y="2747"/>
                  </a:lnTo>
                  <a:lnTo>
                    <a:pt x="1" y="3517"/>
                  </a:lnTo>
                  <a:lnTo>
                    <a:pt x="4739" y="754"/>
                  </a:lnTo>
                  <a:lnTo>
                    <a:pt x="4758" y="1"/>
                  </a:lnTo>
                  <a:close/>
                </a:path>
              </a:pathLst>
            </a:custGeom>
            <a:solidFill>
              <a:srgbClr val="E7E8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1419176" y="3968142"/>
              <a:ext cx="297848" cy="188839"/>
            </a:xfrm>
            <a:custGeom>
              <a:rect b="b" l="l" r="r" t="t"/>
              <a:pathLst>
                <a:path extrusionOk="0" h="8937" w="14096">
                  <a:moveTo>
                    <a:pt x="14096" y="0"/>
                  </a:moveTo>
                  <a:lnTo>
                    <a:pt x="0" y="8185"/>
                  </a:lnTo>
                  <a:lnTo>
                    <a:pt x="0" y="8936"/>
                  </a:lnTo>
                  <a:lnTo>
                    <a:pt x="14096" y="752"/>
                  </a:lnTo>
                  <a:lnTo>
                    <a:pt x="14096" y="0"/>
                  </a:lnTo>
                  <a:close/>
                </a:path>
              </a:pathLst>
            </a:custGeom>
            <a:solidFill>
              <a:srgbClr val="EFF0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631019" y="3696916"/>
              <a:ext cx="769745" cy="460085"/>
            </a:xfrm>
            <a:custGeom>
              <a:rect b="b" l="l" r="r" t="t"/>
              <a:pathLst>
                <a:path extrusionOk="0" h="21774" w="36429">
                  <a:moveTo>
                    <a:pt x="1" y="1"/>
                  </a:moveTo>
                  <a:lnTo>
                    <a:pt x="1" y="752"/>
                  </a:lnTo>
                  <a:lnTo>
                    <a:pt x="36412" y="21773"/>
                  </a:lnTo>
                  <a:lnTo>
                    <a:pt x="36429" y="21022"/>
                  </a:lnTo>
                  <a:lnTo>
                    <a:pt x="1" y="1"/>
                  </a:lnTo>
                  <a:close/>
                </a:path>
              </a:pathLst>
            </a:custGeom>
            <a:solidFill>
              <a:srgbClr val="E2E1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1416218" y="4141058"/>
              <a:ext cx="2979" cy="17390"/>
            </a:xfrm>
            <a:custGeom>
              <a:rect b="b" l="l" r="r" t="t"/>
              <a:pathLst>
                <a:path extrusionOk="0" h="823" w="141">
                  <a:moveTo>
                    <a:pt x="140" y="1"/>
                  </a:moveTo>
                  <a:cubicBezTo>
                    <a:pt x="88" y="18"/>
                    <a:pt x="53" y="53"/>
                    <a:pt x="0" y="71"/>
                  </a:cubicBezTo>
                  <a:lnTo>
                    <a:pt x="0" y="822"/>
                  </a:lnTo>
                  <a:cubicBezTo>
                    <a:pt x="53" y="805"/>
                    <a:pt x="88" y="787"/>
                    <a:pt x="140" y="752"/>
                  </a:cubicBezTo>
                  <a:lnTo>
                    <a:pt x="140" y="1"/>
                  </a:lnTo>
                  <a:close/>
                </a:path>
              </a:pathLst>
            </a:custGeom>
            <a:solidFill>
              <a:srgbClr val="ECEC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1413640" y="4142537"/>
              <a:ext cx="2599" cy="16291"/>
            </a:xfrm>
            <a:custGeom>
              <a:rect b="b" l="l" r="r" t="t"/>
              <a:pathLst>
                <a:path extrusionOk="0" h="771" w="123">
                  <a:moveTo>
                    <a:pt x="122" y="1"/>
                  </a:moveTo>
                  <a:cubicBezTo>
                    <a:pt x="87" y="1"/>
                    <a:pt x="52" y="18"/>
                    <a:pt x="1" y="18"/>
                  </a:cubicBezTo>
                  <a:lnTo>
                    <a:pt x="1" y="770"/>
                  </a:lnTo>
                  <a:cubicBezTo>
                    <a:pt x="52" y="770"/>
                    <a:pt x="87" y="752"/>
                    <a:pt x="122" y="752"/>
                  </a:cubicBezTo>
                  <a:lnTo>
                    <a:pt x="122" y="1"/>
                  </a:lnTo>
                  <a:close/>
                </a:path>
              </a:pathLst>
            </a:custGeom>
            <a:solidFill>
              <a:srgbClr val="EAE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1412161" y="4142896"/>
              <a:ext cx="1500" cy="16291"/>
            </a:xfrm>
            <a:custGeom>
              <a:rect b="b" l="l" r="r" t="t"/>
              <a:pathLst>
                <a:path extrusionOk="0" h="771" w="71">
                  <a:moveTo>
                    <a:pt x="71" y="1"/>
                  </a:moveTo>
                  <a:cubicBezTo>
                    <a:pt x="52" y="1"/>
                    <a:pt x="17" y="19"/>
                    <a:pt x="1" y="19"/>
                  </a:cubicBezTo>
                  <a:lnTo>
                    <a:pt x="1" y="770"/>
                  </a:lnTo>
                  <a:cubicBezTo>
                    <a:pt x="17" y="770"/>
                    <a:pt x="52" y="770"/>
                    <a:pt x="71" y="753"/>
                  </a:cubicBezTo>
                  <a:lnTo>
                    <a:pt x="71" y="1"/>
                  </a:lnTo>
                  <a:close/>
                </a:path>
              </a:pathLst>
            </a:custGeom>
            <a:solidFill>
              <a:srgbClr val="E9E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1410682" y="4143276"/>
              <a:ext cx="1500" cy="15911"/>
            </a:xfrm>
            <a:custGeom>
              <a:rect b="b" l="l" r="r" t="t"/>
              <a:pathLst>
                <a:path extrusionOk="0" h="753" w="71">
                  <a:moveTo>
                    <a:pt x="1" y="1"/>
                  </a:moveTo>
                  <a:lnTo>
                    <a:pt x="1" y="752"/>
                  </a:lnTo>
                  <a:lnTo>
                    <a:pt x="71" y="752"/>
                  </a:lnTo>
                  <a:lnTo>
                    <a:pt x="71" y="1"/>
                  </a:lnTo>
                  <a:close/>
                </a:path>
              </a:pathLst>
            </a:custGeom>
            <a:solidFill>
              <a:srgbClr val="E7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1409203" y="4143276"/>
              <a:ext cx="1500" cy="15911"/>
            </a:xfrm>
            <a:custGeom>
              <a:rect b="b" l="l" r="r" t="t"/>
              <a:pathLst>
                <a:path extrusionOk="0" h="753" w="71">
                  <a:moveTo>
                    <a:pt x="1" y="1"/>
                  </a:moveTo>
                  <a:lnTo>
                    <a:pt x="1" y="752"/>
                  </a:lnTo>
                  <a:lnTo>
                    <a:pt x="71" y="752"/>
                  </a:lnTo>
                  <a:lnTo>
                    <a:pt x="71" y="1"/>
                  </a:lnTo>
                  <a:close/>
                </a:path>
              </a:pathLst>
            </a:custGeom>
            <a:solidFill>
              <a:srgbClr val="E6E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1408083" y="4143276"/>
              <a:ext cx="1141" cy="15911"/>
            </a:xfrm>
            <a:custGeom>
              <a:rect b="b" l="l" r="r" t="t"/>
              <a:pathLst>
                <a:path extrusionOk="0" h="753" w="54">
                  <a:moveTo>
                    <a:pt x="1" y="1"/>
                  </a:moveTo>
                  <a:lnTo>
                    <a:pt x="1" y="752"/>
                  </a:lnTo>
                  <a:lnTo>
                    <a:pt x="54" y="752"/>
                  </a:lnTo>
                  <a:lnTo>
                    <a:pt x="54" y="1"/>
                  </a:lnTo>
                  <a:close/>
                </a:path>
              </a:pathLst>
            </a:custGeom>
            <a:solidFill>
              <a:srgbClr val="E6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1406604" y="4143276"/>
              <a:ext cx="1500" cy="15911"/>
            </a:xfrm>
            <a:custGeom>
              <a:rect b="b" l="l" r="r" t="t"/>
              <a:pathLst>
                <a:path extrusionOk="0" h="753" w="71">
                  <a:moveTo>
                    <a:pt x="1" y="1"/>
                  </a:moveTo>
                  <a:lnTo>
                    <a:pt x="1" y="752"/>
                  </a:lnTo>
                  <a:lnTo>
                    <a:pt x="71" y="752"/>
                  </a:lnTo>
                  <a:lnTo>
                    <a:pt x="71" y="1"/>
                  </a:lnTo>
                  <a:close/>
                </a:path>
              </a:pathLst>
            </a:custGeom>
            <a:solidFill>
              <a:srgbClr val="E5E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1405505" y="4142896"/>
              <a:ext cx="1120" cy="16291"/>
            </a:xfrm>
            <a:custGeom>
              <a:rect b="b" l="l" r="r" t="t"/>
              <a:pathLst>
                <a:path extrusionOk="0" h="771" w="53">
                  <a:moveTo>
                    <a:pt x="1" y="1"/>
                  </a:moveTo>
                  <a:lnTo>
                    <a:pt x="1" y="753"/>
                  </a:lnTo>
                  <a:cubicBezTo>
                    <a:pt x="18" y="753"/>
                    <a:pt x="36" y="753"/>
                    <a:pt x="53" y="770"/>
                  </a:cubicBezTo>
                  <a:lnTo>
                    <a:pt x="53" y="19"/>
                  </a:lnTo>
                  <a:cubicBezTo>
                    <a:pt x="36" y="1"/>
                    <a:pt x="18" y="1"/>
                    <a:pt x="1" y="1"/>
                  </a:cubicBezTo>
                  <a:close/>
                </a:path>
              </a:pathLst>
            </a:custGeom>
            <a:solidFill>
              <a:srgbClr val="E4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1404026" y="4142537"/>
              <a:ext cx="1500" cy="16291"/>
            </a:xfrm>
            <a:custGeom>
              <a:rect b="b" l="l" r="r" t="t"/>
              <a:pathLst>
                <a:path extrusionOk="0" h="771" w="71">
                  <a:moveTo>
                    <a:pt x="1" y="1"/>
                  </a:moveTo>
                  <a:lnTo>
                    <a:pt x="1" y="752"/>
                  </a:lnTo>
                  <a:cubicBezTo>
                    <a:pt x="18" y="752"/>
                    <a:pt x="36" y="770"/>
                    <a:pt x="71" y="770"/>
                  </a:cubicBezTo>
                  <a:lnTo>
                    <a:pt x="71" y="18"/>
                  </a:lnTo>
                  <a:cubicBezTo>
                    <a:pt x="53" y="18"/>
                    <a:pt x="18" y="1"/>
                    <a:pt x="1" y="1"/>
                  </a:cubicBezTo>
                  <a:close/>
                </a:path>
              </a:pathLst>
            </a:custGeom>
            <a:solidFill>
              <a:srgbClr val="E2E1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1402547" y="4142156"/>
              <a:ext cx="1500" cy="16291"/>
            </a:xfrm>
            <a:custGeom>
              <a:rect b="b" l="l" r="r" t="t"/>
              <a:pathLst>
                <a:path extrusionOk="0" h="771" w="71">
                  <a:moveTo>
                    <a:pt x="1" y="1"/>
                  </a:moveTo>
                  <a:lnTo>
                    <a:pt x="1" y="753"/>
                  </a:lnTo>
                  <a:cubicBezTo>
                    <a:pt x="18" y="753"/>
                    <a:pt x="36" y="770"/>
                    <a:pt x="71" y="770"/>
                  </a:cubicBezTo>
                  <a:lnTo>
                    <a:pt x="71" y="19"/>
                  </a:lnTo>
                  <a:cubicBezTo>
                    <a:pt x="53" y="19"/>
                    <a:pt x="18" y="1"/>
                    <a:pt x="1" y="1"/>
                  </a:cubicBezTo>
                  <a:close/>
                </a:path>
              </a:pathLst>
            </a:custGeom>
            <a:solidFill>
              <a:srgbClr val="E1E1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1400329" y="4141058"/>
              <a:ext cx="2240" cy="17031"/>
            </a:xfrm>
            <a:custGeom>
              <a:rect b="b" l="l" r="r" t="t"/>
              <a:pathLst>
                <a:path extrusionOk="0" h="806" w="106">
                  <a:moveTo>
                    <a:pt x="18" y="1"/>
                  </a:moveTo>
                  <a:lnTo>
                    <a:pt x="1" y="752"/>
                  </a:lnTo>
                  <a:lnTo>
                    <a:pt x="106" y="805"/>
                  </a:lnTo>
                  <a:lnTo>
                    <a:pt x="106" y="53"/>
                  </a:lnTo>
                  <a:cubicBezTo>
                    <a:pt x="71" y="36"/>
                    <a:pt x="36" y="18"/>
                    <a:pt x="18" y="1"/>
                  </a:cubicBezTo>
                  <a:close/>
                </a:path>
              </a:pathLst>
            </a:custGeom>
            <a:solidFill>
              <a:srgbClr val="E2E1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391950" y="3457383"/>
              <a:ext cx="1423444" cy="820647"/>
            </a:xfrm>
            <a:custGeom>
              <a:rect b="b" l="l" r="r" t="t"/>
              <a:pathLst>
                <a:path extrusionOk="0" h="38838" w="67366">
                  <a:moveTo>
                    <a:pt x="22377" y="18905"/>
                  </a:moveTo>
                  <a:cubicBezTo>
                    <a:pt x="22508" y="18905"/>
                    <a:pt x="22639" y="18936"/>
                    <a:pt x="22735" y="18998"/>
                  </a:cubicBezTo>
                  <a:lnTo>
                    <a:pt x="34452" y="25765"/>
                  </a:lnTo>
                  <a:cubicBezTo>
                    <a:pt x="34662" y="25870"/>
                    <a:pt x="34662" y="26063"/>
                    <a:pt x="34471" y="26185"/>
                  </a:cubicBezTo>
                  <a:lnTo>
                    <a:pt x="29714" y="28931"/>
                  </a:lnTo>
                  <a:lnTo>
                    <a:pt x="27930" y="29981"/>
                  </a:lnTo>
                  <a:cubicBezTo>
                    <a:pt x="27825" y="30041"/>
                    <a:pt x="27694" y="30072"/>
                    <a:pt x="27563" y="30072"/>
                  </a:cubicBezTo>
                  <a:cubicBezTo>
                    <a:pt x="27432" y="30072"/>
                    <a:pt x="27300" y="30041"/>
                    <a:pt x="27195" y="29981"/>
                  </a:cubicBezTo>
                  <a:lnTo>
                    <a:pt x="15478" y="23212"/>
                  </a:lnTo>
                  <a:cubicBezTo>
                    <a:pt x="15285" y="23107"/>
                    <a:pt x="15285" y="22915"/>
                    <a:pt x="15478" y="22792"/>
                  </a:cubicBezTo>
                  <a:lnTo>
                    <a:pt x="22019" y="18998"/>
                  </a:lnTo>
                  <a:cubicBezTo>
                    <a:pt x="22115" y="18936"/>
                    <a:pt x="22246" y="18905"/>
                    <a:pt x="22377" y="18905"/>
                  </a:cubicBezTo>
                  <a:close/>
                  <a:moveTo>
                    <a:pt x="25842" y="2524"/>
                  </a:moveTo>
                  <a:cubicBezTo>
                    <a:pt x="26002" y="2524"/>
                    <a:pt x="26164" y="2559"/>
                    <a:pt x="26286" y="2629"/>
                  </a:cubicBezTo>
                  <a:lnTo>
                    <a:pt x="62714" y="23666"/>
                  </a:lnTo>
                  <a:cubicBezTo>
                    <a:pt x="62959" y="23806"/>
                    <a:pt x="62959" y="24034"/>
                    <a:pt x="62714" y="24174"/>
                  </a:cubicBezTo>
                  <a:lnTo>
                    <a:pt x="48618" y="32359"/>
                  </a:lnTo>
                  <a:cubicBezTo>
                    <a:pt x="48496" y="32429"/>
                    <a:pt x="48338" y="32464"/>
                    <a:pt x="48181" y="32464"/>
                  </a:cubicBezTo>
                  <a:cubicBezTo>
                    <a:pt x="48024" y="32464"/>
                    <a:pt x="47866" y="32429"/>
                    <a:pt x="47744" y="32359"/>
                  </a:cubicBezTo>
                  <a:lnTo>
                    <a:pt x="11316" y="11338"/>
                  </a:lnTo>
                  <a:cubicBezTo>
                    <a:pt x="11071" y="11180"/>
                    <a:pt x="11071" y="10953"/>
                    <a:pt x="11316" y="10813"/>
                  </a:cubicBezTo>
                  <a:lnTo>
                    <a:pt x="25412" y="2629"/>
                  </a:lnTo>
                  <a:cubicBezTo>
                    <a:pt x="25525" y="2559"/>
                    <a:pt x="25682" y="2524"/>
                    <a:pt x="25842" y="2524"/>
                  </a:cubicBezTo>
                  <a:close/>
                  <a:moveTo>
                    <a:pt x="27149" y="0"/>
                  </a:moveTo>
                  <a:cubicBezTo>
                    <a:pt x="26789" y="0"/>
                    <a:pt x="26426" y="84"/>
                    <a:pt x="26146" y="250"/>
                  </a:cubicBezTo>
                  <a:lnTo>
                    <a:pt x="560" y="15115"/>
                  </a:lnTo>
                  <a:cubicBezTo>
                    <a:pt x="0" y="15430"/>
                    <a:pt x="17" y="15955"/>
                    <a:pt x="560" y="16270"/>
                  </a:cubicBezTo>
                  <a:lnTo>
                    <a:pt x="39228" y="38602"/>
                  </a:lnTo>
                  <a:cubicBezTo>
                    <a:pt x="39507" y="38759"/>
                    <a:pt x="39870" y="38838"/>
                    <a:pt x="40231" y="38838"/>
                  </a:cubicBezTo>
                  <a:cubicBezTo>
                    <a:pt x="40591" y="38838"/>
                    <a:pt x="40950" y="38759"/>
                    <a:pt x="41221" y="38602"/>
                  </a:cubicBezTo>
                  <a:lnTo>
                    <a:pt x="66824" y="23720"/>
                  </a:lnTo>
                  <a:cubicBezTo>
                    <a:pt x="67366" y="23405"/>
                    <a:pt x="67366" y="22897"/>
                    <a:pt x="66824" y="22565"/>
                  </a:cubicBezTo>
                  <a:lnTo>
                    <a:pt x="56908" y="16846"/>
                  </a:lnTo>
                  <a:lnTo>
                    <a:pt x="56226" y="17231"/>
                  </a:lnTo>
                  <a:lnTo>
                    <a:pt x="37409" y="6371"/>
                  </a:lnTo>
                  <a:lnTo>
                    <a:pt x="38090" y="5986"/>
                  </a:lnTo>
                  <a:lnTo>
                    <a:pt x="28140" y="250"/>
                  </a:lnTo>
                  <a:cubicBezTo>
                    <a:pt x="27868" y="84"/>
                    <a:pt x="27510" y="0"/>
                    <a:pt x="27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625462" y="3510584"/>
              <a:ext cx="1095316" cy="632759"/>
            </a:xfrm>
            <a:custGeom>
              <a:rect b="b" l="l" r="r" t="t"/>
              <a:pathLst>
                <a:path extrusionOk="0" h="29946" w="51837">
                  <a:moveTo>
                    <a:pt x="27248" y="17459"/>
                  </a:moveTo>
                  <a:lnTo>
                    <a:pt x="27266" y="17686"/>
                  </a:lnTo>
                  <a:cubicBezTo>
                    <a:pt x="27143" y="17634"/>
                    <a:pt x="27143" y="17511"/>
                    <a:pt x="27248" y="17459"/>
                  </a:cubicBezTo>
                  <a:close/>
                  <a:moveTo>
                    <a:pt x="14764" y="1"/>
                  </a:moveTo>
                  <a:cubicBezTo>
                    <a:pt x="14728" y="1"/>
                    <a:pt x="14692" y="2"/>
                    <a:pt x="14656" y="6"/>
                  </a:cubicBezTo>
                  <a:cubicBezTo>
                    <a:pt x="14551" y="22"/>
                    <a:pt x="14430" y="57"/>
                    <a:pt x="14341" y="111"/>
                  </a:cubicBezTo>
                  <a:lnTo>
                    <a:pt x="246" y="8295"/>
                  </a:lnTo>
                  <a:cubicBezTo>
                    <a:pt x="1" y="8435"/>
                    <a:pt x="1" y="8662"/>
                    <a:pt x="246" y="8802"/>
                  </a:cubicBezTo>
                  <a:lnTo>
                    <a:pt x="36675" y="29841"/>
                  </a:lnTo>
                  <a:cubicBezTo>
                    <a:pt x="36797" y="29911"/>
                    <a:pt x="36955" y="29946"/>
                    <a:pt x="37112" y="29946"/>
                  </a:cubicBezTo>
                  <a:cubicBezTo>
                    <a:pt x="37165" y="29946"/>
                    <a:pt x="37200" y="29946"/>
                    <a:pt x="37235" y="29928"/>
                  </a:cubicBezTo>
                  <a:cubicBezTo>
                    <a:pt x="37321" y="29928"/>
                    <a:pt x="37391" y="29911"/>
                    <a:pt x="37461" y="29876"/>
                  </a:cubicBezTo>
                  <a:cubicBezTo>
                    <a:pt x="37496" y="29876"/>
                    <a:pt x="37531" y="29858"/>
                    <a:pt x="37549" y="29841"/>
                  </a:cubicBezTo>
                  <a:lnTo>
                    <a:pt x="51645" y="21638"/>
                  </a:lnTo>
                  <a:cubicBezTo>
                    <a:pt x="51767" y="21568"/>
                    <a:pt x="51837" y="21481"/>
                    <a:pt x="51837" y="21393"/>
                  </a:cubicBezTo>
                  <a:cubicBezTo>
                    <a:pt x="51837" y="21307"/>
                    <a:pt x="51767" y="21202"/>
                    <a:pt x="51645" y="21132"/>
                  </a:cubicBezTo>
                  <a:lnTo>
                    <a:pt x="15216" y="111"/>
                  </a:lnTo>
                  <a:cubicBezTo>
                    <a:pt x="15100" y="37"/>
                    <a:pt x="14936" y="1"/>
                    <a:pt x="147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971716" y="3636785"/>
              <a:ext cx="273824" cy="156510"/>
            </a:xfrm>
            <a:custGeom>
              <a:rect b="b" l="l" r="r" t="t"/>
              <a:pathLst>
                <a:path extrusionOk="0" h="7407" w="12959">
                  <a:moveTo>
                    <a:pt x="5937" y="0"/>
                  </a:moveTo>
                  <a:cubicBezTo>
                    <a:pt x="5679" y="0"/>
                    <a:pt x="5421" y="57"/>
                    <a:pt x="5229" y="170"/>
                  </a:cubicBezTo>
                  <a:lnTo>
                    <a:pt x="385" y="2987"/>
                  </a:lnTo>
                  <a:cubicBezTo>
                    <a:pt x="0" y="3213"/>
                    <a:pt x="0" y="3581"/>
                    <a:pt x="385" y="3808"/>
                  </a:cubicBezTo>
                  <a:lnTo>
                    <a:pt x="6313" y="7236"/>
                  </a:lnTo>
                  <a:cubicBezTo>
                    <a:pt x="6505" y="7350"/>
                    <a:pt x="6759" y="7407"/>
                    <a:pt x="7015" y="7407"/>
                  </a:cubicBezTo>
                  <a:cubicBezTo>
                    <a:pt x="7271" y="7407"/>
                    <a:pt x="7529" y="7350"/>
                    <a:pt x="7730" y="7236"/>
                  </a:cubicBezTo>
                  <a:lnTo>
                    <a:pt x="12574" y="4421"/>
                  </a:lnTo>
                  <a:cubicBezTo>
                    <a:pt x="12959" y="4193"/>
                    <a:pt x="12959" y="3826"/>
                    <a:pt x="12574" y="3598"/>
                  </a:cubicBezTo>
                  <a:lnTo>
                    <a:pt x="6646" y="170"/>
                  </a:lnTo>
                  <a:cubicBezTo>
                    <a:pt x="6454" y="57"/>
                    <a:pt x="6195" y="0"/>
                    <a:pt x="59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712681" y="3856626"/>
              <a:ext cx="416493" cy="237459"/>
            </a:xfrm>
            <a:custGeom>
              <a:rect b="b" l="l" r="r" t="t"/>
              <a:pathLst>
                <a:path extrusionOk="0" h="11238" w="19711">
                  <a:moveTo>
                    <a:pt x="7127" y="1"/>
                  </a:moveTo>
                  <a:cubicBezTo>
                    <a:pt x="6869" y="1"/>
                    <a:pt x="6612" y="58"/>
                    <a:pt x="6419" y="172"/>
                  </a:cubicBezTo>
                  <a:lnTo>
                    <a:pt x="403" y="3686"/>
                  </a:lnTo>
                  <a:cubicBezTo>
                    <a:pt x="0" y="3914"/>
                    <a:pt x="18" y="4281"/>
                    <a:pt x="403" y="4509"/>
                  </a:cubicBezTo>
                  <a:lnTo>
                    <a:pt x="11876" y="11066"/>
                  </a:lnTo>
                  <a:cubicBezTo>
                    <a:pt x="12076" y="11180"/>
                    <a:pt x="12334" y="11237"/>
                    <a:pt x="12590" y="11237"/>
                  </a:cubicBezTo>
                  <a:cubicBezTo>
                    <a:pt x="12845" y="11237"/>
                    <a:pt x="13099" y="11180"/>
                    <a:pt x="13291" y="11066"/>
                  </a:cubicBezTo>
                  <a:lnTo>
                    <a:pt x="19326" y="7552"/>
                  </a:lnTo>
                  <a:cubicBezTo>
                    <a:pt x="19710" y="7324"/>
                    <a:pt x="19710" y="6957"/>
                    <a:pt x="19326" y="6729"/>
                  </a:cubicBezTo>
                  <a:lnTo>
                    <a:pt x="7835" y="172"/>
                  </a:lnTo>
                  <a:cubicBezTo>
                    <a:pt x="7643" y="58"/>
                    <a:pt x="7385" y="1"/>
                    <a:pt x="71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1142413" y="3735814"/>
              <a:ext cx="274225" cy="156510"/>
            </a:xfrm>
            <a:custGeom>
              <a:rect b="b" l="l" r="r" t="t"/>
              <a:pathLst>
                <a:path extrusionOk="0" h="7407" w="12978">
                  <a:moveTo>
                    <a:pt x="5949" y="0"/>
                  </a:moveTo>
                  <a:cubicBezTo>
                    <a:pt x="5694" y="0"/>
                    <a:pt x="5440" y="57"/>
                    <a:pt x="5248" y="170"/>
                  </a:cubicBezTo>
                  <a:lnTo>
                    <a:pt x="386" y="2987"/>
                  </a:lnTo>
                  <a:cubicBezTo>
                    <a:pt x="1" y="3213"/>
                    <a:pt x="1" y="3581"/>
                    <a:pt x="403" y="3808"/>
                  </a:cubicBezTo>
                  <a:lnTo>
                    <a:pt x="6314" y="7236"/>
                  </a:lnTo>
                  <a:cubicBezTo>
                    <a:pt x="6515" y="7350"/>
                    <a:pt x="6773" y="7407"/>
                    <a:pt x="7029" y="7407"/>
                  </a:cubicBezTo>
                  <a:cubicBezTo>
                    <a:pt x="7285" y="7407"/>
                    <a:pt x="7539" y="7350"/>
                    <a:pt x="7731" y="7236"/>
                  </a:cubicBezTo>
                  <a:lnTo>
                    <a:pt x="12575" y="4421"/>
                  </a:lnTo>
                  <a:cubicBezTo>
                    <a:pt x="12977" y="4193"/>
                    <a:pt x="12977" y="3826"/>
                    <a:pt x="12575" y="3598"/>
                  </a:cubicBezTo>
                  <a:lnTo>
                    <a:pt x="6663" y="170"/>
                  </a:lnTo>
                  <a:cubicBezTo>
                    <a:pt x="6463" y="57"/>
                    <a:pt x="6205" y="0"/>
                    <a:pt x="5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1320886" y="3836322"/>
              <a:ext cx="273845" cy="156130"/>
            </a:xfrm>
            <a:custGeom>
              <a:rect b="b" l="l" r="r" t="t"/>
              <a:pathLst>
                <a:path extrusionOk="0" h="7389" w="12960">
                  <a:moveTo>
                    <a:pt x="5944" y="0"/>
                  </a:moveTo>
                  <a:cubicBezTo>
                    <a:pt x="5689" y="0"/>
                    <a:pt x="5431" y="57"/>
                    <a:pt x="5230" y="170"/>
                  </a:cubicBezTo>
                  <a:lnTo>
                    <a:pt x="385" y="2986"/>
                  </a:lnTo>
                  <a:cubicBezTo>
                    <a:pt x="0" y="3213"/>
                    <a:pt x="0" y="3581"/>
                    <a:pt x="385" y="3808"/>
                  </a:cubicBezTo>
                  <a:lnTo>
                    <a:pt x="6314" y="7219"/>
                  </a:lnTo>
                  <a:cubicBezTo>
                    <a:pt x="6507" y="7332"/>
                    <a:pt x="6764" y="7389"/>
                    <a:pt x="7022" y="7389"/>
                  </a:cubicBezTo>
                  <a:cubicBezTo>
                    <a:pt x="7280" y="7389"/>
                    <a:pt x="7538" y="7332"/>
                    <a:pt x="7730" y="7219"/>
                  </a:cubicBezTo>
                  <a:lnTo>
                    <a:pt x="12575" y="4402"/>
                  </a:lnTo>
                  <a:cubicBezTo>
                    <a:pt x="12960" y="4176"/>
                    <a:pt x="12960" y="3808"/>
                    <a:pt x="12575" y="3581"/>
                  </a:cubicBezTo>
                  <a:lnTo>
                    <a:pt x="6646" y="170"/>
                  </a:lnTo>
                  <a:cubicBezTo>
                    <a:pt x="6454" y="57"/>
                    <a:pt x="6200" y="0"/>
                    <a:pt x="59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663155" y="3623094"/>
              <a:ext cx="867682" cy="497611"/>
            </a:xfrm>
            <a:custGeom>
              <a:rect b="b" l="l" r="r" t="t"/>
              <a:pathLst>
                <a:path extrusionOk="0" h="23550" w="41064">
                  <a:moveTo>
                    <a:pt x="5945" y="1"/>
                  </a:moveTo>
                  <a:cubicBezTo>
                    <a:pt x="5689" y="1"/>
                    <a:pt x="5431" y="58"/>
                    <a:pt x="5230" y="172"/>
                  </a:cubicBezTo>
                  <a:lnTo>
                    <a:pt x="385" y="2987"/>
                  </a:lnTo>
                  <a:cubicBezTo>
                    <a:pt x="1" y="3215"/>
                    <a:pt x="1" y="3582"/>
                    <a:pt x="385" y="3810"/>
                  </a:cubicBezTo>
                  <a:lnTo>
                    <a:pt x="34418" y="23378"/>
                  </a:lnTo>
                  <a:cubicBezTo>
                    <a:pt x="34610" y="23493"/>
                    <a:pt x="34869" y="23550"/>
                    <a:pt x="35127" y="23550"/>
                  </a:cubicBezTo>
                  <a:cubicBezTo>
                    <a:pt x="35385" y="23550"/>
                    <a:pt x="35643" y="23493"/>
                    <a:pt x="35835" y="23378"/>
                  </a:cubicBezTo>
                  <a:lnTo>
                    <a:pt x="40679" y="20564"/>
                  </a:lnTo>
                  <a:cubicBezTo>
                    <a:pt x="41064" y="20336"/>
                    <a:pt x="41064" y="19969"/>
                    <a:pt x="40679" y="19741"/>
                  </a:cubicBezTo>
                  <a:lnTo>
                    <a:pt x="6646" y="172"/>
                  </a:lnTo>
                  <a:cubicBezTo>
                    <a:pt x="6454" y="58"/>
                    <a:pt x="6200" y="1"/>
                    <a:pt x="59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1182325" y="3583858"/>
              <a:ext cx="412035" cy="237607"/>
            </a:xfrm>
            <a:custGeom>
              <a:rect b="b" l="l" r="r" t="t"/>
              <a:pathLst>
                <a:path extrusionOk="0" h="11245" w="19500">
                  <a:moveTo>
                    <a:pt x="682" y="0"/>
                  </a:moveTo>
                  <a:lnTo>
                    <a:pt x="1" y="385"/>
                  </a:lnTo>
                  <a:lnTo>
                    <a:pt x="18818" y="11245"/>
                  </a:lnTo>
                  <a:lnTo>
                    <a:pt x="19500" y="10860"/>
                  </a:lnTo>
                  <a:lnTo>
                    <a:pt x="6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1262888" y="3958529"/>
              <a:ext cx="541013" cy="330389"/>
            </a:xfrm>
            <a:custGeom>
              <a:rect b="b" l="l" r="r" t="t"/>
              <a:pathLst>
                <a:path extrusionOk="0" h="15636" w="25604">
                  <a:moveTo>
                    <a:pt x="25603" y="1"/>
                  </a:moveTo>
                  <a:lnTo>
                    <a:pt x="0" y="14883"/>
                  </a:lnTo>
                  <a:lnTo>
                    <a:pt x="0" y="15635"/>
                  </a:lnTo>
                  <a:lnTo>
                    <a:pt x="25603" y="770"/>
                  </a:lnTo>
                  <a:lnTo>
                    <a:pt x="256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403761" y="3801122"/>
              <a:ext cx="817076" cy="487807"/>
            </a:xfrm>
            <a:custGeom>
              <a:rect b="b" l="l" r="r" t="t"/>
              <a:pathLst>
                <a:path extrusionOk="0" h="23086" w="38669">
                  <a:moveTo>
                    <a:pt x="1" y="1"/>
                  </a:moveTo>
                  <a:lnTo>
                    <a:pt x="1" y="752"/>
                  </a:lnTo>
                  <a:lnTo>
                    <a:pt x="38669" y="23085"/>
                  </a:lnTo>
                  <a:lnTo>
                    <a:pt x="38669" y="2233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1220758" y="4272963"/>
              <a:ext cx="42154" cy="20919"/>
            </a:xfrm>
            <a:custGeom>
              <a:rect b="b" l="l" r="r" t="t"/>
              <a:pathLst>
                <a:path extrusionOk="0" h="990" w="1995">
                  <a:moveTo>
                    <a:pt x="1" y="1"/>
                  </a:moveTo>
                  <a:lnTo>
                    <a:pt x="1" y="753"/>
                  </a:lnTo>
                  <a:cubicBezTo>
                    <a:pt x="280" y="911"/>
                    <a:pt x="643" y="989"/>
                    <a:pt x="1004" y="989"/>
                  </a:cubicBezTo>
                  <a:cubicBezTo>
                    <a:pt x="1364" y="989"/>
                    <a:pt x="1723" y="911"/>
                    <a:pt x="1994" y="753"/>
                  </a:cubicBezTo>
                  <a:lnTo>
                    <a:pt x="1994" y="1"/>
                  </a:lnTo>
                  <a:cubicBezTo>
                    <a:pt x="1723" y="158"/>
                    <a:pt x="1364" y="237"/>
                    <a:pt x="1004" y="237"/>
                  </a:cubicBezTo>
                  <a:cubicBezTo>
                    <a:pt x="643" y="237"/>
                    <a:pt x="280" y="158"/>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1256592" y="4272963"/>
              <a:ext cx="6318" cy="18890"/>
            </a:xfrm>
            <a:custGeom>
              <a:rect b="b" l="l" r="r" t="t"/>
              <a:pathLst>
                <a:path extrusionOk="0" h="894" w="299">
                  <a:moveTo>
                    <a:pt x="298" y="1"/>
                  </a:moveTo>
                  <a:cubicBezTo>
                    <a:pt x="210" y="54"/>
                    <a:pt x="105" y="106"/>
                    <a:pt x="0" y="141"/>
                  </a:cubicBezTo>
                  <a:lnTo>
                    <a:pt x="0" y="893"/>
                  </a:lnTo>
                  <a:cubicBezTo>
                    <a:pt x="105" y="858"/>
                    <a:pt x="210" y="805"/>
                    <a:pt x="298" y="753"/>
                  </a:cubicBezTo>
                  <a:lnTo>
                    <a:pt x="2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1250676" y="4275921"/>
              <a:ext cx="5938" cy="17411"/>
            </a:xfrm>
            <a:custGeom>
              <a:rect b="b" l="l" r="r" t="t"/>
              <a:pathLst>
                <a:path extrusionOk="0" h="824" w="281">
                  <a:moveTo>
                    <a:pt x="280" y="1"/>
                  </a:moveTo>
                  <a:cubicBezTo>
                    <a:pt x="194" y="19"/>
                    <a:pt x="105" y="54"/>
                    <a:pt x="19" y="71"/>
                  </a:cubicBezTo>
                  <a:lnTo>
                    <a:pt x="0" y="823"/>
                  </a:lnTo>
                  <a:cubicBezTo>
                    <a:pt x="105" y="805"/>
                    <a:pt x="194" y="770"/>
                    <a:pt x="280" y="753"/>
                  </a:cubicBezTo>
                  <a:lnTo>
                    <a:pt x="2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1246978" y="4277400"/>
              <a:ext cx="4099" cy="16270"/>
            </a:xfrm>
            <a:custGeom>
              <a:rect b="b" l="l" r="r" t="t"/>
              <a:pathLst>
                <a:path extrusionOk="0" h="770" w="194">
                  <a:moveTo>
                    <a:pt x="194" y="1"/>
                  </a:moveTo>
                  <a:cubicBezTo>
                    <a:pt x="124" y="1"/>
                    <a:pt x="71" y="19"/>
                    <a:pt x="1" y="19"/>
                  </a:cubicBezTo>
                  <a:lnTo>
                    <a:pt x="1" y="770"/>
                  </a:lnTo>
                  <a:cubicBezTo>
                    <a:pt x="71" y="770"/>
                    <a:pt x="124" y="753"/>
                    <a:pt x="175" y="753"/>
                  </a:cubicBezTo>
                  <a:lnTo>
                    <a:pt x="1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1243661" y="4277780"/>
              <a:ext cx="3339" cy="16291"/>
            </a:xfrm>
            <a:custGeom>
              <a:rect b="b" l="l" r="r" t="t"/>
              <a:pathLst>
                <a:path extrusionOk="0" h="771" w="158">
                  <a:moveTo>
                    <a:pt x="158" y="1"/>
                  </a:moveTo>
                  <a:cubicBezTo>
                    <a:pt x="106" y="1"/>
                    <a:pt x="53" y="1"/>
                    <a:pt x="1" y="17"/>
                  </a:cubicBezTo>
                  <a:lnTo>
                    <a:pt x="1" y="770"/>
                  </a:lnTo>
                  <a:cubicBezTo>
                    <a:pt x="53" y="770"/>
                    <a:pt x="106" y="752"/>
                    <a:pt x="158" y="752"/>
                  </a:cubicBezTo>
                  <a:lnTo>
                    <a:pt x="1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1240703" y="4278139"/>
              <a:ext cx="2979" cy="15932"/>
            </a:xfrm>
            <a:custGeom>
              <a:rect b="b" l="l" r="r" t="t"/>
              <a:pathLst>
                <a:path extrusionOk="0" h="754" w="141">
                  <a:moveTo>
                    <a:pt x="1" y="0"/>
                  </a:moveTo>
                  <a:lnTo>
                    <a:pt x="1" y="753"/>
                  </a:lnTo>
                  <a:lnTo>
                    <a:pt x="141" y="753"/>
                  </a:lnTo>
                  <a:lnTo>
                    <a:pt x="1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1237766" y="4277780"/>
              <a:ext cx="2958" cy="16291"/>
            </a:xfrm>
            <a:custGeom>
              <a:rect b="b" l="l" r="r" t="t"/>
              <a:pathLst>
                <a:path extrusionOk="0" h="771" w="140">
                  <a:moveTo>
                    <a:pt x="0" y="1"/>
                  </a:moveTo>
                  <a:lnTo>
                    <a:pt x="0" y="752"/>
                  </a:lnTo>
                  <a:cubicBezTo>
                    <a:pt x="52" y="752"/>
                    <a:pt x="87" y="770"/>
                    <a:pt x="140" y="770"/>
                  </a:cubicBezTo>
                  <a:lnTo>
                    <a:pt x="140" y="17"/>
                  </a:lnTo>
                  <a:cubicBezTo>
                    <a:pt x="87" y="17"/>
                    <a:pt x="52"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1234808" y="4277400"/>
              <a:ext cx="2979" cy="16270"/>
            </a:xfrm>
            <a:custGeom>
              <a:rect b="b" l="l" r="r" t="t"/>
              <a:pathLst>
                <a:path extrusionOk="0" h="770" w="141">
                  <a:moveTo>
                    <a:pt x="0" y="1"/>
                  </a:moveTo>
                  <a:lnTo>
                    <a:pt x="0" y="753"/>
                  </a:lnTo>
                  <a:cubicBezTo>
                    <a:pt x="52" y="770"/>
                    <a:pt x="87" y="770"/>
                    <a:pt x="140" y="770"/>
                  </a:cubicBezTo>
                  <a:lnTo>
                    <a:pt x="140" y="19"/>
                  </a:lnTo>
                  <a:cubicBezTo>
                    <a:pt x="87" y="19"/>
                    <a:pt x="52" y="19"/>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1231850" y="4277041"/>
              <a:ext cx="2979" cy="16291"/>
            </a:xfrm>
            <a:custGeom>
              <a:rect b="b" l="l" r="r" t="t"/>
              <a:pathLst>
                <a:path extrusionOk="0" h="771" w="141">
                  <a:moveTo>
                    <a:pt x="0" y="1"/>
                  </a:moveTo>
                  <a:lnTo>
                    <a:pt x="0" y="752"/>
                  </a:lnTo>
                  <a:cubicBezTo>
                    <a:pt x="52" y="770"/>
                    <a:pt x="87" y="770"/>
                    <a:pt x="140" y="770"/>
                  </a:cubicBezTo>
                  <a:lnTo>
                    <a:pt x="140" y="18"/>
                  </a:lnTo>
                  <a:cubicBezTo>
                    <a:pt x="87" y="18"/>
                    <a:pt x="52"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1228892" y="4276301"/>
              <a:ext cx="2979" cy="16650"/>
            </a:xfrm>
            <a:custGeom>
              <a:rect b="b" l="l" r="r" t="t"/>
              <a:pathLst>
                <a:path extrusionOk="0" h="788" w="141">
                  <a:moveTo>
                    <a:pt x="0" y="1"/>
                  </a:moveTo>
                  <a:lnTo>
                    <a:pt x="0" y="752"/>
                  </a:lnTo>
                  <a:cubicBezTo>
                    <a:pt x="35" y="770"/>
                    <a:pt x="87" y="770"/>
                    <a:pt x="140" y="787"/>
                  </a:cubicBezTo>
                  <a:lnTo>
                    <a:pt x="140" y="36"/>
                  </a:lnTo>
                  <a:cubicBezTo>
                    <a:pt x="87" y="18"/>
                    <a:pt x="52" y="18"/>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1225195" y="4275181"/>
              <a:ext cx="3719" cy="17031"/>
            </a:xfrm>
            <a:custGeom>
              <a:rect b="b" l="l" r="r" t="t"/>
              <a:pathLst>
                <a:path extrusionOk="0" h="806" w="176">
                  <a:moveTo>
                    <a:pt x="0" y="1"/>
                  </a:moveTo>
                  <a:lnTo>
                    <a:pt x="0" y="753"/>
                  </a:lnTo>
                  <a:cubicBezTo>
                    <a:pt x="52" y="770"/>
                    <a:pt x="105" y="788"/>
                    <a:pt x="175" y="805"/>
                  </a:cubicBezTo>
                  <a:lnTo>
                    <a:pt x="175" y="54"/>
                  </a:lnTo>
                  <a:cubicBezTo>
                    <a:pt x="105" y="36"/>
                    <a:pt x="52" y="19"/>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1220758" y="4272963"/>
              <a:ext cx="4458" cy="18151"/>
            </a:xfrm>
            <a:custGeom>
              <a:rect b="b" l="l" r="r" t="t"/>
              <a:pathLst>
                <a:path extrusionOk="0" h="859" w="211">
                  <a:moveTo>
                    <a:pt x="1" y="1"/>
                  </a:moveTo>
                  <a:lnTo>
                    <a:pt x="1" y="753"/>
                  </a:lnTo>
                  <a:lnTo>
                    <a:pt x="210" y="858"/>
                  </a:lnTo>
                  <a:lnTo>
                    <a:pt x="210" y="10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1214842" y="3096762"/>
              <a:ext cx="325951" cy="487892"/>
            </a:xfrm>
            <a:custGeom>
              <a:rect b="b" l="l" r="r" t="t"/>
              <a:pathLst>
                <a:path extrusionOk="0" h="23090" w="15426">
                  <a:moveTo>
                    <a:pt x="5168" y="6327"/>
                  </a:moveTo>
                  <a:cubicBezTo>
                    <a:pt x="5419" y="6327"/>
                    <a:pt x="5701" y="6408"/>
                    <a:pt x="5999" y="6580"/>
                  </a:cubicBezTo>
                  <a:cubicBezTo>
                    <a:pt x="6768" y="7035"/>
                    <a:pt x="7433" y="7944"/>
                    <a:pt x="7712" y="8870"/>
                  </a:cubicBezTo>
                  <a:cubicBezTo>
                    <a:pt x="7893" y="8511"/>
                    <a:pt x="8207" y="8318"/>
                    <a:pt x="8597" y="8318"/>
                  </a:cubicBezTo>
                  <a:cubicBezTo>
                    <a:pt x="8852" y="8318"/>
                    <a:pt x="9140" y="8401"/>
                    <a:pt x="9445" y="8574"/>
                  </a:cubicBezTo>
                  <a:cubicBezTo>
                    <a:pt x="10476" y="9168"/>
                    <a:pt x="11315" y="10619"/>
                    <a:pt x="11298" y="11809"/>
                  </a:cubicBezTo>
                  <a:cubicBezTo>
                    <a:pt x="11298" y="14661"/>
                    <a:pt x="8204" y="14765"/>
                    <a:pt x="7751" y="14765"/>
                  </a:cubicBezTo>
                  <a:cubicBezTo>
                    <a:pt x="7715" y="14765"/>
                    <a:pt x="7696" y="14765"/>
                    <a:pt x="7696" y="14765"/>
                  </a:cubicBezTo>
                  <a:cubicBezTo>
                    <a:pt x="7696" y="14765"/>
                    <a:pt x="4110" y="10882"/>
                    <a:pt x="4128" y="7664"/>
                  </a:cubicBezTo>
                  <a:cubicBezTo>
                    <a:pt x="4128" y="6819"/>
                    <a:pt x="4552" y="6327"/>
                    <a:pt x="5168" y="6327"/>
                  </a:cubicBezTo>
                  <a:close/>
                  <a:moveTo>
                    <a:pt x="1496" y="1"/>
                  </a:moveTo>
                  <a:cubicBezTo>
                    <a:pt x="629" y="1"/>
                    <a:pt x="36" y="689"/>
                    <a:pt x="36" y="1875"/>
                  </a:cubicBezTo>
                  <a:lnTo>
                    <a:pt x="1" y="11582"/>
                  </a:lnTo>
                  <a:cubicBezTo>
                    <a:pt x="1" y="13261"/>
                    <a:pt x="1190" y="15306"/>
                    <a:pt x="2641" y="16146"/>
                  </a:cubicBezTo>
                  <a:lnTo>
                    <a:pt x="5667" y="17895"/>
                  </a:lnTo>
                  <a:lnTo>
                    <a:pt x="7678" y="23089"/>
                  </a:lnTo>
                  <a:lnTo>
                    <a:pt x="9706" y="20238"/>
                  </a:lnTo>
                  <a:lnTo>
                    <a:pt x="12732" y="21970"/>
                  </a:lnTo>
                  <a:cubicBezTo>
                    <a:pt x="13158" y="22216"/>
                    <a:pt x="13560" y="22333"/>
                    <a:pt x="13918" y="22333"/>
                  </a:cubicBezTo>
                  <a:cubicBezTo>
                    <a:pt x="14780" y="22333"/>
                    <a:pt x="15378" y="21653"/>
                    <a:pt x="15391" y="20466"/>
                  </a:cubicBezTo>
                  <a:lnTo>
                    <a:pt x="15407" y="10759"/>
                  </a:lnTo>
                  <a:cubicBezTo>
                    <a:pt x="15426" y="9080"/>
                    <a:pt x="14236" y="7035"/>
                    <a:pt x="12767" y="6195"/>
                  </a:cubicBezTo>
                  <a:lnTo>
                    <a:pt x="12364" y="5951"/>
                  </a:lnTo>
                  <a:lnTo>
                    <a:pt x="2694" y="371"/>
                  </a:lnTo>
                  <a:cubicBezTo>
                    <a:pt x="2263" y="120"/>
                    <a:pt x="1856" y="1"/>
                    <a:pt x="14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2136742" y="539500"/>
              <a:ext cx="1177364" cy="681802"/>
            </a:xfrm>
            <a:custGeom>
              <a:rect b="b" l="l" r="r" t="t"/>
              <a:pathLst>
                <a:path extrusionOk="0" h="32267" w="55720">
                  <a:moveTo>
                    <a:pt x="27756" y="0"/>
                  </a:moveTo>
                  <a:lnTo>
                    <a:pt x="1" y="16143"/>
                  </a:lnTo>
                  <a:lnTo>
                    <a:pt x="27948" y="32267"/>
                  </a:lnTo>
                  <a:lnTo>
                    <a:pt x="55719" y="16143"/>
                  </a:lnTo>
                  <a:lnTo>
                    <a:pt x="277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2725002" y="880556"/>
              <a:ext cx="589062" cy="2998748"/>
            </a:xfrm>
            <a:custGeom>
              <a:rect b="b" l="l" r="r" t="t"/>
              <a:pathLst>
                <a:path extrusionOk="0" h="141919" w="27878">
                  <a:moveTo>
                    <a:pt x="27877" y="1"/>
                  </a:moveTo>
                  <a:lnTo>
                    <a:pt x="106" y="16125"/>
                  </a:lnTo>
                  <a:lnTo>
                    <a:pt x="1" y="141919"/>
                  </a:lnTo>
                  <a:lnTo>
                    <a:pt x="27756" y="125778"/>
                  </a:lnTo>
                  <a:lnTo>
                    <a:pt x="278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2134185" y="880556"/>
              <a:ext cx="593098" cy="2998748"/>
            </a:xfrm>
            <a:custGeom>
              <a:rect b="b" l="l" r="r" t="t"/>
              <a:pathLst>
                <a:path extrusionOk="0" h="141919" w="28069">
                  <a:moveTo>
                    <a:pt x="122" y="1"/>
                  </a:moveTo>
                  <a:lnTo>
                    <a:pt x="0" y="125778"/>
                  </a:lnTo>
                  <a:lnTo>
                    <a:pt x="27964" y="141919"/>
                  </a:lnTo>
                  <a:lnTo>
                    <a:pt x="28069" y="16125"/>
                  </a:lnTo>
                  <a:lnTo>
                    <a:pt x="1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1549982" y="1491718"/>
              <a:ext cx="1177342" cy="681802"/>
            </a:xfrm>
            <a:custGeom>
              <a:rect b="b" l="l" r="r" t="t"/>
              <a:pathLst>
                <a:path extrusionOk="0" h="32267" w="55719">
                  <a:moveTo>
                    <a:pt x="27772" y="1"/>
                  </a:moveTo>
                  <a:lnTo>
                    <a:pt x="0" y="16142"/>
                  </a:lnTo>
                  <a:lnTo>
                    <a:pt x="27947" y="32266"/>
                  </a:lnTo>
                  <a:lnTo>
                    <a:pt x="55719" y="16142"/>
                  </a:lnTo>
                  <a:lnTo>
                    <a:pt x="277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2138221" y="1832752"/>
              <a:ext cx="589062" cy="2186554"/>
            </a:xfrm>
            <a:custGeom>
              <a:rect b="b" l="l" r="r" t="t"/>
              <a:pathLst>
                <a:path extrusionOk="0" h="103481" w="27878">
                  <a:moveTo>
                    <a:pt x="27878" y="1"/>
                  </a:moveTo>
                  <a:lnTo>
                    <a:pt x="106" y="16125"/>
                  </a:lnTo>
                  <a:lnTo>
                    <a:pt x="1" y="103481"/>
                  </a:lnTo>
                  <a:lnTo>
                    <a:pt x="1" y="103481"/>
                  </a:lnTo>
                  <a:lnTo>
                    <a:pt x="27773" y="87338"/>
                  </a:lnTo>
                  <a:lnTo>
                    <a:pt x="278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1547764" y="1832752"/>
              <a:ext cx="592739" cy="1665509"/>
            </a:xfrm>
            <a:custGeom>
              <a:rect b="b" l="l" r="r" t="t"/>
              <a:pathLst>
                <a:path extrusionOk="0" h="78822" w="28052">
                  <a:moveTo>
                    <a:pt x="105" y="1"/>
                  </a:moveTo>
                  <a:lnTo>
                    <a:pt x="0" y="59305"/>
                  </a:lnTo>
                  <a:lnTo>
                    <a:pt x="13396" y="67000"/>
                  </a:lnTo>
                  <a:cubicBezTo>
                    <a:pt x="13886" y="67280"/>
                    <a:pt x="14184" y="67804"/>
                    <a:pt x="14184" y="68346"/>
                  </a:cubicBezTo>
                  <a:lnTo>
                    <a:pt x="14184" y="78822"/>
                  </a:lnTo>
                  <a:lnTo>
                    <a:pt x="27947" y="75446"/>
                  </a:lnTo>
                  <a:lnTo>
                    <a:pt x="28052" y="16125"/>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2136742" y="2442815"/>
              <a:ext cx="1177364" cy="681802"/>
            </a:xfrm>
            <a:custGeom>
              <a:rect b="b" l="l" r="r" t="t"/>
              <a:pathLst>
                <a:path extrusionOk="0" h="32267" w="55720">
                  <a:moveTo>
                    <a:pt x="27756" y="1"/>
                  </a:moveTo>
                  <a:lnTo>
                    <a:pt x="1" y="16142"/>
                  </a:lnTo>
                  <a:lnTo>
                    <a:pt x="27948" y="32266"/>
                  </a:lnTo>
                  <a:lnTo>
                    <a:pt x="55719" y="16142"/>
                  </a:lnTo>
                  <a:lnTo>
                    <a:pt x="277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2725002" y="2783871"/>
              <a:ext cx="589062" cy="1514345"/>
            </a:xfrm>
            <a:custGeom>
              <a:rect b="b" l="l" r="r" t="t"/>
              <a:pathLst>
                <a:path extrusionOk="0" h="71668" w="27878">
                  <a:moveTo>
                    <a:pt x="27877" y="0"/>
                  </a:moveTo>
                  <a:lnTo>
                    <a:pt x="106" y="16124"/>
                  </a:lnTo>
                  <a:lnTo>
                    <a:pt x="1" y="71668"/>
                  </a:lnTo>
                  <a:lnTo>
                    <a:pt x="27756" y="55527"/>
                  </a:lnTo>
                  <a:lnTo>
                    <a:pt x="278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2134185" y="2783871"/>
              <a:ext cx="593098" cy="1514345"/>
            </a:xfrm>
            <a:custGeom>
              <a:rect b="b" l="l" r="r" t="t"/>
              <a:pathLst>
                <a:path extrusionOk="0" h="71668" w="28069">
                  <a:moveTo>
                    <a:pt x="122" y="0"/>
                  </a:moveTo>
                  <a:lnTo>
                    <a:pt x="0" y="55527"/>
                  </a:lnTo>
                  <a:lnTo>
                    <a:pt x="27964" y="71668"/>
                  </a:lnTo>
                  <a:lnTo>
                    <a:pt x="28069" y="16124"/>
                  </a:lnTo>
                  <a:lnTo>
                    <a:pt x="1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1549982" y="3317808"/>
              <a:ext cx="1177342" cy="682182"/>
            </a:xfrm>
            <a:custGeom>
              <a:rect b="b" l="l" r="r" t="t"/>
              <a:pathLst>
                <a:path extrusionOk="0" h="32285" w="55719">
                  <a:moveTo>
                    <a:pt x="27772" y="1"/>
                  </a:moveTo>
                  <a:lnTo>
                    <a:pt x="0" y="16142"/>
                  </a:lnTo>
                  <a:lnTo>
                    <a:pt x="27947" y="32284"/>
                  </a:lnTo>
                  <a:lnTo>
                    <a:pt x="55719" y="16142"/>
                  </a:lnTo>
                  <a:lnTo>
                    <a:pt x="27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2138221" y="3658843"/>
              <a:ext cx="589062" cy="980031"/>
            </a:xfrm>
            <a:custGeom>
              <a:rect b="b" l="l" r="r" t="t"/>
              <a:pathLst>
                <a:path extrusionOk="0" h="46381" w="27878">
                  <a:moveTo>
                    <a:pt x="27878" y="1"/>
                  </a:moveTo>
                  <a:lnTo>
                    <a:pt x="106" y="16143"/>
                  </a:lnTo>
                  <a:lnTo>
                    <a:pt x="1" y="46380"/>
                  </a:lnTo>
                  <a:lnTo>
                    <a:pt x="27773" y="30239"/>
                  </a:lnTo>
                  <a:lnTo>
                    <a:pt x="278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1547764" y="3658843"/>
              <a:ext cx="592739" cy="980031"/>
            </a:xfrm>
            <a:custGeom>
              <a:rect b="b" l="l" r="r" t="t"/>
              <a:pathLst>
                <a:path extrusionOk="0" h="46381" w="28052">
                  <a:moveTo>
                    <a:pt x="105" y="1"/>
                  </a:moveTo>
                  <a:lnTo>
                    <a:pt x="0" y="30256"/>
                  </a:lnTo>
                  <a:lnTo>
                    <a:pt x="27947" y="46380"/>
                  </a:lnTo>
                  <a:lnTo>
                    <a:pt x="28052" y="16143"/>
                  </a:lnTo>
                  <a:lnTo>
                    <a:pt x="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6"/>
          <p:cNvGrpSpPr/>
          <p:nvPr/>
        </p:nvGrpSpPr>
        <p:grpSpPr>
          <a:xfrm>
            <a:off x="2179733" y="346480"/>
            <a:ext cx="998433" cy="866854"/>
            <a:chOff x="1170088" y="1717250"/>
            <a:chExt cx="1474573" cy="1280245"/>
          </a:xfrm>
        </p:grpSpPr>
        <p:sp>
          <p:nvSpPr>
            <p:cNvPr id="477" name="Google Shape;477;p26"/>
            <p:cNvSpPr/>
            <p:nvPr/>
          </p:nvSpPr>
          <p:spPr>
            <a:xfrm>
              <a:off x="1212981" y="2089925"/>
              <a:ext cx="1264758" cy="771520"/>
            </a:xfrm>
            <a:custGeom>
              <a:rect b="b" l="l" r="r" t="t"/>
              <a:pathLst>
                <a:path extrusionOk="0" h="20541" w="33673">
                  <a:moveTo>
                    <a:pt x="10315" y="1"/>
                  </a:moveTo>
                  <a:lnTo>
                    <a:pt x="0" y="6568"/>
                  </a:lnTo>
                  <a:lnTo>
                    <a:pt x="23109" y="20541"/>
                  </a:lnTo>
                  <a:lnTo>
                    <a:pt x="33673" y="14491"/>
                  </a:lnTo>
                  <a:lnTo>
                    <a:pt x="103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1408670" y="2217293"/>
              <a:ext cx="841194" cy="524863"/>
            </a:xfrm>
            <a:custGeom>
              <a:rect b="b" l="l" r="r" t="t"/>
              <a:pathLst>
                <a:path extrusionOk="0" h="13974" w="22396">
                  <a:moveTo>
                    <a:pt x="7941" y="0"/>
                  </a:moveTo>
                  <a:cubicBezTo>
                    <a:pt x="7941" y="0"/>
                    <a:pt x="6965" y="334"/>
                    <a:pt x="5411" y="334"/>
                  </a:cubicBezTo>
                  <a:cubicBezTo>
                    <a:pt x="4693" y="334"/>
                    <a:pt x="3852" y="263"/>
                    <a:pt x="2927" y="54"/>
                  </a:cubicBezTo>
                  <a:lnTo>
                    <a:pt x="1" y="1892"/>
                  </a:lnTo>
                  <a:cubicBezTo>
                    <a:pt x="1" y="1892"/>
                    <a:pt x="589" y="3926"/>
                    <a:pt x="125" y="5140"/>
                  </a:cubicBezTo>
                  <a:lnTo>
                    <a:pt x="14044" y="13652"/>
                  </a:lnTo>
                  <a:cubicBezTo>
                    <a:pt x="14044" y="13652"/>
                    <a:pt x="15498" y="13389"/>
                    <a:pt x="17019" y="13389"/>
                  </a:cubicBezTo>
                  <a:cubicBezTo>
                    <a:pt x="18098" y="13389"/>
                    <a:pt x="19210" y="13522"/>
                    <a:pt x="19862" y="13973"/>
                  </a:cubicBezTo>
                  <a:lnTo>
                    <a:pt x="22396" y="12403"/>
                  </a:lnTo>
                  <a:cubicBezTo>
                    <a:pt x="22396" y="12403"/>
                    <a:pt x="21967" y="10100"/>
                    <a:pt x="22378" y="8780"/>
                  </a:cubicBezTo>
                  <a:lnTo>
                    <a:pt x="7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1690822" y="2367422"/>
              <a:ext cx="295672" cy="226599"/>
            </a:xfrm>
            <a:custGeom>
              <a:rect b="b" l="l" r="r" t="t"/>
              <a:pathLst>
                <a:path extrusionOk="0" h="6033" w="7872">
                  <a:moveTo>
                    <a:pt x="3951" y="0"/>
                  </a:moveTo>
                  <a:cubicBezTo>
                    <a:pt x="3937" y="0"/>
                    <a:pt x="3923" y="0"/>
                    <a:pt x="3910" y="0"/>
                  </a:cubicBezTo>
                  <a:cubicBezTo>
                    <a:pt x="1750" y="19"/>
                    <a:pt x="1" y="1392"/>
                    <a:pt x="19" y="3053"/>
                  </a:cubicBezTo>
                  <a:cubicBezTo>
                    <a:pt x="36" y="4700"/>
                    <a:pt x="1780" y="6032"/>
                    <a:pt x="3918" y="6032"/>
                  </a:cubicBezTo>
                  <a:cubicBezTo>
                    <a:pt x="3933" y="6032"/>
                    <a:pt x="3948" y="6032"/>
                    <a:pt x="3962" y="6032"/>
                  </a:cubicBezTo>
                  <a:cubicBezTo>
                    <a:pt x="6140" y="6015"/>
                    <a:pt x="7871" y="4640"/>
                    <a:pt x="7853" y="2981"/>
                  </a:cubicBezTo>
                  <a:cubicBezTo>
                    <a:pt x="7853" y="1331"/>
                    <a:pt x="6109" y="0"/>
                    <a:pt x="3951" y="0"/>
                  </a:cubicBezTo>
                  <a:close/>
                </a:path>
              </a:pathLst>
            </a:custGeom>
            <a:solidFill>
              <a:srgbClr val="A4D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1212981" y="2336585"/>
              <a:ext cx="867336" cy="660906"/>
            </a:xfrm>
            <a:custGeom>
              <a:rect b="b" l="l" r="r" t="t"/>
              <a:pathLst>
                <a:path extrusionOk="0" h="17596" w="23092">
                  <a:moveTo>
                    <a:pt x="0" y="1"/>
                  </a:moveTo>
                  <a:lnTo>
                    <a:pt x="0" y="3838"/>
                  </a:lnTo>
                  <a:lnTo>
                    <a:pt x="23091" y="17596"/>
                  </a:lnTo>
                  <a:lnTo>
                    <a:pt x="23091" y="1397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2080283" y="2634177"/>
              <a:ext cx="397460" cy="363318"/>
            </a:xfrm>
            <a:custGeom>
              <a:rect b="b" l="l" r="r" t="t"/>
              <a:pathLst>
                <a:path extrusionOk="0" h="9673" w="10582">
                  <a:moveTo>
                    <a:pt x="10582" y="1"/>
                  </a:moveTo>
                  <a:lnTo>
                    <a:pt x="0" y="6051"/>
                  </a:lnTo>
                  <a:lnTo>
                    <a:pt x="0" y="9673"/>
                  </a:lnTo>
                  <a:lnTo>
                    <a:pt x="10582" y="3534"/>
                  </a:lnTo>
                  <a:lnTo>
                    <a:pt x="10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1334263" y="1980023"/>
              <a:ext cx="1264833" cy="770806"/>
            </a:xfrm>
            <a:custGeom>
              <a:rect b="b" l="l" r="r" t="t"/>
              <a:pathLst>
                <a:path extrusionOk="0" h="20522" w="33675">
                  <a:moveTo>
                    <a:pt x="10315" y="0"/>
                  </a:moveTo>
                  <a:lnTo>
                    <a:pt x="0" y="6550"/>
                  </a:lnTo>
                  <a:lnTo>
                    <a:pt x="23110" y="20522"/>
                  </a:lnTo>
                  <a:lnTo>
                    <a:pt x="33674" y="14473"/>
                  </a:lnTo>
                  <a:lnTo>
                    <a:pt x="103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1529989" y="2106715"/>
              <a:ext cx="841870" cy="524826"/>
            </a:xfrm>
            <a:custGeom>
              <a:rect b="b" l="l" r="r" t="t"/>
              <a:pathLst>
                <a:path extrusionOk="0" h="13973" w="22414">
                  <a:moveTo>
                    <a:pt x="7959" y="0"/>
                  </a:moveTo>
                  <a:cubicBezTo>
                    <a:pt x="7959" y="0"/>
                    <a:pt x="6975" y="334"/>
                    <a:pt x="5424" y="334"/>
                  </a:cubicBezTo>
                  <a:cubicBezTo>
                    <a:pt x="4705" y="334"/>
                    <a:pt x="3866" y="262"/>
                    <a:pt x="2945" y="53"/>
                  </a:cubicBezTo>
                  <a:lnTo>
                    <a:pt x="0" y="1892"/>
                  </a:lnTo>
                  <a:cubicBezTo>
                    <a:pt x="0" y="1892"/>
                    <a:pt x="607" y="3926"/>
                    <a:pt x="126" y="5140"/>
                  </a:cubicBezTo>
                  <a:lnTo>
                    <a:pt x="14045" y="13651"/>
                  </a:lnTo>
                  <a:cubicBezTo>
                    <a:pt x="14045" y="13651"/>
                    <a:pt x="15498" y="13389"/>
                    <a:pt x="17019" y="13389"/>
                  </a:cubicBezTo>
                  <a:cubicBezTo>
                    <a:pt x="18098" y="13389"/>
                    <a:pt x="19210" y="13521"/>
                    <a:pt x="19862" y="13972"/>
                  </a:cubicBezTo>
                  <a:lnTo>
                    <a:pt x="22413" y="12402"/>
                  </a:lnTo>
                  <a:cubicBezTo>
                    <a:pt x="22413" y="12402"/>
                    <a:pt x="21968" y="10101"/>
                    <a:pt x="22378" y="8780"/>
                  </a:cubicBezTo>
                  <a:lnTo>
                    <a:pt x="79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1812817" y="2256844"/>
              <a:ext cx="295635" cy="226599"/>
            </a:xfrm>
            <a:custGeom>
              <a:rect b="b" l="l" r="r" t="t"/>
              <a:pathLst>
                <a:path extrusionOk="0" h="6033" w="7871">
                  <a:moveTo>
                    <a:pt x="3954" y="1"/>
                  </a:moveTo>
                  <a:cubicBezTo>
                    <a:pt x="3939" y="1"/>
                    <a:pt x="3924" y="1"/>
                    <a:pt x="3909" y="1"/>
                  </a:cubicBezTo>
                  <a:cubicBezTo>
                    <a:pt x="1732" y="18"/>
                    <a:pt x="1" y="1393"/>
                    <a:pt x="19" y="3051"/>
                  </a:cubicBezTo>
                  <a:cubicBezTo>
                    <a:pt x="19" y="4701"/>
                    <a:pt x="1763" y="6032"/>
                    <a:pt x="3921" y="6032"/>
                  </a:cubicBezTo>
                  <a:cubicBezTo>
                    <a:pt x="3935" y="6032"/>
                    <a:pt x="3948" y="6032"/>
                    <a:pt x="3962" y="6032"/>
                  </a:cubicBezTo>
                  <a:cubicBezTo>
                    <a:pt x="6122" y="6014"/>
                    <a:pt x="7871" y="4640"/>
                    <a:pt x="7852" y="2980"/>
                  </a:cubicBezTo>
                  <a:cubicBezTo>
                    <a:pt x="7835" y="1333"/>
                    <a:pt x="6092" y="1"/>
                    <a:pt x="3954" y="1"/>
                  </a:cubicBezTo>
                  <a:close/>
                </a:path>
              </a:pathLst>
            </a:custGeom>
            <a:solidFill>
              <a:srgbClr val="A4D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1334263" y="2221357"/>
              <a:ext cx="867336" cy="660906"/>
            </a:xfrm>
            <a:custGeom>
              <a:rect b="b" l="l" r="r" t="t"/>
              <a:pathLst>
                <a:path extrusionOk="0" h="17596" w="23092">
                  <a:moveTo>
                    <a:pt x="0" y="1"/>
                  </a:moveTo>
                  <a:lnTo>
                    <a:pt x="0" y="3837"/>
                  </a:lnTo>
                  <a:lnTo>
                    <a:pt x="23092" y="17596"/>
                  </a:lnTo>
                  <a:lnTo>
                    <a:pt x="23092" y="1397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2201565" y="2523637"/>
              <a:ext cx="397535" cy="363280"/>
            </a:xfrm>
            <a:custGeom>
              <a:rect b="b" l="l" r="r" t="t"/>
              <a:pathLst>
                <a:path extrusionOk="0" h="9672" w="10584">
                  <a:moveTo>
                    <a:pt x="10583" y="0"/>
                  </a:moveTo>
                  <a:lnTo>
                    <a:pt x="1" y="6049"/>
                  </a:lnTo>
                  <a:lnTo>
                    <a:pt x="1" y="9672"/>
                  </a:lnTo>
                  <a:lnTo>
                    <a:pt x="10583" y="3550"/>
                  </a:lnTo>
                  <a:lnTo>
                    <a:pt x="105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1170088" y="1840599"/>
              <a:ext cx="1264758" cy="771520"/>
            </a:xfrm>
            <a:custGeom>
              <a:rect b="b" l="l" r="r" t="t"/>
              <a:pathLst>
                <a:path extrusionOk="0" h="20541" w="33673">
                  <a:moveTo>
                    <a:pt x="10314" y="0"/>
                  </a:moveTo>
                  <a:lnTo>
                    <a:pt x="0" y="6567"/>
                  </a:lnTo>
                  <a:lnTo>
                    <a:pt x="23109" y="20541"/>
                  </a:lnTo>
                  <a:lnTo>
                    <a:pt x="33673" y="14490"/>
                  </a:lnTo>
                  <a:lnTo>
                    <a:pt x="103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1365776" y="1967929"/>
              <a:ext cx="841194" cy="524901"/>
            </a:xfrm>
            <a:custGeom>
              <a:rect b="b" l="l" r="r" t="t"/>
              <a:pathLst>
                <a:path extrusionOk="0" h="13975" w="22396">
                  <a:moveTo>
                    <a:pt x="7941" y="1"/>
                  </a:moveTo>
                  <a:cubicBezTo>
                    <a:pt x="7941" y="1"/>
                    <a:pt x="6965" y="335"/>
                    <a:pt x="5416" y="335"/>
                  </a:cubicBezTo>
                  <a:cubicBezTo>
                    <a:pt x="4701" y="335"/>
                    <a:pt x="3864" y="263"/>
                    <a:pt x="2945" y="55"/>
                  </a:cubicBezTo>
                  <a:lnTo>
                    <a:pt x="1" y="1892"/>
                  </a:lnTo>
                  <a:cubicBezTo>
                    <a:pt x="1" y="1892"/>
                    <a:pt x="589" y="3927"/>
                    <a:pt x="125" y="5140"/>
                  </a:cubicBezTo>
                  <a:lnTo>
                    <a:pt x="14044" y="13653"/>
                  </a:lnTo>
                  <a:cubicBezTo>
                    <a:pt x="14044" y="13653"/>
                    <a:pt x="15498" y="13390"/>
                    <a:pt x="17019" y="13390"/>
                  </a:cubicBezTo>
                  <a:cubicBezTo>
                    <a:pt x="18098" y="13390"/>
                    <a:pt x="19210" y="13522"/>
                    <a:pt x="19861" y="13974"/>
                  </a:cubicBezTo>
                  <a:lnTo>
                    <a:pt x="22395" y="12404"/>
                  </a:lnTo>
                  <a:cubicBezTo>
                    <a:pt x="22395" y="12404"/>
                    <a:pt x="21967" y="10101"/>
                    <a:pt x="22378" y="8781"/>
                  </a:cubicBezTo>
                  <a:lnTo>
                    <a:pt x="7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1648642" y="2118058"/>
              <a:ext cx="294959" cy="226599"/>
            </a:xfrm>
            <a:custGeom>
              <a:rect b="b" l="l" r="r" t="t"/>
              <a:pathLst>
                <a:path extrusionOk="0" h="6033" w="7853">
                  <a:moveTo>
                    <a:pt x="3949" y="1"/>
                  </a:moveTo>
                  <a:cubicBezTo>
                    <a:pt x="3935" y="1"/>
                    <a:pt x="3921" y="1"/>
                    <a:pt x="3908" y="1"/>
                  </a:cubicBezTo>
                  <a:cubicBezTo>
                    <a:pt x="1731" y="20"/>
                    <a:pt x="0" y="1393"/>
                    <a:pt x="0" y="3053"/>
                  </a:cubicBezTo>
                  <a:cubicBezTo>
                    <a:pt x="17" y="4701"/>
                    <a:pt x="1761" y="6033"/>
                    <a:pt x="3917" y="6033"/>
                  </a:cubicBezTo>
                  <a:cubicBezTo>
                    <a:pt x="3932" y="6033"/>
                    <a:pt x="3947" y="6033"/>
                    <a:pt x="3962" y="6033"/>
                  </a:cubicBezTo>
                  <a:cubicBezTo>
                    <a:pt x="6120" y="6016"/>
                    <a:pt x="7852" y="4641"/>
                    <a:pt x="7852" y="2982"/>
                  </a:cubicBezTo>
                  <a:cubicBezTo>
                    <a:pt x="7834" y="1332"/>
                    <a:pt x="6090" y="1"/>
                    <a:pt x="39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1170088" y="2087259"/>
              <a:ext cx="867336" cy="660906"/>
            </a:xfrm>
            <a:custGeom>
              <a:rect b="b" l="l" r="r" t="t"/>
              <a:pathLst>
                <a:path extrusionOk="0" h="17596" w="23092">
                  <a:moveTo>
                    <a:pt x="0" y="0"/>
                  </a:moveTo>
                  <a:lnTo>
                    <a:pt x="0" y="3838"/>
                  </a:lnTo>
                  <a:lnTo>
                    <a:pt x="23091" y="17595"/>
                  </a:lnTo>
                  <a:lnTo>
                    <a:pt x="23091" y="1397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2037390" y="2384851"/>
              <a:ext cx="397460" cy="363318"/>
            </a:xfrm>
            <a:custGeom>
              <a:rect b="b" l="l" r="r" t="t"/>
              <a:pathLst>
                <a:path extrusionOk="0" h="9673" w="10582">
                  <a:moveTo>
                    <a:pt x="10582" y="0"/>
                  </a:moveTo>
                  <a:lnTo>
                    <a:pt x="0" y="6051"/>
                  </a:lnTo>
                  <a:lnTo>
                    <a:pt x="0" y="9672"/>
                  </a:lnTo>
                  <a:lnTo>
                    <a:pt x="10582" y="3534"/>
                  </a:lnTo>
                  <a:lnTo>
                    <a:pt x="10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1379824" y="1717250"/>
              <a:ext cx="1264833" cy="771558"/>
            </a:xfrm>
            <a:custGeom>
              <a:rect b="b" l="l" r="r" t="t"/>
              <a:pathLst>
                <a:path extrusionOk="0" h="20542" w="33675">
                  <a:moveTo>
                    <a:pt x="10315" y="1"/>
                  </a:moveTo>
                  <a:lnTo>
                    <a:pt x="1" y="6568"/>
                  </a:lnTo>
                  <a:lnTo>
                    <a:pt x="23092" y="20541"/>
                  </a:lnTo>
                  <a:lnTo>
                    <a:pt x="33675" y="14491"/>
                  </a:lnTo>
                  <a:lnTo>
                    <a:pt x="103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1574911" y="1844618"/>
              <a:ext cx="841870" cy="524863"/>
            </a:xfrm>
            <a:custGeom>
              <a:rect b="b" l="l" r="r" t="t"/>
              <a:pathLst>
                <a:path extrusionOk="0" h="13974" w="22414">
                  <a:moveTo>
                    <a:pt x="7959" y="0"/>
                  </a:moveTo>
                  <a:cubicBezTo>
                    <a:pt x="7959" y="0"/>
                    <a:pt x="6982" y="334"/>
                    <a:pt x="5428" y="334"/>
                  </a:cubicBezTo>
                  <a:cubicBezTo>
                    <a:pt x="4710" y="334"/>
                    <a:pt x="3869" y="263"/>
                    <a:pt x="2944" y="55"/>
                  </a:cubicBezTo>
                  <a:lnTo>
                    <a:pt x="0" y="1892"/>
                  </a:lnTo>
                  <a:cubicBezTo>
                    <a:pt x="0" y="1892"/>
                    <a:pt x="607" y="3926"/>
                    <a:pt x="143" y="5140"/>
                  </a:cubicBezTo>
                  <a:lnTo>
                    <a:pt x="14062" y="13652"/>
                  </a:lnTo>
                  <a:cubicBezTo>
                    <a:pt x="14062" y="13652"/>
                    <a:pt x="15516" y="13390"/>
                    <a:pt x="17037" y="13390"/>
                  </a:cubicBezTo>
                  <a:cubicBezTo>
                    <a:pt x="18116" y="13390"/>
                    <a:pt x="19228" y="13522"/>
                    <a:pt x="19880" y="13974"/>
                  </a:cubicBezTo>
                  <a:lnTo>
                    <a:pt x="22414" y="12403"/>
                  </a:lnTo>
                  <a:cubicBezTo>
                    <a:pt x="22414" y="12403"/>
                    <a:pt x="21985" y="10101"/>
                    <a:pt x="22378" y="8780"/>
                  </a:cubicBezTo>
                  <a:lnTo>
                    <a:pt x="79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1379824" y="1963910"/>
              <a:ext cx="867373" cy="660906"/>
            </a:xfrm>
            <a:custGeom>
              <a:rect b="b" l="l" r="r" t="t"/>
              <a:pathLst>
                <a:path extrusionOk="0" h="17596" w="23093">
                  <a:moveTo>
                    <a:pt x="1" y="1"/>
                  </a:moveTo>
                  <a:lnTo>
                    <a:pt x="1" y="3838"/>
                  </a:lnTo>
                  <a:lnTo>
                    <a:pt x="23092" y="17596"/>
                  </a:lnTo>
                  <a:lnTo>
                    <a:pt x="23092" y="139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2247163" y="2261502"/>
              <a:ext cx="397497" cy="363318"/>
            </a:xfrm>
            <a:custGeom>
              <a:rect b="b" l="l" r="r" t="t"/>
              <a:pathLst>
                <a:path extrusionOk="0" h="9673" w="10583">
                  <a:moveTo>
                    <a:pt x="10583" y="1"/>
                  </a:moveTo>
                  <a:lnTo>
                    <a:pt x="0" y="6051"/>
                  </a:lnTo>
                  <a:lnTo>
                    <a:pt x="0" y="9673"/>
                  </a:lnTo>
                  <a:lnTo>
                    <a:pt x="10583" y="3534"/>
                  </a:lnTo>
                  <a:lnTo>
                    <a:pt x="105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1857739" y="1994747"/>
              <a:ext cx="295597" cy="226599"/>
            </a:xfrm>
            <a:custGeom>
              <a:rect b="b" l="l" r="r" t="t"/>
              <a:pathLst>
                <a:path extrusionOk="0" h="6033" w="7870">
                  <a:moveTo>
                    <a:pt x="3950" y="0"/>
                  </a:moveTo>
                  <a:cubicBezTo>
                    <a:pt x="3936" y="0"/>
                    <a:pt x="3922" y="1"/>
                    <a:pt x="3908" y="1"/>
                  </a:cubicBezTo>
                  <a:cubicBezTo>
                    <a:pt x="1750" y="19"/>
                    <a:pt x="1" y="1393"/>
                    <a:pt x="18" y="3053"/>
                  </a:cubicBezTo>
                  <a:cubicBezTo>
                    <a:pt x="37" y="4700"/>
                    <a:pt x="1778" y="6032"/>
                    <a:pt x="3918" y="6032"/>
                  </a:cubicBezTo>
                  <a:cubicBezTo>
                    <a:pt x="3933" y="6032"/>
                    <a:pt x="3948" y="6032"/>
                    <a:pt x="3963" y="6032"/>
                  </a:cubicBezTo>
                  <a:cubicBezTo>
                    <a:pt x="6140" y="6015"/>
                    <a:pt x="7870" y="4640"/>
                    <a:pt x="7853" y="2981"/>
                  </a:cubicBezTo>
                  <a:cubicBezTo>
                    <a:pt x="7853" y="1332"/>
                    <a:pt x="6108" y="0"/>
                    <a:pt x="3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26"/>
          <p:cNvSpPr txBox="1"/>
          <p:nvPr/>
        </p:nvSpPr>
        <p:spPr>
          <a:xfrm rot="2700000">
            <a:off x="2622361" y="401702"/>
            <a:ext cx="181161" cy="36953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200"/>
              <a:t>$</a:t>
            </a:r>
            <a:endParaRPr b="1" sz="1200"/>
          </a:p>
        </p:txBody>
      </p:sp>
      <p:pic>
        <p:nvPicPr>
          <p:cNvPr id="498" name="Google Shape;498;p26"/>
          <p:cNvPicPr preferRelativeResize="0"/>
          <p:nvPr/>
        </p:nvPicPr>
        <p:blipFill rotWithShape="1">
          <a:blip r:embed="rId3">
            <a:alphaModFix/>
          </a:blip>
          <a:srcRect b="0" l="0" r="0" t="0"/>
          <a:stretch/>
        </p:blipFill>
        <p:spPr>
          <a:xfrm>
            <a:off x="8066238" y="33181"/>
            <a:ext cx="865925" cy="5192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35"/>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607" name="Google Shape;607;p35"/>
          <p:cNvSpPr txBox="1"/>
          <p:nvPr/>
        </p:nvSpPr>
        <p:spPr>
          <a:xfrm>
            <a:off x="1860300" y="1750838"/>
            <a:ext cx="57198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500">
                <a:solidFill>
                  <a:schemeClr val="dk1"/>
                </a:solidFill>
                <a:latin typeface="Poppins"/>
                <a:ea typeface="Poppins"/>
                <a:cs typeface="Poppins"/>
                <a:sym typeface="Poppins"/>
              </a:rPr>
              <a:t>“Mengapa pada aktivitas kedua ini terdapat </a:t>
            </a:r>
            <a:r>
              <a:rPr b="1" lang="id" sz="2500">
                <a:solidFill>
                  <a:srgbClr val="FEB200"/>
                </a:solidFill>
                <a:latin typeface="Poppins"/>
                <a:ea typeface="Poppins"/>
                <a:cs typeface="Poppins"/>
                <a:sym typeface="Poppins"/>
              </a:rPr>
              <a:t>perbedaan dengan aktivitas pertama dalam hal keuntungan?</a:t>
            </a:r>
            <a:r>
              <a:rPr lang="id" sz="2500">
                <a:solidFill>
                  <a:schemeClr val="dk1"/>
                </a:solidFill>
                <a:latin typeface="Poppins"/>
                <a:ea typeface="Poppins"/>
                <a:cs typeface="Poppins"/>
                <a:sym typeface="Poppins"/>
              </a:rPr>
              <a:t>”</a:t>
            </a:r>
            <a:endParaRPr sz="2500">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6"/>
          <p:cNvSpPr txBox="1"/>
          <p:nvPr>
            <p:ph type="title"/>
          </p:nvPr>
        </p:nvSpPr>
        <p:spPr>
          <a:xfrm>
            <a:off x="1175400" y="2179400"/>
            <a:ext cx="3985200" cy="139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i="1" lang="id" sz="2890">
                <a:latin typeface="Poppins"/>
                <a:ea typeface="Poppins"/>
                <a:cs typeface="Poppins"/>
                <a:sym typeface="Poppins"/>
              </a:rPr>
              <a:t>Create Money From Your Business</a:t>
            </a:r>
            <a:r>
              <a:rPr b="1" i="1" lang="id" sz="2890">
                <a:latin typeface="Poppins"/>
                <a:ea typeface="Poppins"/>
                <a:cs typeface="Poppins"/>
                <a:sym typeface="Poppins"/>
              </a:rPr>
              <a:t>!</a:t>
            </a:r>
            <a:endParaRPr b="1" i="1" sz="2890">
              <a:latin typeface="Poppins"/>
              <a:ea typeface="Poppins"/>
              <a:cs typeface="Poppins"/>
              <a:sym typeface="Poppins"/>
            </a:endParaRPr>
          </a:p>
        </p:txBody>
      </p:sp>
      <p:pic>
        <p:nvPicPr>
          <p:cNvPr id="613" name="Google Shape;613;p36"/>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614" name="Google Shape;614;p36"/>
          <p:cNvSpPr/>
          <p:nvPr/>
        </p:nvSpPr>
        <p:spPr>
          <a:xfrm>
            <a:off x="-716700" y="1117675"/>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8547275" y="8426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txBox="1"/>
          <p:nvPr/>
        </p:nvSpPr>
        <p:spPr>
          <a:xfrm>
            <a:off x="1153400" y="1913638"/>
            <a:ext cx="4653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solidFill>
                  <a:schemeClr val="dk1"/>
                </a:solidFill>
                <a:latin typeface="Poppins"/>
                <a:ea typeface="Poppins"/>
                <a:cs typeface="Poppins"/>
                <a:sym typeface="Poppins"/>
              </a:rPr>
              <a:t>Yuk, kita main</a:t>
            </a:r>
            <a:endParaRPr>
              <a:solidFill>
                <a:schemeClr val="dk1"/>
              </a:solidFill>
            </a:endParaRPr>
          </a:p>
        </p:txBody>
      </p:sp>
      <p:pic>
        <p:nvPicPr>
          <p:cNvPr id="617" name="Google Shape;617;p36"/>
          <p:cNvPicPr preferRelativeResize="0"/>
          <p:nvPr/>
        </p:nvPicPr>
        <p:blipFill>
          <a:blip r:embed="rId5">
            <a:alphaModFix/>
          </a:blip>
          <a:stretch>
            <a:fillRect/>
          </a:stretch>
        </p:blipFill>
        <p:spPr>
          <a:xfrm>
            <a:off x="5096700" y="1449775"/>
            <a:ext cx="3678600" cy="22439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1" name="Shape 621"/>
        <p:cNvGrpSpPr/>
        <p:nvPr/>
      </p:nvGrpSpPr>
      <p:grpSpPr>
        <a:xfrm>
          <a:off x="0" y="0"/>
          <a:ext cx="0" cy="0"/>
          <a:chOff x="0" y="0"/>
          <a:chExt cx="0" cy="0"/>
        </a:xfrm>
      </p:grpSpPr>
      <p:pic>
        <p:nvPicPr>
          <p:cNvPr id="622" name="Google Shape;622;p37"/>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623" name="Google Shape;623;p37"/>
          <p:cNvSpPr txBox="1"/>
          <p:nvPr>
            <p:ph idx="4294967295" type="title"/>
          </p:nvPr>
        </p:nvSpPr>
        <p:spPr>
          <a:xfrm>
            <a:off x="236015" y="197535"/>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2900">
                <a:latin typeface="Poppins"/>
                <a:ea typeface="Poppins"/>
                <a:cs typeface="Poppins"/>
                <a:sym typeface="Poppins"/>
              </a:rPr>
              <a:t>Cara Bermain</a:t>
            </a:r>
            <a:endParaRPr b="1" sz="2900">
              <a:latin typeface="Poppins"/>
              <a:ea typeface="Poppins"/>
              <a:cs typeface="Poppins"/>
              <a:sym typeface="Poppins"/>
            </a:endParaRPr>
          </a:p>
        </p:txBody>
      </p:sp>
      <p:sp>
        <p:nvSpPr>
          <p:cNvPr id="624" name="Google Shape;624;p37"/>
          <p:cNvSpPr txBox="1"/>
          <p:nvPr>
            <p:ph idx="4294967295" type="subTitle"/>
          </p:nvPr>
        </p:nvSpPr>
        <p:spPr>
          <a:xfrm>
            <a:off x="385500" y="1212200"/>
            <a:ext cx="8611500" cy="2386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Masing-masing kelompok silahkan berbagi peran, </a:t>
            </a:r>
            <a:r>
              <a:rPr b="1" lang="id" sz="1100">
                <a:solidFill>
                  <a:schemeClr val="dk1"/>
                </a:solidFill>
                <a:latin typeface="Poppins"/>
                <a:ea typeface="Poppins"/>
                <a:cs typeface="Poppins"/>
                <a:sym typeface="Poppins"/>
              </a:rPr>
              <a:t>3 orang anggota kelompok menjadi penjual</a:t>
            </a:r>
            <a:r>
              <a:rPr lang="id" sz="1100">
                <a:solidFill>
                  <a:schemeClr val="dk1"/>
                </a:solidFill>
                <a:latin typeface="Poppins"/>
                <a:ea typeface="Poppins"/>
                <a:cs typeface="Poppins"/>
                <a:sym typeface="Poppins"/>
              </a:rPr>
              <a:t> dan</a:t>
            </a:r>
            <a:r>
              <a:rPr b="1" lang="id" sz="1100">
                <a:solidFill>
                  <a:schemeClr val="dk1"/>
                </a:solidFill>
                <a:latin typeface="Poppins"/>
                <a:ea typeface="Poppins"/>
                <a:cs typeface="Poppins"/>
                <a:sym typeface="Poppins"/>
              </a:rPr>
              <a:t> 2 orang anggota kelompok menjadi pembeli. </a:t>
            </a:r>
            <a:endParaRPr b="1"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Produk yang dijual adalah pizza</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Roti pizza dijual dengan harga Rp10.000</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Adapun harga topping adalah:</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Jamur (</a:t>
            </a:r>
            <a:r>
              <a:rPr lang="id" sz="1100">
                <a:solidFill>
                  <a:schemeClr val="dk1"/>
                </a:solidFill>
                <a:latin typeface="Poppins"/>
                <a:ea typeface="Poppins"/>
                <a:cs typeface="Poppins"/>
                <a:sym typeface="Poppins"/>
              </a:rPr>
              <a:t>Rp</a:t>
            </a:r>
            <a:r>
              <a:rPr lang="id" sz="1100">
                <a:solidFill>
                  <a:schemeClr val="dk1"/>
                </a:solidFill>
                <a:latin typeface="Poppins"/>
                <a:ea typeface="Poppins"/>
                <a:cs typeface="Poppins"/>
                <a:sym typeface="Poppins"/>
              </a:rPr>
              <a:t>4.000)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Bawang Bombay (</a:t>
            </a:r>
            <a:r>
              <a:rPr lang="id" sz="1100">
                <a:solidFill>
                  <a:schemeClr val="dk1"/>
                </a:solidFill>
                <a:latin typeface="Poppins"/>
                <a:ea typeface="Poppins"/>
                <a:cs typeface="Poppins"/>
                <a:sym typeface="Poppins"/>
              </a:rPr>
              <a:t>Rp</a:t>
            </a:r>
            <a:r>
              <a:rPr lang="id" sz="1100">
                <a:solidFill>
                  <a:schemeClr val="dk1"/>
                </a:solidFill>
                <a:latin typeface="Poppins"/>
                <a:ea typeface="Poppins"/>
                <a:cs typeface="Poppins"/>
                <a:sym typeface="Poppins"/>
              </a:rPr>
              <a:t>2.000)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Daging (</a:t>
            </a:r>
            <a:r>
              <a:rPr lang="id" sz="1100">
                <a:solidFill>
                  <a:schemeClr val="dk1"/>
                </a:solidFill>
                <a:latin typeface="Poppins"/>
                <a:ea typeface="Poppins"/>
                <a:cs typeface="Poppins"/>
                <a:sym typeface="Poppins"/>
              </a:rPr>
              <a:t>Rp</a:t>
            </a:r>
            <a:r>
              <a:rPr lang="id" sz="1100">
                <a:solidFill>
                  <a:schemeClr val="dk1"/>
                </a:solidFill>
                <a:latin typeface="Poppins"/>
                <a:ea typeface="Poppins"/>
                <a:cs typeface="Poppins"/>
                <a:sym typeface="Poppins"/>
              </a:rPr>
              <a:t>8.000)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Jagung (</a:t>
            </a:r>
            <a:r>
              <a:rPr lang="id" sz="1100">
                <a:solidFill>
                  <a:schemeClr val="dk1"/>
                </a:solidFill>
                <a:latin typeface="Poppins"/>
                <a:ea typeface="Poppins"/>
                <a:cs typeface="Poppins"/>
                <a:sym typeface="Poppins"/>
              </a:rPr>
              <a:t>Rp</a:t>
            </a:r>
            <a:r>
              <a:rPr lang="id" sz="1100">
                <a:solidFill>
                  <a:schemeClr val="dk1"/>
                </a:solidFill>
                <a:latin typeface="Poppins"/>
                <a:ea typeface="Poppins"/>
                <a:cs typeface="Poppins"/>
                <a:sym typeface="Poppins"/>
              </a:rPr>
              <a:t>3.000)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Sosis (</a:t>
            </a:r>
            <a:r>
              <a:rPr lang="id" sz="1100">
                <a:solidFill>
                  <a:schemeClr val="dk1"/>
                </a:solidFill>
                <a:latin typeface="Poppins"/>
                <a:ea typeface="Poppins"/>
                <a:cs typeface="Poppins"/>
                <a:sym typeface="Poppins"/>
              </a:rPr>
              <a:t>Rp</a:t>
            </a:r>
            <a:r>
              <a:rPr lang="id" sz="1100">
                <a:solidFill>
                  <a:schemeClr val="dk1"/>
                </a:solidFill>
                <a:latin typeface="Poppins"/>
                <a:ea typeface="Poppins"/>
                <a:cs typeface="Poppins"/>
                <a:sym typeface="Poppins"/>
              </a:rPr>
              <a:t>5.000)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Keju (</a:t>
            </a:r>
            <a:r>
              <a:rPr lang="id" sz="1100">
                <a:solidFill>
                  <a:schemeClr val="dk1"/>
                </a:solidFill>
                <a:latin typeface="Poppins"/>
                <a:ea typeface="Poppins"/>
                <a:cs typeface="Poppins"/>
                <a:sym typeface="Poppins"/>
              </a:rPr>
              <a:t>Rp</a:t>
            </a:r>
            <a:r>
              <a:rPr lang="id" sz="1100">
                <a:solidFill>
                  <a:schemeClr val="dk1"/>
                </a:solidFill>
                <a:latin typeface="Poppins"/>
                <a:ea typeface="Poppins"/>
                <a:cs typeface="Poppins"/>
                <a:sym typeface="Poppins"/>
              </a:rPr>
              <a:t>7.000)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Saus (</a:t>
            </a:r>
            <a:r>
              <a:rPr lang="id" sz="1100">
                <a:solidFill>
                  <a:schemeClr val="dk1"/>
                </a:solidFill>
                <a:latin typeface="Poppins"/>
                <a:ea typeface="Poppins"/>
                <a:cs typeface="Poppins"/>
                <a:sym typeface="Poppins"/>
              </a:rPr>
              <a:t>Rp</a:t>
            </a:r>
            <a:r>
              <a:rPr lang="id" sz="1100">
                <a:solidFill>
                  <a:schemeClr val="dk1"/>
                </a:solidFill>
                <a:latin typeface="Poppins"/>
                <a:ea typeface="Poppins"/>
                <a:cs typeface="Poppins"/>
                <a:sym typeface="Poppins"/>
              </a:rPr>
              <a:t>5.000)</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silahkan tentukan margin yang ingin didapatkan dan tentukan harga dari masing-masing topping (diatas harga modal)</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Pembeli silahkan membeli pizza dengan topping yang menurutmu enak dan mengenyangkan</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silahkan membuatkan pizza sesuai dengan request pembeli </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yang mendapatkan keuntungan paling besar menjadi pemenang pada permainan ini</a:t>
            </a:r>
            <a:endParaRPr sz="1100">
              <a:solidFill>
                <a:schemeClr val="dk1"/>
              </a:solidFill>
              <a:latin typeface="Poppins"/>
              <a:ea typeface="Poppins"/>
              <a:cs typeface="Poppins"/>
              <a:sym typeface="Poppins"/>
            </a:endParaRPr>
          </a:p>
        </p:txBody>
      </p:sp>
      <p:sp>
        <p:nvSpPr>
          <p:cNvPr id="625" name="Google Shape;625;p37"/>
          <p:cNvSpPr txBox="1"/>
          <p:nvPr>
            <p:ph idx="4294967295" type="title"/>
          </p:nvPr>
        </p:nvSpPr>
        <p:spPr>
          <a:xfrm>
            <a:off x="313290" y="781108"/>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1700">
                <a:latin typeface="Poppins"/>
                <a:ea typeface="Poppins"/>
                <a:cs typeface="Poppins"/>
                <a:sym typeface="Poppins"/>
              </a:rPr>
              <a:t>Aktivitas Pertama</a:t>
            </a:r>
            <a:endParaRPr b="1" sz="1300">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pic>
        <p:nvPicPr>
          <p:cNvPr id="630" name="Google Shape;630;p38"/>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631" name="Google Shape;631;p38"/>
          <p:cNvSpPr txBox="1"/>
          <p:nvPr>
            <p:ph idx="4294967295" type="title"/>
          </p:nvPr>
        </p:nvSpPr>
        <p:spPr>
          <a:xfrm>
            <a:off x="236015" y="197535"/>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2900">
                <a:latin typeface="Poppins"/>
                <a:ea typeface="Poppins"/>
                <a:cs typeface="Poppins"/>
                <a:sym typeface="Poppins"/>
              </a:rPr>
              <a:t>Cara Bermain</a:t>
            </a:r>
            <a:endParaRPr b="1" sz="2900">
              <a:latin typeface="Poppins"/>
              <a:ea typeface="Poppins"/>
              <a:cs typeface="Poppins"/>
              <a:sym typeface="Poppins"/>
            </a:endParaRPr>
          </a:p>
        </p:txBody>
      </p:sp>
      <p:sp>
        <p:nvSpPr>
          <p:cNvPr id="632" name="Google Shape;632;p38"/>
          <p:cNvSpPr txBox="1"/>
          <p:nvPr>
            <p:ph idx="4294967295" type="subTitle"/>
          </p:nvPr>
        </p:nvSpPr>
        <p:spPr>
          <a:xfrm>
            <a:off x="385500" y="1212200"/>
            <a:ext cx="8611500" cy="2386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Masing-masing kelompok silahkan berbagi peran, </a:t>
            </a:r>
            <a:r>
              <a:rPr b="1" lang="id" sz="1100">
                <a:solidFill>
                  <a:schemeClr val="dk1"/>
                </a:solidFill>
                <a:latin typeface="Poppins"/>
                <a:ea typeface="Poppins"/>
                <a:cs typeface="Poppins"/>
                <a:sym typeface="Poppins"/>
              </a:rPr>
              <a:t>3</a:t>
            </a:r>
            <a:r>
              <a:rPr b="1" lang="id" sz="1100">
                <a:solidFill>
                  <a:schemeClr val="dk1"/>
                </a:solidFill>
                <a:latin typeface="Poppins"/>
                <a:ea typeface="Poppins"/>
                <a:cs typeface="Poppins"/>
                <a:sym typeface="Poppins"/>
              </a:rPr>
              <a:t> orang anggota kelompok menjadi penjual</a:t>
            </a:r>
            <a:r>
              <a:rPr lang="id" sz="1100">
                <a:solidFill>
                  <a:schemeClr val="dk1"/>
                </a:solidFill>
                <a:latin typeface="Poppins"/>
                <a:ea typeface="Poppins"/>
                <a:cs typeface="Poppins"/>
                <a:sym typeface="Poppins"/>
              </a:rPr>
              <a:t> dan</a:t>
            </a:r>
            <a:r>
              <a:rPr b="1" lang="id" sz="1100">
                <a:solidFill>
                  <a:schemeClr val="dk1"/>
                </a:solidFill>
                <a:latin typeface="Poppins"/>
                <a:ea typeface="Poppins"/>
                <a:cs typeface="Poppins"/>
                <a:sym typeface="Poppins"/>
              </a:rPr>
              <a:t> 2 orang anggota kelompok menjadi pembeli. </a:t>
            </a:r>
            <a:endParaRPr b="1"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Produk yang dijual adalah pizza</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diberikan package pizza (modal) yang terdiri dari</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Jamur (Rp4.000)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Bawang Bombay (Rp2.000)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Daging (Rp8.000)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Jagung (Rp3.000)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Sosis (Rp5.000)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Keju (Rp7.000)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Saus (Rp5.000)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Pizza (Rp10.000)</a:t>
            </a:r>
            <a:endParaRPr sz="1100">
              <a:solidFill>
                <a:schemeClr val="dk1"/>
              </a:solidFill>
              <a:latin typeface="Poppins"/>
              <a:ea typeface="Poppins"/>
              <a:cs typeface="Poppins"/>
              <a:sym typeface="Poppins"/>
            </a:endParaRPr>
          </a:p>
          <a:p>
            <a:pPr indent="0" lvl="0" marL="0" rtl="0" algn="l">
              <a:spcBef>
                <a:spcPts val="1200"/>
              </a:spcBef>
              <a:spcAft>
                <a:spcPts val="0"/>
              </a:spcAft>
              <a:buNone/>
            </a:pPr>
            <a:r>
              <a:rPr lang="id" sz="1100">
                <a:solidFill>
                  <a:schemeClr val="dk1"/>
                </a:solidFill>
                <a:latin typeface="Poppins"/>
                <a:ea typeface="Poppins"/>
                <a:cs typeface="Poppins"/>
                <a:sym typeface="Poppins"/>
              </a:rPr>
              <a:t>	</a:t>
            </a:r>
            <a:r>
              <a:rPr b="1" lang="id" sz="1100">
                <a:solidFill>
                  <a:schemeClr val="dk1"/>
                </a:solidFill>
                <a:latin typeface="Poppins"/>
                <a:ea typeface="Poppins"/>
                <a:cs typeface="Poppins"/>
                <a:sym typeface="Poppins"/>
              </a:rPr>
              <a:t>Total Package  adalah (Rp49.000)</a:t>
            </a:r>
            <a:endParaRPr b="1" sz="1100">
              <a:solidFill>
                <a:schemeClr val="dk1"/>
              </a:solidFill>
              <a:latin typeface="Poppins"/>
              <a:ea typeface="Poppins"/>
              <a:cs typeface="Poppins"/>
              <a:sym typeface="Poppins"/>
            </a:endParaRPr>
          </a:p>
          <a:p>
            <a:pPr indent="-298450" lvl="0" marL="457200" rtl="0" algn="l">
              <a:spcBef>
                <a:spcPts val="120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silahkan tentukan margin yang ingin didapatkan dan tentukan harga dari masing-masing topping (diatas harga modal)</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Pembeli silahkan membeli pizza dengan topping yang menurutmu enak dan mengenyangkan</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silahkan membuatkan pizza sesuai dengan request pembeli </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yang mendapatkan keuntungan paling besar menjadi pemenang pada permainan ini</a:t>
            </a:r>
            <a:endParaRPr sz="1100">
              <a:solidFill>
                <a:schemeClr val="dk1"/>
              </a:solidFill>
              <a:latin typeface="Poppins"/>
              <a:ea typeface="Poppins"/>
              <a:cs typeface="Poppins"/>
              <a:sym typeface="Poppins"/>
            </a:endParaRPr>
          </a:p>
        </p:txBody>
      </p:sp>
      <p:sp>
        <p:nvSpPr>
          <p:cNvPr id="633" name="Google Shape;633;p38"/>
          <p:cNvSpPr txBox="1"/>
          <p:nvPr>
            <p:ph idx="4294967295" type="title"/>
          </p:nvPr>
        </p:nvSpPr>
        <p:spPr>
          <a:xfrm>
            <a:off x="313290" y="781108"/>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1700">
                <a:latin typeface="Poppins"/>
                <a:ea typeface="Poppins"/>
                <a:cs typeface="Poppins"/>
                <a:sym typeface="Poppins"/>
              </a:rPr>
              <a:t>Aktivitas Pertama</a:t>
            </a:r>
            <a:endParaRPr b="1" sz="1300">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7" name="Shape 637"/>
        <p:cNvGrpSpPr/>
        <p:nvPr/>
      </p:nvGrpSpPr>
      <p:grpSpPr>
        <a:xfrm>
          <a:off x="0" y="0"/>
          <a:ext cx="0" cy="0"/>
          <a:chOff x="0" y="0"/>
          <a:chExt cx="0" cy="0"/>
        </a:xfrm>
      </p:grpSpPr>
      <p:pic>
        <p:nvPicPr>
          <p:cNvPr id="638" name="Google Shape;638;p39"/>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639" name="Google Shape;639;p39"/>
          <p:cNvSpPr txBox="1"/>
          <p:nvPr/>
        </p:nvSpPr>
        <p:spPr>
          <a:xfrm>
            <a:off x="1793625" y="1494913"/>
            <a:ext cx="57198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500">
                <a:solidFill>
                  <a:schemeClr val="dk1"/>
                </a:solidFill>
                <a:latin typeface="Poppins"/>
                <a:ea typeface="Poppins"/>
                <a:cs typeface="Poppins"/>
                <a:sym typeface="Poppins"/>
              </a:rPr>
              <a:t>"Kelompok mana yang memiliki </a:t>
            </a:r>
            <a:r>
              <a:rPr b="1" lang="id" sz="2500">
                <a:solidFill>
                  <a:srgbClr val="FEB200"/>
                </a:solidFill>
                <a:latin typeface="Poppins"/>
                <a:ea typeface="Poppins"/>
                <a:cs typeface="Poppins"/>
                <a:sym typeface="Poppins"/>
              </a:rPr>
              <a:t>keuntungan paling besar?</a:t>
            </a:r>
            <a:r>
              <a:rPr lang="id" sz="2500">
                <a:solidFill>
                  <a:schemeClr val="dk1"/>
                </a:solidFill>
                <a:latin typeface="Poppins"/>
                <a:ea typeface="Poppins"/>
                <a:cs typeface="Poppins"/>
                <a:sym typeface="Poppins"/>
              </a:rPr>
              <a:t> dan kelompok mana yang mengalami </a:t>
            </a:r>
            <a:r>
              <a:rPr b="1" lang="id" sz="2500">
                <a:solidFill>
                  <a:srgbClr val="FEB200"/>
                </a:solidFill>
                <a:latin typeface="Poppins"/>
                <a:ea typeface="Poppins"/>
                <a:cs typeface="Poppins"/>
                <a:sym typeface="Poppins"/>
              </a:rPr>
              <a:t>kerugian?</a:t>
            </a:r>
            <a:r>
              <a:rPr lang="id" sz="2500">
                <a:solidFill>
                  <a:schemeClr val="dk1"/>
                </a:solidFill>
                <a:latin typeface="Poppins"/>
                <a:ea typeface="Poppins"/>
                <a:cs typeface="Poppins"/>
                <a:sym typeface="Poppins"/>
              </a:rPr>
              <a:t>"</a:t>
            </a:r>
            <a:endParaRPr sz="2500">
              <a:solidFill>
                <a:schemeClr val="dk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3" name="Shape 643"/>
        <p:cNvGrpSpPr/>
        <p:nvPr/>
      </p:nvGrpSpPr>
      <p:grpSpPr>
        <a:xfrm>
          <a:off x="0" y="0"/>
          <a:ext cx="0" cy="0"/>
          <a:chOff x="0" y="0"/>
          <a:chExt cx="0" cy="0"/>
        </a:xfrm>
      </p:grpSpPr>
      <p:pic>
        <p:nvPicPr>
          <p:cNvPr id="644" name="Google Shape;644;p40"/>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645" name="Google Shape;645;p40"/>
          <p:cNvSpPr txBox="1"/>
          <p:nvPr/>
        </p:nvSpPr>
        <p:spPr>
          <a:xfrm>
            <a:off x="1860300" y="1750838"/>
            <a:ext cx="5719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500">
                <a:solidFill>
                  <a:schemeClr val="dk1"/>
                </a:solidFill>
                <a:latin typeface="Poppins"/>
                <a:ea typeface="Poppins"/>
                <a:cs typeface="Poppins"/>
                <a:sym typeface="Poppins"/>
              </a:rPr>
              <a:t>"Mengapa kelompok kalian </a:t>
            </a:r>
            <a:r>
              <a:rPr b="1" lang="id" sz="2500">
                <a:solidFill>
                  <a:srgbClr val="FEB200"/>
                </a:solidFill>
                <a:latin typeface="Poppins"/>
                <a:ea typeface="Poppins"/>
                <a:cs typeface="Poppins"/>
                <a:sym typeface="Poppins"/>
              </a:rPr>
              <a:t>mengalami kerugian</a:t>
            </a:r>
            <a:r>
              <a:rPr lang="id" sz="2500">
                <a:solidFill>
                  <a:schemeClr val="dk1"/>
                </a:solidFill>
                <a:latin typeface="Poppins"/>
                <a:ea typeface="Poppins"/>
                <a:cs typeface="Poppins"/>
                <a:sym typeface="Poppins"/>
              </a:rPr>
              <a:t>?"</a:t>
            </a:r>
            <a:endParaRPr sz="2500">
              <a:solidFill>
                <a:schemeClr val="dk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41"/>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651" name="Google Shape;651;p41"/>
          <p:cNvSpPr txBox="1"/>
          <p:nvPr>
            <p:ph idx="4294967295" type="title"/>
          </p:nvPr>
        </p:nvSpPr>
        <p:spPr>
          <a:xfrm>
            <a:off x="284615" y="94285"/>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2900">
                <a:latin typeface="Poppins"/>
                <a:ea typeface="Poppins"/>
                <a:cs typeface="Poppins"/>
                <a:sym typeface="Poppins"/>
              </a:rPr>
              <a:t>Cara Bermain</a:t>
            </a:r>
            <a:endParaRPr b="1" sz="2900">
              <a:latin typeface="Poppins"/>
              <a:ea typeface="Poppins"/>
              <a:cs typeface="Poppins"/>
              <a:sym typeface="Poppins"/>
            </a:endParaRPr>
          </a:p>
        </p:txBody>
      </p:sp>
      <p:sp>
        <p:nvSpPr>
          <p:cNvPr id="652" name="Google Shape;652;p41"/>
          <p:cNvSpPr txBox="1"/>
          <p:nvPr>
            <p:ph idx="4294967295" type="subTitle"/>
          </p:nvPr>
        </p:nvSpPr>
        <p:spPr>
          <a:xfrm>
            <a:off x="385500" y="1059800"/>
            <a:ext cx="8611500" cy="2386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Masing-masing kelompok silahkan berbagi peran, </a:t>
            </a:r>
            <a:r>
              <a:rPr b="1" lang="id" sz="1100">
                <a:solidFill>
                  <a:schemeClr val="dk1"/>
                </a:solidFill>
                <a:latin typeface="Poppins"/>
                <a:ea typeface="Poppins"/>
                <a:cs typeface="Poppins"/>
                <a:sym typeface="Poppins"/>
              </a:rPr>
              <a:t>3</a:t>
            </a:r>
            <a:r>
              <a:rPr b="1" lang="id" sz="1100">
                <a:solidFill>
                  <a:schemeClr val="dk1"/>
                </a:solidFill>
                <a:latin typeface="Poppins"/>
                <a:ea typeface="Poppins"/>
                <a:cs typeface="Poppins"/>
                <a:sym typeface="Poppins"/>
              </a:rPr>
              <a:t> orang anggota kelompok menjadi penjual</a:t>
            </a:r>
            <a:r>
              <a:rPr lang="id" sz="1100">
                <a:solidFill>
                  <a:schemeClr val="dk1"/>
                </a:solidFill>
                <a:latin typeface="Poppins"/>
                <a:ea typeface="Poppins"/>
                <a:cs typeface="Poppins"/>
                <a:sym typeface="Poppins"/>
              </a:rPr>
              <a:t> dan</a:t>
            </a:r>
            <a:r>
              <a:rPr b="1" lang="id" sz="1100">
                <a:solidFill>
                  <a:schemeClr val="dk1"/>
                </a:solidFill>
                <a:latin typeface="Poppins"/>
                <a:ea typeface="Poppins"/>
                <a:cs typeface="Poppins"/>
                <a:sym typeface="Poppins"/>
              </a:rPr>
              <a:t> 2 orang anggota kelompok menjadi pembeli. </a:t>
            </a:r>
            <a:endParaRPr b="1"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Produk yang dijual adalah pizza</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Roti pizza dijual dengan harga Rp10.000</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Adapun harga topping adalah:</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Jamur (Rp4.000)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Bawang Bombay (Rp2.000)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Daging (Rp8.000)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Jagung (Rp3.000)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Sosis (Rp5.000)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Keju (Rp7.000)</a:t>
            </a:r>
            <a:endParaRPr sz="1100">
              <a:solidFill>
                <a:schemeClr val="dk1"/>
              </a:solidFill>
              <a:latin typeface="Poppins"/>
              <a:ea typeface="Poppins"/>
              <a:cs typeface="Poppins"/>
              <a:sym typeface="Poppins"/>
            </a:endParaRPr>
          </a:p>
          <a:p>
            <a:pPr indent="-298449" lvl="0" marL="899999" rtl="0" algn="l">
              <a:spcBef>
                <a:spcPts val="0"/>
              </a:spcBef>
              <a:spcAft>
                <a:spcPts val="0"/>
              </a:spcAft>
              <a:buClr>
                <a:schemeClr val="dk1"/>
              </a:buClr>
              <a:buSzPts val="1100"/>
              <a:buFont typeface="Poppins"/>
              <a:buAutoNum type="alphaLcPeriod"/>
            </a:pPr>
            <a:r>
              <a:rPr lang="id" sz="1100">
                <a:solidFill>
                  <a:schemeClr val="dk1"/>
                </a:solidFill>
                <a:latin typeface="Poppins"/>
                <a:ea typeface="Poppins"/>
                <a:cs typeface="Poppins"/>
                <a:sym typeface="Poppins"/>
              </a:rPr>
              <a:t>Saus (Rp5.000)</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Pembeli silahkan membeli pizza dengan memberitahukan budget yang kalian miliki adalah 25.000</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silahkan memberitahukan harga dari masing-masing topping dengan margin keuntungan yang telah ditetapkan</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silahkan membuatkan pizza sesuai dengan request pembeli dan </a:t>
            </a:r>
            <a:r>
              <a:rPr b="1" lang="id" sz="1100">
                <a:solidFill>
                  <a:schemeClr val="dk1"/>
                </a:solidFill>
                <a:latin typeface="Poppins"/>
                <a:ea typeface="Poppins"/>
                <a:cs typeface="Poppins"/>
                <a:sym typeface="Poppins"/>
              </a:rPr>
              <a:t>dapat melakukan negosiasi harga </a:t>
            </a:r>
            <a:r>
              <a:rPr lang="id" sz="1100">
                <a:solidFill>
                  <a:schemeClr val="dk1"/>
                </a:solidFill>
                <a:latin typeface="Poppins"/>
                <a:ea typeface="Poppins"/>
                <a:cs typeface="Poppins"/>
                <a:sym typeface="Poppins"/>
              </a:rPr>
              <a:t>kepada pembeli sesuai dengan budget yang mereka miliki </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Penjual yang mendapatkan keuntungan paling besar menjadi pemenang pada permainan ini</a:t>
            </a:r>
            <a:endParaRPr sz="1100">
              <a:solidFill>
                <a:schemeClr val="dk1"/>
              </a:solidFill>
              <a:latin typeface="Poppins"/>
              <a:ea typeface="Poppins"/>
              <a:cs typeface="Poppins"/>
              <a:sym typeface="Poppins"/>
            </a:endParaRPr>
          </a:p>
        </p:txBody>
      </p:sp>
      <p:sp>
        <p:nvSpPr>
          <p:cNvPr id="653" name="Google Shape;653;p41"/>
          <p:cNvSpPr txBox="1"/>
          <p:nvPr>
            <p:ph idx="4294967295" type="title"/>
          </p:nvPr>
        </p:nvSpPr>
        <p:spPr>
          <a:xfrm>
            <a:off x="321390" y="647908"/>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1700">
                <a:latin typeface="Poppins"/>
                <a:ea typeface="Poppins"/>
                <a:cs typeface="Poppins"/>
                <a:sym typeface="Poppins"/>
              </a:rPr>
              <a:t>Aktivitas Kedua</a:t>
            </a:r>
            <a:endParaRPr b="1" sz="1300">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pic>
        <p:nvPicPr>
          <p:cNvPr id="658" name="Google Shape;658;p42"/>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659" name="Google Shape;659;p42"/>
          <p:cNvSpPr txBox="1"/>
          <p:nvPr/>
        </p:nvSpPr>
        <p:spPr>
          <a:xfrm>
            <a:off x="1793625" y="1494913"/>
            <a:ext cx="57198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500">
                <a:solidFill>
                  <a:schemeClr val="dk1"/>
                </a:solidFill>
                <a:latin typeface="Poppins"/>
                <a:ea typeface="Poppins"/>
                <a:cs typeface="Poppins"/>
                <a:sym typeface="Poppins"/>
              </a:rPr>
              <a:t>“Kelompok mana yang sudah </a:t>
            </a:r>
            <a:r>
              <a:rPr b="1" lang="id" sz="2500">
                <a:solidFill>
                  <a:srgbClr val="FEB200"/>
                </a:solidFill>
                <a:latin typeface="Poppins"/>
                <a:ea typeface="Poppins"/>
                <a:cs typeface="Poppins"/>
                <a:sym typeface="Poppins"/>
              </a:rPr>
              <a:t>memiliki keuntungan</a:t>
            </a:r>
            <a:r>
              <a:rPr lang="id" sz="2500">
                <a:solidFill>
                  <a:schemeClr val="dk1"/>
                </a:solidFill>
                <a:latin typeface="Poppins"/>
                <a:ea typeface="Poppins"/>
                <a:cs typeface="Poppins"/>
                <a:sym typeface="Poppins"/>
              </a:rPr>
              <a:t> dalam penjualan kedua ini?”</a:t>
            </a:r>
            <a:endParaRPr sz="2500">
              <a:solidFill>
                <a:schemeClr val="dk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p43"/>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665" name="Google Shape;665;p43"/>
          <p:cNvSpPr txBox="1"/>
          <p:nvPr/>
        </p:nvSpPr>
        <p:spPr>
          <a:xfrm>
            <a:off x="1860300" y="1750838"/>
            <a:ext cx="57198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500">
                <a:solidFill>
                  <a:schemeClr val="dk1"/>
                </a:solidFill>
                <a:latin typeface="Poppins"/>
                <a:ea typeface="Poppins"/>
                <a:cs typeface="Poppins"/>
                <a:sym typeface="Poppins"/>
              </a:rPr>
              <a:t>“Mengapa pada aktivitas kedua ini terdapat </a:t>
            </a:r>
            <a:r>
              <a:rPr b="1" lang="id" sz="2500">
                <a:solidFill>
                  <a:srgbClr val="FEB200"/>
                </a:solidFill>
                <a:latin typeface="Poppins"/>
                <a:ea typeface="Poppins"/>
                <a:cs typeface="Poppins"/>
                <a:sym typeface="Poppins"/>
              </a:rPr>
              <a:t>perbedaan dengan aktivitas pertama dalam hal keuntungan</a:t>
            </a:r>
            <a:r>
              <a:rPr lang="id" sz="2500">
                <a:solidFill>
                  <a:schemeClr val="dk1"/>
                </a:solidFill>
                <a:latin typeface="Poppins"/>
                <a:ea typeface="Poppins"/>
                <a:cs typeface="Poppins"/>
                <a:sym typeface="Poppins"/>
              </a:rPr>
              <a:t>”</a:t>
            </a:r>
            <a:endParaRPr sz="2500">
              <a:solidFill>
                <a:schemeClr val="dk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44"/>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671" name="Google Shape;671;p44"/>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4"/>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4"/>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4" name="Google Shape;674;p44"/>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675" name="Google Shape;675;p44"/>
          <p:cNvPicPr preferRelativeResize="0"/>
          <p:nvPr/>
        </p:nvPicPr>
        <p:blipFill>
          <a:blip r:embed="rId4">
            <a:alphaModFix/>
          </a:blip>
          <a:stretch>
            <a:fillRect/>
          </a:stretch>
        </p:blipFill>
        <p:spPr>
          <a:xfrm>
            <a:off x="7790624" y="199175"/>
            <a:ext cx="1118075" cy="484799"/>
          </a:xfrm>
          <a:prstGeom prst="rect">
            <a:avLst/>
          </a:prstGeom>
          <a:noFill/>
          <a:ln>
            <a:noFill/>
          </a:ln>
        </p:spPr>
      </p:pic>
      <p:grpSp>
        <p:nvGrpSpPr>
          <p:cNvPr id="676" name="Google Shape;676;p44"/>
          <p:cNvGrpSpPr/>
          <p:nvPr/>
        </p:nvGrpSpPr>
        <p:grpSpPr>
          <a:xfrm>
            <a:off x="1726944" y="1531338"/>
            <a:ext cx="1841344" cy="2021626"/>
            <a:chOff x="1261725" y="1925850"/>
            <a:chExt cx="1299375" cy="1287250"/>
          </a:xfrm>
        </p:grpSpPr>
        <p:sp>
          <p:nvSpPr>
            <p:cNvPr id="677" name="Google Shape;677;p44"/>
            <p:cNvSpPr/>
            <p:nvPr/>
          </p:nvSpPr>
          <p:spPr>
            <a:xfrm>
              <a:off x="1289975" y="2540700"/>
              <a:ext cx="1271125" cy="285025"/>
            </a:xfrm>
            <a:custGeom>
              <a:rect b="b" l="l" r="r" t="t"/>
              <a:pathLst>
                <a:path extrusionOk="0" h="11401" w="50845">
                  <a:moveTo>
                    <a:pt x="25886" y="0"/>
                  </a:moveTo>
                  <a:lnTo>
                    <a:pt x="1" y="5407"/>
                  </a:lnTo>
                  <a:lnTo>
                    <a:pt x="24958" y="11400"/>
                  </a:lnTo>
                  <a:lnTo>
                    <a:pt x="50845" y="4904"/>
                  </a:lnTo>
                  <a:lnTo>
                    <a:pt x="258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4"/>
            <p:cNvSpPr/>
            <p:nvPr/>
          </p:nvSpPr>
          <p:spPr>
            <a:xfrm>
              <a:off x="1273325" y="2847375"/>
              <a:ext cx="1287775" cy="365725"/>
            </a:xfrm>
            <a:custGeom>
              <a:rect b="b" l="l" r="r" t="t"/>
              <a:pathLst>
                <a:path extrusionOk="0" h="14629" w="51511">
                  <a:moveTo>
                    <a:pt x="26048" y="0"/>
                  </a:moveTo>
                  <a:lnTo>
                    <a:pt x="0" y="6376"/>
                  </a:lnTo>
                  <a:lnTo>
                    <a:pt x="26027" y="14629"/>
                  </a:lnTo>
                  <a:lnTo>
                    <a:pt x="51511" y="6397"/>
                  </a:lnTo>
                  <a:lnTo>
                    <a:pt x="26048" y="0"/>
                  </a:lnTo>
                  <a:close/>
                </a:path>
              </a:pathLst>
            </a:custGeom>
            <a:solidFill>
              <a:srgbClr val="393C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4"/>
            <p:cNvSpPr/>
            <p:nvPr/>
          </p:nvSpPr>
          <p:spPr>
            <a:xfrm>
              <a:off x="1261725" y="1968200"/>
              <a:ext cx="662300" cy="450975"/>
            </a:xfrm>
            <a:custGeom>
              <a:rect b="b" l="l" r="r" t="t"/>
              <a:pathLst>
                <a:path extrusionOk="0" h="18039" w="26492">
                  <a:moveTo>
                    <a:pt x="1" y="1"/>
                  </a:moveTo>
                  <a:lnTo>
                    <a:pt x="1" y="13942"/>
                  </a:lnTo>
                  <a:lnTo>
                    <a:pt x="26491" y="18038"/>
                  </a:lnTo>
                  <a:lnTo>
                    <a:pt x="26491" y="214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4"/>
            <p:cNvSpPr/>
            <p:nvPr/>
          </p:nvSpPr>
          <p:spPr>
            <a:xfrm>
              <a:off x="1924000" y="2310200"/>
              <a:ext cx="637100" cy="902900"/>
            </a:xfrm>
            <a:custGeom>
              <a:rect b="b" l="l" r="r" t="t"/>
              <a:pathLst>
                <a:path extrusionOk="0" h="36116" w="25484">
                  <a:moveTo>
                    <a:pt x="25484" y="0"/>
                  </a:moveTo>
                  <a:lnTo>
                    <a:pt x="15839" y="1674"/>
                  </a:lnTo>
                  <a:lnTo>
                    <a:pt x="15839" y="16464"/>
                  </a:lnTo>
                  <a:lnTo>
                    <a:pt x="0" y="20236"/>
                  </a:lnTo>
                  <a:lnTo>
                    <a:pt x="0" y="36116"/>
                  </a:lnTo>
                  <a:lnTo>
                    <a:pt x="15839" y="31072"/>
                  </a:lnTo>
                  <a:lnTo>
                    <a:pt x="18119" y="30345"/>
                  </a:lnTo>
                  <a:lnTo>
                    <a:pt x="18119" y="30305"/>
                  </a:lnTo>
                  <a:lnTo>
                    <a:pt x="25484" y="27884"/>
                  </a:lnTo>
                  <a:lnTo>
                    <a:pt x="25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4"/>
            <p:cNvSpPr/>
            <p:nvPr/>
          </p:nvSpPr>
          <p:spPr>
            <a:xfrm>
              <a:off x="1519475" y="1943000"/>
              <a:ext cx="636075" cy="776800"/>
            </a:xfrm>
            <a:custGeom>
              <a:rect b="b" l="l" r="r" t="t"/>
              <a:pathLst>
                <a:path extrusionOk="0" h="31072" w="25443">
                  <a:moveTo>
                    <a:pt x="25443" y="0"/>
                  </a:moveTo>
                  <a:lnTo>
                    <a:pt x="0" y="705"/>
                  </a:lnTo>
                  <a:lnTo>
                    <a:pt x="0" y="31071"/>
                  </a:lnTo>
                  <a:lnTo>
                    <a:pt x="25443" y="25845"/>
                  </a:lnTo>
                  <a:lnTo>
                    <a:pt x="254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4"/>
            <p:cNvSpPr/>
            <p:nvPr/>
          </p:nvSpPr>
          <p:spPr>
            <a:xfrm>
              <a:off x="1261725" y="1925850"/>
              <a:ext cx="893825" cy="68100"/>
            </a:xfrm>
            <a:custGeom>
              <a:rect b="b" l="l" r="r" t="t"/>
              <a:pathLst>
                <a:path extrusionOk="0" h="2724" w="35753">
                  <a:moveTo>
                    <a:pt x="26553" y="0"/>
                  </a:moveTo>
                  <a:lnTo>
                    <a:pt x="1" y="1695"/>
                  </a:lnTo>
                  <a:lnTo>
                    <a:pt x="10310" y="2723"/>
                  </a:lnTo>
                  <a:lnTo>
                    <a:pt x="35753" y="686"/>
                  </a:lnTo>
                  <a:lnTo>
                    <a:pt x="265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4"/>
            <p:cNvSpPr/>
            <p:nvPr/>
          </p:nvSpPr>
          <p:spPr>
            <a:xfrm>
              <a:off x="1261725" y="2281950"/>
              <a:ext cx="662300" cy="931150"/>
            </a:xfrm>
            <a:custGeom>
              <a:rect b="b" l="l" r="r" t="t"/>
              <a:pathLst>
                <a:path extrusionOk="0" h="37246" w="26492">
                  <a:moveTo>
                    <a:pt x="1" y="1"/>
                  </a:moveTo>
                  <a:lnTo>
                    <a:pt x="1" y="28974"/>
                  </a:lnTo>
                  <a:lnTo>
                    <a:pt x="10270" y="32100"/>
                  </a:lnTo>
                  <a:lnTo>
                    <a:pt x="26491" y="37246"/>
                  </a:lnTo>
                  <a:lnTo>
                    <a:pt x="26491" y="21366"/>
                  </a:lnTo>
                  <a:lnTo>
                    <a:pt x="10310" y="17513"/>
                  </a:lnTo>
                  <a:lnTo>
                    <a:pt x="10310" y="17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4"/>
            <p:cNvSpPr/>
            <p:nvPr/>
          </p:nvSpPr>
          <p:spPr>
            <a:xfrm>
              <a:off x="1924000" y="2291525"/>
              <a:ext cx="396000" cy="430300"/>
            </a:xfrm>
            <a:custGeom>
              <a:rect b="b" l="l" r="r" t="t"/>
              <a:pathLst>
                <a:path extrusionOk="0" h="17212" w="15840">
                  <a:moveTo>
                    <a:pt x="0" y="0"/>
                  </a:moveTo>
                  <a:lnTo>
                    <a:pt x="0" y="13801"/>
                  </a:lnTo>
                  <a:lnTo>
                    <a:pt x="15839" y="17211"/>
                  </a:lnTo>
                  <a:lnTo>
                    <a:pt x="15839" y="24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p:nvPr/>
          </p:nvSpPr>
          <p:spPr>
            <a:xfrm>
              <a:off x="1924000" y="2260775"/>
              <a:ext cx="637100" cy="91300"/>
            </a:xfrm>
            <a:custGeom>
              <a:rect b="b" l="l" r="r" t="t"/>
              <a:pathLst>
                <a:path extrusionOk="0" h="3652" w="25484">
                  <a:moveTo>
                    <a:pt x="9222" y="0"/>
                  </a:moveTo>
                  <a:lnTo>
                    <a:pt x="0" y="1230"/>
                  </a:lnTo>
                  <a:lnTo>
                    <a:pt x="15839" y="3651"/>
                  </a:lnTo>
                  <a:lnTo>
                    <a:pt x="25484" y="1977"/>
                  </a:lnTo>
                  <a:lnTo>
                    <a:pt x="92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44"/>
          <p:cNvSpPr txBox="1"/>
          <p:nvPr>
            <p:ph idx="4294967295" type="title"/>
          </p:nvPr>
        </p:nvSpPr>
        <p:spPr>
          <a:xfrm>
            <a:off x="4101750" y="1039025"/>
            <a:ext cx="3516000" cy="14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4600">
                <a:latin typeface="Poppins"/>
                <a:ea typeface="Poppins"/>
                <a:cs typeface="Poppins"/>
                <a:sym typeface="Poppins"/>
              </a:rPr>
              <a:t>Cost Structure</a:t>
            </a:r>
            <a:endParaRPr b="1" sz="4600">
              <a:latin typeface="Poppins"/>
              <a:ea typeface="Poppins"/>
              <a:cs typeface="Poppins"/>
              <a:sym typeface="Poppins"/>
            </a:endParaRPr>
          </a:p>
        </p:txBody>
      </p:sp>
      <p:sp>
        <p:nvSpPr>
          <p:cNvPr id="687" name="Google Shape;687;p44"/>
          <p:cNvSpPr txBox="1"/>
          <p:nvPr>
            <p:ph idx="4294967295" type="subTitle"/>
          </p:nvPr>
        </p:nvSpPr>
        <p:spPr>
          <a:xfrm>
            <a:off x="4259700" y="2639225"/>
            <a:ext cx="3200100" cy="773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id" sz="1300">
                <a:solidFill>
                  <a:srgbClr val="242424"/>
                </a:solidFill>
                <a:latin typeface="Poppins"/>
                <a:ea typeface="Poppins"/>
                <a:cs typeface="Poppins"/>
                <a:sym typeface="Poppins"/>
              </a:rPr>
              <a:t>“K</a:t>
            </a:r>
            <a:r>
              <a:rPr lang="id" sz="1300">
                <a:solidFill>
                  <a:srgbClr val="242424"/>
                </a:solidFill>
                <a:latin typeface="Poppins"/>
                <a:ea typeface="Poppins"/>
                <a:cs typeface="Poppins"/>
                <a:sym typeface="Poppins"/>
              </a:rPr>
              <a:t>omponen yang mencerminkan struktur biaya yang dikeluarkan oleh bisnis”</a:t>
            </a:r>
            <a:endParaRPr sz="1300">
              <a:solidFill>
                <a:srgbClr val="242424"/>
              </a:solidFill>
              <a:latin typeface="Poppins"/>
              <a:ea typeface="Poppins"/>
              <a:cs typeface="Poppins"/>
              <a:sym typeface="Poppins"/>
            </a:endParaRPr>
          </a:p>
        </p:txBody>
      </p:sp>
      <p:sp>
        <p:nvSpPr>
          <p:cNvPr id="688" name="Google Shape;688;p4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9" name="Google Shape;689;p44"/>
          <p:cNvSpPr txBox="1"/>
          <p:nvPr/>
        </p:nvSpPr>
        <p:spPr>
          <a:xfrm>
            <a:off x="6635400" y="4780325"/>
            <a:ext cx="2508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900">
                <a:latin typeface="Poppins"/>
                <a:ea typeface="Poppins"/>
                <a:cs typeface="Poppins"/>
                <a:sym typeface="Poppins"/>
              </a:rPr>
              <a:t>Source: </a:t>
            </a:r>
            <a:r>
              <a:rPr lang="id" sz="900" u="sng">
                <a:solidFill>
                  <a:schemeClr val="hlink"/>
                </a:solidFill>
                <a:latin typeface="Poppins"/>
                <a:ea typeface="Poppins"/>
                <a:cs typeface="Poppins"/>
                <a:sym typeface="Poppins"/>
                <a:hlinkClick r:id="rId5"/>
              </a:rPr>
              <a:t>https://youtu.be/aS8egVdASKk</a:t>
            </a:r>
            <a:endParaRPr sz="900">
              <a:latin typeface="Poppins"/>
              <a:ea typeface="Poppins"/>
              <a:cs typeface="Poppins"/>
              <a:sym typeface="Poppins"/>
            </a:endParaRPr>
          </a:p>
          <a:p>
            <a:pPr indent="0" lvl="0" marL="0" rtl="0" algn="l">
              <a:spcBef>
                <a:spcPts val="0"/>
              </a:spcBef>
              <a:spcAft>
                <a:spcPts val="0"/>
              </a:spcAft>
              <a:buNone/>
            </a:pPr>
            <a:r>
              <a:t/>
            </a:r>
            <a:endParaRPr sz="900">
              <a:latin typeface="Poppins"/>
              <a:ea typeface="Poppins"/>
              <a:cs typeface="Poppins"/>
              <a:sym typeface="Poppins"/>
            </a:endParaRPr>
          </a:p>
          <a:p>
            <a:pPr indent="0" lvl="0" marL="0" rtl="0" algn="l">
              <a:spcBef>
                <a:spcPts val="0"/>
              </a:spcBef>
              <a:spcAft>
                <a:spcPts val="0"/>
              </a:spcAft>
              <a:buNone/>
            </a:pPr>
            <a:r>
              <a:t/>
            </a:r>
            <a:endParaRPr sz="9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7"/>
          <p:cNvSpPr/>
          <p:nvPr/>
        </p:nvSpPr>
        <p:spPr>
          <a:xfrm>
            <a:off x="0" y="38067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txBox="1"/>
          <p:nvPr>
            <p:ph type="title"/>
          </p:nvPr>
        </p:nvSpPr>
        <p:spPr>
          <a:xfrm>
            <a:off x="429975" y="757775"/>
            <a:ext cx="3239100" cy="62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6666"/>
              <a:buFont typeface="Arial"/>
              <a:buNone/>
            </a:pPr>
            <a:r>
              <a:rPr b="1" lang="id">
                <a:latin typeface="Poppins"/>
                <a:ea typeface="Poppins"/>
                <a:cs typeface="Poppins"/>
                <a:sym typeface="Poppins"/>
              </a:rPr>
              <a:t>List of Content</a:t>
            </a:r>
            <a:r>
              <a:rPr b="1" lang="id" sz="1650">
                <a:latin typeface="Poppins"/>
                <a:ea typeface="Poppins"/>
                <a:cs typeface="Poppins"/>
                <a:sym typeface="Poppins"/>
              </a:rPr>
              <a:t> (overview untuk Trainer)</a:t>
            </a:r>
            <a:endParaRPr b="1" sz="1650">
              <a:latin typeface="Poppins"/>
              <a:ea typeface="Poppins"/>
              <a:cs typeface="Poppins"/>
              <a:sym typeface="Poppins"/>
            </a:endParaRPr>
          </a:p>
          <a:p>
            <a:pPr indent="0" lvl="0" marL="0" rtl="0" algn="l">
              <a:spcBef>
                <a:spcPts val="0"/>
              </a:spcBef>
              <a:spcAft>
                <a:spcPts val="0"/>
              </a:spcAft>
              <a:buClr>
                <a:schemeClr val="dk1"/>
              </a:buClr>
              <a:buSzPct val="66666"/>
              <a:buFont typeface="Arial"/>
              <a:buNone/>
            </a:pPr>
            <a:r>
              <a:t/>
            </a:r>
            <a:endParaRPr b="1" sz="1650">
              <a:latin typeface="Poppins"/>
              <a:ea typeface="Poppins"/>
              <a:cs typeface="Poppins"/>
              <a:sym typeface="Poppins"/>
            </a:endParaRPr>
          </a:p>
          <a:p>
            <a:pPr indent="0" lvl="0" marL="0" rtl="0" algn="l">
              <a:spcBef>
                <a:spcPts val="0"/>
              </a:spcBef>
              <a:spcAft>
                <a:spcPts val="0"/>
              </a:spcAft>
              <a:buNone/>
            </a:pPr>
            <a:r>
              <a:t/>
            </a:r>
            <a:endParaRPr b="1">
              <a:latin typeface="Poppins"/>
              <a:ea typeface="Poppins"/>
              <a:cs typeface="Poppins"/>
              <a:sym typeface="Poppins"/>
            </a:endParaRPr>
          </a:p>
        </p:txBody>
      </p:sp>
      <p:grpSp>
        <p:nvGrpSpPr>
          <p:cNvPr id="505" name="Google Shape;505;p27"/>
          <p:cNvGrpSpPr/>
          <p:nvPr/>
        </p:nvGrpSpPr>
        <p:grpSpPr>
          <a:xfrm>
            <a:off x="5033296" y="1197834"/>
            <a:ext cx="4997883" cy="2984705"/>
            <a:chOff x="238125" y="564650"/>
            <a:chExt cx="7254875" cy="4584800"/>
          </a:xfrm>
        </p:grpSpPr>
        <p:sp>
          <p:nvSpPr>
            <p:cNvPr id="506" name="Google Shape;506;p27"/>
            <p:cNvSpPr/>
            <p:nvPr/>
          </p:nvSpPr>
          <p:spPr>
            <a:xfrm>
              <a:off x="238125" y="1240925"/>
              <a:ext cx="2084275" cy="1202475"/>
            </a:xfrm>
            <a:custGeom>
              <a:rect b="b" l="l" r="r" t="t"/>
              <a:pathLst>
                <a:path extrusionOk="0" h="48099" w="83371">
                  <a:moveTo>
                    <a:pt x="62495" y="0"/>
                  </a:moveTo>
                  <a:lnTo>
                    <a:pt x="0" y="36068"/>
                  </a:lnTo>
                  <a:lnTo>
                    <a:pt x="20838" y="48098"/>
                  </a:lnTo>
                  <a:lnTo>
                    <a:pt x="82177" y="12692"/>
                  </a:lnTo>
                  <a:cubicBezTo>
                    <a:pt x="82575" y="12465"/>
                    <a:pt x="82972" y="12257"/>
                    <a:pt x="83371" y="12048"/>
                  </a:cubicBezTo>
                  <a:lnTo>
                    <a:pt x="62495"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1800500" y="961750"/>
              <a:ext cx="2545525" cy="1784250"/>
            </a:xfrm>
            <a:custGeom>
              <a:rect b="b" l="l" r="r" t="t"/>
              <a:pathLst>
                <a:path extrusionOk="0" h="71370" w="101821">
                  <a:moveTo>
                    <a:pt x="41656" y="0"/>
                  </a:moveTo>
                  <a:cubicBezTo>
                    <a:pt x="27273" y="0"/>
                    <a:pt x="12891" y="3722"/>
                    <a:pt x="0" y="11167"/>
                  </a:cubicBezTo>
                  <a:lnTo>
                    <a:pt x="20876" y="23215"/>
                  </a:lnTo>
                  <a:cubicBezTo>
                    <a:pt x="27375" y="19727"/>
                    <a:pt x="34535" y="17978"/>
                    <a:pt x="41695" y="17978"/>
                  </a:cubicBezTo>
                  <a:cubicBezTo>
                    <a:pt x="49270" y="17978"/>
                    <a:pt x="56843" y="19935"/>
                    <a:pt x="63630" y="23859"/>
                  </a:cubicBezTo>
                  <a:cubicBezTo>
                    <a:pt x="72382" y="28898"/>
                    <a:pt x="72382" y="41534"/>
                    <a:pt x="63630" y="46591"/>
                  </a:cubicBezTo>
                  <a:lnTo>
                    <a:pt x="41656" y="59265"/>
                  </a:lnTo>
                  <a:lnTo>
                    <a:pt x="62589" y="71369"/>
                  </a:lnTo>
                  <a:cubicBezTo>
                    <a:pt x="63044" y="71028"/>
                    <a:pt x="63498" y="70707"/>
                    <a:pt x="63991" y="70422"/>
                  </a:cubicBezTo>
                  <a:lnTo>
                    <a:pt x="83313" y="59265"/>
                  </a:lnTo>
                  <a:cubicBezTo>
                    <a:pt x="101820" y="48581"/>
                    <a:pt x="101820" y="21851"/>
                    <a:pt x="83313" y="11167"/>
                  </a:cubicBezTo>
                  <a:cubicBezTo>
                    <a:pt x="70422" y="3722"/>
                    <a:pt x="56039" y="0"/>
                    <a:pt x="41656" y="0"/>
                  </a:cubicBezTo>
                  <a:close/>
                </a:path>
              </a:pathLst>
            </a:custGeom>
            <a:solidFill>
              <a:srgbClr val="E8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2378725" y="2443375"/>
              <a:ext cx="2546000" cy="1481675"/>
            </a:xfrm>
            <a:custGeom>
              <a:rect b="b" l="l" r="r" t="t"/>
              <a:pathLst>
                <a:path extrusionOk="0" h="59267" w="101840">
                  <a:moveTo>
                    <a:pt x="18527" y="0"/>
                  </a:moveTo>
                  <a:lnTo>
                    <a:pt x="18489" y="18"/>
                  </a:lnTo>
                  <a:cubicBezTo>
                    <a:pt x="0" y="10702"/>
                    <a:pt x="0" y="37413"/>
                    <a:pt x="18489" y="48097"/>
                  </a:cubicBezTo>
                  <a:cubicBezTo>
                    <a:pt x="31394" y="55544"/>
                    <a:pt x="45791" y="59266"/>
                    <a:pt x="60186" y="59266"/>
                  </a:cubicBezTo>
                  <a:cubicBezTo>
                    <a:pt x="74571" y="59266"/>
                    <a:pt x="88954" y="55549"/>
                    <a:pt x="101840" y="48116"/>
                  </a:cubicBezTo>
                  <a:lnTo>
                    <a:pt x="81022" y="36087"/>
                  </a:lnTo>
                  <a:lnTo>
                    <a:pt x="79506" y="36958"/>
                  </a:lnTo>
                  <a:cubicBezTo>
                    <a:pt x="73529" y="40406"/>
                    <a:pt x="66856" y="42129"/>
                    <a:pt x="60184" y="42129"/>
                  </a:cubicBezTo>
                  <a:cubicBezTo>
                    <a:pt x="53511" y="42129"/>
                    <a:pt x="46838" y="40406"/>
                    <a:pt x="40862" y="36958"/>
                  </a:cubicBezTo>
                  <a:cubicBezTo>
                    <a:pt x="31428" y="31502"/>
                    <a:pt x="30973" y="18318"/>
                    <a:pt x="39460" y="12104"/>
                  </a:cubicBezTo>
                  <a:lnTo>
                    <a:pt x="185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3233550" y="2664500"/>
              <a:ext cx="131700" cy="91450"/>
            </a:xfrm>
            <a:custGeom>
              <a:rect b="b" l="l" r="r" t="t"/>
              <a:pathLst>
                <a:path extrusionOk="0" h="3658" w="5268">
                  <a:moveTo>
                    <a:pt x="5267" y="1"/>
                  </a:moveTo>
                  <a:lnTo>
                    <a:pt x="1" y="1933"/>
                  </a:lnTo>
                  <a:lnTo>
                    <a:pt x="3449" y="3658"/>
                  </a:lnTo>
                  <a:lnTo>
                    <a:pt x="5267" y="3259"/>
                  </a:lnTo>
                  <a:lnTo>
                    <a:pt x="5267" y="1"/>
                  </a:lnTo>
                  <a:close/>
                </a:path>
              </a:pathLst>
            </a:custGeom>
            <a:solidFill>
              <a:srgbClr val="B84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4404250" y="2778175"/>
              <a:ext cx="3088750" cy="1469075"/>
            </a:xfrm>
            <a:custGeom>
              <a:rect b="b" l="l" r="r" t="t"/>
              <a:pathLst>
                <a:path extrusionOk="0" h="58763" w="123550">
                  <a:moveTo>
                    <a:pt x="62478" y="0"/>
                  </a:moveTo>
                  <a:cubicBezTo>
                    <a:pt x="47534" y="0"/>
                    <a:pt x="32593" y="3865"/>
                    <a:pt x="19210" y="11594"/>
                  </a:cubicBezTo>
                  <a:lnTo>
                    <a:pt x="1" y="22695"/>
                  </a:lnTo>
                  <a:lnTo>
                    <a:pt x="20819" y="34724"/>
                  </a:lnTo>
                  <a:cubicBezTo>
                    <a:pt x="20839" y="34705"/>
                    <a:pt x="20839" y="34705"/>
                    <a:pt x="20857" y="34705"/>
                  </a:cubicBezTo>
                  <a:lnTo>
                    <a:pt x="41770" y="22619"/>
                  </a:lnTo>
                  <a:cubicBezTo>
                    <a:pt x="48183" y="18916"/>
                    <a:pt x="55334" y="17064"/>
                    <a:pt x="62483" y="17064"/>
                  </a:cubicBezTo>
                  <a:cubicBezTo>
                    <a:pt x="69632" y="17064"/>
                    <a:pt x="76778" y="18916"/>
                    <a:pt x="83181" y="22619"/>
                  </a:cubicBezTo>
                  <a:cubicBezTo>
                    <a:pt x="92463" y="27961"/>
                    <a:pt x="92483" y="41317"/>
                    <a:pt x="83294" y="46734"/>
                  </a:cubicBezTo>
                  <a:lnTo>
                    <a:pt x="104132" y="58763"/>
                  </a:lnTo>
                  <a:lnTo>
                    <a:pt x="105761" y="57835"/>
                  </a:lnTo>
                  <a:cubicBezTo>
                    <a:pt x="123550" y="47548"/>
                    <a:pt x="123550" y="21881"/>
                    <a:pt x="105761" y="11594"/>
                  </a:cubicBezTo>
                  <a:cubicBezTo>
                    <a:pt x="92368" y="3865"/>
                    <a:pt x="77422" y="0"/>
                    <a:pt x="6247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4924725" y="3946525"/>
              <a:ext cx="2082850" cy="1202925"/>
            </a:xfrm>
            <a:custGeom>
              <a:rect b="b" l="l" r="r" t="t"/>
              <a:pathLst>
                <a:path extrusionOk="0" h="48117" w="83314">
                  <a:moveTo>
                    <a:pt x="62475" y="0"/>
                  </a:moveTo>
                  <a:cubicBezTo>
                    <a:pt x="62437" y="19"/>
                    <a:pt x="62400" y="57"/>
                    <a:pt x="62362" y="76"/>
                  </a:cubicBezTo>
                  <a:lnTo>
                    <a:pt x="0" y="36087"/>
                  </a:lnTo>
                  <a:lnTo>
                    <a:pt x="20838" y="48117"/>
                  </a:lnTo>
                  <a:lnTo>
                    <a:pt x="83313" y="12029"/>
                  </a:lnTo>
                  <a:lnTo>
                    <a:pt x="62475" y="0"/>
                  </a:lnTo>
                  <a:close/>
                </a:path>
              </a:pathLst>
            </a:custGeom>
            <a:solidFill>
              <a:srgbClr val="79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238125" y="1159450"/>
              <a:ext cx="2084275" cy="1202950"/>
            </a:xfrm>
            <a:custGeom>
              <a:rect b="b" l="l" r="r" t="t"/>
              <a:pathLst>
                <a:path extrusionOk="0" h="48118" w="83371">
                  <a:moveTo>
                    <a:pt x="62495" y="1"/>
                  </a:moveTo>
                  <a:lnTo>
                    <a:pt x="0" y="36089"/>
                  </a:lnTo>
                  <a:lnTo>
                    <a:pt x="20838" y="48117"/>
                  </a:lnTo>
                  <a:lnTo>
                    <a:pt x="82177" y="12693"/>
                  </a:lnTo>
                  <a:cubicBezTo>
                    <a:pt x="82575" y="12466"/>
                    <a:pt x="82972" y="12276"/>
                    <a:pt x="83371" y="12069"/>
                  </a:cubicBezTo>
                  <a:lnTo>
                    <a:pt x="624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1800500" y="880650"/>
              <a:ext cx="2545525" cy="1783875"/>
            </a:xfrm>
            <a:custGeom>
              <a:rect b="b" l="l" r="r" t="t"/>
              <a:pathLst>
                <a:path extrusionOk="0" h="71355" w="101821">
                  <a:moveTo>
                    <a:pt x="41656" y="1"/>
                  </a:moveTo>
                  <a:cubicBezTo>
                    <a:pt x="27273" y="1"/>
                    <a:pt x="12891" y="3718"/>
                    <a:pt x="0" y="11153"/>
                  </a:cubicBezTo>
                  <a:lnTo>
                    <a:pt x="20876" y="23221"/>
                  </a:lnTo>
                  <a:cubicBezTo>
                    <a:pt x="27375" y="19722"/>
                    <a:pt x="34536" y="17973"/>
                    <a:pt x="41697" y="17973"/>
                  </a:cubicBezTo>
                  <a:cubicBezTo>
                    <a:pt x="49271" y="17973"/>
                    <a:pt x="56843" y="19930"/>
                    <a:pt x="63630" y="23845"/>
                  </a:cubicBezTo>
                  <a:cubicBezTo>
                    <a:pt x="72382" y="28904"/>
                    <a:pt x="72382" y="41520"/>
                    <a:pt x="63630" y="46577"/>
                  </a:cubicBezTo>
                  <a:lnTo>
                    <a:pt x="41656" y="59269"/>
                  </a:lnTo>
                  <a:lnTo>
                    <a:pt x="62589" y="71355"/>
                  </a:lnTo>
                  <a:cubicBezTo>
                    <a:pt x="63044" y="71034"/>
                    <a:pt x="63498" y="70711"/>
                    <a:pt x="63991" y="70427"/>
                  </a:cubicBezTo>
                  <a:lnTo>
                    <a:pt x="83313" y="59269"/>
                  </a:lnTo>
                  <a:cubicBezTo>
                    <a:pt x="101820" y="48567"/>
                    <a:pt x="101820" y="21857"/>
                    <a:pt x="83313" y="11153"/>
                  </a:cubicBezTo>
                  <a:cubicBezTo>
                    <a:pt x="70422" y="3718"/>
                    <a:pt x="56039" y="1"/>
                    <a:pt x="41656" y="1"/>
                  </a:cubicBezTo>
                  <a:close/>
                </a:path>
              </a:pathLst>
            </a:custGeom>
            <a:solidFill>
              <a:srgbClr val="ECB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4404250" y="2697200"/>
              <a:ext cx="3088750" cy="1469100"/>
            </a:xfrm>
            <a:custGeom>
              <a:rect b="b" l="l" r="r" t="t"/>
              <a:pathLst>
                <a:path extrusionOk="0" h="58764" w="123550">
                  <a:moveTo>
                    <a:pt x="62478" y="1"/>
                  </a:moveTo>
                  <a:cubicBezTo>
                    <a:pt x="47534" y="1"/>
                    <a:pt x="32593" y="3865"/>
                    <a:pt x="19210" y="11594"/>
                  </a:cubicBezTo>
                  <a:lnTo>
                    <a:pt x="1" y="22675"/>
                  </a:lnTo>
                  <a:lnTo>
                    <a:pt x="20819" y="34705"/>
                  </a:lnTo>
                  <a:cubicBezTo>
                    <a:pt x="20839" y="34705"/>
                    <a:pt x="20839" y="34705"/>
                    <a:pt x="20857" y="34685"/>
                  </a:cubicBezTo>
                  <a:lnTo>
                    <a:pt x="41770" y="22600"/>
                  </a:lnTo>
                  <a:cubicBezTo>
                    <a:pt x="48183" y="18906"/>
                    <a:pt x="55334" y="17059"/>
                    <a:pt x="62483" y="17059"/>
                  </a:cubicBezTo>
                  <a:cubicBezTo>
                    <a:pt x="69632" y="17059"/>
                    <a:pt x="76778" y="18906"/>
                    <a:pt x="83181" y="22600"/>
                  </a:cubicBezTo>
                  <a:cubicBezTo>
                    <a:pt x="92463" y="27961"/>
                    <a:pt x="92483" y="41297"/>
                    <a:pt x="83294" y="46733"/>
                  </a:cubicBezTo>
                  <a:lnTo>
                    <a:pt x="104132" y="58763"/>
                  </a:lnTo>
                  <a:lnTo>
                    <a:pt x="105761" y="57816"/>
                  </a:lnTo>
                  <a:cubicBezTo>
                    <a:pt x="123550" y="47549"/>
                    <a:pt x="123550" y="21861"/>
                    <a:pt x="105761" y="11594"/>
                  </a:cubicBezTo>
                  <a:cubicBezTo>
                    <a:pt x="92368" y="3865"/>
                    <a:pt x="77422" y="1"/>
                    <a:pt x="62478" y="1"/>
                  </a:cubicBezTo>
                  <a:close/>
                </a:path>
              </a:pathLst>
            </a:custGeom>
            <a:solidFill>
              <a:srgbClr val="FCC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4924725" y="3865525"/>
              <a:ext cx="2082850" cy="1202475"/>
            </a:xfrm>
            <a:custGeom>
              <a:rect b="b" l="l" r="r" t="t"/>
              <a:pathLst>
                <a:path extrusionOk="0" h="48099" w="83314">
                  <a:moveTo>
                    <a:pt x="62475" y="0"/>
                  </a:moveTo>
                  <a:cubicBezTo>
                    <a:pt x="62437" y="20"/>
                    <a:pt x="62400" y="58"/>
                    <a:pt x="62362" y="76"/>
                  </a:cubicBezTo>
                  <a:lnTo>
                    <a:pt x="0" y="36069"/>
                  </a:lnTo>
                  <a:lnTo>
                    <a:pt x="20838" y="48098"/>
                  </a:lnTo>
                  <a:lnTo>
                    <a:pt x="83313" y="12030"/>
                  </a:lnTo>
                  <a:lnTo>
                    <a:pt x="624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759050" y="1461150"/>
              <a:ext cx="1563350" cy="982250"/>
            </a:xfrm>
            <a:custGeom>
              <a:rect b="b" l="l" r="r" t="t"/>
              <a:pathLst>
                <a:path extrusionOk="0" h="39290" w="62534">
                  <a:moveTo>
                    <a:pt x="62534" y="1"/>
                  </a:moveTo>
                  <a:lnTo>
                    <a:pt x="1" y="36049"/>
                  </a:lnTo>
                  <a:lnTo>
                    <a:pt x="1" y="39289"/>
                  </a:lnTo>
                  <a:lnTo>
                    <a:pt x="62534" y="3239"/>
                  </a:lnTo>
                  <a:lnTo>
                    <a:pt x="62534"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238125" y="2061650"/>
              <a:ext cx="520950" cy="381750"/>
            </a:xfrm>
            <a:custGeom>
              <a:rect b="b" l="l" r="r" t="t"/>
              <a:pathLst>
                <a:path extrusionOk="0" h="15270" w="20838">
                  <a:moveTo>
                    <a:pt x="0" y="1"/>
                  </a:moveTo>
                  <a:lnTo>
                    <a:pt x="0" y="3239"/>
                  </a:lnTo>
                  <a:lnTo>
                    <a:pt x="20838" y="15269"/>
                  </a:lnTo>
                  <a:lnTo>
                    <a:pt x="20838" y="1202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4740500" y="3564825"/>
              <a:ext cx="184225" cy="104650"/>
            </a:xfrm>
            <a:custGeom>
              <a:rect b="b" l="l" r="r" t="t"/>
              <a:pathLst>
                <a:path extrusionOk="0" h="4186" w="7369">
                  <a:moveTo>
                    <a:pt x="1" y="0"/>
                  </a:moveTo>
                  <a:lnTo>
                    <a:pt x="645" y="4186"/>
                  </a:lnTo>
                  <a:lnTo>
                    <a:pt x="7369" y="3258"/>
                  </a:lnTo>
                  <a:lnTo>
                    <a:pt x="7369" y="0"/>
                  </a:lnTo>
                  <a:close/>
                </a:path>
              </a:pathLst>
            </a:custGeom>
            <a:solidFill>
              <a:srgbClr val="B84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2378725" y="2362375"/>
              <a:ext cx="2546000" cy="1481200"/>
            </a:xfrm>
            <a:custGeom>
              <a:rect b="b" l="l" r="r" t="t"/>
              <a:pathLst>
                <a:path extrusionOk="0" h="59248" w="101840">
                  <a:moveTo>
                    <a:pt x="18527" y="0"/>
                  </a:moveTo>
                  <a:lnTo>
                    <a:pt x="18489" y="20"/>
                  </a:lnTo>
                  <a:cubicBezTo>
                    <a:pt x="0" y="10704"/>
                    <a:pt x="0" y="37394"/>
                    <a:pt x="18489" y="48078"/>
                  </a:cubicBezTo>
                  <a:cubicBezTo>
                    <a:pt x="31394" y="55526"/>
                    <a:pt x="45791" y="59248"/>
                    <a:pt x="60186" y="59248"/>
                  </a:cubicBezTo>
                  <a:cubicBezTo>
                    <a:pt x="74571" y="59248"/>
                    <a:pt x="88954" y="55531"/>
                    <a:pt x="101840" y="48098"/>
                  </a:cubicBezTo>
                  <a:lnTo>
                    <a:pt x="81022" y="36068"/>
                  </a:lnTo>
                  <a:lnTo>
                    <a:pt x="79506" y="36940"/>
                  </a:lnTo>
                  <a:cubicBezTo>
                    <a:pt x="73529" y="40397"/>
                    <a:pt x="66856" y="42126"/>
                    <a:pt x="60184" y="42126"/>
                  </a:cubicBezTo>
                  <a:cubicBezTo>
                    <a:pt x="53511" y="42126"/>
                    <a:pt x="46838" y="40397"/>
                    <a:pt x="40862" y="36940"/>
                  </a:cubicBezTo>
                  <a:cubicBezTo>
                    <a:pt x="31428" y="31504"/>
                    <a:pt x="30973" y="18319"/>
                    <a:pt x="39460" y="12086"/>
                  </a:cubicBezTo>
                  <a:lnTo>
                    <a:pt x="185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5444700" y="4166725"/>
              <a:ext cx="1563800" cy="982725"/>
            </a:xfrm>
            <a:custGeom>
              <a:rect b="b" l="l" r="r" t="t"/>
              <a:pathLst>
                <a:path extrusionOk="0" h="39309" w="62552">
                  <a:moveTo>
                    <a:pt x="62552" y="0"/>
                  </a:moveTo>
                  <a:lnTo>
                    <a:pt x="1" y="36050"/>
                  </a:lnTo>
                  <a:lnTo>
                    <a:pt x="1" y="39309"/>
                  </a:lnTo>
                  <a:lnTo>
                    <a:pt x="62552" y="3259"/>
                  </a:lnTo>
                  <a:lnTo>
                    <a:pt x="625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4924250" y="4767225"/>
              <a:ext cx="520475" cy="382225"/>
            </a:xfrm>
            <a:custGeom>
              <a:rect b="b" l="l" r="r" t="t"/>
              <a:pathLst>
                <a:path extrusionOk="0" h="15289" w="20819">
                  <a:moveTo>
                    <a:pt x="1" y="1"/>
                  </a:moveTo>
                  <a:lnTo>
                    <a:pt x="1" y="3259"/>
                  </a:lnTo>
                  <a:lnTo>
                    <a:pt x="20819" y="15289"/>
                  </a:lnTo>
                  <a:lnTo>
                    <a:pt x="20819" y="1203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768075" y="1515150"/>
              <a:ext cx="194650" cy="224950"/>
            </a:xfrm>
            <a:custGeom>
              <a:rect b="b" l="l" r="r" t="t"/>
              <a:pathLst>
                <a:path extrusionOk="0" h="8998" w="7786">
                  <a:moveTo>
                    <a:pt x="0" y="0"/>
                  </a:moveTo>
                  <a:lnTo>
                    <a:pt x="0" y="8997"/>
                  </a:lnTo>
                  <a:lnTo>
                    <a:pt x="7785" y="0"/>
                  </a:lnTo>
                  <a:close/>
                </a:path>
              </a:pathLst>
            </a:custGeom>
            <a:solidFill>
              <a:srgbClr val="B630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646350" y="2178625"/>
              <a:ext cx="243925" cy="103275"/>
            </a:xfrm>
            <a:custGeom>
              <a:rect b="b" l="l" r="r" t="t"/>
              <a:pathLst>
                <a:path extrusionOk="0" h="4131" w="9757">
                  <a:moveTo>
                    <a:pt x="9719" y="0"/>
                  </a:moveTo>
                  <a:lnTo>
                    <a:pt x="0" y="209"/>
                  </a:lnTo>
                  <a:lnTo>
                    <a:pt x="0" y="1099"/>
                  </a:lnTo>
                  <a:cubicBezTo>
                    <a:pt x="38" y="2800"/>
                    <a:pt x="2175" y="4130"/>
                    <a:pt x="4797" y="4130"/>
                  </a:cubicBezTo>
                  <a:cubicBezTo>
                    <a:pt x="4834" y="4130"/>
                    <a:pt x="4871" y="4130"/>
                    <a:pt x="4907" y="4130"/>
                  </a:cubicBezTo>
                  <a:cubicBezTo>
                    <a:pt x="7597" y="4092"/>
                    <a:pt x="9757" y="2652"/>
                    <a:pt x="9719" y="947"/>
                  </a:cubicBezTo>
                  <a:lnTo>
                    <a:pt x="9719" y="0"/>
                  </a:lnTo>
                  <a:close/>
                </a:path>
              </a:pathLst>
            </a:custGeom>
            <a:solidFill>
              <a:srgbClr val="B84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645900" y="2104250"/>
              <a:ext cx="244375" cy="155400"/>
            </a:xfrm>
            <a:custGeom>
              <a:rect b="b" l="l" r="r" t="t"/>
              <a:pathLst>
                <a:path extrusionOk="0" h="6216" w="9775">
                  <a:moveTo>
                    <a:pt x="4939" y="1"/>
                  </a:moveTo>
                  <a:cubicBezTo>
                    <a:pt x="4903" y="1"/>
                    <a:pt x="4866" y="1"/>
                    <a:pt x="4830" y="2"/>
                  </a:cubicBezTo>
                  <a:cubicBezTo>
                    <a:pt x="2140" y="58"/>
                    <a:pt x="0" y="1479"/>
                    <a:pt x="18" y="3184"/>
                  </a:cubicBezTo>
                  <a:cubicBezTo>
                    <a:pt x="56" y="4884"/>
                    <a:pt x="2193" y="6216"/>
                    <a:pt x="4815" y="6216"/>
                  </a:cubicBezTo>
                  <a:cubicBezTo>
                    <a:pt x="4852" y="6216"/>
                    <a:pt x="4889" y="6216"/>
                    <a:pt x="4925" y="6215"/>
                  </a:cubicBezTo>
                  <a:cubicBezTo>
                    <a:pt x="7615" y="6177"/>
                    <a:pt x="9775" y="4756"/>
                    <a:pt x="9737" y="3033"/>
                  </a:cubicBezTo>
                  <a:cubicBezTo>
                    <a:pt x="9718" y="1351"/>
                    <a:pt x="7579" y="1"/>
                    <a:pt x="4939" y="1"/>
                  </a:cubicBezTo>
                  <a:close/>
                </a:path>
              </a:pathLst>
            </a:custGeom>
            <a:solidFill>
              <a:srgbClr val="B630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759550" y="1495700"/>
              <a:ext cx="16575" cy="691475"/>
            </a:xfrm>
            <a:custGeom>
              <a:rect b="b" l="l" r="r" t="t"/>
              <a:pathLst>
                <a:path extrusionOk="0" h="27659" w="663">
                  <a:moveTo>
                    <a:pt x="341" y="1"/>
                  </a:moveTo>
                  <a:cubicBezTo>
                    <a:pt x="152" y="1"/>
                    <a:pt x="0" y="152"/>
                    <a:pt x="0" y="342"/>
                  </a:cubicBezTo>
                  <a:lnTo>
                    <a:pt x="0" y="27337"/>
                  </a:lnTo>
                  <a:cubicBezTo>
                    <a:pt x="0" y="27506"/>
                    <a:pt x="152" y="27658"/>
                    <a:pt x="341" y="27658"/>
                  </a:cubicBezTo>
                  <a:cubicBezTo>
                    <a:pt x="511" y="27658"/>
                    <a:pt x="663" y="27506"/>
                    <a:pt x="663" y="27337"/>
                  </a:cubicBezTo>
                  <a:lnTo>
                    <a:pt x="663" y="342"/>
                  </a:lnTo>
                  <a:cubicBezTo>
                    <a:pt x="663" y="152"/>
                    <a:pt x="511" y="1"/>
                    <a:pt x="341"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2978775" y="2725125"/>
              <a:ext cx="194650" cy="225000"/>
            </a:xfrm>
            <a:custGeom>
              <a:rect b="b" l="l" r="r" t="t"/>
              <a:pathLst>
                <a:path extrusionOk="0" h="9000" w="7786">
                  <a:moveTo>
                    <a:pt x="0" y="1"/>
                  </a:moveTo>
                  <a:lnTo>
                    <a:pt x="0" y="9000"/>
                  </a:lnTo>
                  <a:lnTo>
                    <a:pt x="7785" y="1"/>
                  </a:lnTo>
                  <a:close/>
                </a:path>
              </a:pathLst>
            </a:custGeom>
            <a:solidFill>
              <a:srgbClr val="4628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2857050" y="3388650"/>
              <a:ext cx="243925" cy="103275"/>
            </a:xfrm>
            <a:custGeom>
              <a:rect b="b" l="l" r="r" t="t"/>
              <a:pathLst>
                <a:path extrusionOk="0" h="4131" w="9757">
                  <a:moveTo>
                    <a:pt x="9719" y="0"/>
                  </a:moveTo>
                  <a:lnTo>
                    <a:pt x="0" y="208"/>
                  </a:lnTo>
                  <a:lnTo>
                    <a:pt x="20" y="1099"/>
                  </a:lnTo>
                  <a:cubicBezTo>
                    <a:pt x="38" y="2798"/>
                    <a:pt x="2175" y="4131"/>
                    <a:pt x="4815" y="4131"/>
                  </a:cubicBezTo>
                  <a:cubicBezTo>
                    <a:pt x="4851" y="4131"/>
                    <a:pt x="4888" y="4130"/>
                    <a:pt x="4925" y="4130"/>
                  </a:cubicBezTo>
                  <a:cubicBezTo>
                    <a:pt x="7597" y="4092"/>
                    <a:pt x="9757" y="2652"/>
                    <a:pt x="9737" y="947"/>
                  </a:cubicBezTo>
                  <a:lnTo>
                    <a:pt x="9719" y="0"/>
                  </a:lnTo>
                  <a:close/>
                </a:path>
              </a:pathLst>
            </a:custGeom>
            <a:solidFill>
              <a:srgbClr val="764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2856575" y="3314250"/>
              <a:ext cx="244400" cy="155400"/>
            </a:xfrm>
            <a:custGeom>
              <a:rect b="b" l="l" r="r" t="t"/>
              <a:pathLst>
                <a:path extrusionOk="0" h="6216" w="9776">
                  <a:moveTo>
                    <a:pt x="4940" y="1"/>
                  </a:moveTo>
                  <a:cubicBezTo>
                    <a:pt x="4904" y="1"/>
                    <a:pt x="4867" y="1"/>
                    <a:pt x="4831" y="1"/>
                  </a:cubicBezTo>
                  <a:cubicBezTo>
                    <a:pt x="2160" y="59"/>
                    <a:pt x="1" y="1479"/>
                    <a:pt x="19" y="3184"/>
                  </a:cubicBezTo>
                  <a:cubicBezTo>
                    <a:pt x="56" y="4885"/>
                    <a:pt x="2194" y="6215"/>
                    <a:pt x="4833" y="6215"/>
                  </a:cubicBezTo>
                  <a:cubicBezTo>
                    <a:pt x="4870" y="6215"/>
                    <a:pt x="4907" y="6215"/>
                    <a:pt x="4944" y="6215"/>
                  </a:cubicBezTo>
                  <a:cubicBezTo>
                    <a:pt x="7616" y="6177"/>
                    <a:pt x="9776" y="4757"/>
                    <a:pt x="9756" y="3032"/>
                  </a:cubicBezTo>
                  <a:cubicBezTo>
                    <a:pt x="9719" y="1350"/>
                    <a:pt x="7580" y="1"/>
                    <a:pt x="4940" y="1"/>
                  </a:cubicBezTo>
                  <a:close/>
                </a:path>
              </a:pathLst>
            </a:custGeom>
            <a:solidFill>
              <a:srgbClr val="4628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2970700" y="2705725"/>
              <a:ext cx="16125" cy="691475"/>
            </a:xfrm>
            <a:custGeom>
              <a:rect b="b" l="l" r="r" t="t"/>
              <a:pathLst>
                <a:path extrusionOk="0" h="27659" w="645">
                  <a:moveTo>
                    <a:pt x="323" y="1"/>
                  </a:moveTo>
                  <a:cubicBezTo>
                    <a:pt x="134" y="1"/>
                    <a:pt x="0" y="152"/>
                    <a:pt x="0" y="342"/>
                  </a:cubicBezTo>
                  <a:lnTo>
                    <a:pt x="0" y="27335"/>
                  </a:lnTo>
                  <a:cubicBezTo>
                    <a:pt x="0" y="27507"/>
                    <a:pt x="134" y="27658"/>
                    <a:pt x="323" y="27658"/>
                  </a:cubicBezTo>
                  <a:cubicBezTo>
                    <a:pt x="513" y="27658"/>
                    <a:pt x="645" y="27507"/>
                    <a:pt x="645" y="27335"/>
                  </a:cubicBezTo>
                  <a:lnTo>
                    <a:pt x="645" y="342"/>
                  </a:lnTo>
                  <a:cubicBezTo>
                    <a:pt x="645" y="152"/>
                    <a:pt x="513" y="1"/>
                    <a:pt x="323"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5373675" y="4155350"/>
              <a:ext cx="195150" cy="225000"/>
            </a:xfrm>
            <a:custGeom>
              <a:rect b="b" l="l" r="r" t="t"/>
              <a:pathLst>
                <a:path extrusionOk="0" h="9000" w="7806">
                  <a:moveTo>
                    <a:pt x="0" y="1"/>
                  </a:moveTo>
                  <a:lnTo>
                    <a:pt x="0" y="9000"/>
                  </a:lnTo>
                  <a:lnTo>
                    <a:pt x="7805" y="1"/>
                  </a:lnTo>
                  <a:close/>
                </a:path>
              </a:pathLst>
            </a:custGeom>
            <a:solidFill>
              <a:srgbClr val="4628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5252425" y="4819325"/>
              <a:ext cx="243450" cy="103275"/>
            </a:xfrm>
            <a:custGeom>
              <a:rect b="b" l="l" r="r" t="t"/>
              <a:pathLst>
                <a:path extrusionOk="0" h="4131" w="9738">
                  <a:moveTo>
                    <a:pt x="9720" y="0"/>
                  </a:moveTo>
                  <a:lnTo>
                    <a:pt x="1" y="209"/>
                  </a:lnTo>
                  <a:lnTo>
                    <a:pt x="1" y="1099"/>
                  </a:lnTo>
                  <a:cubicBezTo>
                    <a:pt x="20" y="2781"/>
                    <a:pt x="2159" y="4131"/>
                    <a:pt x="4799" y="4131"/>
                  </a:cubicBezTo>
                  <a:cubicBezTo>
                    <a:pt x="4835" y="4131"/>
                    <a:pt x="4871" y="4131"/>
                    <a:pt x="4908" y="4130"/>
                  </a:cubicBezTo>
                  <a:cubicBezTo>
                    <a:pt x="7598" y="4074"/>
                    <a:pt x="9738" y="2652"/>
                    <a:pt x="9720" y="948"/>
                  </a:cubicBezTo>
                  <a:lnTo>
                    <a:pt x="9720" y="0"/>
                  </a:lnTo>
                  <a:close/>
                </a:path>
              </a:pathLst>
            </a:custGeom>
            <a:solidFill>
              <a:srgbClr val="553A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5251475" y="4744975"/>
              <a:ext cx="244400" cy="155400"/>
            </a:xfrm>
            <a:custGeom>
              <a:rect b="b" l="l" r="r" t="t"/>
              <a:pathLst>
                <a:path extrusionOk="0" h="6216" w="9776">
                  <a:moveTo>
                    <a:pt x="4961" y="0"/>
                  </a:moveTo>
                  <a:cubicBezTo>
                    <a:pt x="4924" y="0"/>
                    <a:pt x="4887" y="0"/>
                    <a:pt x="4850" y="1"/>
                  </a:cubicBezTo>
                  <a:cubicBezTo>
                    <a:pt x="2161" y="39"/>
                    <a:pt x="1" y="1479"/>
                    <a:pt x="39" y="3183"/>
                  </a:cubicBezTo>
                  <a:cubicBezTo>
                    <a:pt x="58" y="4883"/>
                    <a:pt x="2196" y="6215"/>
                    <a:pt x="4835" y="6215"/>
                  </a:cubicBezTo>
                  <a:cubicBezTo>
                    <a:pt x="4872" y="6215"/>
                    <a:pt x="4909" y="6215"/>
                    <a:pt x="4946" y="6214"/>
                  </a:cubicBezTo>
                  <a:cubicBezTo>
                    <a:pt x="7636" y="6177"/>
                    <a:pt x="9776" y="4737"/>
                    <a:pt x="9758" y="3032"/>
                  </a:cubicBezTo>
                  <a:cubicBezTo>
                    <a:pt x="9720" y="1331"/>
                    <a:pt x="7582" y="0"/>
                    <a:pt x="4961" y="0"/>
                  </a:cubicBezTo>
                  <a:close/>
                </a:path>
              </a:pathLst>
            </a:custGeom>
            <a:solidFill>
              <a:srgbClr val="4628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5365650" y="4136400"/>
              <a:ext cx="16575" cy="691475"/>
            </a:xfrm>
            <a:custGeom>
              <a:rect b="b" l="l" r="r" t="t"/>
              <a:pathLst>
                <a:path extrusionOk="0" h="27659" w="663">
                  <a:moveTo>
                    <a:pt x="321" y="1"/>
                  </a:moveTo>
                  <a:cubicBezTo>
                    <a:pt x="152" y="1"/>
                    <a:pt x="0" y="153"/>
                    <a:pt x="0" y="324"/>
                  </a:cubicBezTo>
                  <a:lnTo>
                    <a:pt x="0" y="27317"/>
                  </a:lnTo>
                  <a:cubicBezTo>
                    <a:pt x="0" y="27507"/>
                    <a:pt x="152" y="27658"/>
                    <a:pt x="321" y="27658"/>
                  </a:cubicBezTo>
                  <a:cubicBezTo>
                    <a:pt x="511" y="27658"/>
                    <a:pt x="662" y="27507"/>
                    <a:pt x="662" y="27317"/>
                  </a:cubicBezTo>
                  <a:lnTo>
                    <a:pt x="662" y="324"/>
                  </a:lnTo>
                  <a:cubicBezTo>
                    <a:pt x="662" y="153"/>
                    <a:pt x="511" y="1"/>
                    <a:pt x="321"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3736500" y="583575"/>
              <a:ext cx="195150" cy="225000"/>
            </a:xfrm>
            <a:custGeom>
              <a:rect b="b" l="l" r="r" t="t"/>
              <a:pathLst>
                <a:path extrusionOk="0" h="9000" w="7806">
                  <a:moveTo>
                    <a:pt x="1" y="1"/>
                  </a:moveTo>
                  <a:lnTo>
                    <a:pt x="1" y="9000"/>
                  </a:lnTo>
                  <a:lnTo>
                    <a:pt x="7805" y="1"/>
                  </a:lnTo>
                  <a:close/>
                </a:path>
              </a:pathLst>
            </a:custGeom>
            <a:solidFill>
              <a:srgbClr val="4628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3615275" y="1247550"/>
              <a:ext cx="243450" cy="103275"/>
            </a:xfrm>
            <a:custGeom>
              <a:rect b="b" l="l" r="r" t="t"/>
              <a:pathLst>
                <a:path extrusionOk="0" h="4131" w="9738">
                  <a:moveTo>
                    <a:pt x="9717" y="0"/>
                  </a:moveTo>
                  <a:lnTo>
                    <a:pt x="0" y="209"/>
                  </a:lnTo>
                  <a:lnTo>
                    <a:pt x="0" y="1099"/>
                  </a:lnTo>
                  <a:cubicBezTo>
                    <a:pt x="18" y="2800"/>
                    <a:pt x="2156" y="4131"/>
                    <a:pt x="4795" y="4131"/>
                  </a:cubicBezTo>
                  <a:cubicBezTo>
                    <a:pt x="4832" y="4131"/>
                    <a:pt x="4869" y="4131"/>
                    <a:pt x="4906" y="4130"/>
                  </a:cubicBezTo>
                  <a:cubicBezTo>
                    <a:pt x="7596" y="4092"/>
                    <a:pt x="9737" y="2652"/>
                    <a:pt x="9717" y="948"/>
                  </a:cubicBezTo>
                  <a:lnTo>
                    <a:pt x="9717" y="0"/>
                  </a:lnTo>
                  <a:close/>
                </a:path>
              </a:pathLst>
            </a:custGeom>
            <a:solidFill>
              <a:srgbClr val="553A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3614325" y="1173200"/>
              <a:ext cx="244400" cy="155400"/>
            </a:xfrm>
            <a:custGeom>
              <a:rect b="b" l="l" r="r" t="t"/>
              <a:pathLst>
                <a:path extrusionOk="0" h="6216" w="9776">
                  <a:moveTo>
                    <a:pt x="4960" y="0"/>
                  </a:moveTo>
                  <a:cubicBezTo>
                    <a:pt x="4923" y="0"/>
                    <a:pt x="4887" y="0"/>
                    <a:pt x="4850" y="1"/>
                  </a:cubicBezTo>
                  <a:cubicBezTo>
                    <a:pt x="2160" y="39"/>
                    <a:pt x="0" y="1479"/>
                    <a:pt x="38" y="3183"/>
                  </a:cubicBezTo>
                  <a:cubicBezTo>
                    <a:pt x="56" y="4883"/>
                    <a:pt x="2194" y="6215"/>
                    <a:pt x="4833" y="6215"/>
                  </a:cubicBezTo>
                  <a:cubicBezTo>
                    <a:pt x="4870" y="6215"/>
                    <a:pt x="4907" y="6215"/>
                    <a:pt x="4944" y="6214"/>
                  </a:cubicBezTo>
                  <a:cubicBezTo>
                    <a:pt x="7634" y="6177"/>
                    <a:pt x="9775" y="4755"/>
                    <a:pt x="9755" y="3032"/>
                  </a:cubicBezTo>
                  <a:cubicBezTo>
                    <a:pt x="9718" y="1331"/>
                    <a:pt x="7580" y="0"/>
                    <a:pt x="4960" y="0"/>
                  </a:cubicBezTo>
                  <a:close/>
                </a:path>
              </a:pathLst>
            </a:custGeom>
            <a:solidFill>
              <a:srgbClr val="4628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3728425" y="564650"/>
              <a:ext cx="16625" cy="691450"/>
            </a:xfrm>
            <a:custGeom>
              <a:rect b="b" l="l" r="r" t="t"/>
              <a:pathLst>
                <a:path extrusionOk="0" h="27658" w="665">
                  <a:moveTo>
                    <a:pt x="324" y="0"/>
                  </a:moveTo>
                  <a:cubicBezTo>
                    <a:pt x="152" y="0"/>
                    <a:pt x="1" y="152"/>
                    <a:pt x="1" y="341"/>
                  </a:cubicBezTo>
                  <a:lnTo>
                    <a:pt x="1" y="27336"/>
                  </a:lnTo>
                  <a:cubicBezTo>
                    <a:pt x="1" y="27506"/>
                    <a:pt x="152" y="27657"/>
                    <a:pt x="324" y="27657"/>
                  </a:cubicBezTo>
                  <a:cubicBezTo>
                    <a:pt x="513" y="27657"/>
                    <a:pt x="665" y="27506"/>
                    <a:pt x="665" y="27336"/>
                  </a:cubicBezTo>
                  <a:lnTo>
                    <a:pt x="665" y="341"/>
                  </a:lnTo>
                  <a:cubicBezTo>
                    <a:pt x="665" y="152"/>
                    <a:pt x="513" y="0"/>
                    <a:pt x="324"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6775025" y="2332050"/>
              <a:ext cx="195150" cy="225000"/>
            </a:xfrm>
            <a:custGeom>
              <a:rect b="b" l="l" r="r" t="t"/>
              <a:pathLst>
                <a:path extrusionOk="0" h="9000" w="7806">
                  <a:moveTo>
                    <a:pt x="1" y="1"/>
                  </a:moveTo>
                  <a:lnTo>
                    <a:pt x="1" y="9000"/>
                  </a:lnTo>
                  <a:lnTo>
                    <a:pt x="7805" y="1"/>
                  </a:lnTo>
                  <a:close/>
                </a:path>
              </a:pathLst>
            </a:custGeom>
            <a:solidFill>
              <a:srgbClr val="B630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6653800" y="2996025"/>
              <a:ext cx="243450" cy="103275"/>
            </a:xfrm>
            <a:custGeom>
              <a:rect b="b" l="l" r="r" t="t"/>
              <a:pathLst>
                <a:path extrusionOk="0" h="4131" w="9738">
                  <a:moveTo>
                    <a:pt x="9717" y="0"/>
                  </a:moveTo>
                  <a:lnTo>
                    <a:pt x="0" y="209"/>
                  </a:lnTo>
                  <a:lnTo>
                    <a:pt x="0" y="1099"/>
                  </a:lnTo>
                  <a:cubicBezTo>
                    <a:pt x="18" y="2781"/>
                    <a:pt x="2156" y="4131"/>
                    <a:pt x="4796" y="4131"/>
                  </a:cubicBezTo>
                  <a:cubicBezTo>
                    <a:pt x="4833" y="4131"/>
                    <a:pt x="4869" y="4130"/>
                    <a:pt x="4906" y="4130"/>
                  </a:cubicBezTo>
                  <a:cubicBezTo>
                    <a:pt x="7596" y="4074"/>
                    <a:pt x="9737" y="2652"/>
                    <a:pt x="9717" y="947"/>
                  </a:cubicBezTo>
                  <a:lnTo>
                    <a:pt x="9717" y="0"/>
                  </a:lnTo>
                  <a:close/>
                </a:path>
              </a:pathLst>
            </a:custGeom>
            <a:solidFill>
              <a:srgbClr val="B84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6652850" y="2921675"/>
              <a:ext cx="244400" cy="155400"/>
            </a:xfrm>
            <a:custGeom>
              <a:rect b="b" l="l" r="r" t="t"/>
              <a:pathLst>
                <a:path extrusionOk="0" h="6216" w="9776">
                  <a:moveTo>
                    <a:pt x="4960" y="0"/>
                  </a:moveTo>
                  <a:cubicBezTo>
                    <a:pt x="4923" y="0"/>
                    <a:pt x="4887" y="0"/>
                    <a:pt x="4850" y="1"/>
                  </a:cubicBezTo>
                  <a:cubicBezTo>
                    <a:pt x="2160" y="39"/>
                    <a:pt x="0" y="1479"/>
                    <a:pt x="38" y="3183"/>
                  </a:cubicBezTo>
                  <a:cubicBezTo>
                    <a:pt x="56" y="4883"/>
                    <a:pt x="2194" y="6215"/>
                    <a:pt x="4833" y="6215"/>
                  </a:cubicBezTo>
                  <a:cubicBezTo>
                    <a:pt x="4870" y="6215"/>
                    <a:pt x="4907" y="6215"/>
                    <a:pt x="4944" y="6214"/>
                  </a:cubicBezTo>
                  <a:cubicBezTo>
                    <a:pt x="7616" y="6177"/>
                    <a:pt x="9775" y="4737"/>
                    <a:pt x="9755" y="3032"/>
                  </a:cubicBezTo>
                  <a:cubicBezTo>
                    <a:pt x="9718" y="1331"/>
                    <a:pt x="7580" y="0"/>
                    <a:pt x="4960" y="0"/>
                  </a:cubicBezTo>
                  <a:close/>
                </a:path>
              </a:pathLst>
            </a:custGeom>
            <a:solidFill>
              <a:srgbClr val="B630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6766950" y="2313100"/>
              <a:ext cx="16625" cy="691475"/>
            </a:xfrm>
            <a:custGeom>
              <a:rect b="b" l="l" r="r" t="t"/>
              <a:pathLst>
                <a:path extrusionOk="0" h="27659" w="665">
                  <a:moveTo>
                    <a:pt x="324" y="1"/>
                  </a:moveTo>
                  <a:cubicBezTo>
                    <a:pt x="152" y="1"/>
                    <a:pt x="1" y="153"/>
                    <a:pt x="1" y="324"/>
                  </a:cubicBezTo>
                  <a:lnTo>
                    <a:pt x="1" y="27317"/>
                  </a:lnTo>
                  <a:cubicBezTo>
                    <a:pt x="1" y="27507"/>
                    <a:pt x="152" y="27658"/>
                    <a:pt x="324" y="27658"/>
                  </a:cubicBezTo>
                  <a:cubicBezTo>
                    <a:pt x="513" y="27658"/>
                    <a:pt x="665" y="27507"/>
                    <a:pt x="665" y="27317"/>
                  </a:cubicBezTo>
                  <a:lnTo>
                    <a:pt x="665" y="324"/>
                  </a:lnTo>
                  <a:cubicBezTo>
                    <a:pt x="665" y="153"/>
                    <a:pt x="513" y="1"/>
                    <a:pt x="324"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27"/>
          <p:cNvSpPr txBox="1"/>
          <p:nvPr>
            <p:ph idx="1" type="subTitle"/>
          </p:nvPr>
        </p:nvSpPr>
        <p:spPr>
          <a:xfrm>
            <a:off x="429975" y="1511575"/>
            <a:ext cx="4603200" cy="23868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dk1"/>
              </a:buClr>
              <a:buSzPts val="1300"/>
              <a:buFont typeface="Poppins"/>
              <a:buAutoNum type="arabicPeriod"/>
            </a:pPr>
            <a:r>
              <a:rPr lang="id" sz="1300">
                <a:solidFill>
                  <a:schemeClr val="dk1"/>
                </a:solidFill>
                <a:latin typeface="Poppins"/>
                <a:ea typeface="Poppins"/>
                <a:cs typeface="Poppins"/>
                <a:sym typeface="Poppins"/>
              </a:rPr>
              <a:t>Kegiatan pre-lecture (Buy &amp; Sell)</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AutoNum type="arabicPeriod"/>
            </a:pPr>
            <a:r>
              <a:rPr lang="id" sz="1300">
                <a:solidFill>
                  <a:schemeClr val="dk1"/>
                </a:solidFill>
                <a:latin typeface="Poppins"/>
                <a:ea typeface="Poppins"/>
                <a:cs typeface="Poppins"/>
                <a:sym typeface="Poppins"/>
              </a:rPr>
              <a:t>Refleksi kegiatan Buy &amp; Sell</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AutoNum type="arabicPeriod"/>
            </a:pPr>
            <a:r>
              <a:rPr lang="id" sz="1300">
                <a:solidFill>
                  <a:schemeClr val="dk1"/>
                </a:solidFill>
                <a:latin typeface="Poppins"/>
                <a:ea typeface="Poppins"/>
                <a:cs typeface="Poppins"/>
                <a:sym typeface="Poppins"/>
              </a:rPr>
              <a:t>Pembahasan tentang revenue stream</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AutoNum type="arabicPeriod"/>
            </a:pPr>
            <a:r>
              <a:rPr lang="id" sz="1300">
                <a:solidFill>
                  <a:schemeClr val="dk1"/>
                </a:solidFill>
                <a:latin typeface="Poppins"/>
                <a:ea typeface="Poppins"/>
                <a:cs typeface="Poppins"/>
                <a:sym typeface="Poppins"/>
              </a:rPr>
              <a:t>Pembahasan tentang cost structure</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AutoNum type="arabicPeriod"/>
            </a:pPr>
            <a:r>
              <a:rPr lang="id" sz="1300">
                <a:solidFill>
                  <a:schemeClr val="dk1"/>
                </a:solidFill>
                <a:latin typeface="Poppins"/>
                <a:ea typeface="Poppins"/>
                <a:cs typeface="Poppins"/>
                <a:sym typeface="Poppins"/>
              </a:rPr>
              <a:t>Pembahasan tentang manajemen keuangan</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AutoNum type="arabicPeriod"/>
            </a:pPr>
            <a:r>
              <a:rPr lang="id" sz="1300">
                <a:solidFill>
                  <a:schemeClr val="dk1"/>
                </a:solidFill>
                <a:latin typeface="Poppins"/>
                <a:ea typeface="Poppins"/>
                <a:cs typeface="Poppins"/>
                <a:sym typeface="Poppins"/>
              </a:rPr>
              <a:t>Menonton video tentang laporan keuangan</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AutoNum type="arabicPeriod"/>
            </a:pPr>
            <a:r>
              <a:rPr lang="id" sz="1300">
                <a:solidFill>
                  <a:schemeClr val="dk1"/>
                </a:solidFill>
                <a:latin typeface="Poppins"/>
                <a:ea typeface="Poppins"/>
                <a:cs typeface="Poppins"/>
                <a:sym typeface="Poppins"/>
              </a:rPr>
              <a:t>Kegiatan pasca-lecture (Mengisi Lean Canvas)</a:t>
            </a:r>
            <a:endParaRPr sz="1300">
              <a:solidFill>
                <a:schemeClr val="dk1"/>
              </a:solidFill>
              <a:latin typeface="Poppins"/>
              <a:ea typeface="Poppins"/>
              <a:cs typeface="Poppins"/>
              <a:sym typeface="Poppins"/>
            </a:endParaRPr>
          </a:p>
        </p:txBody>
      </p:sp>
      <p:pic>
        <p:nvPicPr>
          <p:cNvPr id="543" name="Google Shape;543;p27"/>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544" name="Google Shape;544;p27"/>
          <p:cNvSpPr/>
          <p:nvPr/>
        </p:nvSpPr>
        <p:spPr>
          <a:xfrm>
            <a:off x="4824800" y="-5160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5"/>
          <p:cNvSpPr/>
          <p:nvPr/>
        </p:nvSpPr>
        <p:spPr>
          <a:xfrm>
            <a:off x="8052100" y="39417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5"/>
          <p:cNvSpPr/>
          <p:nvPr/>
        </p:nvSpPr>
        <p:spPr>
          <a:xfrm>
            <a:off x="8454050" y="0"/>
            <a:ext cx="977700" cy="177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5"/>
          <p:cNvSpPr/>
          <p:nvPr/>
        </p:nvSpPr>
        <p:spPr>
          <a:xfrm>
            <a:off x="-66700" y="40448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5"/>
          <p:cNvSpPr txBox="1"/>
          <p:nvPr>
            <p:ph type="title"/>
          </p:nvPr>
        </p:nvSpPr>
        <p:spPr>
          <a:xfrm>
            <a:off x="720000" y="517234"/>
            <a:ext cx="7704000" cy="572700"/>
          </a:xfrm>
          <a:prstGeom prst="rect">
            <a:avLst/>
          </a:prstGeom>
        </p:spPr>
        <p:txBody>
          <a:bodyPr anchorCtr="0" anchor="ctr" bIns="91425" lIns="91425" spcFirstLastPara="1" rIns="91425" wrap="square" tIns="91425">
            <a:normAutofit/>
          </a:bodyPr>
          <a:lstStyle/>
          <a:p>
            <a:pPr indent="0" lvl="0" marL="0" rtl="0" algn="ctr">
              <a:lnSpc>
                <a:spcPct val="60000"/>
              </a:lnSpc>
              <a:spcBef>
                <a:spcPts val="0"/>
              </a:spcBef>
              <a:spcAft>
                <a:spcPts val="0"/>
              </a:spcAft>
              <a:buNone/>
            </a:pPr>
            <a:r>
              <a:rPr b="1" lang="id" sz="2000">
                <a:latin typeface="Poppins"/>
                <a:ea typeface="Poppins"/>
                <a:cs typeface="Poppins"/>
                <a:sym typeface="Poppins"/>
              </a:rPr>
              <a:t>Revenue Stream</a:t>
            </a:r>
            <a:endParaRPr b="1" sz="2000">
              <a:latin typeface="Poppins"/>
              <a:ea typeface="Poppins"/>
              <a:cs typeface="Poppins"/>
              <a:sym typeface="Poppins"/>
            </a:endParaRPr>
          </a:p>
        </p:txBody>
      </p:sp>
      <p:sp>
        <p:nvSpPr>
          <p:cNvPr id="698" name="Google Shape;698;p45"/>
          <p:cNvSpPr/>
          <p:nvPr/>
        </p:nvSpPr>
        <p:spPr>
          <a:xfrm>
            <a:off x="8166225" y="0"/>
            <a:ext cx="977700" cy="109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9" name="Google Shape;699;p45"/>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700" name="Google Shape;700;p45"/>
          <p:cNvSpPr txBox="1"/>
          <p:nvPr>
            <p:ph idx="1" type="subTitle"/>
          </p:nvPr>
        </p:nvSpPr>
        <p:spPr>
          <a:xfrm>
            <a:off x="371700" y="2250938"/>
            <a:ext cx="2296500" cy="7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sz="1300">
                <a:solidFill>
                  <a:schemeClr val="dk1"/>
                </a:solidFill>
                <a:latin typeface="Poppins"/>
                <a:ea typeface="Poppins"/>
                <a:cs typeface="Poppins"/>
                <a:sym typeface="Poppins"/>
              </a:rPr>
              <a:t>Cost Structure </a:t>
            </a:r>
            <a:r>
              <a:rPr lang="id" sz="1300">
                <a:solidFill>
                  <a:schemeClr val="dk1"/>
                </a:solidFill>
                <a:latin typeface="Poppins"/>
                <a:ea typeface="Poppins"/>
                <a:cs typeface="Poppins"/>
                <a:sym typeface="Poppins"/>
              </a:rPr>
              <a:t>merupakan bagian dari </a:t>
            </a:r>
            <a:r>
              <a:rPr i="1" lang="id" sz="1300">
                <a:solidFill>
                  <a:schemeClr val="dk1"/>
                </a:solidFill>
                <a:latin typeface="Poppins"/>
                <a:ea typeface="Poppins"/>
                <a:cs typeface="Poppins"/>
                <a:sym typeface="Poppins"/>
              </a:rPr>
              <a:t>lean canvas</a:t>
            </a:r>
            <a:endParaRPr sz="1300">
              <a:solidFill>
                <a:schemeClr val="dk1"/>
              </a:solidFill>
              <a:latin typeface="Poppins"/>
              <a:ea typeface="Poppins"/>
              <a:cs typeface="Poppins"/>
              <a:sym typeface="Poppins"/>
            </a:endParaRPr>
          </a:p>
        </p:txBody>
      </p:sp>
      <p:pic>
        <p:nvPicPr>
          <p:cNvPr id="701" name="Google Shape;701;p45"/>
          <p:cNvPicPr preferRelativeResize="0"/>
          <p:nvPr/>
        </p:nvPicPr>
        <p:blipFill rotWithShape="1">
          <a:blip r:embed="rId5">
            <a:alphaModFix/>
          </a:blip>
          <a:srcRect b="16185" l="1140" r="2213" t="2068"/>
          <a:stretch/>
        </p:blipFill>
        <p:spPr>
          <a:xfrm>
            <a:off x="2668200" y="961500"/>
            <a:ext cx="5385201" cy="3220500"/>
          </a:xfrm>
          <a:prstGeom prst="rect">
            <a:avLst/>
          </a:prstGeom>
          <a:noFill/>
          <a:ln>
            <a:noFill/>
          </a:ln>
        </p:spPr>
      </p:pic>
      <p:cxnSp>
        <p:nvCxnSpPr>
          <p:cNvPr id="702" name="Google Shape;702;p45"/>
          <p:cNvCxnSpPr/>
          <p:nvPr/>
        </p:nvCxnSpPr>
        <p:spPr>
          <a:xfrm>
            <a:off x="1408775" y="3143238"/>
            <a:ext cx="1748100" cy="64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46"/>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6"/>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6"/>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6"/>
          <p:cNvSpPr/>
          <p:nvPr/>
        </p:nvSpPr>
        <p:spPr>
          <a:xfrm>
            <a:off x="8300250" y="0"/>
            <a:ext cx="843900" cy="59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1" name="Google Shape;711;p46"/>
          <p:cNvPicPr preferRelativeResize="0"/>
          <p:nvPr/>
        </p:nvPicPr>
        <p:blipFill>
          <a:blip r:embed="rId3">
            <a:alphaModFix/>
          </a:blip>
          <a:stretch>
            <a:fillRect/>
          </a:stretch>
        </p:blipFill>
        <p:spPr>
          <a:xfrm>
            <a:off x="8396604" y="101550"/>
            <a:ext cx="690775" cy="299525"/>
          </a:xfrm>
          <a:prstGeom prst="rect">
            <a:avLst/>
          </a:prstGeom>
          <a:noFill/>
          <a:ln>
            <a:noFill/>
          </a:ln>
        </p:spPr>
      </p:pic>
      <p:sp>
        <p:nvSpPr>
          <p:cNvPr id="712" name="Google Shape;712;p46"/>
          <p:cNvSpPr/>
          <p:nvPr/>
        </p:nvSpPr>
        <p:spPr>
          <a:xfrm>
            <a:off x="969325" y="1919575"/>
            <a:ext cx="2277000" cy="4587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solidFill>
                  <a:schemeClr val="dk1"/>
                </a:solidFill>
                <a:latin typeface="Poppins"/>
                <a:ea typeface="Poppins"/>
                <a:cs typeface="Poppins"/>
                <a:sym typeface="Poppins"/>
              </a:rPr>
              <a:t>Cost Driven </a:t>
            </a:r>
            <a:endParaRPr sz="1200"/>
          </a:p>
        </p:txBody>
      </p:sp>
      <p:sp>
        <p:nvSpPr>
          <p:cNvPr id="713" name="Google Shape;713;p46"/>
          <p:cNvSpPr/>
          <p:nvPr/>
        </p:nvSpPr>
        <p:spPr>
          <a:xfrm>
            <a:off x="969325" y="2700747"/>
            <a:ext cx="2277000" cy="5910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solidFill>
                  <a:schemeClr val="dk1"/>
                </a:solidFill>
                <a:latin typeface="Poppins"/>
                <a:ea typeface="Poppins"/>
                <a:cs typeface="Poppins"/>
                <a:sym typeface="Poppins"/>
              </a:rPr>
              <a:t>Value Driven </a:t>
            </a:r>
            <a:endParaRPr b="1" sz="1200">
              <a:solidFill>
                <a:schemeClr val="dk1"/>
              </a:solidFill>
              <a:latin typeface="Poppins"/>
              <a:ea typeface="Poppins"/>
              <a:cs typeface="Poppins"/>
              <a:sym typeface="Poppins"/>
            </a:endParaRPr>
          </a:p>
        </p:txBody>
      </p:sp>
      <p:sp>
        <p:nvSpPr>
          <p:cNvPr id="714" name="Google Shape;714;p46"/>
          <p:cNvSpPr txBox="1"/>
          <p:nvPr/>
        </p:nvSpPr>
        <p:spPr>
          <a:xfrm>
            <a:off x="916671" y="1394450"/>
            <a:ext cx="7257600" cy="15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900">
                <a:solidFill>
                  <a:schemeClr val="dk1"/>
                </a:solidFill>
                <a:latin typeface="Poppins"/>
                <a:ea typeface="Poppins"/>
                <a:cs typeface="Poppins"/>
                <a:sym typeface="Poppins"/>
              </a:rPr>
              <a:t>Dalam menyusun cost structure pe</a:t>
            </a:r>
            <a:r>
              <a:rPr lang="id" sz="900">
                <a:solidFill>
                  <a:schemeClr val="dk1"/>
                </a:solidFill>
                <a:latin typeface="Poppins"/>
                <a:ea typeface="Poppins"/>
                <a:cs typeface="Poppins"/>
                <a:sym typeface="Poppins"/>
              </a:rPr>
              <a:t>rl</a:t>
            </a:r>
            <a:r>
              <a:rPr lang="id" sz="900">
                <a:solidFill>
                  <a:schemeClr val="dk1"/>
                </a:solidFill>
                <a:latin typeface="Poppins"/>
                <a:ea typeface="Poppins"/>
                <a:cs typeface="Poppins"/>
                <a:sym typeface="Poppins"/>
              </a:rPr>
              <a:t>u mempertimbangkan strategi bisnis mana yang akan digunakan. Strategi tersebut terdiri dari:</a:t>
            </a:r>
            <a:endParaRPr sz="900">
              <a:solidFill>
                <a:schemeClr val="dk1"/>
              </a:solidFill>
              <a:latin typeface="Poppins"/>
              <a:ea typeface="Poppins"/>
              <a:cs typeface="Poppins"/>
              <a:sym typeface="Poppins"/>
            </a:endParaRPr>
          </a:p>
          <a:p>
            <a:pPr indent="0" lvl="0" marL="0" rtl="0" algn="l">
              <a:spcBef>
                <a:spcPts val="0"/>
              </a:spcBef>
              <a:spcAft>
                <a:spcPts val="0"/>
              </a:spcAft>
              <a:buNone/>
            </a:pPr>
            <a:r>
              <a:t/>
            </a:r>
            <a:endParaRPr sz="900">
              <a:solidFill>
                <a:schemeClr val="dk1"/>
              </a:solidFill>
              <a:latin typeface="Poppins"/>
              <a:ea typeface="Poppins"/>
              <a:cs typeface="Poppins"/>
              <a:sym typeface="Poppins"/>
            </a:endParaRPr>
          </a:p>
          <a:p>
            <a:pPr indent="0" lvl="0" marL="0" rtl="0" algn="l">
              <a:spcBef>
                <a:spcPts val="0"/>
              </a:spcBef>
              <a:spcAft>
                <a:spcPts val="0"/>
              </a:spcAft>
              <a:buNone/>
            </a:pPr>
            <a:r>
              <a:t/>
            </a:r>
            <a:endParaRPr sz="900">
              <a:solidFill>
                <a:schemeClr val="dk1"/>
              </a:solidFill>
              <a:latin typeface="Poppins"/>
              <a:ea typeface="Poppins"/>
              <a:cs typeface="Poppins"/>
              <a:sym typeface="Poppins"/>
            </a:endParaRPr>
          </a:p>
          <a:p>
            <a:pPr indent="0" lvl="0" marL="0" rtl="0" algn="l">
              <a:spcBef>
                <a:spcPts val="0"/>
              </a:spcBef>
              <a:spcAft>
                <a:spcPts val="0"/>
              </a:spcAft>
              <a:buNone/>
            </a:pPr>
            <a:r>
              <a:t/>
            </a:r>
            <a:endParaRPr sz="900">
              <a:solidFill>
                <a:schemeClr val="dk1"/>
              </a:solidFill>
              <a:latin typeface="Poppins"/>
              <a:ea typeface="Poppins"/>
              <a:cs typeface="Poppins"/>
              <a:sym typeface="Poppins"/>
            </a:endParaRPr>
          </a:p>
          <a:p>
            <a:pPr indent="0" lvl="0" marL="0" rtl="0" algn="l">
              <a:spcBef>
                <a:spcPts val="0"/>
              </a:spcBef>
              <a:spcAft>
                <a:spcPts val="0"/>
              </a:spcAft>
              <a:buNone/>
            </a:pPr>
            <a:r>
              <a:t/>
            </a:r>
            <a:endParaRPr sz="900">
              <a:solidFill>
                <a:schemeClr val="dk1"/>
              </a:solidFill>
              <a:latin typeface="Poppins"/>
              <a:ea typeface="Poppins"/>
              <a:cs typeface="Poppins"/>
              <a:sym typeface="Poppins"/>
            </a:endParaRPr>
          </a:p>
        </p:txBody>
      </p:sp>
      <p:sp>
        <p:nvSpPr>
          <p:cNvPr id="715" name="Google Shape;715;p46"/>
          <p:cNvSpPr txBox="1"/>
          <p:nvPr/>
        </p:nvSpPr>
        <p:spPr>
          <a:xfrm>
            <a:off x="3365125" y="1827775"/>
            <a:ext cx="53613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000">
                <a:latin typeface="Poppins"/>
                <a:ea typeface="Poppins"/>
                <a:cs typeface="Poppins"/>
                <a:sym typeface="Poppins"/>
              </a:rPr>
              <a:t>Dalam strategi ini, bisnis berupaya untuk </a:t>
            </a:r>
            <a:r>
              <a:rPr b="1" lang="id" sz="1000">
                <a:latin typeface="Poppins"/>
                <a:ea typeface="Poppins"/>
                <a:cs typeface="Poppins"/>
                <a:sym typeface="Poppins"/>
              </a:rPr>
              <a:t>menawarkan produk atau layanan dengan harga yang lebih rendah daripada pesaing,</a:t>
            </a:r>
            <a:r>
              <a:rPr lang="id" sz="1000">
                <a:latin typeface="Poppins"/>
                <a:ea typeface="Poppins"/>
                <a:cs typeface="Poppins"/>
                <a:sym typeface="Poppins"/>
              </a:rPr>
              <a:t> dengan tetap menjaga kualitas yang memadai.</a:t>
            </a:r>
            <a:endParaRPr sz="1000">
              <a:latin typeface="Poppins"/>
              <a:ea typeface="Poppins"/>
              <a:cs typeface="Poppins"/>
              <a:sym typeface="Poppins"/>
            </a:endParaRPr>
          </a:p>
        </p:txBody>
      </p:sp>
      <p:sp>
        <p:nvSpPr>
          <p:cNvPr id="716" name="Google Shape;716;p46"/>
          <p:cNvSpPr txBox="1"/>
          <p:nvPr/>
        </p:nvSpPr>
        <p:spPr>
          <a:xfrm>
            <a:off x="3365125" y="2597726"/>
            <a:ext cx="53163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000">
                <a:solidFill>
                  <a:schemeClr val="dk1"/>
                </a:solidFill>
                <a:latin typeface="Poppins"/>
                <a:ea typeface="Poppins"/>
                <a:cs typeface="Poppins"/>
                <a:sym typeface="Poppins"/>
              </a:rPr>
              <a:t>Berfokus pada</a:t>
            </a:r>
            <a:r>
              <a:rPr b="1" lang="id" sz="1000">
                <a:solidFill>
                  <a:schemeClr val="dk1"/>
                </a:solidFill>
                <a:latin typeface="Poppins"/>
                <a:ea typeface="Poppins"/>
                <a:cs typeface="Poppins"/>
                <a:sym typeface="Poppins"/>
              </a:rPr>
              <a:t> penciptaan nilai tambah bagi pelanggan dengan menyediakan produk atau layanan yang unik, inovatif, atau dengan kualitas yang lebih tinggi.</a:t>
            </a:r>
            <a:r>
              <a:rPr lang="id" sz="1000">
                <a:solidFill>
                  <a:schemeClr val="dk1"/>
                </a:solidFill>
                <a:latin typeface="Poppins"/>
                <a:ea typeface="Poppins"/>
                <a:cs typeface="Poppins"/>
                <a:sym typeface="Poppins"/>
              </a:rPr>
              <a:t> Tujuan strategi ini adalah untuk membedakan bisnis dari pesaing dan menciptakan loyalitas pelanggan yang kuat.</a:t>
            </a:r>
            <a:endParaRPr sz="1000">
              <a:solidFill>
                <a:schemeClr val="dk1"/>
              </a:solidFill>
              <a:latin typeface="Poppins"/>
              <a:ea typeface="Poppins"/>
              <a:cs typeface="Poppins"/>
              <a:sym typeface="Poppins"/>
            </a:endParaRPr>
          </a:p>
        </p:txBody>
      </p:sp>
      <p:sp>
        <p:nvSpPr>
          <p:cNvPr id="717" name="Google Shape;717;p46"/>
          <p:cNvSpPr txBox="1"/>
          <p:nvPr>
            <p:ph idx="4294967295" type="title"/>
          </p:nvPr>
        </p:nvSpPr>
        <p:spPr>
          <a:xfrm>
            <a:off x="225" y="401075"/>
            <a:ext cx="9144000" cy="4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d" sz="2000">
                <a:latin typeface="Poppins"/>
                <a:ea typeface="Poppins"/>
                <a:cs typeface="Poppins"/>
                <a:sym typeface="Poppins"/>
              </a:rPr>
              <a:t>Mana Strategi Bisnis Kamu? </a:t>
            </a:r>
            <a:endParaRPr b="1" sz="2000">
              <a:latin typeface="Poppins"/>
              <a:ea typeface="Poppins"/>
              <a:cs typeface="Poppins"/>
              <a:sym typeface="Poppins"/>
            </a:endParaRPr>
          </a:p>
        </p:txBody>
      </p:sp>
      <p:grpSp>
        <p:nvGrpSpPr>
          <p:cNvPr id="718" name="Google Shape;718;p46"/>
          <p:cNvGrpSpPr/>
          <p:nvPr/>
        </p:nvGrpSpPr>
        <p:grpSpPr>
          <a:xfrm>
            <a:off x="433149" y="1827783"/>
            <a:ext cx="362556" cy="552170"/>
            <a:chOff x="889120" y="881570"/>
            <a:chExt cx="195976" cy="298470"/>
          </a:xfrm>
        </p:grpSpPr>
        <p:sp>
          <p:nvSpPr>
            <p:cNvPr id="719" name="Google Shape;719;p46"/>
            <p:cNvSpPr/>
            <p:nvPr/>
          </p:nvSpPr>
          <p:spPr>
            <a:xfrm>
              <a:off x="892356" y="881570"/>
              <a:ext cx="192740" cy="298470"/>
            </a:xfrm>
            <a:custGeom>
              <a:rect b="b" l="l" r="r" t="t"/>
              <a:pathLst>
                <a:path extrusionOk="0" h="33946" w="21921">
                  <a:moveTo>
                    <a:pt x="21579" y="10815"/>
                  </a:moveTo>
                  <a:cubicBezTo>
                    <a:pt x="21591" y="10157"/>
                    <a:pt x="21158" y="9263"/>
                    <a:pt x="20197" y="8750"/>
                  </a:cubicBezTo>
                  <a:cubicBezTo>
                    <a:pt x="17053" y="7092"/>
                    <a:pt x="6158" y="1368"/>
                    <a:pt x="3171" y="237"/>
                  </a:cubicBezTo>
                  <a:cubicBezTo>
                    <a:pt x="2553" y="0"/>
                    <a:pt x="2211" y="105"/>
                    <a:pt x="1922" y="263"/>
                  </a:cubicBezTo>
                  <a:cubicBezTo>
                    <a:pt x="1356" y="553"/>
                    <a:pt x="487" y="711"/>
                    <a:pt x="422" y="1263"/>
                  </a:cubicBezTo>
                  <a:cubicBezTo>
                    <a:pt x="1" y="4500"/>
                    <a:pt x="1027" y="17736"/>
                    <a:pt x="1264" y="22183"/>
                  </a:cubicBezTo>
                  <a:cubicBezTo>
                    <a:pt x="1317" y="23130"/>
                    <a:pt x="1856" y="23736"/>
                    <a:pt x="2606" y="24262"/>
                  </a:cubicBezTo>
                  <a:cubicBezTo>
                    <a:pt x="3776" y="25091"/>
                    <a:pt x="8303" y="27130"/>
                    <a:pt x="8303" y="27130"/>
                  </a:cubicBezTo>
                  <a:lnTo>
                    <a:pt x="8448" y="31933"/>
                  </a:lnTo>
                  <a:lnTo>
                    <a:pt x="9829" y="31222"/>
                  </a:lnTo>
                  <a:lnTo>
                    <a:pt x="11605" y="28788"/>
                  </a:lnTo>
                  <a:cubicBezTo>
                    <a:pt x="11605" y="28788"/>
                    <a:pt x="16591" y="32565"/>
                    <a:pt x="19105" y="33722"/>
                  </a:cubicBezTo>
                  <a:cubicBezTo>
                    <a:pt x="19591" y="33945"/>
                    <a:pt x="20486" y="33603"/>
                    <a:pt x="20763" y="33524"/>
                  </a:cubicBezTo>
                  <a:cubicBezTo>
                    <a:pt x="21328" y="33367"/>
                    <a:pt x="21512" y="33170"/>
                    <a:pt x="21591" y="32209"/>
                  </a:cubicBezTo>
                  <a:cubicBezTo>
                    <a:pt x="21921" y="27841"/>
                    <a:pt x="21526" y="14566"/>
                    <a:pt x="21579" y="1081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a:off x="889120" y="885272"/>
              <a:ext cx="183710" cy="294654"/>
            </a:xfrm>
            <a:custGeom>
              <a:rect b="b" l="l" r="r" t="t"/>
              <a:pathLst>
                <a:path extrusionOk="0" h="33512" w="20894">
                  <a:moveTo>
                    <a:pt x="20552" y="11092"/>
                  </a:moveTo>
                  <a:cubicBezTo>
                    <a:pt x="20565" y="10434"/>
                    <a:pt x="20143" y="9540"/>
                    <a:pt x="19170" y="9026"/>
                  </a:cubicBezTo>
                  <a:cubicBezTo>
                    <a:pt x="16026" y="7355"/>
                    <a:pt x="5132" y="1645"/>
                    <a:pt x="2158" y="514"/>
                  </a:cubicBezTo>
                  <a:cubicBezTo>
                    <a:pt x="803" y="0"/>
                    <a:pt x="566" y="790"/>
                    <a:pt x="434" y="1829"/>
                  </a:cubicBezTo>
                  <a:cubicBezTo>
                    <a:pt x="1" y="5052"/>
                    <a:pt x="1" y="18013"/>
                    <a:pt x="237" y="22460"/>
                  </a:cubicBezTo>
                  <a:cubicBezTo>
                    <a:pt x="290" y="23407"/>
                    <a:pt x="829" y="24012"/>
                    <a:pt x="1579" y="24539"/>
                  </a:cubicBezTo>
                  <a:cubicBezTo>
                    <a:pt x="2750" y="25367"/>
                    <a:pt x="7290" y="27407"/>
                    <a:pt x="7290" y="27407"/>
                  </a:cubicBezTo>
                  <a:lnTo>
                    <a:pt x="8816" y="31498"/>
                  </a:lnTo>
                  <a:lnTo>
                    <a:pt x="10579" y="29065"/>
                  </a:lnTo>
                  <a:cubicBezTo>
                    <a:pt x="10579" y="29065"/>
                    <a:pt x="17263" y="32682"/>
                    <a:pt x="18933" y="33249"/>
                  </a:cubicBezTo>
                  <a:cubicBezTo>
                    <a:pt x="19696" y="33512"/>
                    <a:pt x="20499" y="33446"/>
                    <a:pt x="20565" y="32486"/>
                  </a:cubicBezTo>
                  <a:cubicBezTo>
                    <a:pt x="20894" y="28117"/>
                    <a:pt x="20499" y="14841"/>
                    <a:pt x="20552" y="1109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a:off x="980157" y="955031"/>
              <a:ext cx="132" cy="21172"/>
            </a:xfrm>
            <a:custGeom>
              <a:rect b="b" l="l" r="r" t="t"/>
              <a:pathLst>
                <a:path extrusionOk="0" h="2408" w="15">
                  <a:moveTo>
                    <a:pt x="1" y="0"/>
                  </a:moveTo>
                  <a:lnTo>
                    <a:pt x="1" y="2395"/>
                  </a:lnTo>
                  <a:lnTo>
                    <a:pt x="1" y="2408"/>
                  </a:lnTo>
                  <a:cubicBezTo>
                    <a:pt x="14" y="2408"/>
                    <a:pt x="14" y="2408"/>
                    <a:pt x="14" y="2395"/>
                  </a:cubicBezTo>
                  <a:lnTo>
                    <a:pt x="14"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a:off x="1016601" y="997833"/>
              <a:ext cx="15158" cy="8801"/>
            </a:xfrm>
            <a:custGeom>
              <a:rect b="b" l="l" r="r" t="t"/>
              <a:pathLst>
                <a:path extrusionOk="0" h="1001" w="1724">
                  <a:moveTo>
                    <a:pt x="1697" y="1"/>
                  </a:moveTo>
                  <a:lnTo>
                    <a:pt x="1" y="987"/>
                  </a:lnTo>
                  <a:cubicBezTo>
                    <a:pt x="1" y="1000"/>
                    <a:pt x="13" y="1000"/>
                    <a:pt x="13" y="1000"/>
                  </a:cubicBezTo>
                  <a:lnTo>
                    <a:pt x="1711" y="27"/>
                  </a:lnTo>
                  <a:cubicBezTo>
                    <a:pt x="1711" y="13"/>
                    <a:pt x="1724" y="13"/>
                    <a:pt x="1711" y="13"/>
                  </a:cubicBezTo>
                  <a:cubicBezTo>
                    <a:pt x="1711" y="1"/>
                    <a:pt x="1711" y="1"/>
                    <a:pt x="169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1031874" y="1049304"/>
              <a:ext cx="21172" cy="8924"/>
            </a:xfrm>
            <a:custGeom>
              <a:rect b="b" l="l" r="r" t="t"/>
              <a:pathLst>
                <a:path extrusionOk="0" h="1015" w="2408">
                  <a:moveTo>
                    <a:pt x="13" y="1"/>
                  </a:moveTo>
                  <a:cubicBezTo>
                    <a:pt x="0" y="1"/>
                    <a:pt x="0" y="1"/>
                    <a:pt x="0" y="15"/>
                  </a:cubicBezTo>
                  <a:lnTo>
                    <a:pt x="0" y="27"/>
                  </a:lnTo>
                  <a:lnTo>
                    <a:pt x="2395" y="1015"/>
                  </a:lnTo>
                  <a:lnTo>
                    <a:pt x="2408" y="1015"/>
                  </a:lnTo>
                  <a:cubicBezTo>
                    <a:pt x="2408" y="1015"/>
                    <a:pt x="2408" y="1001"/>
                    <a:pt x="2395" y="1001"/>
                  </a:cubicBezTo>
                  <a:lnTo>
                    <a:pt x="1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a:off x="907743" y="997710"/>
              <a:ext cx="21181" cy="8924"/>
            </a:xfrm>
            <a:custGeom>
              <a:rect b="b" l="l" r="r" t="t"/>
              <a:pathLst>
                <a:path extrusionOk="0" h="1015" w="2409">
                  <a:moveTo>
                    <a:pt x="0" y="1"/>
                  </a:moveTo>
                  <a:lnTo>
                    <a:pt x="0" y="15"/>
                  </a:lnTo>
                  <a:lnTo>
                    <a:pt x="2395" y="1014"/>
                  </a:lnTo>
                  <a:cubicBezTo>
                    <a:pt x="2395" y="1014"/>
                    <a:pt x="2409" y="1014"/>
                    <a:pt x="2409" y="1001"/>
                  </a:cubicBezTo>
                  <a:lnTo>
                    <a:pt x="2409" y="988"/>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a:off x="928792" y="954908"/>
              <a:ext cx="15053" cy="21295"/>
            </a:xfrm>
            <a:custGeom>
              <a:rect b="b" l="l" r="r" t="t"/>
              <a:pathLst>
                <a:path extrusionOk="0" h="2422" w="1712">
                  <a:moveTo>
                    <a:pt x="15" y="1"/>
                  </a:moveTo>
                  <a:cubicBezTo>
                    <a:pt x="1" y="1"/>
                    <a:pt x="1" y="14"/>
                    <a:pt x="15" y="14"/>
                  </a:cubicBezTo>
                  <a:lnTo>
                    <a:pt x="1699" y="2409"/>
                  </a:lnTo>
                  <a:lnTo>
                    <a:pt x="1699" y="2422"/>
                  </a:lnTo>
                  <a:lnTo>
                    <a:pt x="1711" y="2409"/>
                  </a:lnTo>
                  <a:lnTo>
                    <a:pt x="2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a:off x="918276" y="1028606"/>
              <a:ext cx="14578" cy="237"/>
            </a:xfrm>
            <a:custGeom>
              <a:rect b="b" l="l" r="r" t="t"/>
              <a:pathLst>
                <a:path extrusionOk="0" h="27" w="1658">
                  <a:moveTo>
                    <a:pt x="13" y="0"/>
                  </a:moveTo>
                  <a:cubicBezTo>
                    <a:pt x="0" y="0"/>
                    <a:pt x="0" y="0"/>
                    <a:pt x="0" y="13"/>
                  </a:cubicBezTo>
                  <a:lnTo>
                    <a:pt x="13" y="13"/>
                  </a:lnTo>
                  <a:lnTo>
                    <a:pt x="1644" y="27"/>
                  </a:lnTo>
                  <a:cubicBezTo>
                    <a:pt x="1658" y="27"/>
                    <a:pt x="1658" y="27"/>
                    <a:pt x="1658" y="13"/>
                  </a:cubicBezTo>
                  <a:lnTo>
                    <a:pt x="1644" y="13"/>
                  </a:ln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a:off x="918381" y="977241"/>
              <a:ext cx="14587" cy="12090"/>
            </a:xfrm>
            <a:custGeom>
              <a:rect b="b" l="l" r="r" t="t"/>
              <a:pathLst>
                <a:path extrusionOk="0" h="1375" w="1659">
                  <a:moveTo>
                    <a:pt x="1" y="1"/>
                  </a:moveTo>
                  <a:lnTo>
                    <a:pt x="1" y="13"/>
                  </a:lnTo>
                  <a:lnTo>
                    <a:pt x="1646" y="1369"/>
                  </a:lnTo>
                  <a:cubicBezTo>
                    <a:pt x="1646" y="1373"/>
                    <a:pt x="1647" y="1375"/>
                    <a:pt x="1649" y="1375"/>
                  </a:cubicBezTo>
                  <a:cubicBezTo>
                    <a:pt x="1653" y="1375"/>
                    <a:pt x="1659" y="1369"/>
                    <a:pt x="1659" y="1369"/>
                  </a:cubicBezTo>
                  <a:lnTo>
                    <a:pt x="1659" y="1355"/>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a:off x="953208" y="955787"/>
              <a:ext cx="6137" cy="17066"/>
            </a:xfrm>
            <a:custGeom>
              <a:rect b="b" l="l" r="r" t="t"/>
              <a:pathLst>
                <a:path extrusionOk="0" h="1941" w="698">
                  <a:moveTo>
                    <a:pt x="17" y="0"/>
                  </a:moveTo>
                  <a:cubicBezTo>
                    <a:pt x="15" y="0"/>
                    <a:pt x="13" y="2"/>
                    <a:pt x="13" y="6"/>
                  </a:cubicBezTo>
                  <a:lnTo>
                    <a:pt x="1" y="6"/>
                  </a:lnTo>
                  <a:lnTo>
                    <a:pt x="685" y="1941"/>
                  </a:lnTo>
                  <a:lnTo>
                    <a:pt x="697" y="1941"/>
                  </a:lnTo>
                  <a:lnTo>
                    <a:pt x="697" y="1927"/>
                  </a:lnTo>
                  <a:lnTo>
                    <a:pt x="27" y="6"/>
                  </a:lnTo>
                  <a:cubicBezTo>
                    <a:pt x="27" y="6"/>
                    <a:pt x="21" y="0"/>
                    <a:pt x="1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6"/>
            <p:cNvSpPr/>
            <p:nvPr/>
          </p:nvSpPr>
          <p:spPr>
            <a:xfrm>
              <a:off x="1001214" y="978226"/>
              <a:ext cx="6146" cy="12090"/>
            </a:xfrm>
            <a:custGeom>
              <a:rect b="b" l="l" r="r" t="t"/>
              <a:pathLst>
                <a:path extrusionOk="0" h="1375" w="699">
                  <a:moveTo>
                    <a:pt x="684" y="1"/>
                  </a:moveTo>
                  <a:cubicBezTo>
                    <a:pt x="683" y="1"/>
                    <a:pt x="680" y="6"/>
                    <a:pt x="672" y="6"/>
                  </a:cubicBezTo>
                  <a:lnTo>
                    <a:pt x="0" y="1362"/>
                  </a:lnTo>
                  <a:lnTo>
                    <a:pt x="0" y="1375"/>
                  </a:lnTo>
                  <a:lnTo>
                    <a:pt x="14" y="1375"/>
                  </a:lnTo>
                  <a:lnTo>
                    <a:pt x="698" y="6"/>
                  </a:lnTo>
                  <a:lnTo>
                    <a:pt x="684" y="6"/>
                  </a:lnTo>
                  <a:cubicBezTo>
                    <a:pt x="684" y="2"/>
                    <a:pt x="684" y="1"/>
                    <a:pt x="68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6"/>
            <p:cNvSpPr/>
            <p:nvPr/>
          </p:nvSpPr>
          <p:spPr>
            <a:xfrm>
              <a:off x="1027249" y="1068049"/>
              <a:ext cx="14692" cy="12160"/>
            </a:xfrm>
            <a:custGeom>
              <a:rect b="b" l="l" r="r" t="t"/>
              <a:pathLst>
                <a:path extrusionOk="0" h="1383" w="1671">
                  <a:moveTo>
                    <a:pt x="0" y="0"/>
                  </a:moveTo>
                  <a:lnTo>
                    <a:pt x="0" y="14"/>
                  </a:lnTo>
                  <a:lnTo>
                    <a:pt x="1644" y="1382"/>
                  </a:lnTo>
                  <a:lnTo>
                    <a:pt x="1658" y="1382"/>
                  </a:lnTo>
                  <a:cubicBezTo>
                    <a:pt x="1671" y="1369"/>
                    <a:pt x="1658" y="1369"/>
                    <a:pt x="1658" y="1369"/>
                  </a:cubicBez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a:off x="1027354" y="1028606"/>
              <a:ext cx="14710" cy="114"/>
            </a:xfrm>
            <a:custGeom>
              <a:rect b="b" l="l" r="r" t="t"/>
              <a:pathLst>
                <a:path extrusionOk="0" h="13" w="1673">
                  <a:moveTo>
                    <a:pt x="1" y="0"/>
                  </a:moveTo>
                  <a:cubicBezTo>
                    <a:pt x="1" y="13"/>
                    <a:pt x="14" y="13"/>
                    <a:pt x="14" y="13"/>
                  </a:cubicBezTo>
                  <a:lnTo>
                    <a:pt x="1672" y="13"/>
                  </a:lnTo>
                  <a:cubicBezTo>
                    <a:pt x="1672" y="0"/>
                    <a:pt x="1659" y="0"/>
                    <a:pt x="165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
            <p:cNvSpPr/>
            <p:nvPr/>
          </p:nvSpPr>
          <p:spPr>
            <a:xfrm>
              <a:off x="941523" y="980477"/>
              <a:ext cx="77286" cy="103435"/>
            </a:xfrm>
            <a:custGeom>
              <a:rect b="b" l="l" r="r" t="t"/>
              <a:pathLst>
                <a:path extrusionOk="0" h="11764" w="8790">
                  <a:moveTo>
                    <a:pt x="2316" y="8408"/>
                  </a:moveTo>
                  <a:cubicBezTo>
                    <a:pt x="2211" y="8369"/>
                    <a:pt x="2277" y="8369"/>
                    <a:pt x="2263" y="8355"/>
                  </a:cubicBezTo>
                  <a:cubicBezTo>
                    <a:pt x="909" y="7040"/>
                    <a:pt x="0" y="5224"/>
                    <a:pt x="0" y="3566"/>
                  </a:cubicBezTo>
                  <a:cubicBezTo>
                    <a:pt x="0" y="1145"/>
                    <a:pt x="1961" y="1"/>
                    <a:pt x="4395" y="1001"/>
                  </a:cubicBezTo>
                  <a:cubicBezTo>
                    <a:pt x="6816" y="2013"/>
                    <a:pt x="8789" y="4803"/>
                    <a:pt x="8789" y="7237"/>
                  </a:cubicBezTo>
                  <a:cubicBezTo>
                    <a:pt x="8789" y="8855"/>
                    <a:pt x="7894" y="9908"/>
                    <a:pt x="6579" y="10118"/>
                  </a:cubicBezTo>
                  <a:cubicBezTo>
                    <a:pt x="6540" y="10132"/>
                    <a:pt x="6513" y="10132"/>
                    <a:pt x="6473" y="10145"/>
                  </a:cubicBezTo>
                  <a:lnTo>
                    <a:pt x="6289" y="11132"/>
                  </a:lnTo>
                  <a:cubicBezTo>
                    <a:pt x="6289" y="11553"/>
                    <a:pt x="5947" y="11763"/>
                    <a:pt x="5526" y="11579"/>
                  </a:cubicBezTo>
                  <a:lnTo>
                    <a:pt x="3184" y="10606"/>
                  </a:lnTo>
                  <a:cubicBezTo>
                    <a:pt x="2763" y="10434"/>
                    <a:pt x="2421" y="9948"/>
                    <a:pt x="2421" y="95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6"/>
            <p:cNvSpPr/>
            <p:nvPr/>
          </p:nvSpPr>
          <p:spPr>
            <a:xfrm>
              <a:off x="958642" y="1019119"/>
              <a:ext cx="15281" cy="54382"/>
            </a:xfrm>
            <a:custGeom>
              <a:rect b="b" l="l" r="r" t="t"/>
              <a:pathLst>
                <a:path extrusionOk="0" h="6185" w="1738">
                  <a:moveTo>
                    <a:pt x="0" y="0"/>
                  </a:moveTo>
                  <a:lnTo>
                    <a:pt x="0" y="13"/>
                  </a:lnTo>
                  <a:cubicBezTo>
                    <a:pt x="0" y="13"/>
                    <a:pt x="0" y="27"/>
                    <a:pt x="14" y="39"/>
                  </a:cubicBezTo>
                  <a:cubicBezTo>
                    <a:pt x="211" y="329"/>
                    <a:pt x="1725" y="2711"/>
                    <a:pt x="1725" y="5697"/>
                  </a:cubicBezTo>
                  <a:cubicBezTo>
                    <a:pt x="1725" y="5855"/>
                    <a:pt x="1725" y="6013"/>
                    <a:pt x="1711" y="6184"/>
                  </a:cubicBezTo>
                  <a:lnTo>
                    <a:pt x="1725" y="6184"/>
                  </a:lnTo>
                  <a:cubicBezTo>
                    <a:pt x="1737" y="6013"/>
                    <a:pt x="1737" y="5855"/>
                    <a:pt x="1737" y="5697"/>
                  </a:cubicBezTo>
                  <a:cubicBezTo>
                    <a:pt x="1737" y="2500"/>
                    <a:pt x="14" y="0"/>
                    <a:pt x="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6"/>
            <p:cNvSpPr/>
            <p:nvPr/>
          </p:nvSpPr>
          <p:spPr>
            <a:xfrm>
              <a:off x="986294" y="1036933"/>
              <a:ext cx="15387" cy="41887"/>
            </a:xfrm>
            <a:custGeom>
              <a:rect b="b" l="l" r="r" t="t"/>
              <a:pathLst>
                <a:path extrusionOk="0" h="4764" w="1750">
                  <a:moveTo>
                    <a:pt x="1737" y="1"/>
                  </a:moveTo>
                  <a:cubicBezTo>
                    <a:pt x="1737" y="1"/>
                    <a:pt x="1303" y="276"/>
                    <a:pt x="869" y="934"/>
                  </a:cubicBezTo>
                  <a:cubicBezTo>
                    <a:pt x="434" y="1606"/>
                    <a:pt x="0" y="2671"/>
                    <a:pt x="0" y="4264"/>
                  </a:cubicBezTo>
                  <a:cubicBezTo>
                    <a:pt x="0" y="4421"/>
                    <a:pt x="0" y="4592"/>
                    <a:pt x="13" y="4750"/>
                  </a:cubicBezTo>
                  <a:cubicBezTo>
                    <a:pt x="13" y="4764"/>
                    <a:pt x="13" y="4764"/>
                    <a:pt x="27" y="4764"/>
                  </a:cubicBezTo>
                  <a:lnTo>
                    <a:pt x="27" y="4750"/>
                  </a:lnTo>
                  <a:cubicBezTo>
                    <a:pt x="27" y="4592"/>
                    <a:pt x="13" y="4421"/>
                    <a:pt x="13" y="4264"/>
                  </a:cubicBezTo>
                  <a:cubicBezTo>
                    <a:pt x="13" y="2671"/>
                    <a:pt x="448" y="1606"/>
                    <a:pt x="881" y="948"/>
                  </a:cubicBezTo>
                  <a:cubicBezTo>
                    <a:pt x="1092" y="619"/>
                    <a:pt x="1316" y="382"/>
                    <a:pt x="1474" y="237"/>
                  </a:cubicBezTo>
                  <a:cubicBezTo>
                    <a:pt x="1553" y="159"/>
                    <a:pt x="1618" y="106"/>
                    <a:pt x="1671" y="66"/>
                  </a:cubicBezTo>
                  <a:cubicBezTo>
                    <a:pt x="1697" y="53"/>
                    <a:pt x="1711" y="40"/>
                    <a:pt x="1724" y="27"/>
                  </a:cubicBezTo>
                  <a:lnTo>
                    <a:pt x="1737" y="27"/>
                  </a:lnTo>
                  <a:lnTo>
                    <a:pt x="1750" y="13"/>
                  </a:lnTo>
                  <a:lnTo>
                    <a:pt x="17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6"/>
            <p:cNvSpPr/>
            <p:nvPr/>
          </p:nvSpPr>
          <p:spPr>
            <a:xfrm>
              <a:off x="958642" y="1017607"/>
              <a:ext cx="43039" cy="21190"/>
            </a:xfrm>
            <a:custGeom>
              <a:rect b="b" l="l" r="r" t="t"/>
              <a:pathLst>
                <a:path extrusionOk="0" h="2410" w="4895">
                  <a:moveTo>
                    <a:pt x="725" y="15"/>
                  </a:moveTo>
                  <a:cubicBezTo>
                    <a:pt x="737" y="15"/>
                    <a:pt x="751" y="15"/>
                    <a:pt x="764" y="27"/>
                  </a:cubicBezTo>
                  <a:cubicBezTo>
                    <a:pt x="816" y="54"/>
                    <a:pt x="856" y="106"/>
                    <a:pt x="882" y="159"/>
                  </a:cubicBezTo>
                  <a:cubicBezTo>
                    <a:pt x="909" y="211"/>
                    <a:pt x="921" y="278"/>
                    <a:pt x="921" y="330"/>
                  </a:cubicBezTo>
                  <a:lnTo>
                    <a:pt x="921" y="369"/>
                  </a:lnTo>
                  <a:cubicBezTo>
                    <a:pt x="899" y="527"/>
                    <a:pt x="800" y="636"/>
                    <a:pt x="657" y="673"/>
                  </a:cubicBezTo>
                  <a:lnTo>
                    <a:pt x="657" y="673"/>
                  </a:lnTo>
                  <a:cubicBezTo>
                    <a:pt x="605" y="558"/>
                    <a:pt x="579" y="440"/>
                    <a:pt x="579" y="330"/>
                  </a:cubicBezTo>
                  <a:cubicBezTo>
                    <a:pt x="579" y="290"/>
                    <a:pt x="593" y="264"/>
                    <a:pt x="593" y="238"/>
                  </a:cubicBezTo>
                  <a:cubicBezTo>
                    <a:pt x="593" y="199"/>
                    <a:pt x="606" y="146"/>
                    <a:pt x="632" y="94"/>
                  </a:cubicBezTo>
                  <a:cubicBezTo>
                    <a:pt x="632" y="67"/>
                    <a:pt x="646" y="54"/>
                    <a:pt x="672" y="41"/>
                  </a:cubicBezTo>
                  <a:cubicBezTo>
                    <a:pt x="685" y="27"/>
                    <a:pt x="698" y="15"/>
                    <a:pt x="725" y="15"/>
                  </a:cubicBezTo>
                  <a:close/>
                  <a:moveTo>
                    <a:pt x="1803" y="383"/>
                  </a:moveTo>
                  <a:cubicBezTo>
                    <a:pt x="1816" y="383"/>
                    <a:pt x="1830" y="383"/>
                    <a:pt x="1842" y="396"/>
                  </a:cubicBezTo>
                  <a:cubicBezTo>
                    <a:pt x="1895" y="436"/>
                    <a:pt x="1921" y="475"/>
                    <a:pt x="1948" y="515"/>
                  </a:cubicBezTo>
                  <a:cubicBezTo>
                    <a:pt x="1961" y="567"/>
                    <a:pt x="1974" y="620"/>
                    <a:pt x="1974" y="672"/>
                  </a:cubicBezTo>
                  <a:cubicBezTo>
                    <a:pt x="1974" y="738"/>
                    <a:pt x="1961" y="804"/>
                    <a:pt x="1935" y="857"/>
                  </a:cubicBezTo>
                  <a:cubicBezTo>
                    <a:pt x="1921" y="922"/>
                    <a:pt x="1895" y="962"/>
                    <a:pt x="1882" y="988"/>
                  </a:cubicBezTo>
                  <a:cubicBezTo>
                    <a:pt x="1845" y="1041"/>
                    <a:pt x="1796" y="1085"/>
                    <a:pt x="1738" y="1119"/>
                  </a:cubicBezTo>
                  <a:lnTo>
                    <a:pt x="1738" y="1119"/>
                  </a:lnTo>
                  <a:cubicBezTo>
                    <a:pt x="1677" y="986"/>
                    <a:pt x="1646" y="849"/>
                    <a:pt x="1646" y="725"/>
                  </a:cubicBezTo>
                  <a:lnTo>
                    <a:pt x="1646" y="699"/>
                  </a:lnTo>
                  <a:cubicBezTo>
                    <a:pt x="1646" y="659"/>
                    <a:pt x="1658" y="580"/>
                    <a:pt x="1685" y="515"/>
                  </a:cubicBezTo>
                  <a:cubicBezTo>
                    <a:pt x="1698" y="475"/>
                    <a:pt x="1711" y="436"/>
                    <a:pt x="1737" y="422"/>
                  </a:cubicBezTo>
                  <a:cubicBezTo>
                    <a:pt x="1751" y="396"/>
                    <a:pt x="1777" y="383"/>
                    <a:pt x="1803" y="383"/>
                  </a:cubicBezTo>
                  <a:close/>
                  <a:moveTo>
                    <a:pt x="2935" y="790"/>
                  </a:moveTo>
                  <a:cubicBezTo>
                    <a:pt x="2961" y="790"/>
                    <a:pt x="2974" y="804"/>
                    <a:pt x="3000" y="817"/>
                  </a:cubicBezTo>
                  <a:cubicBezTo>
                    <a:pt x="3014" y="830"/>
                    <a:pt x="3027" y="857"/>
                    <a:pt x="3040" y="896"/>
                  </a:cubicBezTo>
                  <a:cubicBezTo>
                    <a:pt x="3067" y="962"/>
                    <a:pt x="3079" y="1027"/>
                    <a:pt x="3079" y="1093"/>
                  </a:cubicBezTo>
                  <a:cubicBezTo>
                    <a:pt x="3079" y="1264"/>
                    <a:pt x="3000" y="1409"/>
                    <a:pt x="2882" y="1501"/>
                  </a:cubicBezTo>
                  <a:cubicBezTo>
                    <a:pt x="2876" y="1507"/>
                    <a:pt x="2869" y="1512"/>
                    <a:pt x="2863" y="1518"/>
                  </a:cubicBezTo>
                  <a:lnTo>
                    <a:pt x="2863" y="1518"/>
                  </a:lnTo>
                  <a:cubicBezTo>
                    <a:pt x="2836" y="1443"/>
                    <a:pt x="2812" y="1370"/>
                    <a:pt x="2803" y="1304"/>
                  </a:cubicBezTo>
                  <a:cubicBezTo>
                    <a:pt x="2790" y="1251"/>
                    <a:pt x="2790" y="1199"/>
                    <a:pt x="2790" y="1146"/>
                  </a:cubicBezTo>
                  <a:cubicBezTo>
                    <a:pt x="2790" y="1027"/>
                    <a:pt x="2803" y="909"/>
                    <a:pt x="2856" y="843"/>
                  </a:cubicBezTo>
                  <a:cubicBezTo>
                    <a:pt x="2882" y="817"/>
                    <a:pt x="2909" y="790"/>
                    <a:pt x="2935" y="790"/>
                  </a:cubicBezTo>
                  <a:close/>
                  <a:moveTo>
                    <a:pt x="4053" y="1343"/>
                  </a:moveTo>
                  <a:cubicBezTo>
                    <a:pt x="4066" y="1343"/>
                    <a:pt x="4079" y="1343"/>
                    <a:pt x="4093" y="1357"/>
                  </a:cubicBezTo>
                  <a:cubicBezTo>
                    <a:pt x="4132" y="1383"/>
                    <a:pt x="4172" y="1462"/>
                    <a:pt x="4184" y="1501"/>
                  </a:cubicBezTo>
                  <a:cubicBezTo>
                    <a:pt x="4211" y="1553"/>
                    <a:pt x="4224" y="1606"/>
                    <a:pt x="4224" y="1659"/>
                  </a:cubicBezTo>
                  <a:cubicBezTo>
                    <a:pt x="4224" y="1738"/>
                    <a:pt x="4198" y="1804"/>
                    <a:pt x="4172" y="1857"/>
                  </a:cubicBezTo>
                  <a:cubicBezTo>
                    <a:pt x="4123" y="1941"/>
                    <a:pt x="4052" y="2010"/>
                    <a:pt x="3968" y="2058"/>
                  </a:cubicBezTo>
                  <a:lnTo>
                    <a:pt x="3968" y="2058"/>
                  </a:lnTo>
                  <a:cubicBezTo>
                    <a:pt x="3914" y="1940"/>
                    <a:pt x="3882" y="1800"/>
                    <a:pt x="3882" y="1672"/>
                  </a:cubicBezTo>
                  <a:cubicBezTo>
                    <a:pt x="3882" y="1580"/>
                    <a:pt x="3895" y="1514"/>
                    <a:pt x="3921" y="1448"/>
                  </a:cubicBezTo>
                  <a:cubicBezTo>
                    <a:pt x="3948" y="1396"/>
                    <a:pt x="3988" y="1357"/>
                    <a:pt x="4040" y="1343"/>
                  </a:cubicBezTo>
                  <a:close/>
                  <a:moveTo>
                    <a:pt x="725" y="1"/>
                  </a:moveTo>
                  <a:cubicBezTo>
                    <a:pt x="698" y="1"/>
                    <a:pt x="672" y="1"/>
                    <a:pt x="658" y="27"/>
                  </a:cubicBezTo>
                  <a:cubicBezTo>
                    <a:pt x="632" y="54"/>
                    <a:pt x="606" y="80"/>
                    <a:pt x="593" y="120"/>
                  </a:cubicBezTo>
                  <a:cubicBezTo>
                    <a:pt x="579" y="159"/>
                    <a:pt x="579" y="199"/>
                    <a:pt x="579" y="238"/>
                  </a:cubicBezTo>
                  <a:cubicBezTo>
                    <a:pt x="567" y="264"/>
                    <a:pt x="567" y="290"/>
                    <a:pt x="567" y="330"/>
                  </a:cubicBezTo>
                  <a:cubicBezTo>
                    <a:pt x="567" y="439"/>
                    <a:pt x="591" y="559"/>
                    <a:pt x="642" y="676"/>
                  </a:cubicBezTo>
                  <a:lnTo>
                    <a:pt x="642" y="676"/>
                  </a:lnTo>
                  <a:cubicBezTo>
                    <a:pt x="622" y="681"/>
                    <a:pt x="601" y="684"/>
                    <a:pt x="579" y="685"/>
                  </a:cubicBezTo>
                  <a:cubicBezTo>
                    <a:pt x="500" y="685"/>
                    <a:pt x="421" y="646"/>
                    <a:pt x="342" y="593"/>
                  </a:cubicBezTo>
                  <a:cubicBezTo>
                    <a:pt x="264" y="527"/>
                    <a:pt x="198" y="462"/>
                    <a:pt x="132" y="369"/>
                  </a:cubicBezTo>
                  <a:cubicBezTo>
                    <a:pt x="106" y="330"/>
                    <a:pt x="67" y="278"/>
                    <a:pt x="14" y="172"/>
                  </a:cubicBezTo>
                  <a:lnTo>
                    <a:pt x="0" y="172"/>
                  </a:lnTo>
                  <a:lnTo>
                    <a:pt x="0" y="185"/>
                  </a:lnTo>
                  <a:cubicBezTo>
                    <a:pt x="53" y="290"/>
                    <a:pt x="93" y="343"/>
                    <a:pt x="119" y="383"/>
                  </a:cubicBezTo>
                  <a:cubicBezTo>
                    <a:pt x="185" y="462"/>
                    <a:pt x="264" y="541"/>
                    <a:pt x="342" y="606"/>
                  </a:cubicBezTo>
                  <a:cubicBezTo>
                    <a:pt x="409" y="659"/>
                    <a:pt x="500" y="699"/>
                    <a:pt x="579" y="699"/>
                  </a:cubicBezTo>
                  <a:cubicBezTo>
                    <a:pt x="603" y="699"/>
                    <a:pt x="627" y="696"/>
                    <a:pt x="649" y="692"/>
                  </a:cubicBezTo>
                  <a:lnTo>
                    <a:pt x="649" y="692"/>
                  </a:lnTo>
                  <a:cubicBezTo>
                    <a:pt x="703" y="810"/>
                    <a:pt x="785" y="924"/>
                    <a:pt x="895" y="1015"/>
                  </a:cubicBezTo>
                  <a:cubicBezTo>
                    <a:pt x="1079" y="1146"/>
                    <a:pt x="1263" y="1211"/>
                    <a:pt x="1435" y="1211"/>
                  </a:cubicBezTo>
                  <a:cubicBezTo>
                    <a:pt x="1546" y="1211"/>
                    <a:pt x="1645" y="1186"/>
                    <a:pt x="1729" y="1141"/>
                  </a:cubicBezTo>
                  <a:lnTo>
                    <a:pt x="1729" y="1141"/>
                  </a:lnTo>
                  <a:cubicBezTo>
                    <a:pt x="1803" y="1302"/>
                    <a:pt x="1917" y="1454"/>
                    <a:pt x="2067" y="1567"/>
                  </a:cubicBezTo>
                  <a:cubicBezTo>
                    <a:pt x="2184" y="1646"/>
                    <a:pt x="2316" y="1685"/>
                    <a:pt x="2448" y="1685"/>
                  </a:cubicBezTo>
                  <a:cubicBezTo>
                    <a:pt x="2587" y="1685"/>
                    <a:pt x="2737" y="1634"/>
                    <a:pt x="2851" y="1550"/>
                  </a:cubicBezTo>
                  <a:lnTo>
                    <a:pt x="2851" y="1550"/>
                  </a:lnTo>
                  <a:cubicBezTo>
                    <a:pt x="2860" y="1573"/>
                    <a:pt x="2871" y="1597"/>
                    <a:pt x="2882" y="1620"/>
                  </a:cubicBezTo>
                  <a:cubicBezTo>
                    <a:pt x="3067" y="2001"/>
                    <a:pt x="3356" y="2159"/>
                    <a:pt x="3632" y="2159"/>
                  </a:cubicBezTo>
                  <a:cubicBezTo>
                    <a:pt x="3751" y="2159"/>
                    <a:pt x="3863" y="2132"/>
                    <a:pt x="3958" y="2083"/>
                  </a:cubicBezTo>
                  <a:lnTo>
                    <a:pt x="3958" y="2083"/>
                  </a:lnTo>
                  <a:cubicBezTo>
                    <a:pt x="3981" y="2127"/>
                    <a:pt x="4008" y="2167"/>
                    <a:pt x="4040" y="2199"/>
                  </a:cubicBezTo>
                  <a:cubicBezTo>
                    <a:pt x="4158" y="2343"/>
                    <a:pt x="4342" y="2409"/>
                    <a:pt x="4474" y="2409"/>
                  </a:cubicBezTo>
                  <a:lnTo>
                    <a:pt x="4514" y="2409"/>
                  </a:lnTo>
                  <a:cubicBezTo>
                    <a:pt x="4579" y="2395"/>
                    <a:pt x="4658" y="2383"/>
                    <a:pt x="4724" y="2357"/>
                  </a:cubicBezTo>
                  <a:cubicBezTo>
                    <a:pt x="4790" y="2330"/>
                    <a:pt x="4856" y="2278"/>
                    <a:pt x="4895" y="2211"/>
                  </a:cubicBezTo>
                  <a:lnTo>
                    <a:pt x="4882" y="2199"/>
                  </a:lnTo>
                  <a:lnTo>
                    <a:pt x="4869" y="2211"/>
                  </a:lnTo>
                  <a:cubicBezTo>
                    <a:pt x="4842" y="2264"/>
                    <a:pt x="4790" y="2304"/>
                    <a:pt x="4724" y="2343"/>
                  </a:cubicBezTo>
                  <a:cubicBezTo>
                    <a:pt x="4645" y="2369"/>
                    <a:pt x="4579" y="2383"/>
                    <a:pt x="4514" y="2383"/>
                  </a:cubicBezTo>
                  <a:lnTo>
                    <a:pt x="4474" y="2383"/>
                  </a:lnTo>
                  <a:cubicBezTo>
                    <a:pt x="4342" y="2383"/>
                    <a:pt x="4172" y="2330"/>
                    <a:pt x="4053" y="2199"/>
                  </a:cubicBezTo>
                  <a:cubicBezTo>
                    <a:pt x="4024" y="2162"/>
                    <a:pt x="3998" y="2120"/>
                    <a:pt x="3975" y="2073"/>
                  </a:cubicBezTo>
                  <a:lnTo>
                    <a:pt x="3975" y="2073"/>
                  </a:lnTo>
                  <a:cubicBezTo>
                    <a:pt x="4063" y="2025"/>
                    <a:pt x="4135" y="1956"/>
                    <a:pt x="4184" y="1869"/>
                  </a:cubicBezTo>
                  <a:cubicBezTo>
                    <a:pt x="4211" y="1817"/>
                    <a:pt x="4237" y="1738"/>
                    <a:pt x="4237" y="1659"/>
                  </a:cubicBezTo>
                  <a:cubicBezTo>
                    <a:pt x="4237" y="1606"/>
                    <a:pt x="4224" y="1553"/>
                    <a:pt x="4198" y="1488"/>
                  </a:cubicBezTo>
                  <a:cubicBezTo>
                    <a:pt x="4198" y="1462"/>
                    <a:pt x="4172" y="1422"/>
                    <a:pt x="4145" y="1383"/>
                  </a:cubicBezTo>
                  <a:lnTo>
                    <a:pt x="4105" y="1343"/>
                  </a:lnTo>
                  <a:cubicBezTo>
                    <a:pt x="4093" y="1330"/>
                    <a:pt x="4066" y="1330"/>
                    <a:pt x="4053" y="1330"/>
                  </a:cubicBezTo>
                  <a:lnTo>
                    <a:pt x="4040" y="1330"/>
                  </a:lnTo>
                  <a:cubicBezTo>
                    <a:pt x="3974" y="1343"/>
                    <a:pt x="3935" y="1383"/>
                    <a:pt x="3909" y="1448"/>
                  </a:cubicBezTo>
                  <a:cubicBezTo>
                    <a:pt x="3882" y="1501"/>
                    <a:pt x="3869" y="1580"/>
                    <a:pt x="3869" y="1672"/>
                  </a:cubicBezTo>
                  <a:cubicBezTo>
                    <a:pt x="3869" y="1802"/>
                    <a:pt x="3894" y="1950"/>
                    <a:pt x="3951" y="2068"/>
                  </a:cubicBezTo>
                  <a:lnTo>
                    <a:pt x="3951" y="2068"/>
                  </a:lnTo>
                  <a:cubicBezTo>
                    <a:pt x="3856" y="2119"/>
                    <a:pt x="3746" y="2146"/>
                    <a:pt x="3632" y="2146"/>
                  </a:cubicBezTo>
                  <a:cubicBezTo>
                    <a:pt x="3369" y="2146"/>
                    <a:pt x="3079" y="1988"/>
                    <a:pt x="2895" y="1606"/>
                  </a:cubicBezTo>
                  <a:cubicBezTo>
                    <a:pt x="2886" y="1583"/>
                    <a:pt x="2878" y="1559"/>
                    <a:pt x="2869" y="1536"/>
                  </a:cubicBezTo>
                  <a:lnTo>
                    <a:pt x="2869" y="1536"/>
                  </a:lnTo>
                  <a:cubicBezTo>
                    <a:pt x="2878" y="1529"/>
                    <a:pt x="2887" y="1522"/>
                    <a:pt x="2895" y="1514"/>
                  </a:cubicBezTo>
                  <a:cubicBezTo>
                    <a:pt x="3014" y="1409"/>
                    <a:pt x="3105" y="1264"/>
                    <a:pt x="3105" y="1093"/>
                  </a:cubicBezTo>
                  <a:cubicBezTo>
                    <a:pt x="3105" y="1027"/>
                    <a:pt x="3093" y="962"/>
                    <a:pt x="3067" y="883"/>
                  </a:cubicBezTo>
                  <a:cubicBezTo>
                    <a:pt x="3040" y="843"/>
                    <a:pt x="3027" y="817"/>
                    <a:pt x="3000" y="804"/>
                  </a:cubicBezTo>
                  <a:cubicBezTo>
                    <a:pt x="2988" y="790"/>
                    <a:pt x="2961" y="778"/>
                    <a:pt x="2935" y="778"/>
                  </a:cubicBezTo>
                  <a:cubicBezTo>
                    <a:pt x="2895" y="778"/>
                    <a:pt x="2869" y="804"/>
                    <a:pt x="2842" y="830"/>
                  </a:cubicBezTo>
                  <a:cubicBezTo>
                    <a:pt x="2790" y="909"/>
                    <a:pt x="2763" y="1027"/>
                    <a:pt x="2763" y="1146"/>
                  </a:cubicBezTo>
                  <a:cubicBezTo>
                    <a:pt x="2763" y="1199"/>
                    <a:pt x="2777" y="1251"/>
                    <a:pt x="2777" y="1304"/>
                  </a:cubicBezTo>
                  <a:cubicBezTo>
                    <a:pt x="2796" y="1380"/>
                    <a:pt x="2815" y="1456"/>
                    <a:pt x="2844" y="1532"/>
                  </a:cubicBezTo>
                  <a:lnTo>
                    <a:pt x="2844" y="1532"/>
                  </a:lnTo>
                  <a:cubicBezTo>
                    <a:pt x="2731" y="1619"/>
                    <a:pt x="2589" y="1672"/>
                    <a:pt x="2448" y="1672"/>
                  </a:cubicBezTo>
                  <a:cubicBezTo>
                    <a:pt x="2316" y="1672"/>
                    <a:pt x="2184" y="1632"/>
                    <a:pt x="2079" y="1553"/>
                  </a:cubicBezTo>
                  <a:cubicBezTo>
                    <a:pt x="1931" y="1441"/>
                    <a:pt x="1818" y="1290"/>
                    <a:pt x="1744" y="1132"/>
                  </a:cubicBezTo>
                  <a:lnTo>
                    <a:pt x="1744" y="1132"/>
                  </a:lnTo>
                  <a:cubicBezTo>
                    <a:pt x="1802" y="1098"/>
                    <a:pt x="1853" y="1054"/>
                    <a:pt x="1895" y="1001"/>
                  </a:cubicBezTo>
                  <a:cubicBezTo>
                    <a:pt x="1921" y="975"/>
                    <a:pt x="1935" y="922"/>
                    <a:pt x="1961" y="869"/>
                  </a:cubicBezTo>
                  <a:cubicBezTo>
                    <a:pt x="1974" y="804"/>
                    <a:pt x="1988" y="738"/>
                    <a:pt x="1988" y="672"/>
                  </a:cubicBezTo>
                  <a:cubicBezTo>
                    <a:pt x="1988" y="606"/>
                    <a:pt x="1974" y="553"/>
                    <a:pt x="1961" y="515"/>
                  </a:cubicBezTo>
                  <a:cubicBezTo>
                    <a:pt x="1935" y="462"/>
                    <a:pt x="1909" y="422"/>
                    <a:pt x="1856" y="383"/>
                  </a:cubicBezTo>
                  <a:cubicBezTo>
                    <a:pt x="1842" y="369"/>
                    <a:pt x="1816" y="369"/>
                    <a:pt x="1803" y="369"/>
                  </a:cubicBezTo>
                  <a:cubicBezTo>
                    <a:pt x="1763" y="369"/>
                    <a:pt x="1737" y="383"/>
                    <a:pt x="1725" y="409"/>
                  </a:cubicBezTo>
                  <a:cubicBezTo>
                    <a:pt x="1685" y="448"/>
                    <a:pt x="1672" y="501"/>
                    <a:pt x="1658" y="553"/>
                  </a:cubicBezTo>
                  <a:cubicBezTo>
                    <a:pt x="1632" y="606"/>
                    <a:pt x="1632" y="659"/>
                    <a:pt x="1632" y="699"/>
                  </a:cubicBezTo>
                  <a:lnTo>
                    <a:pt x="1632" y="725"/>
                  </a:lnTo>
                  <a:cubicBezTo>
                    <a:pt x="1632" y="854"/>
                    <a:pt x="1663" y="994"/>
                    <a:pt x="1723" y="1128"/>
                  </a:cubicBezTo>
                  <a:lnTo>
                    <a:pt x="1723" y="1128"/>
                  </a:lnTo>
                  <a:cubicBezTo>
                    <a:pt x="1639" y="1173"/>
                    <a:pt x="1539" y="1199"/>
                    <a:pt x="1435" y="1199"/>
                  </a:cubicBezTo>
                  <a:cubicBezTo>
                    <a:pt x="1277" y="1199"/>
                    <a:pt x="1079" y="1132"/>
                    <a:pt x="909" y="1001"/>
                  </a:cubicBezTo>
                  <a:cubicBezTo>
                    <a:pt x="799" y="911"/>
                    <a:pt x="718" y="802"/>
                    <a:pt x="664" y="688"/>
                  </a:cubicBezTo>
                  <a:lnTo>
                    <a:pt x="664" y="688"/>
                  </a:lnTo>
                  <a:cubicBezTo>
                    <a:pt x="807" y="652"/>
                    <a:pt x="913" y="524"/>
                    <a:pt x="935" y="369"/>
                  </a:cubicBezTo>
                  <a:lnTo>
                    <a:pt x="935" y="330"/>
                  </a:lnTo>
                  <a:cubicBezTo>
                    <a:pt x="935" y="278"/>
                    <a:pt x="935" y="211"/>
                    <a:pt x="909" y="159"/>
                  </a:cubicBezTo>
                  <a:cubicBezTo>
                    <a:pt x="869" y="94"/>
                    <a:pt x="830" y="41"/>
                    <a:pt x="777" y="15"/>
                  </a:cubicBezTo>
                  <a:cubicBezTo>
                    <a:pt x="751" y="1"/>
                    <a:pt x="737" y="1"/>
                    <a:pt x="7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6"/>
            <p:cNvSpPr/>
            <p:nvPr/>
          </p:nvSpPr>
          <p:spPr>
            <a:xfrm>
              <a:off x="962229" y="1069896"/>
              <a:ext cx="36339" cy="25586"/>
            </a:xfrm>
            <a:custGeom>
              <a:rect b="b" l="l" r="r" t="t"/>
              <a:pathLst>
                <a:path extrusionOk="0" h="2910" w="4133">
                  <a:moveTo>
                    <a:pt x="3606" y="1436"/>
                  </a:moveTo>
                  <a:cubicBezTo>
                    <a:pt x="3882" y="1567"/>
                    <a:pt x="4118" y="1896"/>
                    <a:pt x="4132" y="2185"/>
                  </a:cubicBezTo>
                  <a:cubicBezTo>
                    <a:pt x="4132" y="2553"/>
                    <a:pt x="4013" y="2909"/>
                    <a:pt x="3606" y="2764"/>
                  </a:cubicBezTo>
                  <a:cubicBezTo>
                    <a:pt x="2580" y="2343"/>
                    <a:pt x="1566" y="1909"/>
                    <a:pt x="540" y="1475"/>
                  </a:cubicBezTo>
                  <a:cubicBezTo>
                    <a:pt x="264" y="1357"/>
                    <a:pt x="13" y="1027"/>
                    <a:pt x="1" y="738"/>
                  </a:cubicBezTo>
                  <a:cubicBezTo>
                    <a:pt x="1" y="357"/>
                    <a:pt x="119" y="1"/>
                    <a:pt x="527" y="159"/>
                  </a:cubicBezTo>
                  <a:cubicBezTo>
                    <a:pt x="1553" y="567"/>
                    <a:pt x="2580" y="1001"/>
                    <a:pt x="3606" y="143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6"/>
            <p:cNvSpPr/>
            <p:nvPr/>
          </p:nvSpPr>
          <p:spPr>
            <a:xfrm>
              <a:off x="963618" y="1079506"/>
              <a:ext cx="32972" cy="22562"/>
            </a:xfrm>
            <a:custGeom>
              <a:rect b="b" l="l" r="r" t="t"/>
              <a:pathLst>
                <a:path extrusionOk="0" h="2566" w="3750">
                  <a:moveTo>
                    <a:pt x="3237" y="1264"/>
                  </a:moveTo>
                  <a:cubicBezTo>
                    <a:pt x="3500" y="1381"/>
                    <a:pt x="3737" y="1711"/>
                    <a:pt x="3750" y="1987"/>
                  </a:cubicBezTo>
                  <a:cubicBezTo>
                    <a:pt x="3750" y="2316"/>
                    <a:pt x="3566" y="2566"/>
                    <a:pt x="3237" y="2434"/>
                  </a:cubicBezTo>
                  <a:cubicBezTo>
                    <a:pt x="2329" y="2066"/>
                    <a:pt x="1434" y="1685"/>
                    <a:pt x="527" y="1316"/>
                  </a:cubicBezTo>
                  <a:cubicBezTo>
                    <a:pt x="264" y="1197"/>
                    <a:pt x="27" y="869"/>
                    <a:pt x="13" y="579"/>
                  </a:cubicBezTo>
                  <a:cubicBezTo>
                    <a:pt x="1" y="250"/>
                    <a:pt x="185" y="0"/>
                    <a:pt x="513" y="132"/>
                  </a:cubicBezTo>
                  <a:cubicBezTo>
                    <a:pt x="1422" y="500"/>
                    <a:pt x="2329" y="881"/>
                    <a:pt x="3237" y="12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6"/>
            <p:cNvSpPr/>
            <p:nvPr/>
          </p:nvSpPr>
          <p:spPr>
            <a:xfrm>
              <a:off x="965931" y="1089336"/>
              <a:ext cx="28347" cy="17128"/>
            </a:xfrm>
            <a:custGeom>
              <a:rect b="b" l="l" r="r" t="t"/>
              <a:pathLst>
                <a:path extrusionOk="0" h="1948" w="3224">
                  <a:moveTo>
                    <a:pt x="2540" y="830"/>
                  </a:moveTo>
                  <a:cubicBezTo>
                    <a:pt x="2934" y="1000"/>
                    <a:pt x="3224" y="1672"/>
                    <a:pt x="2922" y="1869"/>
                  </a:cubicBezTo>
                  <a:cubicBezTo>
                    <a:pt x="2829" y="1935"/>
                    <a:pt x="2685" y="1948"/>
                    <a:pt x="2540" y="1895"/>
                  </a:cubicBezTo>
                  <a:cubicBezTo>
                    <a:pt x="1922" y="1645"/>
                    <a:pt x="1317" y="1382"/>
                    <a:pt x="711" y="1132"/>
                  </a:cubicBezTo>
                  <a:cubicBezTo>
                    <a:pt x="303" y="961"/>
                    <a:pt x="1" y="277"/>
                    <a:pt x="317" y="67"/>
                  </a:cubicBezTo>
                  <a:cubicBezTo>
                    <a:pt x="408" y="0"/>
                    <a:pt x="553" y="0"/>
                    <a:pt x="698" y="53"/>
                  </a:cubicBezTo>
                  <a:cubicBezTo>
                    <a:pt x="1303" y="303"/>
                    <a:pt x="1922" y="567"/>
                    <a:pt x="2540" y="8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 name="Google Shape;739;p46"/>
          <p:cNvGrpSpPr/>
          <p:nvPr/>
        </p:nvGrpSpPr>
        <p:grpSpPr>
          <a:xfrm>
            <a:off x="433143" y="2667759"/>
            <a:ext cx="362556" cy="552170"/>
            <a:chOff x="548205" y="1100098"/>
            <a:chExt cx="195976" cy="298470"/>
          </a:xfrm>
        </p:grpSpPr>
        <p:sp>
          <p:nvSpPr>
            <p:cNvPr id="740" name="Google Shape;740;p46"/>
            <p:cNvSpPr/>
            <p:nvPr/>
          </p:nvSpPr>
          <p:spPr>
            <a:xfrm>
              <a:off x="551326" y="1100098"/>
              <a:ext cx="192855" cy="298470"/>
            </a:xfrm>
            <a:custGeom>
              <a:rect b="b" l="l" r="r" t="t"/>
              <a:pathLst>
                <a:path extrusionOk="0" h="33946" w="21934">
                  <a:moveTo>
                    <a:pt x="21591" y="10816"/>
                  </a:moveTo>
                  <a:cubicBezTo>
                    <a:pt x="21591" y="10158"/>
                    <a:pt x="21170" y="9263"/>
                    <a:pt x="20196" y="8749"/>
                  </a:cubicBezTo>
                  <a:cubicBezTo>
                    <a:pt x="17052" y="7079"/>
                    <a:pt x="6171" y="1369"/>
                    <a:pt x="3185" y="237"/>
                  </a:cubicBezTo>
                  <a:cubicBezTo>
                    <a:pt x="2566" y="0"/>
                    <a:pt x="2224" y="106"/>
                    <a:pt x="1934" y="264"/>
                  </a:cubicBezTo>
                  <a:cubicBezTo>
                    <a:pt x="1355" y="553"/>
                    <a:pt x="501" y="697"/>
                    <a:pt x="422" y="1264"/>
                  </a:cubicBezTo>
                  <a:cubicBezTo>
                    <a:pt x="1" y="4486"/>
                    <a:pt x="1027" y="17736"/>
                    <a:pt x="1277" y="22183"/>
                  </a:cubicBezTo>
                  <a:cubicBezTo>
                    <a:pt x="1329" y="23131"/>
                    <a:pt x="1855" y="23736"/>
                    <a:pt x="2619" y="24262"/>
                  </a:cubicBezTo>
                  <a:cubicBezTo>
                    <a:pt x="3790" y="25091"/>
                    <a:pt x="8316" y="27130"/>
                    <a:pt x="8316" y="27130"/>
                  </a:cubicBezTo>
                  <a:lnTo>
                    <a:pt x="8448" y="31880"/>
                  </a:lnTo>
                  <a:lnTo>
                    <a:pt x="9842" y="31209"/>
                  </a:lnTo>
                  <a:lnTo>
                    <a:pt x="11618" y="28788"/>
                  </a:lnTo>
                  <a:cubicBezTo>
                    <a:pt x="11618" y="28788"/>
                    <a:pt x="16605" y="32564"/>
                    <a:pt x="19105" y="33722"/>
                  </a:cubicBezTo>
                  <a:cubicBezTo>
                    <a:pt x="19591" y="33946"/>
                    <a:pt x="20500" y="33604"/>
                    <a:pt x="20775" y="33525"/>
                  </a:cubicBezTo>
                  <a:cubicBezTo>
                    <a:pt x="21328" y="33353"/>
                    <a:pt x="21526" y="33169"/>
                    <a:pt x="21605" y="32209"/>
                  </a:cubicBezTo>
                  <a:cubicBezTo>
                    <a:pt x="21933" y="27841"/>
                    <a:pt x="21526" y="14565"/>
                    <a:pt x="21591" y="108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6"/>
            <p:cNvSpPr/>
            <p:nvPr/>
          </p:nvSpPr>
          <p:spPr>
            <a:xfrm>
              <a:off x="548205" y="1103800"/>
              <a:ext cx="183710" cy="294654"/>
            </a:xfrm>
            <a:custGeom>
              <a:rect b="b" l="l" r="r" t="t"/>
              <a:pathLst>
                <a:path extrusionOk="0" h="33512" w="20894">
                  <a:moveTo>
                    <a:pt x="20551" y="11091"/>
                  </a:moveTo>
                  <a:cubicBezTo>
                    <a:pt x="20565" y="10434"/>
                    <a:pt x="20144" y="9526"/>
                    <a:pt x="19170" y="9013"/>
                  </a:cubicBezTo>
                  <a:cubicBezTo>
                    <a:pt x="16025" y="7355"/>
                    <a:pt x="5131" y="1645"/>
                    <a:pt x="2145" y="513"/>
                  </a:cubicBezTo>
                  <a:cubicBezTo>
                    <a:pt x="803" y="0"/>
                    <a:pt x="566" y="790"/>
                    <a:pt x="421" y="1829"/>
                  </a:cubicBezTo>
                  <a:cubicBezTo>
                    <a:pt x="0" y="5053"/>
                    <a:pt x="0" y="18012"/>
                    <a:pt x="237" y="22459"/>
                  </a:cubicBezTo>
                  <a:cubicBezTo>
                    <a:pt x="290" y="23406"/>
                    <a:pt x="829" y="24012"/>
                    <a:pt x="1579" y="24538"/>
                  </a:cubicBezTo>
                  <a:cubicBezTo>
                    <a:pt x="2750" y="25367"/>
                    <a:pt x="7276" y="27406"/>
                    <a:pt x="7276" y="27406"/>
                  </a:cubicBezTo>
                  <a:lnTo>
                    <a:pt x="8803" y="31485"/>
                  </a:lnTo>
                  <a:lnTo>
                    <a:pt x="10578" y="29064"/>
                  </a:lnTo>
                  <a:cubicBezTo>
                    <a:pt x="10578" y="29064"/>
                    <a:pt x="17262" y="32683"/>
                    <a:pt x="18934" y="33248"/>
                  </a:cubicBezTo>
                  <a:cubicBezTo>
                    <a:pt x="19697" y="33511"/>
                    <a:pt x="20486" y="33446"/>
                    <a:pt x="20565" y="32472"/>
                  </a:cubicBezTo>
                  <a:cubicBezTo>
                    <a:pt x="20894" y="28117"/>
                    <a:pt x="20499" y="14842"/>
                    <a:pt x="20551" y="110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6"/>
            <p:cNvSpPr/>
            <p:nvPr/>
          </p:nvSpPr>
          <p:spPr>
            <a:xfrm>
              <a:off x="593670" y="1183617"/>
              <a:ext cx="71501" cy="148892"/>
            </a:xfrm>
            <a:custGeom>
              <a:rect b="b" l="l" r="r" t="t"/>
              <a:pathLst>
                <a:path extrusionOk="0" h="16934" w="8132">
                  <a:moveTo>
                    <a:pt x="4065" y="1"/>
                  </a:moveTo>
                  <a:cubicBezTo>
                    <a:pt x="4065" y="1"/>
                    <a:pt x="8131" y="9539"/>
                    <a:pt x="8131" y="12737"/>
                  </a:cubicBezTo>
                  <a:cubicBezTo>
                    <a:pt x="8131" y="15565"/>
                    <a:pt x="6316" y="16934"/>
                    <a:pt x="4065" y="15776"/>
                  </a:cubicBezTo>
                  <a:cubicBezTo>
                    <a:pt x="1829" y="14632"/>
                    <a:pt x="0" y="11381"/>
                    <a:pt x="0" y="8553"/>
                  </a:cubicBezTo>
                  <a:cubicBezTo>
                    <a:pt x="0" y="5355"/>
                    <a:pt x="4065" y="1"/>
                    <a:pt x="4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7"/>
          <p:cNvSpPr txBox="1"/>
          <p:nvPr>
            <p:ph type="title"/>
          </p:nvPr>
        </p:nvSpPr>
        <p:spPr>
          <a:xfrm>
            <a:off x="2623200" y="2179400"/>
            <a:ext cx="3985200" cy="139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i="1" lang="id" sz="4100">
                <a:latin typeface="Poppins"/>
                <a:ea typeface="Poppins"/>
                <a:cs typeface="Poppins"/>
                <a:sym typeface="Poppins"/>
              </a:rPr>
              <a:t>Cost Structure?</a:t>
            </a:r>
            <a:endParaRPr b="1" i="1" sz="4100">
              <a:latin typeface="Poppins"/>
              <a:ea typeface="Poppins"/>
              <a:cs typeface="Poppins"/>
              <a:sym typeface="Poppins"/>
            </a:endParaRPr>
          </a:p>
        </p:txBody>
      </p:sp>
      <p:pic>
        <p:nvPicPr>
          <p:cNvPr id="748" name="Google Shape;748;p47"/>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749" name="Google Shape;749;p47"/>
          <p:cNvSpPr/>
          <p:nvPr/>
        </p:nvSpPr>
        <p:spPr>
          <a:xfrm>
            <a:off x="-716700" y="1117675"/>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8547275" y="8426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txBox="1"/>
          <p:nvPr/>
        </p:nvSpPr>
        <p:spPr>
          <a:xfrm>
            <a:off x="2601200" y="1913638"/>
            <a:ext cx="4653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solidFill>
                  <a:schemeClr val="dk1"/>
                </a:solidFill>
                <a:latin typeface="Poppins"/>
                <a:ea typeface="Poppins"/>
                <a:cs typeface="Poppins"/>
                <a:sym typeface="Poppins"/>
              </a:rPr>
              <a:t>Apa saja yang harus ada pada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8"/>
          <p:cNvSpPr txBox="1"/>
          <p:nvPr>
            <p:ph type="title"/>
          </p:nvPr>
        </p:nvSpPr>
        <p:spPr>
          <a:xfrm>
            <a:off x="719518" y="711849"/>
            <a:ext cx="3985200" cy="93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d" sz="3000">
                <a:latin typeface="Poppins"/>
                <a:ea typeface="Poppins"/>
                <a:cs typeface="Poppins"/>
                <a:sym typeface="Poppins"/>
              </a:rPr>
              <a:t>Biaya Variabel	</a:t>
            </a:r>
            <a:endParaRPr b="1" sz="3000">
              <a:latin typeface="Poppins"/>
              <a:ea typeface="Poppins"/>
              <a:cs typeface="Poppins"/>
              <a:sym typeface="Poppins"/>
            </a:endParaRPr>
          </a:p>
        </p:txBody>
      </p:sp>
      <p:pic>
        <p:nvPicPr>
          <p:cNvPr id="757" name="Google Shape;757;p48"/>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758" name="Google Shape;758;p48"/>
          <p:cNvSpPr/>
          <p:nvPr/>
        </p:nvSpPr>
        <p:spPr>
          <a:xfrm>
            <a:off x="-1226375" y="1178325"/>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8"/>
          <p:cNvSpPr/>
          <p:nvPr/>
        </p:nvSpPr>
        <p:spPr>
          <a:xfrm>
            <a:off x="8547275" y="8426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8"/>
          <p:cNvSpPr/>
          <p:nvPr/>
        </p:nvSpPr>
        <p:spPr>
          <a:xfrm>
            <a:off x="826196" y="215567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8"/>
          <p:cNvSpPr/>
          <p:nvPr/>
        </p:nvSpPr>
        <p:spPr>
          <a:xfrm>
            <a:off x="826196" y="2667055"/>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8"/>
          <p:cNvSpPr/>
          <p:nvPr/>
        </p:nvSpPr>
        <p:spPr>
          <a:xfrm>
            <a:off x="830546" y="3166352"/>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8"/>
          <p:cNvSpPr txBox="1"/>
          <p:nvPr>
            <p:ph type="title"/>
          </p:nvPr>
        </p:nvSpPr>
        <p:spPr>
          <a:xfrm>
            <a:off x="4865199" y="690200"/>
            <a:ext cx="3682200" cy="93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id" sz="3000">
                <a:latin typeface="Poppins"/>
                <a:ea typeface="Poppins"/>
                <a:cs typeface="Poppins"/>
                <a:sym typeface="Poppins"/>
              </a:rPr>
              <a:t>Biaya Tetap</a:t>
            </a:r>
            <a:endParaRPr b="1" sz="3000">
              <a:latin typeface="Poppins"/>
              <a:ea typeface="Poppins"/>
              <a:cs typeface="Poppins"/>
              <a:sym typeface="Poppins"/>
            </a:endParaRPr>
          </a:p>
        </p:txBody>
      </p:sp>
      <p:sp>
        <p:nvSpPr>
          <p:cNvPr id="764" name="Google Shape;764;p48"/>
          <p:cNvSpPr/>
          <p:nvPr/>
        </p:nvSpPr>
        <p:spPr>
          <a:xfrm>
            <a:off x="4952996" y="247916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8"/>
          <p:cNvSpPr/>
          <p:nvPr/>
        </p:nvSpPr>
        <p:spPr>
          <a:xfrm>
            <a:off x="4952996" y="3156313"/>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8"/>
          <p:cNvSpPr txBox="1"/>
          <p:nvPr>
            <p:ph idx="1" type="subTitle"/>
          </p:nvPr>
        </p:nvSpPr>
        <p:spPr>
          <a:xfrm>
            <a:off x="1131688" y="2064950"/>
            <a:ext cx="33510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900">
                <a:solidFill>
                  <a:schemeClr val="dk1"/>
                </a:solidFill>
                <a:latin typeface="Poppins"/>
                <a:ea typeface="Poppins"/>
                <a:cs typeface="Poppins"/>
                <a:sym typeface="Poppins"/>
              </a:rPr>
              <a:t>Biaya bahan baku: </a:t>
            </a:r>
            <a:r>
              <a:rPr lang="id" sz="900">
                <a:solidFill>
                  <a:schemeClr val="dk1"/>
                </a:solidFill>
                <a:latin typeface="Poppins"/>
                <a:ea typeface="Poppins"/>
                <a:cs typeface="Poppins"/>
                <a:sym typeface="Poppins"/>
              </a:rPr>
              <a:t>Bahan yang sesuai dengan jenis barang yang diproduksi, Misal bisnis pakaian, bahan bakunya adalah kain, benang, dst</a:t>
            </a:r>
            <a:endParaRPr sz="900">
              <a:solidFill>
                <a:schemeClr val="dk1"/>
              </a:solidFill>
              <a:latin typeface="Poppins"/>
              <a:ea typeface="Poppins"/>
              <a:cs typeface="Poppins"/>
              <a:sym typeface="Poppins"/>
            </a:endParaRPr>
          </a:p>
        </p:txBody>
      </p:sp>
      <p:sp>
        <p:nvSpPr>
          <p:cNvPr id="767" name="Google Shape;767;p48"/>
          <p:cNvSpPr txBox="1"/>
          <p:nvPr>
            <p:ph idx="1" type="subTitle"/>
          </p:nvPr>
        </p:nvSpPr>
        <p:spPr>
          <a:xfrm>
            <a:off x="719525" y="1368400"/>
            <a:ext cx="3170100" cy="4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000">
                <a:solidFill>
                  <a:schemeClr val="dk1"/>
                </a:solidFill>
                <a:latin typeface="Poppins"/>
                <a:ea typeface="Poppins"/>
                <a:cs typeface="Poppins"/>
                <a:sym typeface="Poppins"/>
              </a:rPr>
              <a:t>Biaya yang berubah-ubah tergantung dengan jumlah produksi. Semakin banyak produksi, semakin banyak biaya yang dikeluarkan. </a:t>
            </a:r>
            <a:endParaRPr sz="1000">
              <a:solidFill>
                <a:schemeClr val="dk1"/>
              </a:solidFill>
              <a:latin typeface="Poppins"/>
              <a:ea typeface="Poppins"/>
              <a:cs typeface="Poppins"/>
              <a:sym typeface="Poppins"/>
            </a:endParaRPr>
          </a:p>
        </p:txBody>
      </p:sp>
      <p:sp>
        <p:nvSpPr>
          <p:cNvPr id="768" name="Google Shape;768;p48"/>
          <p:cNvSpPr txBox="1"/>
          <p:nvPr>
            <p:ph idx="1" type="subTitle"/>
          </p:nvPr>
        </p:nvSpPr>
        <p:spPr>
          <a:xfrm>
            <a:off x="1131688" y="2630600"/>
            <a:ext cx="33510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900">
                <a:solidFill>
                  <a:schemeClr val="dk1"/>
                </a:solidFill>
                <a:latin typeface="Poppins"/>
                <a:ea typeface="Poppins"/>
                <a:cs typeface="Poppins"/>
                <a:sym typeface="Poppins"/>
              </a:rPr>
              <a:t>Biaya tenaga kerja:</a:t>
            </a:r>
            <a:r>
              <a:rPr lang="id" sz="900">
                <a:solidFill>
                  <a:schemeClr val="dk1"/>
                </a:solidFill>
                <a:latin typeface="Poppins"/>
                <a:ea typeface="Poppins"/>
                <a:cs typeface="Poppins"/>
                <a:sym typeface="Poppins"/>
              </a:rPr>
              <a:t> Seluruh tenaga kerja yang terlibat, termasuk upah dan biaya lembur</a:t>
            </a:r>
            <a:endParaRPr sz="900">
              <a:solidFill>
                <a:schemeClr val="dk1"/>
              </a:solidFill>
              <a:latin typeface="Poppins"/>
              <a:ea typeface="Poppins"/>
              <a:cs typeface="Poppins"/>
              <a:sym typeface="Poppins"/>
            </a:endParaRPr>
          </a:p>
        </p:txBody>
      </p:sp>
      <p:sp>
        <p:nvSpPr>
          <p:cNvPr id="769" name="Google Shape;769;p48"/>
          <p:cNvSpPr txBox="1"/>
          <p:nvPr>
            <p:ph idx="1" type="subTitle"/>
          </p:nvPr>
        </p:nvSpPr>
        <p:spPr>
          <a:xfrm>
            <a:off x="1131688" y="3135450"/>
            <a:ext cx="33510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900">
                <a:solidFill>
                  <a:schemeClr val="dk1"/>
                </a:solidFill>
                <a:latin typeface="Poppins"/>
                <a:ea typeface="Poppins"/>
                <a:cs typeface="Poppins"/>
                <a:sym typeface="Poppins"/>
              </a:rPr>
              <a:t>Biaya peralatan produksi: </a:t>
            </a:r>
            <a:r>
              <a:rPr lang="id" sz="900">
                <a:solidFill>
                  <a:schemeClr val="dk1"/>
                </a:solidFill>
                <a:latin typeface="Poppins"/>
                <a:ea typeface="Poppins"/>
                <a:cs typeface="Poppins"/>
                <a:sym typeface="Poppins"/>
              </a:rPr>
              <a:t>Seperti oli mesin produksi, dll</a:t>
            </a:r>
            <a:endParaRPr sz="900">
              <a:solidFill>
                <a:schemeClr val="dk1"/>
              </a:solidFill>
              <a:latin typeface="Poppins"/>
              <a:ea typeface="Poppins"/>
              <a:cs typeface="Poppins"/>
              <a:sym typeface="Poppins"/>
            </a:endParaRPr>
          </a:p>
        </p:txBody>
      </p:sp>
      <p:sp>
        <p:nvSpPr>
          <p:cNvPr id="770" name="Google Shape;770;p48"/>
          <p:cNvSpPr/>
          <p:nvPr/>
        </p:nvSpPr>
        <p:spPr>
          <a:xfrm>
            <a:off x="830546" y="3634127"/>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8"/>
          <p:cNvSpPr txBox="1"/>
          <p:nvPr>
            <p:ph idx="1" type="subTitle"/>
          </p:nvPr>
        </p:nvSpPr>
        <p:spPr>
          <a:xfrm>
            <a:off x="1131688" y="3603225"/>
            <a:ext cx="33510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900">
                <a:solidFill>
                  <a:schemeClr val="dk1"/>
                </a:solidFill>
                <a:latin typeface="Poppins"/>
                <a:ea typeface="Poppins"/>
                <a:cs typeface="Poppins"/>
                <a:sym typeface="Poppins"/>
              </a:rPr>
              <a:t>Komisi atau insentif:</a:t>
            </a:r>
            <a:r>
              <a:rPr lang="id" sz="900">
                <a:solidFill>
                  <a:schemeClr val="dk1"/>
                </a:solidFill>
                <a:latin typeface="Poppins"/>
                <a:ea typeface="Poppins"/>
                <a:cs typeface="Poppins"/>
                <a:sym typeface="Poppins"/>
              </a:rPr>
              <a:t> Biasanya untuk tim sales yang membantu meningkatkan penjualan</a:t>
            </a:r>
            <a:endParaRPr sz="900">
              <a:solidFill>
                <a:schemeClr val="dk1"/>
              </a:solidFill>
              <a:latin typeface="Poppins"/>
              <a:ea typeface="Poppins"/>
              <a:cs typeface="Poppins"/>
              <a:sym typeface="Poppins"/>
            </a:endParaRPr>
          </a:p>
        </p:txBody>
      </p:sp>
      <p:sp>
        <p:nvSpPr>
          <p:cNvPr id="772" name="Google Shape;772;p48"/>
          <p:cNvSpPr txBox="1"/>
          <p:nvPr>
            <p:ph idx="1" type="subTitle"/>
          </p:nvPr>
        </p:nvSpPr>
        <p:spPr>
          <a:xfrm>
            <a:off x="4911150" y="1346150"/>
            <a:ext cx="3767100" cy="4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000">
                <a:solidFill>
                  <a:schemeClr val="dk1"/>
                </a:solidFill>
                <a:latin typeface="Poppins"/>
                <a:ea typeface="Poppins"/>
                <a:cs typeface="Poppins"/>
                <a:sym typeface="Poppins"/>
              </a:rPr>
              <a:t>Biaya tetap ini memaksa setiap pelaku bisnis untuk menjual produk atau layanan sebanyak-banyaknya. Tujuannya, sudah pasti untuk menambal pengeluaran biaya tetap. </a:t>
            </a:r>
            <a:endParaRPr sz="1000">
              <a:solidFill>
                <a:schemeClr val="dk1"/>
              </a:solidFill>
              <a:latin typeface="Poppins"/>
              <a:ea typeface="Poppins"/>
              <a:cs typeface="Poppins"/>
              <a:sym typeface="Poppins"/>
            </a:endParaRPr>
          </a:p>
          <a:p>
            <a:pPr indent="0" lvl="0" marL="0" rtl="0" algn="ctr">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spcBef>
                <a:spcPts val="0"/>
              </a:spcBef>
              <a:spcAft>
                <a:spcPts val="0"/>
              </a:spcAft>
              <a:buNone/>
            </a:pPr>
            <a:r>
              <a:t/>
            </a:r>
            <a:endParaRPr sz="1000">
              <a:solidFill>
                <a:schemeClr val="dk1"/>
              </a:solidFill>
              <a:latin typeface="Poppins"/>
              <a:ea typeface="Poppins"/>
              <a:cs typeface="Poppins"/>
              <a:sym typeface="Poppins"/>
            </a:endParaRPr>
          </a:p>
        </p:txBody>
      </p:sp>
      <p:sp>
        <p:nvSpPr>
          <p:cNvPr id="773" name="Google Shape;773;p48"/>
          <p:cNvSpPr txBox="1"/>
          <p:nvPr>
            <p:ph idx="1" type="subTitle"/>
          </p:nvPr>
        </p:nvSpPr>
        <p:spPr>
          <a:xfrm>
            <a:off x="5375188" y="2366525"/>
            <a:ext cx="33510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900">
                <a:solidFill>
                  <a:schemeClr val="dk1"/>
                </a:solidFill>
                <a:latin typeface="Poppins"/>
                <a:ea typeface="Poppins"/>
                <a:cs typeface="Poppins"/>
                <a:sym typeface="Poppins"/>
              </a:rPr>
              <a:t>Biaya sewa tempat</a:t>
            </a:r>
            <a:endParaRPr sz="900">
              <a:solidFill>
                <a:schemeClr val="dk1"/>
              </a:solidFill>
              <a:latin typeface="Poppins"/>
              <a:ea typeface="Poppins"/>
              <a:cs typeface="Poppins"/>
              <a:sym typeface="Poppins"/>
            </a:endParaRPr>
          </a:p>
        </p:txBody>
      </p:sp>
      <p:sp>
        <p:nvSpPr>
          <p:cNvPr id="774" name="Google Shape;774;p48"/>
          <p:cNvSpPr txBox="1"/>
          <p:nvPr>
            <p:ph idx="1" type="subTitle"/>
          </p:nvPr>
        </p:nvSpPr>
        <p:spPr>
          <a:xfrm>
            <a:off x="5375188" y="3043675"/>
            <a:ext cx="33510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900">
                <a:solidFill>
                  <a:schemeClr val="dk1"/>
                </a:solidFill>
                <a:latin typeface="Poppins"/>
                <a:ea typeface="Poppins"/>
                <a:cs typeface="Poppins"/>
                <a:sym typeface="Poppins"/>
              </a:rPr>
              <a:t>Pajak</a:t>
            </a:r>
            <a:endParaRPr sz="900">
              <a:solidFill>
                <a:schemeClr val="dk1"/>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pic>
        <p:nvPicPr>
          <p:cNvPr id="779" name="Google Shape;779;p49"/>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780" name="Google Shape;780;p49"/>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9"/>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9"/>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3" name="Google Shape;783;p49"/>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784" name="Google Shape;784;p49"/>
          <p:cNvPicPr preferRelativeResize="0"/>
          <p:nvPr/>
        </p:nvPicPr>
        <p:blipFill>
          <a:blip r:embed="rId4">
            <a:alphaModFix/>
          </a:blip>
          <a:stretch>
            <a:fillRect/>
          </a:stretch>
        </p:blipFill>
        <p:spPr>
          <a:xfrm>
            <a:off x="7790624" y="199175"/>
            <a:ext cx="1118075" cy="484799"/>
          </a:xfrm>
          <a:prstGeom prst="rect">
            <a:avLst/>
          </a:prstGeom>
          <a:noFill/>
          <a:ln>
            <a:noFill/>
          </a:ln>
        </p:spPr>
      </p:pic>
      <p:grpSp>
        <p:nvGrpSpPr>
          <p:cNvPr id="785" name="Google Shape;785;p49"/>
          <p:cNvGrpSpPr/>
          <p:nvPr/>
        </p:nvGrpSpPr>
        <p:grpSpPr>
          <a:xfrm>
            <a:off x="1726944" y="1531338"/>
            <a:ext cx="1841344" cy="2021626"/>
            <a:chOff x="1261725" y="1925850"/>
            <a:chExt cx="1299375" cy="1287250"/>
          </a:xfrm>
        </p:grpSpPr>
        <p:sp>
          <p:nvSpPr>
            <p:cNvPr id="786" name="Google Shape;786;p49"/>
            <p:cNvSpPr/>
            <p:nvPr/>
          </p:nvSpPr>
          <p:spPr>
            <a:xfrm>
              <a:off x="1289975" y="2540700"/>
              <a:ext cx="1271125" cy="285025"/>
            </a:xfrm>
            <a:custGeom>
              <a:rect b="b" l="l" r="r" t="t"/>
              <a:pathLst>
                <a:path extrusionOk="0" h="11401" w="50845">
                  <a:moveTo>
                    <a:pt x="25886" y="0"/>
                  </a:moveTo>
                  <a:lnTo>
                    <a:pt x="1" y="5407"/>
                  </a:lnTo>
                  <a:lnTo>
                    <a:pt x="24958" y="11400"/>
                  </a:lnTo>
                  <a:lnTo>
                    <a:pt x="50845" y="4904"/>
                  </a:lnTo>
                  <a:lnTo>
                    <a:pt x="258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9"/>
            <p:cNvSpPr/>
            <p:nvPr/>
          </p:nvSpPr>
          <p:spPr>
            <a:xfrm>
              <a:off x="1273325" y="2847375"/>
              <a:ext cx="1287775" cy="365725"/>
            </a:xfrm>
            <a:custGeom>
              <a:rect b="b" l="l" r="r" t="t"/>
              <a:pathLst>
                <a:path extrusionOk="0" h="14629" w="51511">
                  <a:moveTo>
                    <a:pt x="26048" y="0"/>
                  </a:moveTo>
                  <a:lnTo>
                    <a:pt x="0" y="6376"/>
                  </a:lnTo>
                  <a:lnTo>
                    <a:pt x="26027" y="14629"/>
                  </a:lnTo>
                  <a:lnTo>
                    <a:pt x="51511" y="6397"/>
                  </a:lnTo>
                  <a:lnTo>
                    <a:pt x="26048" y="0"/>
                  </a:lnTo>
                  <a:close/>
                </a:path>
              </a:pathLst>
            </a:custGeom>
            <a:solidFill>
              <a:srgbClr val="393C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9"/>
            <p:cNvSpPr/>
            <p:nvPr/>
          </p:nvSpPr>
          <p:spPr>
            <a:xfrm>
              <a:off x="1261725" y="1968200"/>
              <a:ext cx="662300" cy="450975"/>
            </a:xfrm>
            <a:custGeom>
              <a:rect b="b" l="l" r="r" t="t"/>
              <a:pathLst>
                <a:path extrusionOk="0" h="18039" w="26492">
                  <a:moveTo>
                    <a:pt x="1" y="1"/>
                  </a:moveTo>
                  <a:lnTo>
                    <a:pt x="1" y="13942"/>
                  </a:lnTo>
                  <a:lnTo>
                    <a:pt x="26491" y="18038"/>
                  </a:lnTo>
                  <a:lnTo>
                    <a:pt x="26491" y="214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9"/>
            <p:cNvSpPr/>
            <p:nvPr/>
          </p:nvSpPr>
          <p:spPr>
            <a:xfrm>
              <a:off x="1924000" y="2310200"/>
              <a:ext cx="637100" cy="902900"/>
            </a:xfrm>
            <a:custGeom>
              <a:rect b="b" l="l" r="r" t="t"/>
              <a:pathLst>
                <a:path extrusionOk="0" h="36116" w="25484">
                  <a:moveTo>
                    <a:pt x="25484" y="0"/>
                  </a:moveTo>
                  <a:lnTo>
                    <a:pt x="15839" y="1674"/>
                  </a:lnTo>
                  <a:lnTo>
                    <a:pt x="15839" y="16464"/>
                  </a:lnTo>
                  <a:lnTo>
                    <a:pt x="0" y="20236"/>
                  </a:lnTo>
                  <a:lnTo>
                    <a:pt x="0" y="36116"/>
                  </a:lnTo>
                  <a:lnTo>
                    <a:pt x="15839" y="31072"/>
                  </a:lnTo>
                  <a:lnTo>
                    <a:pt x="18119" y="30345"/>
                  </a:lnTo>
                  <a:lnTo>
                    <a:pt x="18119" y="30305"/>
                  </a:lnTo>
                  <a:lnTo>
                    <a:pt x="25484" y="27884"/>
                  </a:lnTo>
                  <a:lnTo>
                    <a:pt x="25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9"/>
            <p:cNvSpPr/>
            <p:nvPr/>
          </p:nvSpPr>
          <p:spPr>
            <a:xfrm>
              <a:off x="1519475" y="1943000"/>
              <a:ext cx="636075" cy="776800"/>
            </a:xfrm>
            <a:custGeom>
              <a:rect b="b" l="l" r="r" t="t"/>
              <a:pathLst>
                <a:path extrusionOk="0" h="31072" w="25443">
                  <a:moveTo>
                    <a:pt x="25443" y="0"/>
                  </a:moveTo>
                  <a:lnTo>
                    <a:pt x="0" y="705"/>
                  </a:lnTo>
                  <a:lnTo>
                    <a:pt x="0" y="31071"/>
                  </a:lnTo>
                  <a:lnTo>
                    <a:pt x="25443" y="25845"/>
                  </a:lnTo>
                  <a:lnTo>
                    <a:pt x="254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9"/>
            <p:cNvSpPr/>
            <p:nvPr/>
          </p:nvSpPr>
          <p:spPr>
            <a:xfrm>
              <a:off x="1261725" y="1925850"/>
              <a:ext cx="893825" cy="68100"/>
            </a:xfrm>
            <a:custGeom>
              <a:rect b="b" l="l" r="r" t="t"/>
              <a:pathLst>
                <a:path extrusionOk="0" h="2724" w="35753">
                  <a:moveTo>
                    <a:pt x="26553" y="0"/>
                  </a:moveTo>
                  <a:lnTo>
                    <a:pt x="1" y="1695"/>
                  </a:lnTo>
                  <a:lnTo>
                    <a:pt x="10310" y="2723"/>
                  </a:lnTo>
                  <a:lnTo>
                    <a:pt x="35753" y="686"/>
                  </a:lnTo>
                  <a:lnTo>
                    <a:pt x="265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9"/>
            <p:cNvSpPr/>
            <p:nvPr/>
          </p:nvSpPr>
          <p:spPr>
            <a:xfrm>
              <a:off x="1261725" y="2281950"/>
              <a:ext cx="662300" cy="931150"/>
            </a:xfrm>
            <a:custGeom>
              <a:rect b="b" l="l" r="r" t="t"/>
              <a:pathLst>
                <a:path extrusionOk="0" h="37246" w="26492">
                  <a:moveTo>
                    <a:pt x="1" y="1"/>
                  </a:moveTo>
                  <a:lnTo>
                    <a:pt x="1" y="28974"/>
                  </a:lnTo>
                  <a:lnTo>
                    <a:pt x="10270" y="32100"/>
                  </a:lnTo>
                  <a:lnTo>
                    <a:pt x="26491" y="37246"/>
                  </a:lnTo>
                  <a:lnTo>
                    <a:pt x="26491" y="21366"/>
                  </a:lnTo>
                  <a:lnTo>
                    <a:pt x="10310" y="17513"/>
                  </a:lnTo>
                  <a:lnTo>
                    <a:pt x="10310" y="17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9"/>
            <p:cNvSpPr/>
            <p:nvPr/>
          </p:nvSpPr>
          <p:spPr>
            <a:xfrm>
              <a:off x="1924000" y="2291525"/>
              <a:ext cx="396000" cy="430300"/>
            </a:xfrm>
            <a:custGeom>
              <a:rect b="b" l="l" r="r" t="t"/>
              <a:pathLst>
                <a:path extrusionOk="0" h="17212" w="15840">
                  <a:moveTo>
                    <a:pt x="0" y="0"/>
                  </a:moveTo>
                  <a:lnTo>
                    <a:pt x="0" y="13801"/>
                  </a:lnTo>
                  <a:lnTo>
                    <a:pt x="15839" y="17211"/>
                  </a:lnTo>
                  <a:lnTo>
                    <a:pt x="15839" y="24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9"/>
            <p:cNvSpPr/>
            <p:nvPr/>
          </p:nvSpPr>
          <p:spPr>
            <a:xfrm>
              <a:off x="1924000" y="2260775"/>
              <a:ext cx="637100" cy="91300"/>
            </a:xfrm>
            <a:custGeom>
              <a:rect b="b" l="l" r="r" t="t"/>
              <a:pathLst>
                <a:path extrusionOk="0" h="3652" w="25484">
                  <a:moveTo>
                    <a:pt x="9222" y="0"/>
                  </a:moveTo>
                  <a:lnTo>
                    <a:pt x="0" y="1230"/>
                  </a:lnTo>
                  <a:lnTo>
                    <a:pt x="15839" y="3651"/>
                  </a:lnTo>
                  <a:lnTo>
                    <a:pt x="25484" y="1977"/>
                  </a:lnTo>
                  <a:lnTo>
                    <a:pt x="92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49"/>
          <p:cNvSpPr txBox="1"/>
          <p:nvPr>
            <p:ph idx="4294967295" type="title"/>
          </p:nvPr>
        </p:nvSpPr>
        <p:spPr>
          <a:xfrm>
            <a:off x="4101750" y="1039025"/>
            <a:ext cx="3516000" cy="14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4600">
                <a:latin typeface="Poppins"/>
                <a:ea typeface="Poppins"/>
                <a:cs typeface="Poppins"/>
                <a:sym typeface="Poppins"/>
              </a:rPr>
              <a:t>Revenue Stream</a:t>
            </a:r>
            <a:endParaRPr b="1" sz="4600">
              <a:latin typeface="Poppins"/>
              <a:ea typeface="Poppins"/>
              <a:cs typeface="Poppins"/>
              <a:sym typeface="Poppins"/>
            </a:endParaRPr>
          </a:p>
        </p:txBody>
      </p:sp>
      <p:sp>
        <p:nvSpPr>
          <p:cNvPr id="796" name="Google Shape;796;p49"/>
          <p:cNvSpPr txBox="1"/>
          <p:nvPr>
            <p:ph idx="4294967295" type="subTitle"/>
          </p:nvPr>
        </p:nvSpPr>
        <p:spPr>
          <a:xfrm>
            <a:off x="4259700" y="2639225"/>
            <a:ext cx="3200100" cy="773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id" sz="1300">
                <a:solidFill>
                  <a:schemeClr val="dk1"/>
                </a:solidFill>
                <a:latin typeface="Poppins"/>
                <a:ea typeface="Poppins"/>
                <a:cs typeface="Poppins"/>
                <a:sym typeface="Poppins"/>
              </a:rPr>
              <a:t>“Sebuah</a:t>
            </a:r>
            <a:r>
              <a:rPr b="1" lang="id" sz="1300">
                <a:solidFill>
                  <a:schemeClr val="dk1"/>
                </a:solidFill>
                <a:latin typeface="Poppins"/>
                <a:ea typeface="Poppins"/>
                <a:cs typeface="Poppins"/>
                <a:sym typeface="Poppins"/>
              </a:rPr>
              <a:t> data</a:t>
            </a:r>
            <a:r>
              <a:rPr lang="id" sz="1300">
                <a:solidFill>
                  <a:schemeClr val="dk1"/>
                </a:solidFill>
                <a:latin typeface="Poppins"/>
                <a:ea typeface="Poppins"/>
                <a:cs typeface="Poppins"/>
                <a:sym typeface="Poppins"/>
              </a:rPr>
              <a:t> yang menunjukkan </a:t>
            </a:r>
            <a:r>
              <a:rPr b="1" lang="id" sz="1300">
                <a:solidFill>
                  <a:schemeClr val="dk1"/>
                </a:solidFill>
                <a:latin typeface="Poppins"/>
                <a:ea typeface="Poppins"/>
                <a:cs typeface="Poppins"/>
                <a:sym typeface="Poppins"/>
              </a:rPr>
              <a:t>sumber pendapatan</a:t>
            </a:r>
            <a:r>
              <a:rPr lang="id" sz="1300">
                <a:solidFill>
                  <a:schemeClr val="dk1"/>
                </a:solidFill>
                <a:latin typeface="Poppins"/>
                <a:ea typeface="Poppins"/>
                <a:cs typeface="Poppins"/>
                <a:sym typeface="Poppins"/>
              </a:rPr>
              <a:t> sebuah bisnis”</a:t>
            </a:r>
            <a:endParaRPr sz="1300">
              <a:solidFill>
                <a:schemeClr val="dk1"/>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0"/>
          <p:cNvSpPr/>
          <p:nvPr/>
        </p:nvSpPr>
        <p:spPr>
          <a:xfrm>
            <a:off x="8052100" y="39417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0"/>
          <p:cNvSpPr/>
          <p:nvPr/>
        </p:nvSpPr>
        <p:spPr>
          <a:xfrm>
            <a:off x="8454050" y="0"/>
            <a:ext cx="977700" cy="177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p:nvPr/>
        </p:nvSpPr>
        <p:spPr>
          <a:xfrm>
            <a:off x="0" y="41115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txBox="1"/>
          <p:nvPr>
            <p:ph type="title"/>
          </p:nvPr>
        </p:nvSpPr>
        <p:spPr>
          <a:xfrm>
            <a:off x="720000" y="517234"/>
            <a:ext cx="7704000" cy="572700"/>
          </a:xfrm>
          <a:prstGeom prst="rect">
            <a:avLst/>
          </a:prstGeom>
        </p:spPr>
        <p:txBody>
          <a:bodyPr anchorCtr="0" anchor="ctr" bIns="91425" lIns="91425" spcFirstLastPara="1" rIns="91425" wrap="square" tIns="91425">
            <a:normAutofit/>
          </a:bodyPr>
          <a:lstStyle/>
          <a:p>
            <a:pPr indent="0" lvl="0" marL="0" rtl="0" algn="ctr">
              <a:lnSpc>
                <a:spcPct val="60000"/>
              </a:lnSpc>
              <a:spcBef>
                <a:spcPts val="0"/>
              </a:spcBef>
              <a:spcAft>
                <a:spcPts val="0"/>
              </a:spcAft>
              <a:buNone/>
            </a:pPr>
            <a:r>
              <a:rPr b="1" lang="id" sz="2000">
                <a:latin typeface="Poppins"/>
                <a:ea typeface="Poppins"/>
                <a:cs typeface="Poppins"/>
                <a:sym typeface="Poppins"/>
              </a:rPr>
              <a:t>Revenue Stream</a:t>
            </a:r>
            <a:endParaRPr b="1" sz="2000">
              <a:latin typeface="Poppins"/>
              <a:ea typeface="Poppins"/>
              <a:cs typeface="Poppins"/>
              <a:sym typeface="Poppins"/>
            </a:endParaRPr>
          </a:p>
        </p:txBody>
      </p:sp>
      <p:sp>
        <p:nvSpPr>
          <p:cNvPr id="805" name="Google Shape;805;p50"/>
          <p:cNvSpPr/>
          <p:nvPr/>
        </p:nvSpPr>
        <p:spPr>
          <a:xfrm>
            <a:off x="8166225" y="0"/>
            <a:ext cx="977700" cy="109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6" name="Google Shape;806;p50"/>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807" name="Google Shape;807;p50"/>
          <p:cNvSpPr txBox="1"/>
          <p:nvPr>
            <p:ph idx="1" type="subTitle"/>
          </p:nvPr>
        </p:nvSpPr>
        <p:spPr>
          <a:xfrm>
            <a:off x="6477725" y="2758700"/>
            <a:ext cx="2296500" cy="7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sz="1300">
                <a:solidFill>
                  <a:schemeClr val="dk1"/>
                </a:solidFill>
                <a:latin typeface="Poppins"/>
                <a:ea typeface="Poppins"/>
                <a:cs typeface="Poppins"/>
                <a:sym typeface="Poppins"/>
              </a:rPr>
              <a:t>Revenue Stream merupakan bagian dari </a:t>
            </a:r>
            <a:r>
              <a:rPr i="1" lang="id" sz="1300">
                <a:solidFill>
                  <a:schemeClr val="dk1"/>
                </a:solidFill>
                <a:latin typeface="Poppins"/>
                <a:ea typeface="Poppins"/>
                <a:cs typeface="Poppins"/>
                <a:sym typeface="Poppins"/>
              </a:rPr>
              <a:t>lean canvas</a:t>
            </a:r>
            <a:endParaRPr sz="1300">
              <a:solidFill>
                <a:schemeClr val="dk1"/>
              </a:solidFill>
              <a:latin typeface="Poppins"/>
              <a:ea typeface="Poppins"/>
              <a:cs typeface="Poppins"/>
              <a:sym typeface="Poppins"/>
            </a:endParaRPr>
          </a:p>
        </p:txBody>
      </p:sp>
      <p:pic>
        <p:nvPicPr>
          <p:cNvPr id="808" name="Google Shape;808;p50"/>
          <p:cNvPicPr preferRelativeResize="0"/>
          <p:nvPr/>
        </p:nvPicPr>
        <p:blipFill rotWithShape="1">
          <a:blip r:embed="rId5">
            <a:alphaModFix/>
          </a:blip>
          <a:srcRect b="16185" l="1140" r="2213" t="2068"/>
          <a:stretch/>
        </p:blipFill>
        <p:spPr>
          <a:xfrm>
            <a:off x="783125" y="1421225"/>
            <a:ext cx="5385201" cy="3220500"/>
          </a:xfrm>
          <a:prstGeom prst="rect">
            <a:avLst/>
          </a:prstGeom>
          <a:noFill/>
          <a:ln>
            <a:noFill/>
          </a:ln>
        </p:spPr>
      </p:pic>
      <p:sp>
        <p:nvSpPr>
          <p:cNvPr id="809" name="Google Shape;809;p50"/>
          <p:cNvSpPr/>
          <p:nvPr/>
        </p:nvSpPr>
        <p:spPr>
          <a:xfrm>
            <a:off x="5191850" y="3644925"/>
            <a:ext cx="2078650" cy="691900"/>
          </a:xfrm>
          <a:custGeom>
            <a:rect b="b" l="l" r="r" t="t"/>
            <a:pathLst>
              <a:path extrusionOk="0" h="27676" w="83146">
                <a:moveTo>
                  <a:pt x="83146" y="0"/>
                </a:moveTo>
                <a:cubicBezTo>
                  <a:pt x="77345" y="4383"/>
                  <a:pt x="62199" y="22302"/>
                  <a:pt x="48341" y="26298"/>
                </a:cubicBezTo>
                <a:cubicBezTo>
                  <a:pt x="34483" y="30294"/>
                  <a:pt x="8057" y="24364"/>
                  <a:pt x="0" y="23977"/>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pic>
        <p:nvPicPr>
          <p:cNvPr id="814" name="Google Shape;814;p51"/>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815" name="Google Shape;815;p51"/>
          <p:cNvSpPr/>
          <p:nvPr/>
        </p:nvSpPr>
        <p:spPr>
          <a:xfrm>
            <a:off x="-1226375" y="1178325"/>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1"/>
          <p:cNvSpPr/>
          <p:nvPr/>
        </p:nvSpPr>
        <p:spPr>
          <a:xfrm>
            <a:off x="8547275" y="8426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1"/>
          <p:cNvSpPr txBox="1"/>
          <p:nvPr/>
        </p:nvSpPr>
        <p:spPr>
          <a:xfrm>
            <a:off x="2432645" y="1865025"/>
            <a:ext cx="303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1"/>
                </a:solidFill>
                <a:latin typeface="Poppins"/>
                <a:ea typeface="Poppins"/>
                <a:cs typeface="Poppins"/>
                <a:sym typeface="Poppins"/>
              </a:rPr>
              <a:t>Menunjukkan bagaimana </a:t>
            </a:r>
            <a:r>
              <a:rPr b="1" lang="id" sz="1200">
                <a:solidFill>
                  <a:schemeClr val="dk1"/>
                </a:solidFill>
                <a:latin typeface="Poppins"/>
                <a:ea typeface="Poppins"/>
                <a:cs typeface="Poppins"/>
                <a:sym typeface="Poppins"/>
              </a:rPr>
              <a:t>cara bisnis mendapatkan uang</a:t>
            </a:r>
            <a:r>
              <a:rPr lang="id" sz="1200">
                <a:solidFill>
                  <a:schemeClr val="dk1"/>
                </a:solidFill>
                <a:latin typeface="Poppins"/>
                <a:ea typeface="Poppins"/>
                <a:cs typeface="Poppins"/>
                <a:sym typeface="Poppins"/>
              </a:rPr>
              <a:t>/dana</a:t>
            </a:r>
            <a:endParaRPr i="1" sz="1200">
              <a:solidFill>
                <a:schemeClr val="dk1"/>
              </a:solidFill>
              <a:latin typeface="Poppins"/>
              <a:ea typeface="Poppins"/>
              <a:cs typeface="Poppins"/>
              <a:sym typeface="Poppins"/>
            </a:endParaRPr>
          </a:p>
        </p:txBody>
      </p:sp>
      <p:sp>
        <p:nvSpPr>
          <p:cNvPr id="818" name="Google Shape;818;p51"/>
          <p:cNvSpPr txBox="1"/>
          <p:nvPr/>
        </p:nvSpPr>
        <p:spPr>
          <a:xfrm>
            <a:off x="554400" y="1032788"/>
            <a:ext cx="8035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500">
                <a:solidFill>
                  <a:schemeClr val="dk1"/>
                </a:solidFill>
                <a:latin typeface="Poppins"/>
                <a:ea typeface="Poppins"/>
                <a:cs typeface="Poppins"/>
                <a:sym typeface="Poppins"/>
              </a:rPr>
              <a:t>Manfaat dari Revenue Stream</a:t>
            </a:r>
            <a:endParaRPr b="1" sz="1700">
              <a:solidFill>
                <a:schemeClr val="dk1"/>
              </a:solidFill>
              <a:latin typeface="Poppins"/>
              <a:ea typeface="Poppins"/>
              <a:cs typeface="Poppins"/>
              <a:sym typeface="Poppins"/>
            </a:endParaRPr>
          </a:p>
        </p:txBody>
      </p:sp>
      <p:sp>
        <p:nvSpPr>
          <p:cNvPr id="819" name="Google Shape;819;p51"/>
          <p:cNvSpPr/>
          <p:nvPr/>
        </p:nvSpPr>
        <p:spPr>
          <a:xfrm>
            <a:off x="1952418" y="2560040"/>
            <a:ext cx="500400" cy="484800"/>
          </a:xfrm>
          <a:prstGeom prst="ellipse">
            <a:avLst/>
          </a:prstGeom>
          <a:solidFill>
            <a:srgbClr val="FFFFFF"/>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1"/>
          <p:cNvSpPr txBox="1"/>
          <p:nvPr/>
        </p:nvSpPr>
        <p:spPr>
          <a:xfrm>
            <a:off x="2432645" y="2489075"/>
            <a:ext cx="303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1"/>
                </a:solidFill>
                <a:latin typeface="Poppins"/>
                <a:ea typeface="Poppins"/>
                <a:cs typeface="Poppins"/>
                <a:sym typeface="Poppins"/>
              </a:rPr>
              <a:t>Membantu membuat </a:t>
            </a:r>
            <a:r>
              <a:rPr b="1" lang="id" sz="1200">
                <a:solidFill>
                  <a:schemeClr val="dk1"/>
                </a:solidFill>
                <a:latin typeface="Poppins"/>
                <a:ea typeface="Poppins"/>
                <a:cs typeface="Poppins"/>
                <a:sym typeface="Poppins"/>
              </a:rPr>
              <a:t>estimasi omset dan profit</a:t>
            </a:r>
            <a:endParaRPr b="1" i="1" sz="1200">
              <a:solidFill>
                <a:schemeClr val="dk1"/>
              </a:solidFill>
              <a:latin typeface="Poppins"/>
              <a:ea typeface="Poppins"/>
              <a:cs typeface="Poppins"/>
              <a:sym typeface="Poppins"/>
            </a:endParaRPr>
          </a:p>
        </p:txBody>
      </p:sp>
      <p:sp>
        <p:nvSpPr>
          <p:cNvPr id="821" name="Google Shape;821;p51"/>
          <p:cNvSpPr txBox="1"/>
          <p:nvPr/>
        </p:nvSpPr>
        <p:spPr>
          <a:xfrm>
            <a:off x="2432645" y="3154368"/>
            <a:ext cx="303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1"/>
                </a:solidFill>
                <a:latin typeface="Poppins"/>
                <a:ea typeface="Poppins"/>
                <a:cs typeface="Poppins"/>
                <a:sym typeface="Poppins"/>
              </a:rPr>
              <a:t>Menunjukkan sumber </a:t>
            </a:r>
            <a:r>
              <a:rPr b="1" i="1" lang="id" sz="1200">
                <a:solidFill>
                  <a:schemeClr val="dk1"/>
                </a:solidFill>
                <a:latin typeface="Poppins"/>
                <a:ea typeface="Poppins"/>
                <a:cs typeface="Poppins"/>
                <a:sym typeface="Poppins"/>
              </a:rPr>
              <a:t>revenue</a:t>
            </a:r>
            <a:r>
              <a:rPr b="1" lang="id" sz="1200">
                <a:solidFill>
                  <a:schemeClr val="dk1"/>
                </a:solidFill>
                <a:latin typeface="Poppins"/>
                <a:ea typeface="Poppins"/>
                <a:cs typeface="Poppins"/>
                <a:sym typeface="Poppins"/>
              </a:rPr>
              <a:t> yang paling efektif</a:t>
            </a:r>
            <a:endParaRPr i="1" sz="1200">
              <a:solidFill>
                <a:schemeClr val="dk1"/>
              </a:solidFill>
              <a:latin typeface="Poppins"/>
              <a:ea typeface="Poppins"/>
              <a:cs typeface="Poppins"/>
              <a:sym typeface="Poppins"/>
            </a:endParaRPr>
          </a:p>
        </p:txBody>
      </p:sp>
      <p:sp>
        <p:nvSpPr>
          <p:cNvPr id="822" name="Google Shape;822;p51"/>
          <p:cNvSpPr/>
          <p:nvPr/>
        </p:nvSpPr>
        <p:spPr>
          <a:xfrm>
            <a:off x="1952418" y="1917527"/>
            <a:ext cx="500400" cy="484800"/>
          </a:xfrm>
          <a:prstGeom prst="ellipse">
            <a:avLst/>
          </a:prstGeom>
          <a:solidFill>
            <a:srgbClr val="FFFFFF"/>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1"/>
          <p:cNvSpPr/>
          <p:nvPr/>
        </p:nvSpPr>
        <p:spPr>
          <a:xfrm>
            <a:off x="1952418" y="3189008"/>
            <a:ext cx="500400" cy="484800"/>
          </a:xfrm>
          <a:prstGeom prst="ellipse">
            <a:avLst/>
          </a:prstGeom>
          <a:solidFill>
            <a:srgbClr val="FFFFFF"/>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1"/>
          <p:cNvSpPr txBox="1"/>
          <p:nvPr/>
        </p:nvSpPr>
        <p:spPr>
          <a:xfrm>
            <a:off x="2432645" y="3794418"/>
            <a:ext cx="303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d" sz="1200">
                <a:solidFill>
                  <a:schemeClr val="dk1"/>
                </a:solidFill>
                <a:latin typeface="Poppins"/>
                <a:ea typeface="Poppins"/>
                <a:cs typeface="Poppins"/>
                <a:sym typeface="Poppins"/>
              </a:rPr>
              <a:t>Menjadi data </a:t>
            </a:r>
            <a:r>
              <a:rPr b="1" lang="id" sz="1200">
                <a:solidFill>
                  <a:schemeClr val="dk1"/>
                </a:solidFill>
                <a:latin typeface="Poppins"/>
                <a:ea typeface="Poppins"/>
                <a:cs typeface="Poppins"/>
                <a:sym typeface="Poppins"/>
              </a:rPr>
              <a:t>yang bisa diberikan kepada investor</a:t>
            </a:r>
            <a:endParaRPr b="1" sz="1200">
              <a:solidFill>
                <a:schemeClr val="dk1"/>
              </a:solidFill>
              <a:latin typeface="Poppins"/>
              <a:ea typeface="Poppins"/>
              <a:cs typeface="Poppins"/>
              <a:sym typeface="Poppins"/>
            </a:endParaRPr>
          </a:p>
        </p:txBody>
      </p:sp>
      <p:sp>
        <p:nvSpPr>
          <p:cNvPr id="825" name="Google Shape;825;p51"/>
          <p:cNvSpPr/>
          <p:nvPr/>
        </p:nvSpPr>
        <p:spPr>
          <a:xfrm>
            <a:off x="1952418" y="3829058"/>
            <a:ext cx="500400" cy="484800"/>
          </a:xfrm>
          <a:prstGeom prst="ellipse">
            <a:avLst/>
          </a:prstGeom>
          <a:solidFill>
            <a:srgbClr val="FFFFFF"/>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52"/>
          <p:cNvSpPr txBox="1"/>
          <p:nvPr>
            <p:ph type="title"/>
          </p:nvPr>
        </p:nvSpPr>
        <p:spPr>
          <a:xfrm>
            <a:off x="1664955" y="976025"/>
            <a:ext cx="5591700" cy="139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id" sz="3200">
                <a:latin typeface="Poppins"/>
                <a:ea typeface="Poppins"/>
                <a:cs typeface="Poppins"/>
                <a:sym typeface="Poppins"/>
              </a:rPr>
              <a:t>4 Pertanyaan dalam Revenue Stream</a:t>
            </a:r>
            <a:endParaRPr b="1" sz="3200">
              <a:latin typeface="Poppins"/>
              <a:ea typeface="Poppins"/>
              <a:cs typeface="Poppins"/>
              <a:sym typeface="Poppins"/>
            </a:endParaRPr>
          </a:p>
        </p:txBody>
      </p:sp>
      <p:pic>
        <p:nvPicPr>
          <p:cNvPr id="831" name="Google Shape;831;p52"/>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832" name="Google Shape;832;p52"/>
          <p:cNvSpPr/>
          <p:nvPr/>
        </p:nvSpPr>
        <p:spPr>
          <a:xfrm>
            <a:off x="-1226375" y="1178325"/>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2"/>
          <p:cNvSpPr/>
          <p:nvPr/>
        </p:nvSpPr>
        <p:spPr>
          <a:xfrm>
            <a:off x="8547275" y="8426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2"/>
          <p:cNvSpPr/>
          <p:nvPr/>
        </p:nvSpPr>
        <p:spPr>
          <a:xfrm>
            <a:off x="2656213" y="2341113"/>
            <a:ext cx="3774900" cy="397500"/>
          </a:xfrm>
          <a:prstGeom prst="roundRect">
            <a:avLst>
              <a:gd fmla="val 16667" name="adj"/>
            </a:avLst>
          </a:prstGeom>
          <a:solidFill>
            <a:srgbClr val="FEB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solidFill>
                  <a:schemeClr val="dk1"/>
                </a:solidFill>
                <a:latin typeface="Poppins"/>
                <a:ea typeface="Poppins"/>
                <a:cs typeface="Poppins"/>
                <a:sym typeface="Poppins"/>
              </a:rPr>
              <a:t>How will you charge?</a:t>
            </a:r>
            <a:endParaRPr b="1">
              <a:solidFill>
                <a:schemeClr val="dk1"/>
              </a:solidFill>
              <a:latin typeface="Poppins"/>
              <a:ea typeface="Poppins"/>
              <a:cs typeface="Poppins"/>
              <a:sym typeface="Poppins"/>
            </a:endParaRPr>
          </a:p>
        </p:txBody>
      </p:sp>
      <p:sp>
        <p:nvSpPr>
          <p:cNvPr id="835" name="Google Shape;835;p52"/>
          <p:cNvSpPr/>
          <p:nvPr/>
        </p:nvSpPr>
        <p:spPr>
          <a:xfrm>
            <a:off x="2656213" y="2874513"/>
            <a:ext cx="3774900" cy="397500"/>
          </a:xfrm>
          <a:prstGeom prst="roundRect">
            <a:avLst>
              <a:gd fmla="val 16667" name="adj"/>
            </a:avLst>
          </a:prstGeom>
          <a:solidFill>
            <a:srgbClr val="FEB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solidFill>
                  <a:schemeClr val="dk1"/>
                </a:solidFill>
                <a:latin typeface="Poppins"/>
                <a:ea typeface="Poppins"/>
                <a:cs typeface="Poppins"/>
                <a:sym typeface="Poppins"/>
              </a:rPr>
              <a:t>Who will you charge?</a:t>
            </a:r>
            <a:endParaRPr b="1">
              <a:solidFill>
                <a:schemeClr val="dk1"/>
              </a:solidFill>
              <a:latin typeface="Poppins"/>
              <a:ea typeface="Poppins"/>
              <a:cs typeface="Poppins"/>
              <a:sym typeface="Poppins"/>
            </a:endParaRPr>
          </a:p>
        </p:txBody>
      </p:sp>
      <p:sp>
        <p:nvSpPr>
          <p:cNvPr id="836" name="Google Shape;836;p52"/>
          <p:cNvSpPr/>
          <p:nvPr/>
        </p:nvSpPr>
        <p:spPr>
          <a:xfrm>
            <a:off x="2656213" y="3382463"/>
            <a:ext cx="3774900" cy="397500"/>
          </a:xfrm>
          <a:prstGeom prst="roundRect">
            <a:avLst>
              <a:gd fmla="val 16667" name="adj"/>
            </a:avLst>
          </a:prstGeom>
          <a:solidFill>
            <a:srgbClr val="FEB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solidFill>
                  <a:schemeClr val="dk1"/>
                </a:solidFill>
                <a:latin typeface="Poppins"/>
                <a:ea typeface="Poppins"/>
                <a:cs typeface="Poppins"/>
                <a:sym typeface="Poppins"/>
              </a:rPr>
              <a:t>How will you price</a:t>
            </a:r>
            <a:endParaRPr b="1">
              <a:solidFill>
                <a:schemeClr val="dk1"/>
              </a:solidFill>
              <a:latin typeface="Poppins"/>
              <a:ea typeface="Poppins"/>
              <a:cs typeface="Poppins"/>
              <a:sym typeface="Poppins"/>
            </a:endParaRPr>
          </a:p>
        </p:txBody>
      </p:sp>
      <p:sp>
        <p:nvSpPr>
          <p:cNvPr id="837" name="Google Shape;837;p52"/>
          <p:cNvSpPr/>
          <p:nvPr/>
        </p:nvSpPr>
        <p:spPr>
          <a:xfrm>
            <a:off x="2656213" y="3890413"/>
            <a:ext cx="3774900" cy="397500"/>
          </a:xfrm>
          <a:prstGeom prst="roundRect">
            <a:avLst>
              <a:gd fmla="val 16667" name="adj"/>
            </a:avLst>
          </a:prstGeom>
          <a:solidFill>
            <a:srgbClr val="FEB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solidFill>
                  <a:schemeClr val="dk1"/>
                </a:solidFill>
                <a:latin typeface="Poppins"/>
                <a:ea typeface="Poppins"/>
                <a:cs typeface="Poppins"/>
                <a:sym typeface="Poppins"/>
              </a:rPr>
              <a:t>What is your price?</a:t>
            </a:r>
            <a:endParaRPr b="1">
              <a:solidFill>
                <a:schemeClr val="dk1"/>
              </a:solidFill>
              <a:latin typeface="Poppins"/>
              <a:ea typeface="Poppins"/>
              <a:cs typeface="Poppins"/>
              <a:sym typeface="Poppins"/>
            </a:endParaRPr>
          </a:p>
        </p:txBody>
      </p:sp>
      <p:sp>
        <p:nvSpPr>
          <p:cNvPr id="838" name="Google Shape;838;p52"/>
          <p:cNvSpPr txBox="1"/>
          <p:nvPr/>
        </p:nvSpPr>
        <p:spPr>
          <a:xfrm>
            <a:off x="6635400" y="4780325"/>
            <a:ext cx="25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900">
                <a:latin typeface="Poppins"/>
                <a:ea typeface="Poppins"/>
                <a:cs typeface="Poppins"/>
                <a:sym typeface="Poppins"/>
              </a:rPr>
              <a:t>Source: </a:t>
            </a:r>
            <a:r>
              <a:rPr lang="id" sz="900" u="sng">
                <a:solidFill>
                  <a:schemeClr val="hlink"/>
                </a:solidFill>
                <a:latin typeface="Poppins"/>
                <a:ea typeface="Poppins"/>
                <a:cs typeface="Poppins"/>
                <a:sym typeface="Poppins"/>
                <a:hlinkClick r:id="rId4"/>
              </a:rPr>
              <a:t>https://youtu.be/pnKqFIEQxMc</a:t>
            </a:r>
            <a:endParaRPr sz="900">
              <a:latin typeface="Poppins"/>
              <a:ea typeface="Poppins"/>
              <a:cs typeface="Poppins"/>
              <a:sym typeface="Poppins"/>
            </a:endParaRPr>
          </a:p>
          <a:p>
            <a:pPr indent="0" lvl="0" marL="0" rtl="0" algn="l">
              <a:spcBef>
                <a:spcPts val="0"/>
              </a:spcBef>
              <a:spcAft>
                <a:spcPts val="0"/>
              </a:spcAft>
              <a:buNone/>
            </a:pPr>
            <a:r>
              <a:t/>
            </a:r>
            <a:endParaRPr sz="900">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3"/>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3"/>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3"/>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6" name="Google Shape;846;p53"/>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847" name="Google Shape;847;p53"/>
          <p:cNvSpPr/>
          <p:nvPr/>
        </p:nvSpPr>
        <p:spPr>
          <a:xfrm>
            <a:off x="7616175" y="0"/>
            <a:ext cx="1527900" cy="113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8" name="Google Shape;848;p53"/>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849" name="Google Shape;849;p53"/>
          <p:cNvSpPr/>
          <p:nvPr/>
        </p:nvSpPr>
        <p:spPr>
          <a:xfrm>
            <a:off x="969325" y="1386175"/>
            <a:ext cx="2277000" cy="6456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solidFill>
                  <a:schemeClr val="dk1"/>
                </a:solidFill>
                <a:latin typeface="Poppins"/>
                <a:ea typeface="Poppins"/>
                <a:cs typeface="Poppins"/>
                <a:sym typeface="Poppins"/>
              </a:rPr>
              <a:t>How will you charge</a:t>
            </a:r>
            <a:endParaRPr sz="1200"/>
          </a:p>
        </p:txBody>
      </p:sp>
      <p:sp>
        <p:nvSpPr>
          <p:cNvPr id="850" name="Google Shape;850;p53"/>
          <p:cNvSpPr/>
          <p:nvPr/>
        </p:nvSpPr>
        <p:spPr>
          <a:xfrm>
            <a:off x="969325" y="2167362"/>
            <a:ext cx="2277000" cy="4587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solidFill>
                  <a:schemeClr val="dk1"/>
                </a:solidFill>
                <a:latin typeface="Poppins"/>
                <a:ea typeface="Poppins"/>
                <a:cs typeface="Poppins"/>
                <a:sym typeface="Poppins"/>
              </a:rPr>
              <a:t>3 Jenis:</a:t>
            </a:r>
            <a:endParaRPr b="1" sz="1200">
              <a:solidFill>
                <a:schemeClr val="dk1"/>
              </a:solidFill>
              <a:latin typeface="Poppins"/>
              <a:ea typeface="Poppins"/>
              <a:cs typeface="Poppins"/>
              <a:sym typeface="Poppins"/>
            </a:endParaRPr>
          </a:p>
        </p:txBody>
      </p:sp>
      <p:sp>
        <p:nvSpPr>
          <p:cNvPr id="851" name="Google Shape;851;p53"/>
          <p:cNvSpPr txBox="1"/>
          <p:nvPr/>
        </p:nvSpPr>
        <p:spPr>
          <a:xfrm>
            <a:off x="3365125" y="1386182"/>
            <a:ext cx="53613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latin typeface="Poppins"/>
                <a:ea typeface="Poppins"/>
                <a:cs typeface="Poppins"/>
                <a:sym typeface="Poppins"/>
              </a:rPr>
              <a:t>Menjelaskan bagaimana cara penjual “</a:t>
            </a:r>
            <a:r>
              <a:rPr b="1" lang="id" sz="1200">
                <a:latin typeface="Poppins"/>
                <a:ea typeface="Poppins"/>
                <a:cs typeface="Poppins"/>
                <a:sym typeface="Poppins"/>
              </a:rPr>
              <a:t>membebankan</a:t>
            </a:r>
            <a:r>
              <a:rPr lang="id" sz="1200">
                <a:latin typeface="Poppins"/>
                <a:ea typeface="Poppins"/>
                <a:cs typeface="Poppins"/>
                <a:sym typeface="Poppins"/>
              </a:rPr>
              <a:t>” biaya kepada pelanggannya .</a:t>
            </a:r>
            <a:endParaRPr sz="1200">
              <a:latin typeface="Poppins"/>
              <a:ea typeface="Poppins"/>
              <a:cs typeface="Poppins"/>
              <a:sym typeface="Poppins"/>
            </a:endParaRPr>
          </a:p>
        </p:txBody>
      </p:sp>
      <p:sp>
        <p:nvSpPr>
          <p:cNvPr id="852" name="Google Shape;852;p53"/>
          <p:cNvSpPr/>
          <p:nvPr/>
        </p:nvSpPr>
        <p:spPr>
          <a:xfrm>
            <a:off x="969316" y="2661333"/>
            <a:ext cx="2277000" cy="260700"/>
          </a:xfrm>
          <a:prstGeom prst="flowChartAlternateProcess">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920">
                <a:solidFill>
                  <a:schemeClr val="lt1"/>
                </a:solidFill>
                <a:latin typeface="Poppins"/>
                <a:ea typeface="Poppins"/>
                <a:cs typeface="Poppins"/>
                <a:sym typeface="Poppins"/>
              </a:rPr>
              <a:t>One-time fee</a:t>
            </a:r>
            <a:endParaRPr b="1" sz="920">
              <a:solidFill>
                <a:schemeClr val="lt1"/>
              </a:solidFill>
              <a:latin typeface="Poppins"/>
              <a:ea typeface="Poppins"/>
              <a:cs typeface="Poppins"/>
              <a:sym typeface="Poppins"/>
            </a:endParaRPr>
          </a:p>
        </p:txBody>
      </p:sp>
      <p:sp>
        <p:nvSpPr>
          <p:cNvPr id="853" name="Google Shape;853;p53"/>
          <p:cNvSpPr/>
          <p:nvPr/>
        </p:nvSpPr>
        <p:spPr>
          <a:xfrm>
            <a:off x="969316" y="3277519"/>
            <a:ext cx="2277000" cy="260700"/>
          </a:xfrm>
          <a:prstGeom prst="flowChartAlternateProcess">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920">
                <a:solidFill>
                  <a:schemeClr val="lt1"/>
                </a:solidFill>
                <a:latin typeface="Poppins"/>
                <a:ea typeface="Poppins"/>
                <a:cs typeface="Poppins"/>
                <a:sym typeface="Poppins"/>
              </a:rPr>
              <a:t>Recurring fee</a:t>
            </a:r>
            <a:endParaRPr b="1" sz="920">
              <a:solidFill>
                <a:schemeClr val="lt1"/>
              </a:solidFill>
              <a:latin typeface="Poppins"/>
              <a:ea typeface="Poppins"/>
              <a:cs typeface="Poppins"/>
              <a:sym typeface="Poppins"/>
            </a:endParaRPr>
          </a:p>
        </p:txBody>
      </p:sp>
      <p:sp>
        <p:nvSpPr>
          <p:cNvPr id="854" name="Google Shape;854;p53"/>
          <p:cNvSpPr txBox="1"/>
          <p:nvPr>
            <p:ph type="title"/>
          </p:nvPr>
        </p:nvSpPr>
        <p:spPr>
          <a:xfrm>
            <a:off x="304800" y="228600"/>
            <a:ext cx="2808300" cy="1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100">
                <a:latin typeface="Poppins"/>
                <a:ea typeface="Poppins"/>
                <a:cs typeface="Poppins"/>
                <a:sym typeface="Poppins"/>
              </a:rPr>
              <a:t>4 Questions</a:t>
            </a:r>
            <a:endParaRPr sz="1100">
              <a:latin typeface="Poppins"/>
              <a:ea typeface="Poppins"/>
              <a:cs typeface="Poppins"/>
              <a:sym typeface="Poppins"/>
            </a:endParaRPr>
          </a:p>
        </p:txBody>
      </p:sp>
      <p:sp>
        <p:nvSpPr>
          <p:cNvPr id="855" name="Google Shape;855;p53"/>
          <p:cNvSpPr txBox="1"/>
          <p:nvPr>
            <p:ph idx="4294967295" type="title"/>
          </p:nvPr>
        </p:nvSpPr>
        <p:spPr>
          <a:xfrm>
            <a:off x="284615" y="399085"/>
            <a:ext cx="4796700" cy="4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2000">
                <a:latin typeface="Poppins"/>
                <a:ea typeface="Poppins"/>
                <a:cs typeface="Poppins"/>
                <a:sym typeface="Poppins"/>
              </a:rPr>
              <a:t>How will you charge?</a:t>
            </a:r>
            <a:endParaRPr b="1" sz="2000">
              <a:latin typeface="Poppins"/>
              <a:ea typeface="Poppins"/>
              <a:cs typeface="Poppins"/>
              <a:sym typeface="Poppins"/>
            </a:endParaRPr>
          </a:p>
        </p:txBody>
      </p:sp>
      <p:grpSp>
        <p:nvGrpSpPr>
          <p:cNvPr id="856" name="Google Shape;856;p53"/>
          <p:cNvGrpSpPr/>
          <p:nvPr/>
        </p:nvGrpSpPr>
        <p:grpSpPr>
          <a:xfrm>
            <a:off x="433149" y="1294383"/>
            <a:ext cx="362556" cy="552170"/>
            <a:chOff x="889120" y="881570"/>
            <a:chExt cx="195976" cy="298470"/>
          </a:xfrm>
        </p:grpSpPr>
        <p:sp>
          <p:nvSpPr>
            <p:cNvPr id="857" name="Google Shape;857;p53"/>
            <p:cNvSpPr/>
            <p:nvPr/>
          </p:nvSpPr>
          <p:spPr>
            <a:xfrm>
              <a:off x="892356" y="881570"/>
              <a:ext cx="192740" cy="298470"/>
            </a:xfrm>
            <a:custGeom>
              <a:rect b="b" l="l" r="r" t="t"/>
              <a:pathLst>
                <a:path extrusionOk="0" h="33946" w="21921">
                  <a:moveTo>
                    <a:pt x="21579" y="10815"/>
                  </a:moveTo>
                  <a:cubicBezTo>
                    <a:pt x="21591" y="10157"/>
                    <a:pt x="21158" y="9263"/>
                    <a:pt x="20197" y="8750"/>
                  </a:cubicBezTo>
                  <a:cubicBezTo>
                    <a:pt x="17053" y="7092"/>
                    <a:pt x="6158" y="1368"/>
                    <a:pt x="3171" y="237"/>
                  </a:cubicBezTo>
                  <a:cubicBezTo>
                    <a:pt x="2553" y="0"/>
                    <a:pt x="2211" y="105"/>
                    <a:pt x="1922" y="263"/>
                  </a:cubicBezTo>
                  <a:cubicBezTo>
                    <a:pt x="1356" y="553"/>
                    <a:pt x="487" y="711"/>
                    <a:pt x="422" y="1263"/>
                  </a:cubicBezTo>
                  <a:cubicBezTo>
                    <a:pt x="1" y="4500"/>
                    <a:pt x="1027" y="17736"/>
                    <a:pt x="1264" y="22183"/>
                  </a:cubicBezTo>
                  <a:cubicBezTo>
                    <a:pt x="1317" y="23130"/>
                    <a:pt x="1856" y="23736"/>
                    <a:pt x="2606" y="24262"/>
                  </a:cubicBezTo>
                  <a:cubicBezTo>
                    <a:pt x="3776" y="25091"/>
                    <a:pt x="8303" y="27130"/>
                    <a:pt x="8303" y="27130"/>
                  </a:cubicBezTo>
                  <a:lnTo>
                    <a:pt x="8448" y="31933"/>
                  </a:lnTo>
                  <a:lnTo>
                    <a:pt x="9829" y="31222"/>
                  </a:lnTo>
                  <a:lnTo>
                    <a:pt x="11605" y="28788"/>
                  </a:lnTo>
                  <a:cubicBezTo>
                    <a:pt x="11605" y="28788"/>
                    <a:pt x="16591" y="32565"/>
                    <a:pt x="19105" y="33722"/>
                  </a:cubicBezTo>
                  <a:cubicBezTo>
                    <a:pt x="19591" y="33945"/>
                    <a:pt x="20486" y="33603"/>
                    <a:pt x="20763" y="33524"/>
                  </a:cubicBezTo>
                  <a:cubicBezTo>
                    <a:pt x="21328" y="33367"/>
                    <a:pt x="21512" y="33170"/>
                    <a:pt x="21591" y="32209"/>
                  </a:cubicBezTo>
                  <a:cubicBezTo>
                    <a:pt x="21921" y="27841"/>
                    <a:pt x="21526" y="14566"/>
                    <a:pt x="21579" y="1081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3"/>
            <p:cNvSpPr/>
            <p:nvPr/>
          </p:nvSpPr>
          <p:spPr>
            <a:xfrm>
              <a:off x="889120" y="885272"/>
              <a:ext cx="183710" cy="294654"/>
            </a:xfrm>
            <a:custGeom>
              <a:rect b="b" l="l" r="r" t="t"/>
              <a:pathLst>
                <a:path extrusionOk="0" h="33512" w="20894">
                  <a:moveTo>
                    <a:pt x="20552" y="11092"/>
                  </a:moveTo>
                  <a:cubicBezTo>
                    <a:pt x="20565" y="10434"/>
                    <a:pt x="20143" y="9540"/>
                    <a:pt x="19170" y="9026"/>
                  </a:cubicBezTo>
                  <a:cubicBezTo>
                    <a:pt x="16026" y="7355"/>
                    <a:pt x="5132" y="1645"/>
                    <a:pt x="2158" y="514"/>
                  </a:cubicBezTo>
                  <a:cubicBezTo>
                    <a:pt x="803" y="0"/>
                    <a:pt x="566" y="790"/>
                    <a:pt x="434" y="1829"/>
                  </a:cubicBezTo>
                  <a:cubicBezTo>
                    <a:pt x="1" y="5052"/>
                    <a:pt x="1" y="18013"/>
                    <a:pt x="237" y="22460"/>
                  </a:cubicBezTo>
                  <a:cubicBezTo>
                    <a:pt x="290" y="23407"/>
                    <a:pt x="829" y="24012"/>
                    <a:pt x="1579" y="24539"/>
                  </a:cubicBezTo>
                  <a:cubicBezTo>
                    <a:pt x="2750" y="25367"/>
                    <a:pt x="7290" y="27407"/>
                    <a:pt x="7290" y="27407"/>
                  </a:cubicBezTo>
                  <a:lnTo>
                    <a:pt x="8816" y="31498"/>
                  </a:lnTo>
                  <a:lnTo>
                    <a:pt x="10579" y="29065"/>
                  </a:lnTo>
                  <a:cubicBezTo>
                    <a:pt x="10579" y="29065"/>
                    <a:pt x="17263" y="32682"/>
                    <a:pt x="18933" y="33249"/>
                  </a:cubicBezTo>
                  <a:cubicBezTo>
                    <a:pt x="19696" y="33512"/>
                    <a:pt x="20499" y="33446"/>
                    <a:pt x="20565" y="32486"/>
                  </a:cubicBezTo>
                  <a:cubicBezTo>
                    <a:pt x="20894" y="28117"/>
                    <a:pt x="20499" y="14841"/>
                    <a:pt x="20552" y="1109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3"/>
            <p:cNvSpPr/>
            <p:nvPr/>
          </p:nvSpPr>
          <p:spPr>
            <a:xfrm>
              <a:off x="980157" y="955031"/>
              <a:ext cx="132" cy="21172"/>
            </a:xfrm>
            <a:custGeom>
              <a:rect b="b" l="l" r="r" t="t"/>
              <a:pathLst>
                <a:path extrusionOk="0" h="2408" w="15">
                  <a:moveTo>
                    <a:pt x="1" y="0"/>
                  </a:moveTo>
                  <a:lnTo>
                    <a:pt x="1" y="2395"/>
                  </a:lnTo>
                  <a:lnTo>
                    <a:pt x="1" y="2408"/>
                  </a:lnTo>
                  <a:cubicBezTo>
                    <a:pt x="14" y="2408"/>
                    <a:pt x="14" y="2408"/>
                    <a:pt x="14" y="2395"/>
                  </a:cubicBezTo>
                  <a:lnTo>
                    <a:pt x="14"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3"/>
            <p:cNvSpPr/>
            <p:nvPr/>
          </p:nvSpPr>
          <p:spPr>
            <a:xfrm>
              <a:off x="1016601" y="997833"/>
              <a:ext cx="15158" cy="8801"/>
            </a:xfrm>
            <a:custGeom>
              <a:rect b="b" l="l" r="r" t="t"/>
              <a:pathLst>
                <a:path extrusionOk="0" h="1001" w="1724">
                  <a:moveTo>
                    <a:pt x="1697" y="1"/>
                  </a:moveTo>
                  <a:lnTo>
                    <a:pt x="1" y="987"/>
                  </a:lnTo>
                  <a:cubicBezTo>
                    <a:pt x="1" y="1000"/>
                    <a:pt x="13" y="1000"/>
                    <a:pt x="13" y="1000"/>
                  </a:cubicBezTo>
                  <a:lnTo>
                    <a:pt x="1711" y="27"/>
                  </a:lnTo>
                  <a:cubicBezTo>
                    <a:pt x="1711" y="13"/>
                    <a:pt x="1724" y="13"/>
                    <a:pt x="1711" y="13"/>
                  </a:cubicBezTo>
                  <a:cubicBezTo>
                    <a:pt x="1711" y="1"/>
                    <a:pt x="1711" y="1"/>
                    <a:pt x="169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3"/>
            <p:cNvSpPr/>
            <p:nvPr/>
          </p:nvSpPr>
          <p:spPr>
            <a:xfrm>
              <a:off x="1031874" y="1049304"/>
              <a:ext cx="21172" cy="8924"/>
            </a:xfrm>
            <a:custGeom>
              <a:rect b="b" l="l" r="r" t="t"/>
              <a:pathLst>
                <a:path extrusionOk="0" h="1015" w="2408">
                  <a:moveTo>
                    <a:pt x="13" y="1"/>
                  </a:moveTo>
                  <a:cubicBezTo>
                    <a:pt x="0" y="1"/>
                    <a:pt x="0" y="1"/>
                    <a:pt x="0" y="15"/>
                  </a:cubicBezTo>
                  <a:lnTo>
                    <a:pt x="0" y="27"/>
                  </a:lnTo>
                  <a:lnTo>
                    <a:pt x="2395" y="1015"/>
                  </a:lnTo>
                  <a:lnTo>
                    <a:pt x="2408" y="1015"/>
                  </a:lnTo>
                  <a:cubicBezTo>
                    <a:pt x="2408" y="1015"/>
                    <a:pt x="2408" y="1001"/>
                    <a:pt x="2395" y="1001"/>
                  </a:cubicBezTo>
                  <a:lnTo>
                    <a:pt x="1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3"/>
            <p:cNvSpPr/>
            <p:nvPr/>
          </p:nvSpPr>
          <p:spPr>
            <a:xfrm>
              <a:off x="907743" y="997710"/>
              <a:ext cx="21181" cy="8924"/>
            </a:xfrm>
            <a:custGeom>
              <a:rect b="b" l="l" r="r" t="t"/>
              <a:pathLst>
                <a:path extrusionOk="0" h="1015" w="2409">
                  <a:moveTo>
                    <a:pt x="0" y="1"/>
                  </a:moveTo>
                  <a:lnTo>
                    <a:pt x="0" y="15"/>
                  </a:lnTo>
                  <a:lnTo>
                    <a:pt x="2395" y="1014"/>
                  </a:lnTo>
                  <a:cubicBezTo>
                    <a:pt x="2395" y="1014"/>
                    <a:pt x="2409" y="1014"/>
                    <a:pt x="2409" y="1001"/>
                  </a:cubicBezTo>
                  <a:lnTo>
                    <a:pt x="2409" y="988"/>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3"/>
            <p:cNvSpPr/>
            <p:nvPr/>
          </p:nvSpPr>
          <p:spPr>
            <a:xfrm>
              <a:off x="928792" y="954908"/>
              <a:ext cx="15053" cy="21295"/>
            </a:xfrm>
            <a:custGeom>
              <a:rect b="b" l="l" r="r" t="t"/>
              <a:pathLst>
                <a:path extrusionOk="0" h="2422" w="1712">
                  <a:moveTo>
                    <a:pt x="15" y="1"/>
                  </a:moveTo>
                  <a:cubicBezTo>
                    <a:pt x="1" y="1"/>
                    <a:pt x="1" y="14"/>
                    <a:pt x="15" y="14"/>
                  </a:cubicBezTo>
                  <a:lnTo>
                    <a:pt x="1699" y="2409"/>
                  </a:lnTo>
                  <a:lnTo>
                    <a:pt x="1699" y="2422"/>
                  </a:lnTo>
                  <a:lnTo>
                    <a:pt x="1711" y="2409"/>
                  </a:lnTo>
                  <a:lnTo>
                    <a:pt x="2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3"/>
            <p:cNvSpPr/>
            <p:nvPr/>
          </p:nvSpPr>
          <p:spPr>
            <a:xfrm>
              <a:off x="918276" y="1028606"/>
              <a:ext cx="14578" cy="237"/>
            </a:xfrm>
            <a:custGeom>
              <a:rect b="b" l="l" r="r" t="t"/>
              <a:pathLst>
                <a:path extrusionOk="0" h="27" w="1658">
                  <a:moveTo>
                    <a:pt x="13" y="0"/>
                  </a:moveTo>
                  <a:cubicBezTo>
                    <a:pt x="0" y="0"/>
                    <a:pt x="0" y="0"/>
                    <a:pt x="0" y="13"/>
                  </a:cubicBezTo>
                  <a:lnTo>
                    <a:pt x="13" y="13"/>
                  </a:lnTo>
                  <a:lnTo>
                    <a:pt x="1644" y="27"/>
                  </a:lnTo>
                  <a:cubicBezTo>
                    <a:pt x="1658" y="27"/>
                    <a:pt x="1658" y="27"/>
                    <a:pt x="1658" y="13"/>
                  </a:cubicBezTo>
                  <a:lnTo>
                    <a:pt x="1644" y="13"/>
                  </a:ln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3"/>
            <p:cNvSpPr/>
            <p:nvPr/>
          </p:nvSpPr>
          <p:spPr>
            <a:xfrm>
              <a:off x="918381" y="977241"/>
              <a:ext cx="14587" cy="12090"/>
            </a:xfrm>
            <a:custGeom>
              <a:rect b="b" l="l" r="r" t="t"/>
              <a:pathLst>
                <a:path extrusionOk="0" h="1375" w="1659">
                  <a:moveTo>
                    <a:pt x="1" y="1"/>
                  </a:moveTo>
                  <a:lnTo>
                    <a:pt x="1" y="13"/>
                  </a:lnTo>
                  <a:lnTo>
                    <a:pt x="1646" y="1369"/>
                  </a:lnTo>
                  <a:cubicBezTo>
                    <a:pt x="1646" y="1373"/>
                    <a:pt x="1647" y="1375"/>
                    <a:pt x="1649" y="1375"/>
                  </a:cubicBezTo>
                  <a:cubicBezTo>
                    <a:pt x="1653" y="1375"/>
                    <a:pt x="1659" y="1369"/>
                    <a:pt x="1659" y="1369"/>
                  </a:cubicBezTo>
                  <a:lnTo>
                    <a:pt x="1659" y="1355"/>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3"/>
            <p:cNvSpPr/>
            <p:nvPr/>
          </p:nvSpPr>
          <p:spPr>
            <a:xfrm>
              <a:off x="953208" y="955787"/>
              <a:ext cx="6137" cy="17066"/>
            </a:xfrm>
            <a:custGeom>
              <a:rect b="b" l="l" r="r" t="t"/>
              <a:pathLst>
                <a:path extrusionOk="0" h="1941" w="698">
                  <a:moveTo>
                    <a:pt x="17" y="0"/>
                  </a:moveTo>
                  <a:cubicBezTo>
                    <a:pt x="15" y="0"/>
                    <a:pt x="13" y="2"/>
                    <a:pt x="13" y="6"/>
                  </a:cubicBezTo>
                  <a:lnTo>
                    <a:pt x="1" y="6"/>
                  </a:lnTo>
                  <a:lnTo>
                    <a:pt x="685" y="1941"/>
                  </a:lnTo>
                  <a:lnTo>
                    <a:pt x="697" y="1941"/>
                  </a:lnTo>
                  <a:lnTo>
                    <a:pt x="697" y="1927"/>
                  </a:lnTo>
                  <a:lnTo>
                    <a:pt x="27" y="6"/>
                  </a:lnTo>
                  <a:cubicBezTo>
                    <a:pt x="27" y="6"/>
                    <a:pt x="21" y="0"/>
                    <a:pt x="1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3"/>
            <p:cNvSpPr/>
            <p:nvPr/>
          </p:nvSpPr>
          <p:spPr>
            <a:xfrm>
              <a:off x="1001214" y="978226"/>
              <a:ext cx="6146" cy="12090"/>
            </a:xfrm>
            <a:custGeom>
              <a:rect b="b" l="l" r="r" t="t"/>
              <a:pathLst>
                <a:path extrusionOk="0" h="1375" w="699">
                  <a:moveTo>
                    <a:pt x="684" y="1"/>
                  </a:moveTo>
                  <a:cubicBezTo>
                    <a:pt x="683" y="1"/>
                    <a:pt x="680" y="6"/>
                    <a:pt x="672" y="6"/>
                  </a:cubicBezTo>
                  <a:lnTo>
                    <a:pt x="0" y="1362"/>
                  </a:lnTo>
                  <a:lnTo>
                    <a:pt x="0" y="1375"/>
                  </a:lnTo>
                  <a:lnTo>
                    <a:pt x="14" y="1375"/>
                  </a:lnTo>
                  <a:lnTo>
                    <a:pt x="698" y="6"/>
                  </a:lnTo>
                  <a:lnTo>
                    <a:pt x="684" y="6"/>
                  </a:lnTo>
                  <a:cubicBezTo>
                    <a:pt x="684" y="2"/>
                    <a:pt x="684" y="1"/>
                    <a:pt x="68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3"/>
            <p:cNvSpPr/>
            <p:nvPr/>
          </p:nvSpPr>
          <p:spPr>
            <a:xfrm>
              <a:off x="1027249" y="1068049"/>
              <a:ext cx="14692" cy="12160"/>
            </a:xfrm>
            <a:custGeom>
              <a:rect b="b" l="l" r="r" t="t"/>
              <a:pathLst>
                <a:path extrusionOk="0" h="1383" w="1671">
                  <a:moveTo>
                    <a:pt x="0" y="0"/>
                  </a:moveTo>
                  <a:lnTo>
                    <a:pt x="0" y="14"/>
                  </a:lnTo>
                  <a:lnTo>
                    <a:pt x="1644" y="1382"/>
                  </a:lnTo>
                  <a:lnTo>
                    <a:pt x="1658" y="1382"/>
                  </a:lnTo>
                  <a:cubicBezTo>
                    <a:pt x="1671" y="1369"/>
                    <a:pt x="1658" y="1369"/>
                    <a:pt x="1658" y="1369"/>
                  </a:cubicBez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3"/>
            <p:cNvSpPr/>
            <p:nvPr/>
          </p:nvSpPr>
          <p:spPr>
            <a:xfrm>
              <a:off x="1027354" y="1028606"/>
              <a:ext cx="14710" cy="114"/>
            </a:xfrm>
            <a:custGeom>
              <a:rect b="b" l="l" r="r" t="t"/>
              <a:pathLst>
                <a:path extrusionOk="0" h="13" w="1673">
                  <a:moveTo>
                    <a:pt x="1" y="0"/>
                  </a:moveTo>
                  <a:cubicBezTo>
                    <a:pt x="1" y="13"/>
                    <a:pt x="14" y="13"/>
                    <a:pt x="14" y="13"/>
                  </a:cubicBezTo>
                  <a:lnTo>
                    <a:pt x="1672" y="13"/>
                  </a:lnTo>
                  <a:cubicBezTo>
                    <a:pt x="1672" y="0"/>
                    <a:pt x="1659" y="0"/>
                    <a:pt x="165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3"/>
            <p:cNvSpPr/>
            <p:nvPr/>
          </p:nvSpPr>
          <p:spPr>
            <a:xfrm>
              <a:off x="941523" y="980477"/>
              <a:ext cx="77286" cy="103435"/>
            </a:xfrm>
            <a:custGeom>
              <a:rect b="b" l="l" r="r" t="t"/>
              <a:pathLst>
                <a:path extrusionOk="0" h="11764" w="8790">
                  <a:moveTo>
                    <a:pt x="2316" y="8408"/>
                  </a:moveTo>
                  <a:cubicBezTo>
                    <a:pt x="2211" y="8369"/>
                    <a:pt x="2277" y="8369"/>
                    <a:pt x="2263" y="8355"/>
                  </a:cubicBezTo>
                  <a:cubicBezTo>
                    <a:pt x="909" y="7040"/>
                    <a:pt x="0" y="5224"/>
                    <a:pt x="0" y="3566"/>
                  </a:cubicBezTo>
                  <a:cubicBezTo>
                    <a:pt x="0" y="1145"/>
                    <a:pt x="1961" y="1"/>
                    <a:pt x="4395" y="1001"/>
                  </a:cubicBezTo>
                  <a:cubicBezTo>
                    <a:pt x="6816" y="2013"/>
                    <a:pt x="8789" y="4803"/>
                    <a:pt x="8789" y="7237"/>
                  </a:cubicBezTo>
                  <a:cubicBezTo>
                    <a:pt x="8789" y="8855"/>
                    <a:pt x="7894" y="9908"/>
                    <a:pt x="6579" y="10118"/>
                  </a:cubicBezTo>
                  <a:cubicBezTo>
                    <a:pt x="6540" y="10132"/>
                    <a:pt x="6513" y="10132"/>
                    <a:pt x="6473" y="10145"/>
                  </a:cubicBezTo>
                  <a:lnTo>
                    <a:pt x="6289" y="11132"/>
                  </a:lnTo>
                  <a:cubicBezTo>
                    <a:pt x="6289" y="11553"/>
                    <a:pt x="5947" y="11763"/>
                    <a:pt x="5526" y="11579"/>
                  </a:cubicBezTo>
                  <a:lnTo>
                    <a:pt x="3184" y="10606"/>
                  </a:lnTo>
                  <a:cubicBezTo>
                    <a:pt x="2763" y="10434"/>
                    <a:pt x="2421" y="9948"/>
                    <a:pt x="2421" y="95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3"/>
            <p:cNvSpPr/>
            <p:nvPr/>
          </p:nvSpPr>
          <p:spPr>
            <a:xfrm>
              <a:off x="958642" y="1019119"/>
              <a:ext cx="15281" cy="54382"/>
            </a:xfrm>
            <a:custGeom>
              <a:rect b="b" l="l" r="r" t="t"/>
              <a:pathLst>
                <a:path extrusionOk="0" h="6185" w="1738">
                  <a:moveTo>
                    <a:pt x="0" y="0"/>
                  </a:moveTo>
                  <a:lnTo>
                    <a:pt x="0" y="13"/>
                  </a:lnTo>
                  <a:cubicBezTo>
                    <a:pt x="0" y="13"/>
                    <a:pt x="0" y="27"/>
                    <a:pt x="14" y="39"/>
                  </a:cubicBezTo>
                  <a:cubicBezTo>
                    <a:pt x="211" y="329"/>
                    <a:pt x="1725" y="2711"/>
                    <a:pt x="1725" y="5697"/>
                  </a:cubicBezTo>
                  <a:cubicBezTo>
                    <a:pt x="1725" y="5855"/>
                    <a:pt x="1725" y="6013"/>
                    <a:pt x="1711" y="6184"/>
                  </a:cubicBezTo>
                  <a:lnTo>
                    <a:pt x="1725" y="6184"/>
                  </a:lnTo>
                  <a:cubicBezTo>
                    <a:pt x="1737" y="6013"/>
                    <a:pt x="1737" y="5855"/>
                    <a:pt x="1737" y="5697"/>
                  </a:cubicBezTo>
                  <a:cubicBezTo>
                    <a:pt x="1737" y="2500"/>
                    <a:pt x="14" y="0"/>
                    <a:pt x="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3"/>
            <p:cNvSpPr/>
            <p:nvPr/>
          </p:nvSpPr>
          <p:spPr>
            <a:xfrm>
              <a:off x="986294" y="1036933"/>
              <a:ext cx="15387" cy="41887"/>
            </a:xfrm>
            <a:custGeom>
              <a:rect b="b" l="l" r="r" t="t"/>
              <a:pathLst>
                <a:path extrusionOk="0" h="4764" w="1750">
                  <a:moveTo>
                    <a:pt x="1737" y="1"/>
                  </a:moveTo>
                  <a:cubicBezTo>
                    <a:pt x="1737" y="1"/>
                    <a:pt x="1303" y="276"/>
                    <a:pt x="869" y="934"/>
                  </a:cubicBezTo>
                  <a:cubicBezTo>
                    <a:pt x="434" y="1606"/>
                    <a:pt x="0" y="2671"/>
                    <a:pt x="0" y="4264"/>
                  </a:cubicBezTo>
                  <a:cubicBezTo>
                    <a:pt x="0" y="4421"/>
                    <a:pt x="0" y="4592"/>
                    <a:pt x="13" y="4750"/>
                  </a:cubicBezTo>
                  <a:cubicBezTo>
                    <a:pt x="13" y="4764"/>
                    <a:pt x="13" y="4764"/>
                    <a:pt x="27" y="4764"/>
                  </a:cubicBezTo>
                  <a:lnTo>
                    <a:pt x="27" y="4750"/>
                  </a:lnTo>
                  <a:cubicBezTo>
                    <a:pt x="27" y="4592"/>
                    <a:pt x="13" y="4421"/>
                    <a:pt x="13" y="4264"/>
                  </a:cubicBezTo>
                  <a:cubicBezTo>
                    <a:pt x="13" y="2671"/>
                    <a:pt x="448" y="1606"/>
                    <a:pt x="881" y="948"/>
                  </a:cubicBezTo>
                  <a:cubicBezTo>
                    <a:pt x="1092" y="619"/>
                    <a:pt x="1316" y="382"/>
                    <a:pt x="1474" y="237"/>
                  </a:cubicBezTo>
                  <a:cubicBezTo>
                    <a:pt x="1553" y="159"/>
                    <a:pt x="1618" y="106"/>
                    <a:pt x="1671" y="66"/>
                  </a:cubicBezTo>
                  <a:cubicBezTo>
                    <a:pt x="1697" y="53"/>
                    <a:pt x="1711" y="40"/>
                    <a:pt x="1724" y="27"/>
                  </a:cubicBezTo>
                  <a:lnTo>
                    <a:pt x="1737" y="27"/>
                  </a:lnTo>
                  <a:lnTo>
                    <a:pt x="1750" y="13"/>
                  </a:lnTo>
                  <a:lnTo>
                    <a:pt x="17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3"/>
            <p:cNvSpPr/>
            <p:nvPr/>
          </p:nvSpPr>
          <p:spPr>
            <a:xfrm>
              <a:off x="958642" y="1017607"/>
              <a:ext cx="43039" cy="21190"/>
            </a:xfrm>
            <a:custGeom>
              <a:rect b="b" l="l" r="r" t="t"/>
              <a:pathLst>
                <a:path extrusionOk="0" h="2410" w="4895">
                  <a:moveTo>
                    <a:pt x="725" y="15"/>
                  </a:moveTo>
                  <a:cubicBezTo>
                    <a:pt x="737" y="15"/>
                    <a:pt x="751" y="15"/>
                    <a:pt x="764" y="27"/>
                  </a:cubicBezTo>
                  <a:cubicBezTo>
                    <a:pt x="816" y="54"/>
                    <a:pt x="856" y="106"/>
                    <a:pt x="882" y="159"/>
                  </a:cubicBezTo>
                  <a:cubicBezTo>
                    <a:pt x="909" y="211"/>
                    <a:pt x="921" y="278"/>
                    <a:pt x="921" y="330"/>
                  </a:cubicBezTo>
                  <a:lnTo>
                    <a:pt x="921" y="369"/>
                  </a:lnTo>
                  <a:cubicBezTo>
                    <a:pt x="899" y="527"/>
                    <a:pt x="800" y="636"/>
                    <a:pt x="657" y="673"/>
                  </a:cubicBezTo>
                  <a:lnTo>
                    <a:pt x="657" y="673"/>
                  </a:lnTo>
                  <a:cubicBezTo>
                    <a:pt x="605" y="558"/>
                    <a:pt x="579" y="440"/>
                    <a:pt x="579" y="330"/>
                  </a:cubicBezTo>
                  <a:cubicBezTo>
                    <a:pt x="579" y="290"/>
                    <a:pt x="593" y="264"/>
                    <a:pt x="593" y="238"/>
                  </a:cubicBezTo>
                  <a:cubicBezTo>
                    <a:pt x="593" y="199"/>
                    <a:pt x="606" y="146"/>
                    <a:pt x="632" y="94"/>
                  </a:cubicBezTo>
                  <a:cubicBezTo>
                    <a:pt x="632" y="67"/>
                    <a:pt x="646" y="54"/>
                    <a:pt x="672" y="41"/>
                  </a:cubicBezTo>
                  <a:cubicBezTo>
                    <a:pt x="685" y="27"/>
                    <a:pt x="698" y="15"/>
                    <a:pt x="725" y="15"/>
                  </a:cubicBezTo>
                  <a:close/>
                  <a:moveTo>
                    <a:pt x="1803" y="383"/>
                  </a:moveTo>
                  <a:cubicBezTo>
                    <a:pt x="1816" y="383"/>
                    <a:pt x="1830" y="383"/>
                    <a:pt x="1842" y="396"/>
                  </a:cubicBezTo>
                  <a:cubicBezTo>
                    <a:pt x="1895" y="436"/>
                    <a:pt x="1921" y="475"/>
                    <a:pt x="1948" y="515"/>
                  </a:cubicBezTo>
                  <a:cubicBezTo>
                    <a:pt x="1961" y="567"/>
                    <a:pt x="1974" y="620"/>
                    <a:pt x="1974" y="672"/>
                  </a:cubicBezTo>
                  <a:cubicBezTo>
                    <a:pt x="1974" y="738"/>
                    <a:pt x="1961" y="804"/>
                    <a:pt x="1935" y="857"/>
                  </a:cubicBezTo>
                  <a:cubicBezTo>
                    <a:pt x="1921" y="922"/>
                    <a:pt x="1895" y="962"/>
                    <a:pt x="1882" y="988"/>
                  </a:cubicBezTo>
                  <a:cubicBezTo>
                    <a:pt x="1845" y="1041"/>
                    <a:pt x="1796" y="1085"/>
                    <a:pt x="1738" y="1119"/>
                  </a:cubicBezTo>
                  <a:lnTo>
                    <a:pt x="1738" y="1119"/>
                  </a:lnTo>
                  <a:cubicBezTo>
                    <a:pt x="1677" y="986"/>
                    <a:pt x="1646" y="849"/>
                    <a:pt x="1646" y="725"/>
                  </a:cubicBezTo>
                  <a:lnTo>
                    <a:pt x="1646" y="699"/>
                  </a:lnTo>
                  <a:cubicBezTo>
                    <a:pt x="1646" y="659"/>
                    <a:pt x="1658" y="580"/>
                    <a:pt x="1685" y="515"/>
                  </a:cubicBezTo>
                  <a:cubicBezTo>
                    <a:pt x="1698" y="475"/>
                    <a:pt x="1711" y="436"/>
                    <a:pt x="1737" y="422"/>
                  </a:cubicBezTo>
                  <a:cubicBezTo>
                    <a:pt x="1751" y="396"/>
                    <a:pt x="1777" y="383"/>
                    <a:pt x="1803" y="383"/>
                  </a:cubicBezTo>
                  <a:close/>
                  <a:moveTo>
                    <a:pt x="2935" y="790"/>
                  </a:moveTo>
                  <a:cubicBezTo>
                    <a:pt x="2961" y="790"/>
                    <a:pt x="2974" y="804"/>
                    <a:pt x="3000" y="817"/>
                  </a:cubicBezTo>
                  <a:cubicBezTo>
                    <a:pt x="3014" y="830"/>
                    <a:pt x="3027" y="857"/>
                    <a:pt x="3040" y="896"/>
                  </a:cubicBezTo>
                  <a:cubicBezTo>
                    <a:pt x="3067" y="962"/>
                    <a:pt x="3079" y="1027"/>
                    <a:pt x="3079" y="1093"/>
                  </a:cubicBezTo>
                  <a:cubicBezTo>
                    <a:pt x="3079" y="1264"/>
                    <a:pt x="3000" y="1409"/>
                    <a:pt x="2882" y="1501"/>
                  </a:cubicBezTo>
                  <a:cubicBezTo>
                    <a:pt x="2876" y="1507"/>
                    <a:pt x="2869" y="1512"/>
                    <a:pt x="2863" y="1518"/>
                  </a:cubicBezTo>
                  <a:lnTo>
                    <a:pt x="2863" y="1518"/>
                  </a:lnTo>
                  <a:cubicBezTo>
                    <a:pt x="2836" y="1443"/>
                    <a:pt x="2812" y="1370"/>
                    <a:pt x="2803" y="1304"/>
                  </a:cubicBezTo>
                  <a:cubicBezTo>
                    <a:pt x="2790" y="1251"/>
                    <a:pt x="2790" y="1199"/>
                    <a:pt x="2790" y="1146"/>
                  </a:cubicBezTo>
                  <a:cubicBezTo>
                    <a:pt x="2790" y="1027"/>
                    <a:pt x="2803" y="909"/>
                    <a:pt x="2856" y="843"/>
                  </a:cubicBezTo>
                  <a:cubicBezTo>
                    <a:pt x="2882" y="817"/>
                    <a:pt x="2909" y="790"/>
                    <a:pt x="2935" y="790"/>
                  </a:cubicBezTo>
                  <a:close/>
                  <a:moveTo>
                    <a:pt x="4053" y="1343"/>
                  </a:moveTo>
                  <a:cubicBezTo>
                    <a:pt x="4066" y="1343"/>
                    <a:pt x="4079" y="1343"/>
                    <a:pt x="4093" y="1357"/>
                  </a:cubicBezTo>
                  <a:cubicBezTo>
                    <a:pt x="4132" y="1383"/>
                    <a:pt x="4172" y="1462"/>
                    <a:pt x="4184" y="1501"/>
                  </a:cubicBezTo>
                  <a:cubicBezTo>
                    <a:pt x="4211" y="1553"/>
                    <a:pt x="4224" y="1606"/>
                    <a:pt x="4224" y="1659"/>
                  </a:cubicBezTo>
                  <a:cubicBezTo>
                    <a:pt x="4224" y="1738"/>
                    <a:pt x="4198" y="1804"/>
                    <a:pt x="4172" y="1857"/>
                  </a:cubicBezTo>
                  <a:cubicBezTo>
                    <a:pt x="4123" y="1941"/>
                    <a:pt x="4052" y="2010"/>
                    <a:pt x="3968" y="2058"/>
                  </a:cubicBezTo>
                  <a:lnTo>
                    <a:pt x="3968" y="2058"/>
                  </a:lnTo>
                  <a:cubicBezTo>
                    <a:pt x="3914" y="1940"/>
                    <a:pt x="3882" y="1800"/>
                    <a:pt x="3882" y="1672"/>
                  </a:cubicBezTo>
                  <a:cubicBezTo>
                    <a:pt x="3882" y="1580"/>
                    <a:pt x="3895" y="1514"/>
                    <a:pt x="3921" y="1448"/>
                  </a:cubicBezTo>
                  <a:cubicBezTo>
                    <a:pt x="3948" y="1396"/>
                    <a:pt x="3988" y="1357"/>
                    <a:pt x="4040" y="1343"/>
                  </a:cubicBezTo>
                  <a:close/>
                  <a:moveTo>
                    <a:pt x="725" y="1"/>
                  </a:moveTo>
                  <a:cubicBezTo>
                    <a:pt x="698" y="1"/>
                    <a:pt x="672" y="1"/>
                    <a:pt x="658" y="27"/>
                  </a:cubicBezTo>
                  <a:cubicBezTo>
                    <a:pt x="632" y="54"/>
                    <a:pt x="606" y="80"/>
                    <a:pt x="593" y="120"/>
                  </a:cubicBezTo>
                  <a:cubicBezTo>
                    <a:pt x="579" y="159"/>
                    <a:pt x="579" y="199"/>
                    <a:pt x="579" y="238"/>
                  </a:cubicBezTo>
                  <a:cubicBezTo>
                    <a:pt x="567" y="264"/>
                    <a:pt x="567" y="290"/>
                    <a:pt x="567" y="330"/>
                  </a:cubicBezTo>
                  <a:cubicBezTo>
                    <a:pt x="567" y="439"/>
                    <a:pt x="591" y="559"/>
                    <a:pt x="642" y="676"/>
                  </a:cubicBezTo>
                  <a:lnTo>
                    <a:pt x="642" y="676"/>
                  </a:lnTo>
                  <a:cubicBezTo>
                    <a:pt x="622" y="681"/>
                    <a:pt x="601" y="684"/>
                    <a:pt x="579" y="685"/>
                  </a:cubicBezTo>
                  <a:cubicBezTo>
                    <a:pt x="500" y="685"/>
                    <a:pt x="421" y="646"/>
                    <a:pt x="342" y="593"/>
                  </a:cubicBezTo>
                  <a:cubicBezTo>
                    <a:pt x="264" y="527"/>
                    <a:pt x="198" y="462"/>
                    <a:pt x="132" y="369"/>
                  </a:cubicBezTo>
                  <a:cubicBezTo>
                    <a:pt x="106" y="330"/>
                    <a:pt x="67" y="278"/>
                    <a:pt x="14" y="172"/>
                  </a:cubicBezTo>
                  <a:lnTo>
                    <a:pt x="0" y="172"/>
                  </a:lnTo>
                  <a:lnTo>
                    <a:pt x="0" y="185"/>
                  </a:lnTo>
                  <a:cubicBezTo>
                    <a:pt x="53" y="290"/>
                    <a:pt x="93" y="343"/>
                    <a:pt x="119" y="383"/>
                  </a:cubicBezTo>
                  <a:cubicBezTo>
                    <a:pt x="185" y="462"/>
                    <a:pt x="264" y="541"/>
                    <a:pt x="342" y="606"/>
                  </a:cubicBezTo>
                  <a:cubicBezTo>
                    <a:pt x="409" y="659"/>
                    <a:pt x="500" y="699"/>
                    <a:pt x="579" y="699"/>
                  </a:cubicBezTo>
                  <a:cubicBezTo>
                    <a:pt x="603" y="699"/>
                    <a:pt x="627" y="696"/>
                    <a:pt x="649" y="692"/>
                  </a:cubicBezTo>
                  <a:lnTo>
                    <a:pt x="649" y="692"/>
                  </a:lnTo>
                  <a:cubicBezTo>
                    <a:pt x="703" y="810"/>
                    <a:pt x="785" y="924"/>
                    <a:pt x="895" y="1015"/>
                  </a:cubicBezTo>
                  <a:cubicBezTo>
                    <a:pt x="1079" y="1146"/>
                    <a:pt x="1263" y="1211"/>
                    <a:pt x="1435" y="1211"/>
                  </a:cubicBezTo>
                  <a:cubicBezTo>
                    <a:pt x="1546" y="1211"/>
                    <a:pt x="1645" y="1186"/>
                    <a:pt x="1729" y="1141"/>
                  </a:cubicBezTo>
                  <a:lnTo>
                    <a:pt x="1729" y="1141"/>
                  </a:lnTo>
                  <a:cubicBezTo>
                    <a:pt x="1803" y="1302"/>
                    <a:pt x="1917" y="1454"/>
                    <a:pt x="2067" y="1567"/>
                  </a:cubicBezTo>
                  <a:cubicBezTo>
                    <a:pt x="2184" y="1646"/>
                    <a:pt x="2316" y="1685"/>
                    <a:pt x="2448" y="1685"/>
                  </a:cubicBezTo>
                  <a:cubicBezTo>
                    <a:pt x="2587" y="1685"/>
                    <a:pt x="2737" y="1634"/>
                    <a:pt x="2851" y="1550"/>
                  </a:cubicBezTo>
                  <a:lnTo>
                    <a:pt x="2851" y="1550"/>
                  </a:lnTo>
                  <a:cubicBezTo>
                    <a:pt x="2860" y="1573"/>
                    <a:pt x="2871" y="1597"/>
                    <a:pt x="2882" y="1620"/>
                  </a:cubicBezTo>
                  <a:cubicBezTo>
                    <a:pt x="3067" y="2001"/>
                    <a:pt x="3356" y="2159"/>
                    <a:pt x="3632" y="2159"/>
                  </a:cubicBezTo>
                  <a:cubicBezTo>
                    <a:pt x="3751" y="2159"/>
                    <a:pt x="3863" y="2132"/>
                    <a:pt x="3958" y="2083"/>
                  </a:cubicBezTo>
                  <a:lnTo>
                    <a:pt x="3958" y="2083"/>
                  </a:lnTo>
                  <a:cubicBezTo>
                    <a:pt x="3981" y="2127"/>
                    <a:pt x="4008" y="2167"/>
                    <a:pt x="4040" y="2199"/>
                  </a:cubicBezTo>
                  <a:cubicBezTo>
                    <a:pt x="4158" y="2343"/>
                    <a:pt x="4342" y="2409"/>
                    <a:pt x="4474" y="2409"/>
                  </a:cubicBezTo>
                  <a:lnTo>
                    <a:pt x="4514" y="2409"/>
                  </a:lnTo>
                  <a:cubicBezTo>
                    <a:pt x="4579" y="2395"/>
                    <a:pt x="4658" y="2383"/>
                    <a:pt x="4724" y="2357"/>
                  </a:cubicBezTo>
                  <a:cubicBezTo>
                    <a:pt x="4790" y="2330"/>
                    <a:pt x="4856" y="2278"/>
                    <a:pt x="4895" y="2211"/>
                  </a:cubicBezTo>
                  <a:lnTo>
                    <a:pt x="4882" y="2199"/>
                  </a:lnTo>
                  <a:lnTo>
                    <a:pt x="4869" y="2211"/>
                  </a:lnTo>
                  <a:cubicBezTo>
                    <a:pt x="4842" y="2264"/>
                    <a:pt x="4790" y="2304"/>
                    <a:pt x="4724" y="2343"/>
                  </a:cubicBezTo>
                  <a:cubicBezTo>
                    <a:pt x="4645" y="2369"/>
                    <a:pt x="4579" y="2383"/>
                    <a:pt x="4514" y="2383"/>
                  </a:cubicBezTo>
                  <a:lnTo>
                    <a:pt x="4474" y="2383"/>
                  </a:lnTo>
                  <a:cubicBezTo>
                    <a:pt x="4342" y="2383"/>
                    <a:pt x="4172" y="2330"/>
                    <a:pt x="4053" y="2199"/>
                  </a:cubicBezTo>
                  <a:cubicBezTo>
                    <a:pt x="4024" y="2162"/>
                    <a:pt x="3998" y="2120"/>
                    <a:pt x="3975" y="2073"/>
                  </a:cubicBezTo>
                  <a:lnTo>
                    <a:pt x="3975" y="2073"/>
                  </a:lnTo>
                  <a:cubicBezTo>
                    <a:pt x="4063" y="2025"/>
                    <a:pt x="4135" y="1956"/>
                    <a:pt x="4184" y="1869"/>
                  </a:cubicBezTo>
                  <a:cubicBezTo>
                    <a:pt x="4211" y="1817"/>
                    <a:pt x="4237" y="1738"/>
                    <a:pt x="4237" y="1659"/>
                  </a:cubicBezTo>
                  <a:cubicBezTo>
                    <a:pt x="4237" y="1606"/>
                    <a:pt x="4224" y="1553"/>
                    <a:pt x="4198" y="1488"/>
                  </a:cubicBezTo>
                  <a:cubicBezTo>
                    <a:pt x="4198" y="1462"/>
                    <a:pt x="4172" y="1422"/>
                    <a:pt x="4145" y="1383"/>
                  </a:cubicBezTo>
                  <a:lnTo>
                    <a:pt x="4105" y="1343"/>
                  </a:lnTo>
                  <a:cubicBezTo>
                    <a:pt x="4093" y="1330"/>
                    <a:pt x="4066" y="1330"/>
                    <a:pt x="4053" y="1330"/>
                  </a:cubicBezTo>
                  <a:lnTo>
                    <a:pt x="4040" y="1330"/>
                  </a:lnTo>
                  <a:cubicBezTo>
                    <a:pt x="3974" y="1343"/>
                    <a:pt x="3935" y="1383"/>
                    <a:pt x="3909" y="1448"/>
                  </a:cubicBezTo>
                  <a:cubicBezTo>
                    <a:pt x="3882" y="1501"/>
                    <a:pt x="3869" y="1580"/>
                    <a:pt x="3869" y="1672"/>
                  </a:cubicBezTo>
                  <a:cubicBezTo>
                    <a:pt x="3869" y="1802"/>
                    <a:pt x="3894" y="1950"/>
                    <a:pt x="3951" y="2068"/>
                  </a:cubicBezTo>
                  <a:lnTo>
                    <a:pt x="3951" y="2068"/>
                  </a:lnTo>
                  <a:cubicBezTo>
                    <a:pt x="3856" y="2119"/>
                    <a:pt x="3746" y="2146"/>
                    <a:pt x="3632" y="2146"/>
                  </a:cubicBezTo>
                  <a:cubicBezTo>
                    <a:pt x="3369" y="2146"/>
                    <a:pt x="3079" y="1988"/>
                    <a:pt x="2895" y="1606"/>
                  </a:cubicBezTo>
                  <a:cubicBezTo>
                    <a:pt x="2886" y="1583"/>
                    <a:pt x="2878" y="1559"/>
                    <a:pt x="2869" y="1536"/>
                  </a:cubicBezTo>
                  <a:lnTo>
                    <a:pt x="2869" y="1536"/>
                  </a:lnTo>
                  <a:cubicBezTo>
                    <a:pt x="2878" y="1529"/>
                    <a:pt x="2887" y="1522"/>
                    <a:pt x="2895" y="1514"/>
                  </a:cubicBezTo>
                  <a:cubicBezTo>
                    <a:pt x="3014" y="1409"/>
                    <a:pt x="3105" y="1264"/>
                    <a:pt x="3105" y="1093"/>
                  </a:cubicBezTo>
                  <a:cubicBezTo>
                    <a:pt x="3105" y="1027"/>
                    <a:pt x="3093" y="962"/>
                    <a:pt x="3067" y="883"/>
                  </a:cubicBezTo>
                  <a:cubicBezTo>
                    <a:pt x="3040" y="843"/>
                    <a:pt x="3027" y="817"/>
                    <a:pt x="3000" y="804"/>
                  </a:cubicBezTo>
                  <a:cubicBezTo>
                    <a:pt x="2988" y="790"/>
                    <a:pt x="2961" y="778"/>
                    <a:pt x="2935" y="778"/>
                  </a:cubicBezTo>
                  <a:cubicBezTo>
                    <a:pt x="2895" y="778"/>
                    <a:pt x="2869" y="804"/>
                    <a:pt x="2842" y="830"/>
                  </a:cubicBezTo>
                  <a:cubicBezTo>
                    <a:pt x="2790" y="909"/>
                    <a:pt x="2763" y="1027"/>
                    <a:pt x="2763" y="1146"/>
                  </a:cubicBezTo>
                  <a:cubicBezTo>
                    <a:pt x="2763" y="1199"/>
                    <a:pt x="2777" y="1251"/>
                    <a:pt x="2777" y="1304"/>
                  </a:cubicBezTo>
                  <a:cubicBezTo>
                    <a:pt x="2796" y="1380"/>
                    <a:pt x="2815" y="1456"/>
                    <a:pt x="2844" y="1532"/>
                  </a:cubicBezTo>
                  <a:lnTo>
                    <a:pt x="2844" y="1532"/>
                  </a:lnTo>
                  <a:cubicBezTo>
                    <a:pt x="2731" y="1619"/>
                    <a:pt x="2589" y="1672"/>
                    <a:pt x="2448" y="1672"/>
                  </a:cubicBezTo>
                  <a:cubicBezTo>
                    <a:pt x="2316" y="1672"/>
                    <a:pt x="2184" y="1632"/>
                    <a:pt x="2079" y="1553"/>
                  </a:cubicBezTo>
                  <a:cubicBezTo>
                    <a:pt x="1931" y="1441"/>
                    <a:pt x="1818" y="1290"/>
                    <a:pt x="1744" y="1132"/>
                  </a:cubicBezTo>
                  <a:lnTo>
                    <a:pt x="1744" y="1132"/>
                  </a:lnTo>
                  <a:cubicBezTo>
                    <a:pt x="1802" y="1098"/>
                    <a:pt x="1853" y="1054"/>
                    <a:pt x="1895" y="1001"/>
                  </a:cubicBezTo>
                  <a:cubicBezTo>
                    <a:pt x="1921" y="975"/>
                    <a:pt x="1935" y="922"/>
                    <a:pt x="1961" y="869"/>
                  </a:cubicBezTo>
                  <a:cubicBezTo>
                    <a:pt x="1974" y="804"/>
                    <a:pt x="1988" y="738"/>
                    <a:pt x="1988" y="672"/>
                  </a:cubicBezTo>
                  <a:cubicBezTo>
                    <a:pt x="1988" y="606"/>
                    <a:pt x="1974" y="553"/>
                    <a:pt x="1961" y="515"/>
                  </a:cubicBezTo>
                  <a:cubicBezTo>
                    <a:pt x="1935" y="462"/>
                    <a:pt x="1909" y="422"/>
                    <a:pt x="1856" y="383"/>
                  </a:cubicBezTo>
                  <a:cubicBezTo>
                    <a:pt x="1842" y="369"/>
                    <a:pt x="1816" y="369"/>
                    <a:pt x="1803" y="369"/>
                  </a:cubicBezTo>
                  <a:cubicBezTo>
                    <a:pt x="1763" y="369"/>
                    <a:pt x="1737" y="383"/>
                    <a:pt x="1725" y="409"/>
                  </a:cubicBezTo>
                  <a:cubicBezTo>
                    <a:pt x="1685" y="448"/>
                    <a:pt x="1672" y="501"/>
                    <a:pt x="1658" y="553"/>
                  </a:cubicBezTo>
                  <a:cubicBezTo>
                    <a:pt x="1632" y="606"/>
                    <a:pt x="1632" y="659"/>
                    <a:pt x="1632" y="699"/>
                  </a:cubicBezTo>
                  <a:lnTo>
                    <a:pt x="1632" y="725"/>
                  </a:lnTo>
                  <a:cubicBezTo>
                    <a:pt x="1632" y="854"/>
                    <a:pt x="1663" y="994"/>
                    <a:pt x="1723" y="1128"/>
                  </a:cubicBezTo>
                  <a:lnTo>
                    <a:pt x="1723" y="1128"/>
                  </a:lnTo>
                  <a:cubicBezTo>
                    <a:pt x="1639" y="1173"/>
                    <a:pt x="1539" y="1199"/>
                    <a:pt x="1435" y="1199"/>
                  </a:cubicBezTo>
                  <a:cubicBezTo>
                    <a:pt x="1277" y="1199"/>
                    <a:pt x="1079" y="1132"/>
                    <a:pt x="909" y="1001"/>
                  </a:cubicBezTo>
                  <a:cubicBezTo>
                    <a:pt x="799" y="911"/>
                    <a:pt x="718" y="802"/>
                    <a:pt x="664" y="688"/>
                  </a:cubicBezTo>
                  <a:lnTo>
                    <a:pt x="664" y="688"/>
                  </a:lnTo>
                  <a:cubicBezTo>
                    <a:pt x="807" y="652"/>
                    <a:pt x="913" y="524"/>
                    <a:pt x="935" y="369"/>
                  </a:cubicBezTo>
                  <a:lnTo>
                    <a:pt x="935" y="330"/>
                  </a:lnTo>
                  <a:cubicBezTo>
                    <a:pt x="935" y="278"/>
                    <a:pt x="935" y="211"/>
                    <a:pt x="909" y="159"/>
                  </a:cubicBezTo>
                  <a:cubicBezTo>
                    <a:pt x="869" y="94"/>
                    <a:pt x="830" y="41"/>
                    <a:pt x="777" y="15"/>
                  </a:cubicBezTo>
                  <a:cubicBezTo>
                    <a:pt x="751" y="1"/>
                    <a:pt x="737" y="1"/>
                    <a:pt x="7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3"/>
            <p:cNvSpPr/>
            <p:nvPr/>
          </p:nvSpPr>
          <p:spPr>
            <a:xfrm>
              <a:off x="962229" y="1069896"/>
              <a:ext cx="36339" cy="25586"/>
            </a:xfrm>
            <a:custGeom>
              <a:rect b="b" l="l" r="r" t="t"/>
              <a:pathLst>
                <a:path extrusionOk="0" h="2910" w="4133">
                  <a:moveTo>
                    <a:pt x="3606" y="1436"/>
                  </a:moveTo>
                  <a:cubicBezTo>
                    <a:pt x="3882" y="1567"/>
                    <a:pt x="4118" y="1896"/>
                    <a:pt x="4132" y="2185"/>
                  </a:cubicBezTo>
                  <a:cubicBezTo>
                    <a:pt x="4132" y="2553"/>
                    <a:pt x="4013" y="2909"/>
                    <a:pt x="3606" y="2764"/>
                  </a:cubicBezTo>
                  <a:cubicBezTo>
                    <a:pt x="2580" y="2343"/>
                    <a:pt x="1566" y="1909"/>
                    <a:pt x="540" y="1475"/>
                  </a:cubicBezTo>
                  <a:cubicBezTo>
                    <a:pt x="264" y="1357"/>
                    <a:pt x="13" y="1027"/>
                    <a:pt x="1" y="738"/>
                  </a:cubicBezTo>
                  <a:cubicBezTo>
                    <a:pt x="1" y="357"/>
                    <a:pt x="119" y="1"/>
                    <a:pt x="527" y="159"/>
                  </a:cubicBezTo>
                  <a:cubicBezTo>
                    <a:pt x="1553" y="567"/>
                    <a:pt x="2580" y="1001"/>
                    <a:pt x="3606" y="143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3"/>
            <p:cNvSpPr/>
            <p:nvPr/>
          </p:nvSpPr>
          <p:spPr>
            <a:xfrm>
              <a:off x="963618" y="1079506"/>
              <a:ext cx="32972" cy="22562"/>
            </a:xfrm>
            <a:custGeom>
              <a:rect b="b" l="l" r="r" t="t"/>
              <a:pathLst>
                <a:path extrusionOk="0" h="2566" w="3750">
                  <a:moveTo>
                    <a:pt x="3237" y="1264"/>
                  </a:moveTo>
                  <a:cubicBezTo>
                    <a:pt x="3500" y="1381"/>
                    <a:pt x="3737" y="1711"/>
                    <a:pt x="3750" y="1987"/>
                  </a:cubicBezTo>
                  <a:cubicBezTo>
                    <a:pt x="3750" y="2316"/>
                    <a:pt x="3566" y="2566"/>
                    <a:pt x="3237" y="2434"/>
                  </a:cubicBezTo>
                  <a:cubicBezTo>
                    <a:pt x="2329" y="2066"/>
                    <a:pt x="1434" y="1685"/>
                    <a:pt x="527" y="1316"/>
                  </a:cubicBezTo>
                  <a:cubicBezTo>
                    <a:pt x="264" y="1197"/>
                    <a:pt x="27" y="869"/>
                    <a:pt x="13" y="579"/>
                  </a:cubicBezTo>
                  <a:cubicBezTo>
                    <a:pt x="1" y="250"/>
                    <a:pt x="185" y="0"/>
                    <a:pt x="513" y="132"/>
                  </a:cubicBezTo>
                  <a:cubicBezTo>
                    <a:pt x="1422" y="500"/>
                    <a:pt x="2329" y="881"/>
                    <a:pt x="3237" y="12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3"/>
            <p:cNvSpPr/>
            <p:nvPr/>
          </p:nvSpPr>
          <p:spPr>
            <a:xfrm>
              <a:off x="965931" y="1089336"/>
              <a:ext cx="28347" cy="17128"/>
            </a:xfrm>
            <a:custGeom>
              <a:rect b="b" l="l" r="r" t="t"/>
              <a:pathLst>
                <a:path extrusionOk="0" h="1948" w="3224">
                  <a:moveTo>
                    <a:pt x="2540" y="830"/>
                  </a:moveTo>
                  <a:cubicBezTo>
                    <a:pt x="2934" y="1000"/>
                    <a:pt x="3224" y="1672"/>
                    <a:pt x="2922" y="1869"/>
                  </a:cubicBezTo>
                  <a:cubicBezTo>
                    <a:pt x="2829" y="1935"/>
                    <a:pt x="2685" y="1948"/>
                    <a:pt x="2540" y="1895"/>
                  </a:cubicBezTo>
                  <a:cubicBezTo>
                    <a:pt x="1922" y="1645"/>
                    <a:pt x="1317" y="1382"/>
                    <a:pt x="711" y="1132"/>
                  </a:cubicBezTo>
                  <a:cubicBezTo>
                    <a:pt x="303" y="961"/>
                    <a:pt x="1" y="277"/>
                    <a:pt x="317" y="67"/>
                  </a:cubicBezTo>
                  <a:cubicBezTo>
                    <a:pt x="408" y="0"/>
                    <a:pt x="553" y="0"/>
                    <a:pt x="698" y="53"/>
                  </a:cubicBezTo>
                  <a:cubicBezTo>
                    <a:pt x="1303" y="303"/>
                    <a:pt x="1922" y="567"/>
                    <a:pt x="2540" y="8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53"/>
          <p:cNvGrpSpPr/>
          <p:nvPr/>
        </p:nvGrpSpPr>
        <p:grpSpPr>
          <a:xfrm>
            <a:off x="433143" y="2134359"/>
            <a:ext cx="362556" cy="552170"/>
            <a:chOff x="548205" y="1100098"/>
            <a:chExt cx="195976" cy="298470"/>
          </a:xfrm>
        </p:grpSpPr>
        <p:sp>
          <p:nvSpPr>
            <p:cNvPr id="878" name="Google Shape;878;p53"/>
            <p:cNvSpPr/>
            <p:nvPr/>
          </p:nvSpPr>
          <p:spPr>
            <a:xfrm>
              <a:off x="551326" y="1100098"/>
              <a:ext cx="192855" cy="298470"/>
            </a:xfrm>
            <a:custGeom>
              <a:rect b="b" l="l" r="r" t="t"/>
              <a:pathLst>
                <a:path extrusionOk="0" h="33946" w="21934">
                  <a:moveTo>
                    <a:pt x="21591" y="10816"/>
                  </a:moveTo>
                  <a:cubicBezTo>
                    <a:pt x="21591" y="10158"/>
                    <a:pt x="21170" y="9263"/>
                    <a:pt x="20196" y="8749"/>
                  </a:cubicBezTo>
                  <a:cubicBezTo>
                    <a:pt x="17052" y="7079"/>
                    <a:pt x="6171" y="1369"/>
                    <a:pt x="3185" y="237"/>
                  </a:cubicBezTo>
                  <a:cubicBezTo>
                    <a:pt x="2566" y="0"/>
                    <a:pt x="2224" y="106"/>
                    <a:pt x="1934" y="264"/>
                  </a:cubicBezTo>
                  <a:cubicBezTo>
                    <a:pt x="1355" y="553"/>
                    <a:pt x="501" y="697"/>
                    <a:pt x="422" y="1264"/>
                  </a:cubicBezTo>
                  <a:cubicBezTo>
                    <a:pt x="1" y="4486"/>
                    <a:pt x="1027" y="17736"/>
                    <a:pt x="1277" y="22183"/>
                  </a:cubicBezTo>
                  <a:cubicBezTo>
                    <a:pt x="1329" y="23131"/>
                    <a:pt x="1855" y="23736"/>
                    <a:pt x="2619" y="24262"/>
                  </a:cubicBezTo>
                  <a:cubicBezTo>
                    <a:pt x="3790" y="25091"/>
                    <a:pt x="8316" y="27130"/>
                    <a:pt x="8316" y="27130"/>
                  </a:cubicBezTo>
                  <a:lnTo>
                    <a:pt x="8448" y="31880"/>
                  </a:lnTo>
                  <a:lnTo>
                    <a:pt x="9842" y="31209"/>
                  </a:lnTo>
                  <a:lnTo>
                    <a:pt x="11618" y="28788"/>
                  </a:lnTo>
                  <a:cubicBezTo>
                    <a:pt x="11618" y="28788"/>
                    <a:pt x="16605" y="32564"/>
                    <a:pt x="19105" y="33722"/>
                  </a:cubicBezTo>
                  <a:cubicBezTo>
                    <a:pt x="19591" y="33946"/>
                    <a:pt x="20500" y="33604"/>
                    <a:pt x="20775" y="33525"/>
                  </a:cubicBezTo>
                  <a:cubicBezTo>
                    <a:pt x="21328" y="33353"/>
                    <a:pt x="21526" y="33169"/>
                    <a:pt x="21605" y="32209"/>
                  </a:cubicBezTo>
                  <a:cubicBezTo>
                    <a:pt x="21933" y="27841"/>
                    <a:pt x="21526" y="14565"/>
                    <a:pt x="21591" y="108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3"/>
            <p:cNvSpPr/>
            <p:nvPr/>
          </p:nvSpPr>
          <p:spPr>
            <a:xfrm>
              <a:off x="548205" y="1103800"/>
              <a:ext cx="183710" cy="294654"/>
            </a:xfrm>
            <a:custGeom>
              <a:rect b="b" l="l" r="r" t="t"/>
              <a:pathLst>
                <a:path extrusionOk="0" h="33512" w="20894">
                  <a:moveTo>
                    <a:pt x="20551" y="11091"/>
                  </a:moveTo>
                  <a:cubicBezTo>
                    <a:pt x="20565" y="10434"/>
                    <a:pt x="20144" y="9526"/>
                    <a:pt x="19170" y="9013"/>
                  </a:cubicBezTo>
                  <a:cubicBezTo>
                    <a:pt x="16025" y="7355"/>
                    <a:pt x="5131" y="1645"/>
                    <a:pt x="2145" y="513"/>
                  </a:cubicBezTo>
                  <a:cubicBezTo>
                    <a:pt x="803" y="0"/>
                    <a:pt x="566" y="790"/>
                    <a:pt x="421" y="1829"/>
                  </a:cubicBezTo>
                  <a:cubicBezTo>
                    <a:pt x="0" y="5053"/>
                    <a:pt x="0" y="18012"/>
                    <a:pt x="237" y="22459"/>
                  </a:cubicBezTo>
                  <a:cubicBezTo>
                    <a:pt x="290" y="23406"/>
                    <a:pt x="829" y="24012"/>
                    <a:pt x="1579" y="24538"/>
                  </a:cubicBezTo>
                  <a:cubicBezTo>
                    <a:pt x="2750" y="25367"/>
                    <a:pt x="7276" y="27406"/>
                    <a:pt x="7276" y="27406"/>
                  </a:cubicBezTo>
                  <a:lnTo>
                    <a:pt x="8803" y="31485"/>
                  </a:lnTo>
                  <a:lnTo>
                    <a:pt x="10578" y="29064"/>
                  </a:lnTo>
                  <a:cubicBezTo>
                    <a:pt x="10578" y="29064"/>
                    <a:pt x="17262" y="32683"/>
                    <a:pt x="18934" y="33248"/>
                  </a:cubicBezTo>
                  <a:cubicBezTo>
                    <a:pt x="19697" y="33511"/>
                    <a:pt x="20486" y="33446"/>
                    <a:pt x="20565" y="32472"/>
                  </a:cubicBezTo>
                  <a:cubicBezTo>
                    <a:pt x="20894" y="28117"/>
                    <a:pt x="20499" y="14842"/>
                    <a:pt x="20551" y="110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3"/>
            <p:cNvSpPr/>
            <p:nvPr/>
          </p:nvSpPr>
          <p:spPr>
            <a:xfrm>
              <a:off x="593670" y="1183617"/>
              <a:ext cx="71501" cy="148892"/>
            </a:xfrm>
            <a:custGeom>
              <a:rect b="b" l="l" r="r" t="t"/>
              <a:pathLst>
                <a:path extrusionOk="0" h="16934" w="8132">
                  <a:moveTo>
                    <a:pt x="4065" y="1"/>
                  </a:moveTo>
                  <a:cubicBezTo>
                    <a:pt x="4065" y="1"/>
                    <a:pt x="8131" y="9539"/>
                    <a:pt x="8131" y="12737"/>
                  </a:cubicBezTo>
                  <a:cubicBezTo>
                    <a:pt x="8131" y="15565"/>
                    <a:pt x="6316" y="16934"/>
                    <a:pt x="4065" y="15776"/>
                  </a:cubicBezTo>
                  <a:cubicBezTo>
                    <a:pt x="1829" y="14632"/>
                    <a:pt x="0" y="11381"/>
                    <a:pt x="0" y="8553"/>
                  </a:cubicBezTo>
                  <a:cubicBezTo>
                    <a:pt x="0" y="5355"/>
                    <a:pt x="4065" y="1"/>
                    <a:pt x="4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53"/>
          <p:cNvSpPr/>
          <p:nvPr/>
        </p:nvSpPr>
        <p:spPr>
          <a:xfrm>
            <a:off x="969316" y="3893704"/>
            <a:ext cx="2277000" cy="260700"/>
          </a:xfrm>
          <a:prstGeom prst="flowChartAlternateProcess">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920">
                <a:solidFill>
                  <a:schemeClr val="lt1"/>
                </a:solidFill>
                <a:latin typeface="Poppins"/>
                <a:ea typeface="Poppins"/>
                <a:cs typeface="Poppins"/>
                <a:sym typeface="Poppins"/>
              </a:rPr>
              <a:t>Customer support</a:t>
            </a:r>
            <a:endParaRPr b="1" sz="920">
              <a:solidFill>
                <a:schemeClr val="lt1"/>
              </a:solidFill>
              <a:latin typeface="Poppins"/>
              <a:ea typeface="Poppins"/>
              <a:cs typeface="Poppins"/>
              <a:sym typeface="Poppins"/>
            </a:endParaRPr>
          </a:p>
        </p:txBody>
      </p:sp>
      <p:sp>
        <p:nvSpPr>
          <p:cNvPr id="882" name="Google Shape;882;p53"/>
          <p:cNvSpPr txBox="1"/>
          <p:nvPr/>
        </p:nvSpPr>
        <p:spPr>
          <a:xfrm>
            <a:off x="3419950" y="2572818"/>
            <a:ext cx="53613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latin typeface="Poppins"/>
                <a:ea typeface="Poppins"/>
                <a:cs typeface="Poppins"/>
                <a:sym typeface="Poppins"/>
              </a:rPr>
              <a:t>Penjualan produk yang membiarkan pelanggan untuk </a:t>
            </a:r>
            <a:r>
              <a:rPr b="1" lang="id" sz="1200">
                <a:latin typeface="Poppins"/>
                <a:ea typeface="Poppins"/>
                <a:cs typeface="Poppins"/>
                <a:sym typeface="Poppins"/>
              </a:rPr>
              <a:t>membeli produk tanpa ada jangka waktu</a:t>
            </a:r>
            <a:r>
              <a:rPr lang="id" sz="1200">
                <a:latin typeface="Poppins"/>
                <a:ea typeface="Poppins"/>
                <a:cs typeface="Poppins"/>
                <a:sym typeface="Poppins"/>
              </a:rPr>
              <a:t> atau komitmen untuk langganan</a:t>
            </a:r>
            <a:endParaRPr sz="1200">
              <a:latin typeface="Poppins"/>
              <a:ea typeface="Poppins"/>
              <a:cs typeface="Poppins"/>
              <a:sym typeface="Poppins"/>
            </a:endParaRPr>
          </a:p>
        </p:txBody>
      </p:sp>
      <p:sp>
        <p:nvSpPr>
          <p:cNvPr id="883" name="Google Shape;883;p53"/>
          <p:cNvSpPr txBox="1"/>
          <p:nvPr/>
        </p:nvSpPr>
        <p:spPr>
          <a:xfrm>
            <a:off x="3395000" y="3189708"/>
            <a:ext cx="53613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latin typeface="Poppins"/>
                <a:ea typeface="Poppins"/>
                <a:cs typeface="Poppins"/>
                <a:sym typeface="Poppins"/>
              </a:rPr>
              <a:t>Penjualan produk yang </a:t>
            </a:r>
            <a:r>
              <a:rPr b="1" lang="id" sz="1200">
                <a:latin typeface="Poppins"/>
                <a:ea typeface="Poppins"/>
                <a:cs typeface="Poppins"/>
                <a:sym typeface="Poppins"/>
              </a:rPr>
              <a:t>mengharuskan </a:t>
            </a:r>
            <a:r>
              <a:rPr lang="id" sz="1200">
                <a:latin typeface="Poppins"/>
                <a:ea typeface="Poppins"/>
                <a:cs typeface="Poppins"/>
                <a:sym typeface="Poppins"/>
              </a:rPr>
              <a:t>pelanggan membeli produk dengan </a:t>
            </a:r>
            <a:r>
              <a:rPr b="1" lang="id" sz="1200">
                <a:latin typeface="Poppins"/>
                <a:ea typeface="Poppins"/>
                <a:cs typeface="Poppins"/>
                <a:sym typeface="Poppins"/>
              </a:rPr>
              <a:t>membayar rutin dalam jangka waktu tertentu</a:t>
            </a:r>
            <a:endParaRPr sz="1200">
              <a:latin typeface="Poppins"/>
              <a:ea typeface="Poppins"/>
              <a:cs typeface="Poppins"/>
              <a:sym typeface="Poppins"/>
            </a:endParaRPr>
          </a:p>
        </p:txBody>
      </p:sp>
      <p:sp>
        <p:nvSpPr>
          <p:cNvPr id="884" name="Google Shape;884;p53"/>
          <p:cNvSpPr txBox="1"/>
          <p:nvPr/>
        </p:nvSpPr>
        <p:spPr>
          <a:xfrm>
            <a:off x="3396729" y="3789212"/>
            <a:ext cx="53613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latin typeface="Poppins"/>
                <a:ea typeface="Poppins"/>
                <a:cs typeface="Poppins"/>
                <a:sym typeface="Poppins"/>
              </a:rPr>
              <a:t>Penjualan produk dengan bentuk pembayaran </a:t>
            </a:r>
            <a:r>
              <a:rPr b="1" lang="id" sz="1200">
                <a:latin typeface="Poppins"/>
                <a:ea typeface="Poppins"/>
                <a:cs typeface="Poppins"/>
                <a:sym typeface="Poppins"/>
              </a:rPr>
              <a:t>menyesuaikan pelanggan untuk membantunya</a:t>
            </a:r>
            <a:r>
              <a:rPr lang="id" sz="1200">
                <a:latin typeface="Poppins"/>
                <a:ea typeface="Poppins"/>
                <a:cs typeface="Poppins"/>
                <a:sym typeface="Poppins"/>
              </a:rPr>
              <a:t>, misalnya menyediakan sebuah kontrak tertentu.</a:t>
            </a:r>
            <a:endParaRPr sz="1200">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54"/>
          <p:cNvSpPr txBox="1"/>
          <p:nvPr>
            <p:ph type="title"/>
          </p:nvPr>
        </p:nvSpPr>
        <p:spPr>
          <a:xfrm>
            <a:off x="719518" y="864249"/>
            <a:ext cx="3985200" cy="93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d" sz="3000">
                <a:latin typeface="Poppins"/>
                <a:ea typeface="Poppins"/>
                <a:cs typeface="Poppins"/>
                <a:sym typeface="Poppins"/>
              </a:rPr>
              <a:t>One-time Fee</a:t>
            </a:r>
            <a:endParaRPr b="1" sz="3000">
              <a:latin typeface="Poppins"/>
              <a:ea typeface="Poppins"/>
              <a:cs typeface="Poppins"/>
              <a:sym typeface="Poppins"/>
            </a:endParaRPr>
          </a:p>
        </p:txBody>
      </p:sp>
      <p:sp>
        <p:nvSpPr>
          <p:cNvPr id="890" name="Google Shape;890;p54"/>
          <p:cNvSpPr txBox="1"/>
          <p:nvPr>
            <p:ph idx="1" type="subTitle"/>
          </p:nvPr>
        </p:nvSpPr>
        <p:spPr>
          <a:xfrm>
            <a:off x="754350" y="1680175"/>
            <a:ext cx="31701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300">
                <a:solidFill>
                  <a:schemeClr val="dk1"/>
                </a:solidFill>
                <a:latin typeface="Poppins"/>
                <a:ea typeface="Poppins"/>
                <a:cs typeface="Poppins"/>
                <a:sym typeface="Poppins"/>
              </a:rPr>
              <a:t>Keuntungan one-time fee:</a:t>
            </a:r>
            <a:endParaRPr sz="1300">
              <a:solidFill>
                <a:schemeClr val="dk1"/>
              </a:solidFill>
              <a:latin typeface="Poppins"/>
              <a:ea typeface="Poppins"/>
              <a:cs typeface="Poppins"/>
              <a:sym typeface="Poppins"/>
            </a:endParaRPr>
          </a:p>
        </p:txBody>
      </p:sp>
      <p:pic>
        <p:nvPicPr>
          <p:cNvPr id="891" name="Google Shape;891;p54"/>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892" name="Google Shape;892;p54"/>
          <p:cNvSpPr/>
          <p:nvPr/>
        </p:nvSpPr>
        <p:spPr>
          <a:xfrm>
            <a:off x="-1226375" y="1178325"/>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4"/>
          <p:cNvSpPr/>
          <p:nvPr/>
        </p:nvSpPr>
        <p:spPr>
          <a:xfrm>
            <a:off x="8547275" y="8426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4"/>
          <p:cNvSpPr txBox="1"/>
          <p:nvPr/>
        </p:nvSpPr>
        <p:spPr>
          <a:xfrm>
            <a:off x="1033500" y="2056725"/>
            <a:ext cx="3262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1"/>
                </a:solidFill>
                <a:latin typeface="Poppins"/>
                <a:ea typeface="Poppins"/>
                <a:cs typeface="Poppins"/>
                <a:sym typeface="Poppins"/>
              </a:rPr>
              <a:t>Pelanggan </a:t>
            </a:r>
            <a:r>
              <a:rPr b="1" lang="id" sz="1200">
                <a:solidFill>
                  <a:schemeClr val="dk1"/>
                </a:solidFill>
                <a:latin typeface="Poppins"/>
                <a:ea typeface="Poppins"/>
                <a:cs typeface="Poppins"/>
                <a:sym typeface="Poppins"/>
              </a:rPr>
              <a:t>tidak harus berkomitmen</a:t>
            </a:r>
            <a:r>
              <a:rPr lang="id" sz="1200">
                <a:solidFill>
                  <a:schemeClr val="dk1"/>
                </a:solidFill>
                <a:latin typeface="Poppins"/>
                <a:ea typeface="Poppins"/>
                <a:cs typeface="Poppins"/>
                <a:sym typeface="Poppins"/>
              </a:rPr>
              <a:t> ketika membeli produk</a:t>
            </a:r>
            <a:endParaRPr i="1" sz="1200">
              <a:solidFill>
                <a:schemeClr val="dk1"/>
              </a:solidFill>
              <a:latin typeface="Poppins"/>
              <a:ea typeface="Poppins"/>
              <a:cs typeface="Poppins"/>
              <a:sym typeface="Poppins"/>
            </a:endParaRPr>
          </a:p>
        </p:txBody>
      </p:sp>
      <p:sp>
        <p:nvSpPr>
          <p:cNvPr id="895" name="Google Shape;895;p54"/>
          <p:cNvSpPr/>
          <p:nvPr/>
        </p:nvSpPr>
        <p:spPr>
          <a:xfrm>
            <a:off x="826196" y="215567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4"/>
          <p:cNvSpPr txBox="1"/>
          <p:nvPr/>
        </p:nvSpPr>
        <p:spPr>
          <a:xfrm>
            <a:off x="1033500" y="2568104"/>
            <a:ext cx="3262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1"/>
                </a:solidFill>
                <a:latin typeface="Poppins"/>
                <a:ea typeface="Poppins"/>
                <a:cs typeface="Poppins"/>
                <a:sym typeface="Poppins"/>
              </a:rPr>
              <a:t>Menarik pelanggan yang </a:t>
            </a:r>
            <a:r>
              <a:rPr b="1" lang="id" sz="1200">
                <a:solidFill>
                  <a:schemeClr val="dk1"/>
                </a:solidFill>
                <a:latin typeface="Poppins"/>
                <a:ea typeface="Poppins"/>
                <a:cs typeface="Poppins"/>
                <a:sym typeface="Poppins"/>
              </a:rPr>
              <a:t>hanya memiliki budget</a:t>
            </a:r>
            <a:r>
              <a:rPr lang="id" sz="1200">
                <a:solidFill>
                  <a:schemeClr val="dk1"/>
                </a:solidFill>
                <a:latin typeface="Poppins"/>
                <a:ea typeface="Poppins"/>
                <a:cs typeface="Poppins"/>
                <a:sym typeface="Poppins"/>
              </a:rPr>
              <a:t> terbatas</a:t>
            </a:r>
            <a:endParaRPr i="1" sz="1200">
              <a:solidFill>
                <a:schemeClr val="dk1"/>
              </a:solidFill>
              <a:latin typeface="Poppins"/>
              <a:ea typeface="Poppins"/>
              <a:cs typeface="Poppins"/>
              <a:sym typeface="Poppins"/>
            </a:endParaRPr>
          </a:p>
        </p:txBody>
      </p:sp>
      <p:sp>
        <p:nvSpPr>
          <p:cNvPr id="897" name="Google Shape;897;p54"/>
          <p:cNvSpPr/>
          <p:nvPr/>
        </p:nvSpPr>
        <p:spPr>
          <a:xfrm>
            <a:off x="826196" y="2667055"/>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4"/>
          <p:cNvSpPr txBox="1"/>
          <p:nvPr/>
        </p:nvSpPr>
        <p:spPr>
          <a:xfrm>
            <a:off x="1037850" y="3067401"/>
            <a:ext cx="3262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200">
                <a:solidFill>
                  <a:schemeClr val="dk1"/>
                </a:solidFill>
                <a:latin typeface="Poppins"/>
                <a:ea typeface="Poppins"/>
                <a:cs typeface="Poppins"/>
                <a:sym typeface="Poppins"/>
              </a:rPr>
              <a:t>Mengurangi biaya overhead</a:t>
            </a:r>
            <a:r>
              <a:rPr lang="id" sz="1200">
                <a:solidFill>
                  <a:schemeClr val="dk1"/>
                </a:solidFill>
                <a:latin typeface="Poppins"/>
                <a:ea typeface="Poppins"/>
                <a:cs typeface="Poppins"/>
                <a:sym typeface="Poppins"/>
              </a:rPr>
              <a:t> karena tidak perlu mengelola pembayaran berulang</a:t>
            </a:r>
            <a:endParaRPr sz="1200">
              <a:solidFill>
                <a:schemeClr val="dk1"/>
              </a:solidFill>
              <a:latin typeface="Poppins"/>
              <a:ea typeface="Poppins"/>
              <a:cs typeface="Poppins"/>
              <a:sym typeface="Poppins"/>
            </a:endParaRPr>
          </a:p>
        </p:txBody>
      </p:sp>
      <p:sp>
        <p:nvSpPr>
          <p:cNvPr id="899" name="Google Shape;899;p54"/>
          <p:cNvSpPr/>
          <p:nvPr/>
        </p:nvSpPr>
        <p:spPr>
          <a:xfrm>
            <a:off x="830546" y="3166352"/>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4"/>
          <p:cNvSpPr txBox="1"/>
          <p:nvPr>
            <p:ph type="title"/>
          </p:nvPr>
        </p:nvSpPr>
        <p:spPr>
          <a:xfrm>
            <a:off x="4865189" y="842599"/>
            <a:ext cx="3985200" cy="93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d" sz="3000">
                <a:latin typeface="Poppins"/>
                <a:ea typeface="Poppins"/>
                <a:cs typeface="Poppins"/>
                <a:sym typeface="Poppins"/>
              </a:rPr>
              <a:t>Recurring</a:t>
            </a:r>
            <a:r>
              <a:rPr b="1" lang="id" sz="3000">
                <a:latin typeface="Poppins"/>
                <a:ea typeface="Poppins"/>
                <a:cs typeface="Poppins"/>
                <a:sym typeface="Poppins"/>
              </a:rPr>
              <a:t> Fee</a:t>
            </a:r>
            <a:endParaRPr b="1" sz="3000">
              <a:latin typeface="Poppins"/>
              <a:ea typeface="Poppins"/>
              <a:cs typeface="Poppins"/>
              <a:sym typeface="Poppins"/>
            </a:endParaRPr>
          </a:p>
        </p:txBody>
      </p:sp>
      <p:sp>
        <p:nvSpPr>
          <p:cNvPr id="901" name="Google Shape;901;p54"/>
          <p:cNvSpPr txBox="1"/>
          <p:nvPr>
            <p:ph idx="1" type="subTitle"/>
          </p:nvPr>
        </p:nvSpPr>
        <p:spPr>
          <a:xfrm>
            <a:off x="4876800" y="1670125"/>
            <a:ext cx="2820900" cy="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300">
                <a:solidFill>
                  <a:schemeClr val="dk1"/>
                </a:solidFill>
                <a:latin typeface="Poppins"/>
                <a:ea typeface="Poppins"/>
                <a:cs typeface="Poppins"/>
                <a:sym typeface="Poppins"/>
              </a:rPr>
              <a:t>Keuntungan one-time fee:</a:t>
            </a:r>
            <a:endParaRPr sz="1300">
              <a:solidFill>
                <a:schemeClr val="dk1"/>
              </a:solidFill>
              <a:latin typeface="Poppins"/>
              <a:ea typeface="Poppins"/>
              <a:cs typeface="Poppins"/>
              <a:sym typeface="Poppins"/>
            </a:endParaRPr>
          </a:p>
        </p:txBody>
      </p:sp>
      <p:sp>
        <p:nvSpPr>
          <p:cNvPr id="902" name="Google Shape;902;p54"/>
          <p:cNvSpPr txBox="1"/>
          <p:nvPr/>
        </p:nvSpPr>
        <p:spPr>
          <a:xfrm>
            <a:off x="5155950" y="2046686"/>
            <a:ext cx="3262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1"/>
                </a:solidFill>
                <a:latin typeface="Poppins"/>
                <a:ea typeface="Poppins"/>
                <a:cs typeface="Poppins"/>
                <a:sym typeface="Poppins"/>
              </a:rPr>
              <a:t>Meningkatkan </a:t>
            </a:r>
            <a:r>
              <a:rPr b="1" lang="id" sz="1200">
                <a:solidFill>
                  <a:schemeClr val="dk1"/>
                </a:solidFill>
                <a:latin typeface="Poppins"/>
                <a:ea typeface="Poppins"/>
                <a:cs typeface="Poppins"/>
                <a:sym typeface="Poppins"/>
              </a:rPr>
              <a:t>cashflow</a:t>
            </a:r>
            <a:r>
              <a:rPr lang="id" sz="1200">
                <a:solidFill>
                  <a:schemeClr val="dk1"/>
                </a:solidFill>
                <a:latin typeface="Poppins"/>
                <a:ea typeface="Poppins"/>
                <a:cs typeface="Poppins"/>
                <a:sym typeface="Poppins"/>
              </a:rPr>
              <a:t> bisnis karena menerima pembayaran yang teratur setiap bulannya</a:t>
            </a:r>
            <a:endParaRPr i="1" sz="1200">
              <a:solidFill>
                <a:schemeClr val="dk1"/>
              </a:solidFill>
              <a:latin typeface="Poppins"/>
              <a:ea typeface="Poppins"/>
              <a:cs typeface="Poppins"/>
              <a:sym typeface="Poppins"/>
            </a:endParaRPr>
          </a:p>
        </p:txBody>
      </p:sp>
      <p:sp>
        <p:nvSpPr>
          <p:cNvPr id="903" name="Google Shape;903;p54"/>
          <p:cNvSpPr/>
          <p:nvPr/>
        </p:nvSpPr>
        <p:spPr>
          <a:xfrm>
            <a:off x="4948646" y="2145637"/>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4"/>
          <p:cNvSpPr txBox="1"/>
          <p:nvPr/>
        </p:nvSpPr>
        <p:spPr>
          <a:xfrm>
            <a:off x="5155950" y="2710464"/>
            <a:ext cx="3262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200">
                <a:solidFill>
                  <a:schemeClr val="dk1"/>
                </a:solidFill>
                <a:latin typeface="Poppins"/>
                <a:ea typeface="Poppins"/>
                <a:cs typeface="Poppins"/>
                <a:sym typeface="Poppins"/>
              </a:rPr>
              <a:t>Meningkatkan loyalitas dan retensi</a:t>
            </a:r>
            <a:r>
              <a:rPr lang="id" sz="1200">
                <a:solidFill>
                  <a:schemeClr val="dk1"/>
                </a:solidFill>
                <a:latin typeface="Poppins"/>
                <a:ea typeface="Poppins"/>
                <a:cs typeface="Poppins"/>
                <a:sym typeface="Poppins"/>
              </a:rPr>
              <a:t> pelanggan </a:t>
            </a:r>
            <a:endParaRPr i="1" sz="1200">
              <a:solidFill>
                <a:schemeClr val="dk1"/>
              </a:solidFill>
              <a:latin typeface="Poppins"/>
              <a:ea typeface="Poppins"/>
              <a:cs typeface="Poppins"/>
              <a:sym typeface="Poppins"/>
            </a:endParaRPr>
          </a:p>
        </p:txBody>
      </p:sp>
      <p:sp>
        <p:nvSpPr>
          <p:cNvPr id="905" name="Google Shape;905;p54"/>
          <p:cNvSpPr/>
          <p:nvPr/>
        </p:nvSpPr>
        <p:spPr>
          <a:xfrm>
            <a:off x="4948646" y="280941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4"/>
          <p:cNvSpPr txBox="1"/>
          <p:nvPr/>
        </p:nvSpPr>
        <p:spPr>
          <a:xfrm>
            <a:off x="5160300" y="3209761"/>
            <a:ext cx="3262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1"/>
                </a:solidFill>
                <a:latin typeface="Poppins"/>
                <a:ea typeface="Poppins"/>
                <a:cs typeface="Poppins"/>
                <a:sym typeface="Poppins"/>
              </a:rPr>
              <a:t>Membantu </a:t>
            </a:r>
            <a:r>
              <a:rPr b="1" lang="id" sz="1200">
                <a:solidFill>
                  <a:schemeClr val="dk1"/>
                </a:solidFill>
                <a:latin typeface="Poppins"/>
                <a:ea typeface="Poppins"/>
                <a:cs typeface="Poppins"/>
                <a:sym typeface="Poppins"/>
              </a:rPr>
              <a:t>membangun hubungan</a:t>
            </a:r>
            <a:r>
              <a:rPr lang="id" sz="1200">
                <a:solidFill>
                  <a:schemeClr val="dk1"/>
                </a:solidFill>
                <a:latin typeface="Poppins"/>
                <a:ea typeface="Poppins"/>
                <a:cs typeface="Poppins"/>
                <a:sym typeface="Poppins"/>
              </a:rPr>
              <a:t> jangka panjang dengan pelanggan</a:t>
            </a:r>
            <a:endParaRPr sz="1200">
              <a:solidFill>
                <a:schemeClr val="dk1"/>
              </a:solidFill>
              <a:latin typeface="Poppins"/>
              <a:ea typeface="Poppins"/>
              <a:cs typeface="Poppins"/>
              <a:sym typeface="Poppins"/>
            </a:endParaRPr>
          </a:p>
        </p:txBody>
      </p:sp>
      <p:sp>
        <p:nvSpPr>
          <p:cNvPr id="907" name="Google Shape;907;p54"/>
          <p:cNvSpPr/>
          <p:nvPr/>
        </p:nvSpPr>
        <p:spPr>
          <a:xfrm>
            <a:off x="4952996" y="3308713"/>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28"/>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550" name="Google Shape;550;p28"/>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3" name="Google Shape;553;p28"/>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554" name="Google Shape;554;p28"/>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555" name="Google Shape;555;p28"/>
          <p:cNvSpPr txBox="1"/>
          <p:nvPr>
            <p:ph idx="4294967295" type="title"/>
          </p:nvPr>
        </p:nvSpPr>
        <p:spPr>
          <a:xfrm>
            <a:off x="2012250" y="1849288"/>
            <a:ext cx="5119500" cy="4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2500">
                <a:latin typeface="Poppins"/>
                <a:ea typeface="Poppins"/>
                <a:cs typeface="Poppins"/>
                <a:sym typeface="Poppins"/>
              </a:rPr>
              <a:t>Sebelum memulai materi…</a:t>
            </a:r>
            <a:endParaRPr b="1" sz="4600">
              <a:latin typeface="Poppins"/>
              <a:ea typeface="Poppins"/>
              <a:cs typeface="Poppins"/>
              <a:sym typeface="Poppins"/>
            </a:endParaRPr>
          </a:p>
        </p:txBody>
      </p:sp>
      <p:sp>
        <p:nvSpPr>
          <p:cNvPr id="556" name="Google Shape;556;p28"/>
          <p:cNvSpPr txBox="1"/>
          <p:nvPr/>
        </p:nvSpPr>
        <p:spPr>
          <a:xfrm>
            <a:off x="2245050" y="2446638"/>
            <a:ext cx="4653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700">
                <a:solidFill>
                  <a:schemeClr val="dk1"/>
                </a:solidFill>
                <a:latin typeface="Poppins"/>
                <a:ea typeface="Poppins"/>
                <a:cs typeface="Poppins"/>
                <a:sym typeface="Poppins"/>
              </a:rPr>
              <a:t>Yuk kita main games dulu!</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55"/>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5"/>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5"/>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5" name="Google Shape;915;p55"/>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916" name="Google Shape;916;p55"/>
          <p:cNvSpPr/>
          <p:nvPr/>
        </p:nvSpPr>
        <p:spPr>
          <a:xfrm>
            <a:off x="7616175" y="0"/>
            <a:ext cx="1527900" cy="113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7" name="Google Shape;917;p55"/>
          <p:cNvPicPr preferRelativeResize="0"/>
          <p:nvPr/>
        </p:nvPicPr>
        <p:blipFill>
          <a:blip r:embed="rId3">
            <a:alphaModFix/>
          </a:blip>
          <a:stretch>
            <a:fillRect/>
          </a:stretch>
        </p:blipFill>
        <p:spPr>
          <a:xfrm>
            <a:off x="8407550" y="111075"/>
            <a:ext cx="664202" cy="288001"/>
          </a:xfrm>
          <a:prstGeom prst="rect">
            <a:avLst/>
          </a:prstGeom>
          <a:noFill/>
          <a:ln>
            <a:noFill/>
          </a:ln>
        </p:spPr>
      </p:pic>
      <p:sp>
        <p:nvSpPr>
          <p:cNvPr id="918" name="Google Shape;918;p55"/>
          <p:cNvSpPr/>
          <p:nvPr/>
        </p:nvSpPr>
        <p:spPr>
          <a:xfrm>
            <a:off x="3291152" y="1926150"/>
            <a:ext cx="2561700" cy="6456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solidFill>
                  <a:schemeClr val="dk1"/>
                </a:solidFill>
                <a:latin typeface="Poppins"/>
                <a:ea typeface="Poppins"/>
                <a:cs typeface="Poppins"/>
                <a:sym typeface="Poppins"/>
              </a:rPr>
              <a:t>Who will you charge</a:t>
            </a:r>
            <a:endParaRPr sz="1200"/>
          </a:p>
        </p:txBody>
      </p:sp>
      <p:sp>
        <p:nvSpPr>
          <p:cNvPr id="919" name="Google Shape;919;p55"/>
          <p:cNvSpPr txBox="1"/>
          <p:nvPr/>
        </p:nvSpPr>
        <p:spPr>
          <a:xfrm>
            <a:off x="1613625" y="2664300"/>
            <a:ext cx="6112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a:latin typeface="Poppins"/>
                <a:ea typeface="Poppins"/>
                <a:cs typeface="Poppins"/>
                <a:sym typeface="Poppins"/>
              </a:rPr>
              <a:t>Dalam menyusun revenue stream, kita perlu mempertimbangkan,</a:t>
            </a:r>
            <a:r>
              <a:rPr b="1" lang="id">
                <a:latin typeface="Poppins"/>
                <a:ea typeface="Poppins"/>
                <a:cs typeface="Poppins"/>
                <a:sym typeface="Poppins"/>
              </a:rPr>
              <a:t> siapa yang akan kita kenakan biaya untuk produk bisnis kamu,</a:t>
            </a:r>
            <a:r>
              <a:rPr lang="id">
                <a:latin typeface="Poppins"/>
                <a:ea typeface="Poppins"/>
                <a:cs typeface="Poppins"/>
                <a:sym typeface="Poppins"/>
              </a:rPr>
              <a:t> dapat dilihat dari segmen market mana yang sesuai dengan bisnis kamu</a:t>
            </a:r>
            <a:endParaRPr>
              <a:latin typeface="Poppins"/>
              <a:ea typeface="Poppins"/>
              <a:cs typeface="Poppins"/>
              <a:sym typeface="Poppins"/>
            </a:endParaRPr>
          </a:p>
        </p:txBody>
      </p:sp>
      <p:sp>
        <p:nvSpPr>
          <p:cNvPr id="920" name="Google Shape;920;p55"/>
          <p:cNvSpPr txBox="1"/>
          <p:nvPr>
            <p:ph type="title"/>
          </p:nvPr>
        </p:nvSpPr>
        <p:spPr>
          <a:xfrm>
            <a:off x="304800" y="111075"/>
            <a:ext cx="2808300" cy="1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100">
                <a:latin typeface="Poppins"/>
                <a:ea typeface="Poppins"/>
                <a:cs typeface="Poppins"/>
                <a:sym typeface="Poppins"/>
              </a:rPr>
              <a:t>4 Questions</a:t>
            </a:r>
            <a:endParaRPr sz="1100">
              <a:latin typeface="Poppins"/>
              <a:ea typeface="Poppins"/>
              <a:cs typeface="Poppins"/>
              <a:sym typeface="Poppins"/>
            </a:endParaRPr>
          </a:p>
        </p:txBody>
      </p:sp>
      <p:sp>
        <p:nvSpPr>
          <p:cNvPr id="921" name="Google Shape;921;p55"/>
          <p:cNvSpPr txBox="1"/>
          <p:nvPr>
            <p:ph idx="4294967295" type="title"/>
          </p:nvPr>
        </p:nvSpPr>
        <p:spPr>
          <a:xfrm>
            <a:off x="254965" y="319448"/>
            <a:ext cx="4796700" cy="4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2000">
                <a:latin typeface="Poppins"/>
                <a:ea typeface="Poppins"/>
                <a:cs typeface="Poppins"/>
                <a:sym typeface="Poppins"/>
              </a:rPr>
              <a:t>Who will you charge?</a:t>
            </a:r>
            <a:endParaRPr b="1" sz="2000">
              <a:latin typeface="Poppins"/>
              <a:ea typeface="Poppins"/>
              <a:cs typeface="Poppins"/>
              <a:sym typeface="Poppins"/>
            </a:endParaRPr>
          </a:p>
        </p:txBody>
      </p:sp>
      <p:grpSp>
        <p:nvGrpSpPr>
          <p:cNvPr id="922" name="Google Shape;922;p55"/>
          <p:cNvGrpSpPr/>
          <p:nvPr/>
        </p:nvGrpSpPr>
        <p:grpSpPr>
          <a:xfrm>
            <a:off x="4390724" y="1133408"/>
            <a:ext cx="362556" cy="552170"/>
            <a:chOff x="889120" y="881570"/>
            <a:chExt cx="195976" cy="298470"/>
          </a:xfrm>
        </p:grpSpPr>
        <p:sp>
          <p:nvSpPr>
            <p:cNvPr id="923" name="Google Shape;923;p55"/>
            <p:cNvSpPr/>
            <p:nvPr/>
          </p:nvSpPr>
          <p:spPr>
            <a:xfrm>
              <a:off x="892356" y="881570"/>
              <a:ext cx="192740" cy="298470"/>
            </a:xfrm>
            <a:custGeom>
              <a:rect b="b" l="l" r="r" t="t"/>
              <a:pathLst>
                <a:path extrusionOk="0" h="33946" w="21921">
                  <a:moveTo>
                    <a:pt x="21579" y="10815"/>
                  </a:moveTo>
                  <a:cubicBezTo>
                    <a:pt x="21591" y="10157"/>
                    <a:pt x="21158" y="9263"/>
                    <a:pt x="20197" y="8750"/>
                  </a:cubicBezTo>
                  <a:cubicBezTo>
                    <a:pt x="17053" y="7092"/>
                    <a:pt x="6158" y="1368"/>
                    <a:pt x="3171" y="237"/>
                  </a:cubicBezTo>
                  <a:cubicBezTo>
                    <a:pt x="2553" y="0"/>
                    <a:pt x="2211" y="105"/>
                    <a:pt x="1922" y="263"/>
                  </a:cubicBezTo>
                  <a:cubicBezTo>
                    <a:pt x="1356" y="553"/>
                    <a:pt x="487" y="711"/>
                    <a:pt x="422" y="1263"/>
                  </a:cubicBezTo>
                  <a:cubicBezTo>
                    <a:pt x="1" y="4500"/>
                    <a:pt x="1027" y="17736"/>
                    <a:pt x="1264" y="22183"/>
                  </a:cubicBezTo>
                  <a:cubicBezTo>
                    <a:pt x="1317" y="23130"/>
                    <a:pt x="1856" y="23736"/>
                    <a:pt x="2606" y="24262"/>
                  </a:cubicBezTo>
                  <a:cubicBezTo>
                    <a:pt x="3776" y="25091"/>
                    <a:pt x="8303" y="27130"/>
                    <a:pt x="8303" y="27130"/>
                  </a:cubicBezTo>
                  <a:lnTo>
                    <a:pt x="8448" y="31933"/>
                  </a:lnTo>
                  <a:lnTo>
                    <a:pt x="9829" y="31222"/>
                  </a:lnTo>
                  <a:lnTo>
                    <a:pt x="11605" y="28788"/>
                  </a:lnTo>
                  <a:cubicBezTo>
                    <a:pt x="11605" y="28788"/>
                    <a:pt x="16591" y="32565"/>
                    <a:pt x="19105" y="33722"/>
                  </a:cubicBezTo>
                  <a:cubicBezTo>
                    <a:pt x="19591" y="33945"/>
                    <a:pt x="20486" y="33603"/>
                    <a:pt x="20763" y="33524"/>
                  </a:cubicBezTo>
                  <a:cubicBezTo>
                    <a:pt x="21328" y="33367"/>
                    <a:pt x="21512" y="33170"/>
                    <a:pt x="21591" y="32209"/>
                  </a:cubicBezTo>
                  <a:cubicBezTo>
                    <a:pt x="21921" y="27841"/>
                    <a:pt x="21526" y="14566"/>
                    <a:pt x="21579" y="1081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5"/>
            <p:cNvSpPr/>
            <p:nvPr/>
          </p:nvSpPr>
          <p:spPr>
            <a:xfrm>
              <a:off x="889120" y="885272"/>
              <a:ext cx="183710" cy="294654"/>
            </a:xfrm>
            <a:custGeom>
              <a:rect b="b" l="l" r="r" t="t"/>
              <a:pathLst>
                <a:path extrusionOk="0" h="33512" w="20894">
                  <a:moveTo>
                    <a:pt x="20552" y="11092"/>
                  </a:moveTo>
                  <a:cubicBezTo>
                    <a:pt x="20565" y="10434"/>
                    <a:pt x="20143" y="9540"/>
                    <a:pt x="19170" y="9026"/>
                  </a:cubicBezTo>
                  <a:cubicBezTo>
                    <a:pt x="16026" y="7355"/>
                    <a:pt x="5132" y="1645"/>
                    <a:pt x="2158" y="514"/>
                  </a:cubicBezTo>
                  <a:cubicBezTo>
                    <a:pt x="803" y="0"/>
                    <a:pt x="566" y="790"/>
                    <a:pt x="434" y="1829"/>
                  </a:cubicBezTo>
                  <a:cubicBezTo>
                    <a:pt x="1" y="5052"/>
                    <a:pt x="1" y="18013"/>
                    <a:pt x="237" y="22460"/>
                  </a:cubicBezTo>
                  <a:cubicBezTo>
                    <a:pt x="290" y="23407"/>
                    <a:pt x="829" y="24012"/>
                    <a:pt x="1579" y="24539"/>
                  </a:cubicBezTo>
                  <a:cubicBezTo>
                    <a:pt x="2750" y="25367"/>
                    <a:pt x="7290" y="27407"/>
                    <a:pt x="7290" y="27407"/>
                  </a:cubicBezTo>
                  <a:lnTo>
                    <a:pt x="8816" y="31498"/>
                  </a:lnTo>
                  <a:lnTo>
                    <a:pt x="10579" y="29065"/>
                  </a:lnTo>
                  <a:cubicBezTo>
                    <a:pt x="10579" y="29065"/>
                    <a:pt x="17263" y="32682"/>
                    <a:pt x="18933" y="33249"/>
                  </a:cubicBezTo>
                  <a:cubicBezTo>
                    <a:pt x="19696" y="33512"/>
                    <a:pt x="20499" y="33446"/>
                    <a:pt x="20565" y="32486"/>
                  </a:cubicBezTo>
                  <a:cubicBezTo>
                    <a:pt x="20894" y="28117"/>
                    <a:pt x="20499" y="14841"/>
                    <a:pt x="20552" y="1109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5"/>
            <p:cNvSpPr/>
            <p:nvPr/>
          </p:nvSpPr>
          <p:spPr>
            <a:xfrm>
              <a:off x="980157" y="955031"/>
              <a:ext cx="132" cy="21172"/>
            </a:xfrm>
            <a:custGeom>
              <a:rect b="b" l="l" r="r" t="t"/>
              <a:pathLst>
                <a:path extrusionOk="0" h="2408" w="15">
                  <a:moveTo>
                    <a:pt x="1" y="0"/>
                  </a:moveTo>
                  <a:lnTo>
                    <a:pt x="1" y="2395"/>
                  </a:lnTo>
                  <a:lnTo>
                    <a:pt x="1" y="2408"/>
                  </a:lnTo>
                  <a:cubicBezTo>
                    <a:pt x="14" y="2408"/>
                    <a:pt x="14" y="2408"/>
                    <a:pt x="14" y="2395"/>
                  </a:cubicBezTo>
                  <a:lnTo>
                    <a:pt x="14"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5"/>
            <p:cNvSpPr/>
            <p:nvPr/>
          </p:nvSpPr>
          <p:spPr>
            <a:xfrm>
              <a:off x="1016601" y="997833"/>
              <a:ext cx="15158" cy="8801"/>
            </a:xfrm>
            <a:custGeom>
              <a:rect b="b" l="l" r="r" t="t"/>
              <a:pathLst>
                <a:path extrusionOk="0" h="1001" w="1724">
                  <a:moveTo>
                    <a:pt x="1697" y="1"/>
                  </a:moveTo>
                  <a:lnTo>
                    <a:pt x="1" y="987"/>
                  </a:lnTo>
                  <a:cubicBezTo>
                    <a:pt x="1" y="1000"/>
                    <a:pt x="13" y="1000"/>
                    <a:pt x="13" y="1000"/>
                  </a:cubicBezTo>
                  <a:lnTo>
                    <a:pt x="1711" y="27"/>
                  </a:lnTo>
                  <a:cubicBezTo>
                    <a:pt x="1711" y="13"/>
                    <a:pt x="1724" y="13"/>
                    <a:pt x="1711" y="13"/>
                  </a:cubicBezTo>
                  <a:cubicBezTo>
                    <a:pt x="1711" y="1"/>
                    <a:pt x="1711" y="1"/>
                    <a:pt x="169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5"/>
            <p:cNvSpPr/>
            <p:nvPr/>
          </p:nvSpPr>
          <p:spPr>
            <a:xfrm>
              <a:off x="1031874" y="1049304"/>
              <a:ext cx="21172" cy="8924"/>
            </a:xfrm>
            <a:custGeom>
              <a:rect b="b" l="l" r="r" t="t"/>
              <a:pathLst>
                <a:path extrusionOk="0" h="1015" w="2408">
                  <a:moveTo>
                    <a:pt x="13" y="1"/>
                  </a:moveTo>
                  <a:cubicBezTo>
                    <a:pt x="0" y="1"/>
                    <a:pt x="0" y="1"/>
                    <a:pt x="0" y="15"/>
                  </a:cubicBezTo>
                  <a:lnTo>
                    <a:pt x="0" y="27"/>
                  </a:lnTo>
                  <a:lnTo>
                    <a:pt x="2395" y="1015"/>
                  </a:lnTo>
                  <a:lnTo>
                    <a:pt x="2408" y="1015"/>
                  </a:lnTo>
                  <a:cubicBezTo>
                    <a:pt x="2408" y="1015"/>
                    <a:pt x="2408" y="1001"/>
                    <a:pt x="2395" y="1001"/>
                  </a:cubicBezTo>
                  <a:lnTo>
                    <a:pt x="1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5"/>
            <p:cNvSpPr/>
            <p:nvPr/>
          </p:nvSpPr>
          <p:spPr>
            <a:xfrm>
              <a:off x="907743" y="997710"/>
              <a:ext cx="21181" cy="8924"/>
            </a:xfrm>
            <a:custGeom>
              <a:rect b="b" l="l" r="r" t="t"/>
              <a:pathLst>
                <a:path extrusionOk="0" h="1015" w="2409">
                  <a:moveTo>
                    <a:pt x="0" y="1"/>
                  </a:moveTo>
                  <a:lnTo>
                    <a:pt x="0" y="15"/>
                  </a:lnTo>
                  <a:lnTo>
                    <a:pt x="2395" y="1014"/>
                  </a:lnTo>
                  <a:cubicBezTo>
                    <a:pt x="2395" y="1014"/>
                    <a:pt x="2409" y="1014"/>
                    <a:pt x="2409" y="1001"/>
                  </a:cubicBezTo>
                  <a:lnTo>
                    <a:pt x="2409" y="988"/>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5"/>
            <p:cNvSpPr/>
            <p:nvPr/>
          </p:nvSpPr>
          <p:spPr>
            <a:xfrm>
              <a:off x="928792" y="954908"/>
              <a:ext cx="15053" cy="21295"/>
            </a:xfrm>
            <a:custGeom>
              <a:rect b="b" l="l" r="r" t="t"/>
              <a:pathLst>
                <a:path extrusionOk="0" h="2422" w="1712">
                  <a:moveTo>
                    <a:pt x="15" y="1"/>
                  </a:moveTo>
                  <a:cubicBezTo>
                    <a:pt x="1" y="1"/>
                    <a:pt x="1" y="14"/>
                    <a:pt x="15" y="14"/>
                  </a:cubicBezTo>
                  <a:lnTo>
                    <a:pt x="1699" y="2409"/>
                  </a:lnTo>
                  <a:lnTo>
                    <a:pt x="1699" y="2422"/>
                  </a:lnTo>
                  <a:lnTo>
                    <a:pt x="1711" y="2409"/>
                  </a:lnTo>
                  <a:lnTo>
                    <a:pt x="2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5"/>
            <p:cNvSpPr/>
            <p:nvPr/>
          </p:nvSpPr>
          <p:spPr>
            <a:xfrm>
              <a:off x="918276" y="1028606"/>
              <a:ext cx="14578" cy="237"/>
            </a:xfrm>
            <a:custGeom>
              <a:rect b="b" l="l" r="r" t="t"/>
              <a:pathLst>
                <a:path extrusionOk="0" h="27" w="1658">
                  <a:moveTo>
                    <a:pt x="13" y="0"/>
                  </a:moveTo>
                  <a:cubicBezTo>
                    <a:pt x="0" y="0"/>
                    <a:pt x="0" y="0"/>
                    <a:pt x="0" y="13"/>
                  </a:cubicBezTo>
                  <a:lnTo>
                    <a:pt x="13" y="13"/>
                  </a:lnTo>
                  <a:lnTo>
                    <a:pt x="1644" y="27"/>
                  </a:lnTo>
                  <a:cubicBezTo>
                    <a:pt x="1658" y="27"/>
                    <a:pt x="1658" y="27"/>
                    <a:pt x="1658" y="13"/>
                  </a:cubicBezTo>
                  <a:lnTo>
                    <a:pt x="1644" y="13"/>
                  </a:ln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5"/>
            <p:cNvSpPr/>
            <p:nvPr/>
          </p:nvSpPr>
          <p:spPr>
            <a:xfrm>
              <a:off x="918381" y="977241"/>
              <a:ext cx="14587" cy="12090"/>
            </a:xfrm>
            <a:custGeom>
              <a:rect b="b" l="l" r="r" t="t"/>
              <a:pathLst>
                <a:path extrusionOk="0" h="1375" w="1659">
                  <a:moveTo>
                    <a:pt x="1" y="1"/>
                  </a:moveTo>
                  <a:lnTo>
                    <a:pt x="1" y="13"/>
                  </a:lnTo>
                  <a:lnTo>
                    <a:pt x="1646" y="1369"/>
                  </a:lnTo>
                  <a:cubicBezTo>
                    <a:pt x="1646" y="1373"/>
                    <a:pt x="1647" y="1375"/>
                    <a:pt x="1649" y="1375"/>
                  </a:cubicBezTo>
                  <a:cubicBezTo>
                    <a:pt x="1653" y="1375"/>
                    <a:pt x="1659" y="1369"/>
                    <a:pt x="1659" y="1369"/>
                  </a:cubicBezTo>
                  <a:lnTo>
                    <a:pt x="1659" y="1355"/>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5"/>
            <p:cNvSpPr/>
            <p:nvPr/>
          </p:nvSpPr>
          <p:spPr>
            <a:xfrm>
              <a:off x="953208" y="955787"/>
              <a:ext cx="6137" cy="17066"/>
            </a:xfrm>
            <a:custGeom>
              <a:rect b="b" l="l" r="r" t="t"/>
              <a:pathLst>
                <a:path extrusionOk="0" h="1941" w="698">
                  <a:moveTo>
                    <a:pt x="17" y="0"/>
                  </a:moveTo>
                  <a:cubicBezTo>
                    <a:pt x="15" y="0"/>
                    <a:pt x="13" y="2"/>
                    <a:pt x="13" y="6"/>
                  </a:cubicBezTo>
                  <a:lnTo>
                    <a:pt x="1" y="6"/>
                  </a:lnTo>
                  <a:lnTo>
                    <a:pt x="685" y="1941"/>
                  </a:lnTo>
                  <a:lnTo>
                    <a:pt x="697" y="1941"/>
                  </a:lnTo>
                  <a:lnTo>
                    <a:pt x="697" y="1927"/>
                  </a:lnTo>
                  <a:lnTo>
                    <a:pt x="27" y="6"/>
                  </a:lnTo>
                  <a:cubicBezTo>
                    <a:pt x="27" y="6"/>
                    <a:pt x="21" y="0"/>
                    <a:pt x="1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5"/>
            <p:cNvSpPr/>
            <p:nvPr/>
          </p:nvSpPr>
          <p:spPr>
            <a:xfrm>
              <a:off x="1001214" y="978226"/>
              <a:ext cx="6146" cy="12090"/>
            </a:xfrm>
            <a:custGeom>
              <a:rect b="b" l="l" r="r" t="t"/>
              <a:pathLst>
                <a:path extrusionOk="0" h="1375" w="699">
                  <a:moveTo>
                    <a:pt x="684" y="1"/>
                  </a:moveTo>
                  <a:cubicBezTo>
                    <a:pt x="683" y="1"/>
                    <a:pt x="680" y="6"/>
                    <a:pt x="672" y="6"/>
                  </a:cubicBezTo>
                  <a:lnTo>
                    <a:pt x="0" y="1362"/>
                  </a:lnTo>
                  <a:lnTo>
                    <a:pt x="0" y="1375"/>
                  </a:lnTo>
                  <a:lnTo>
                    <a:pt x="14" y="1375"/>
                  </a:lnTo>
                  <a:lnTo>
                    <a:pt x="698" y="6"/>
                  </a:lnTo>
                  <a:lnTo>
                    <a:pt x="684" y="6"/>
                  </a:lnTo>
                  <a:cubicBezTo>
                    <a:pt x="684" y="2"/>
                    <a:pt x="684" y="1"/>
                    <a:pt x="68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5"/>
            <p:cNvSpPr/>
            <p:nvPr/>
          </p:nvSpPr>
          <p:spPr>
            <a:xfrm>
              <a:off x="1027249" y="1068049"/>
              <a:ext cx="14692" cy="12160"/>
            </a:xfrm>
            <a:custGeom>
              <a:rect b="b" l="l" r="r" t="t"/>
              <a:pathLst>
                <a:path extrusionOk="0" h="1383" w="1671">
                  <a:moveTo>
                    <a:pt x="0" y="0"/>
                  </a:moveTo>
                  <a:lnTo>
                    <a:pt x="0" y="14"/>
                  </a:lnTo>
                  <a:lnTo>
                    <a:pt x="1644" y="1382"/>
                  </a:lnTo>
                  <a:lnTo>
                    <a:pt x="1658" y="1382"/>
                  </a:lnTo>
                  <a:cubicBezTo>
                    <a:pt x="1671" y="1369"/>
                    <a:pt x="1658" y="1369"/>
                    <a:pt x="1658" y="1369"/>
                  </a:cubicBez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5"/>
            <p:cNvSpPr/>
            <p:nvPr/>
          </p:nvSpPr>
          <p:spPr>
            <a:xfrm>
              <a:off x="1027354" y="1028606"/>
              <a:ext cx="14710" cy="114"/>
            </a:xfrm>
            <a:custGeom>
              <a:rect b="b" l="l" r="r" t="t"/>
              <a:pathLst>
                <a:path extrusionOk="0" h="13" w="1673">
                  <a:moveTo>
                    <a:pt x="1" y="0"/>
                  </a:moveTo>
                  <a:cubicBezTo>
                    <a:pt x="1" y="13"/>
                    <a:pt x="14" y="13"/>
                    <a:pt x="14" y="13"/>
                  </a:cubicBezTo>
                  <a:lnTo>
                    <a:pt x="1672" y="13"/>
                  </a:lnTo>
                  <a:cubicBezTo>
                    <a:pt x="1672" y="0"/>
                    <a:pt x="1659" y="0"/>
                    <a:pt x="165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5"/>
            <p:cNvSpPr/>
            <p:nvPr/>
          </p:nvSpPr>
          <p:spPr>
            <a:xfrm>
              <a:off x="941523" y="980477"/>
              <a:ext cx="77286" cy="103435"/>
            </a:xfrm>
            <a:custGeom>
              <a:rect b="b" l="l" r="r" t="t"/>
              <a:pathLst>
                <a:path extrusionOk="0" h="11764" w="8790">
                  <a:moveTo>
                    <a:pt x="2316" y="8408"/>
                  </a:moveTo>
                  <a:cubicBezTo>
                    <a:pt x="2211" y="8369"/>
                    <a:pt x="2277" y="8369"/>
                    <a:pt x="2263" y="8355"/>
                  </a:cubicBezTo>
                  <a:cubicBezTo>
                    <a:pt x="909" y="7040"/>
                    <a:pt x="0" y="5224"/>
                    <a:pt x="0" y="3566"/>
                  </a:cubicBezTo>
                  <a:cubicBezTo>
                    <a:pt x="0" y="1145"/>
                    <a:pt x="1961" y="1"/>
                    <a:pt x="4395" y="1001"/>
                  </a:cubicBezTo>
                  <a:cubicBezTo>
                    <a:pt x="6816" y="2013"/>
                    <a:pt x="8789" y="4803"/>
                    <a:pt x="8789" y="7237"/>
                  </a:cubicBezTo>
                  <a:cubicBezTo>
                    <a:pt x="8789" y="8855"/>
                    <a:pt x="7894" y="9908"/>
                    <a:pt x="6579" y="10118"/>
                  </a:cubicBezTo>
                  <a:cubicBezTo>
                    <a:pt x="6540" y="10132"/>
                    <a:pt x="6513" y="10132"/>
                    <a:pt x="6473" y="10145"/>
                  </a:cubicBezTo>
                  <a:lnTo>
                    <a:pt x="6289" y="11132"/>
                  </a:lnTo>
                  <a:cubicBezTo>
                    <a:pt x="6289" y="11553"/>
                    <a:pt x="5947" y="11763"/>
                    <a:pt x="5526" y="11579"/>
                  </a:cubicBezTo>
                  <a:lnTo>
                    <a:pt x="3184" y="10606"/>
                  </a:lnTo>
                  <a:cubicBezTo>
                    <a:pt x="2763" y="10434"/>
                    <a:pt x="2421" y="9948"/>
                    <a:pt x="2421" y="95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5"/>
            <p:cNvSpPr/>
            <p:nvPr/>
          </p:nvSpPr>
          <p:spPr>
            <a:xfrm>
              <a:off x="958642" y="1019119"/>
              <a:ext cx="15281" cy="54382"/>
            </a:xfrm>
            <a:custGeom>
              <a:rect b="b" l="l" r="r" t="t"/>
              <a:pathLst>
                <a:path extrusionOk="0" h="6185" w="1738">
                  <a:moveTo>
                    <a:pt x="0" y="0"/>
                  </a:moveTo>
                  <a:lnTo>
                    <a:pt x="0" y="13"/>
                  </a:lnTo>
                  <a:cubicBezTo>
                    <a:pt x="0" y="13"/>
                    <a:pt x="0" y="27"/>
                    <a:pt x="14" y="39"/>
                  </a:cubicBezTo>
                  <a:cubicBezTo>
                    <a:pt x="211" y="329"/>
                    <a:pt x="1725" y="2711"/>
                    <a:pt x="1725" y="5697"/>
                  </a:cubicBezTo>
                  <a:cubicBezTo>
                    <a:pt x="1725" y="5855"/>
                    <a:pt x="1725" y="6013"/>
                    <a:pt x="1711" y="6184"/>
                  </a:cubicBezTo>
                  <a:lnTo>
                    <a:pt x="1725" y="6184"/>
                  </a:lnTo>
                  <a:cubicBezTo>
                    <a:pt x="1737" y="6013"/>
                    <a:pt x="1737" y="5855"/>
                    <a:pt x="1737" y="5697"/>
                  </a:cubicBezTo>
                  <a:cubicBezTo>
                    <a:pt x="1737" y="2500"/>
                    <a:pt x="14" y="0"/>
                    <a:pt x="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5"/>
            <p:cNvSpPr/>
            <p:nvPr/>
          </p:nvSpPr>
          <p:spPr>
            <a:xfrm>
              <a:off x="986294" y="1036933"/>
              <a:ext cx="15387" cy="41887"/>
            </a:xfrm>
            <a:custGeom>
              <a:rect b="b" l="l" r="r" t="t"/>
              <a:pathLst>
                <a:path extrusionOk="0" h="4764" w="1750">
                  <a:moveTo>
                    <a:pt x="1737" y="1"/>
                  </a:moveTo>
                  <a:cubicBezTo>
                    <a:pt x="1737" y="1"/>
                    <a:pt x="1303" y="276"/>
                    <a:pt x="869" y="934"/>
                  </a:cubicBezTo>
                  <a:cubicBezTo>
                    <a:pt x="434" y="1606"/>
                    <a:pt x="0" y="2671"/>
                    <a:pt x="0" y="4264"/>
                  </a:cubicBezTo>
                  <a:cubicBezTo>
                    <a:pt x="0" y="4421"/>
                    <a:pt x="0" y="4592"/>
                    <a:pt x="13" y="4750"/>
                  </a:cubicBezTo>
                  <a:cubicBezTo>
                    <a:pt x="13" y="4764"/>
                    <a:pt x="13" y="4764"/>
                    <a:pt x="27" y="4764"/>
                  </a:cubicBezTo>
                  <a:lnTo>
                    <a:pt x="27" y="4750"/>
                  </a:lnTo>
                  <a:cubicBezTo>
                    <a:pt x="27" y="4592"/>
                    <a:pt x="13" y="4421"/>
                    <a:pt x="13" y="4264"/>
                  </a:cubicBezTo>
                  <a:cubicBezTo>
                    <a:pt x="13" y="2671"/>
                    <a:pt x="448" y="1606"/>
                    <a:pt x="881" y="948"/>
                  </a:cubicBezTo>
                  <a:cubicBezTo>
                    <a:pt x="1092" y="619"/>
                    <a:pt x="1316" y="382"/>
                    <a:pt x="1474" y="237"/>
                  </a:cubicBezTo>
                  <a:cubicBezTo>
                    <a:pt x="1553" y="159"/>
                    <a:pt x="1618" y="106"/>
                    <a:pt x="1671" y="66"/>
                  </a:cubicBezTo>
                  <a:cubicBezTo>
                    <a:pt x="1697" y="53"/>
                    <a:pt x="1711" y="40"/>
                    <a:pt x="1724" y="27"/>
                  </a:cubicBezTo>
                  <a:lnTo>
                    <a:pt x="1737" y="27"/>
                  </a:lnTo>
                  <a:lnTo>
                    <a:pt x="1750" y="13"/>
                  </a:lnTo>
                  <a:lnTo>
                    <a:pt x="17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5"/>
            <p:cNvSpPr/>
            <p:nvPr/>
          </p:nvSpPr>
          <p:spPr>
            <a:xfrm>
              <a:off x="958642" y="1017607"/>
              <a:ext cx="43039" cy="21190"/>
            </a:xfrm>
            <a:custGeom>
              <a:rect b="b" l="l" r="r" t="t"/>
              <a:pathLst>
                <a:path extrusionOk="0" h="2410" w="4895">
                  <a:moveTo>
                    <a:pt x="725" y="15"/>
                  </a:moveTo>
                  <a:cubicBezTo>
                    <a:pt x="737" y="15"/>
                    <a:pt x="751" y="15"/>
                    <a:pt x="764" y="27"/>
                  </a:cubicBezTo>
                  <a:cubicBezTo>
                    <a:pt x="816" y="54"/>
                    <a:pt x="856" y="106"/>
                    <a:pt x="882" y="159"/>
                  </a:cubicBezTo>
                  <a:cubicBezTo>
                    <a:pt x="909" y="211"/>
                    <a:pt x="921" y="278"/>
                    <a:pt x="921" y="330"/>
                  </a:cubicBezTo>
                  <a:lnTo>
                    <a:pt x="921" y="369"/>
                  </a:lnTo>
                  <a:cubicBezTo>
                    <a:pt x="899" y="527"/>
                    <a:pt x="800" y="636"/>
                    <a:pt x="657" y="673"/>
                  </a:cubicBezTo>
                  <a:lnTo>
                    <a:pt x="657" y="673"/>
                  </a:lnTo>
                  <a:cubicBezTo>
                    <a:pt x="605" y="558"/>
                    <a:pt x="579" y="440"/>
                    <a:pt x="579" y="330"/>
                  </a:cubicBezTo>
                  <a:cubicBezTo>
                    <a:pt x="579" y="290"/>
                    <a:pt x="593" y="264"/>
                    <a:pt x="593" y="238"/>
                  </a:cubicBezTo>
                  <a:cubicBezTo>
                    <a:pt x="593" y="199"/>
                    <a:pt x="606" y="146"/>
                    <a:pt x="632" y="94"/>
                  </a:cubicBezTo>
                  <a:cubicBezTo>
                    <a:pt x="632" y="67"/>
                    <a:pt x="646" y="54"/>
                    <a:pt x="672" y="41"/>
                  </a:cubicBezTo>
                  <a:cubicBezTo>
                    <a:pt x="685" y="27"/>
                    <a:pt x="698" y="15"/>
                    <a:pt x="725" y="15"/>
                  </a:cubicBezTo>
                  <a:close/>
                  <a:moveTo>
                    <a:pt x="1803" y="383"/>
                  </a:moveTo>
                  <a:cubicBezTo>
                    <a:pt x="1816" y="383"/>
                    <a:pt x="1830" y="383"/>
                    <a:pt x="1842" y="396"/>
                  </a:cubicBezTo>
                  <a:cubicBezTo>
                    <a:pt x="1895" y="436"/>
                    <a:pt x="1921" y="475"/>
                    <a:pt x="1948" y="515"/>
                  </a:cubicBezTo>
                  <a:cubicBezTo>
                    <a:pt x="1961" y="567"/>
                    <a:pt x="1974" y="620"/>
                    <a:pt x="1974" y="672"/>
                  </a:cubicBezTo>
                  <a:cubicBezTo>
                    <a:pt x="1974" y="738"/>
                    <a:pt x="1961" y="804"/>
                    <a:pt x="1935" y="857"/>
                  </a:cubicBezTo>
                  <a:cubicBezTo>
                    <a:pt x="1921" y="922"/>
                    <a:pt x="1895" y="962"/>
                    <a:pt x="1882" y="988"/>
                  </a:cubicBezTo>
                  <a:cubicBezTo>
                    <a:pt x="1845" y="1041"/>
                    <a:pt x="1796" y="1085"/>
                    <a:pt x="1738" y="1119"/>
                  </a:cubicBezTo>
                  <a:lnTo>
                    <a:pt x="1738" y="1119"/>
                  </a:lnTo>
                  <a:cubicBezTo>
                    <a:pt x="1677" y="986"/>
                    <a:pt x="1646" y="849"/>
                    <a:pt x="1646" y="725"/>
                  </a:cubicBezTo>
                  <a:lnTo>
                    <a:pt x="1646" y="699"/>
                  </a:lnTo>
                  <a:cubicBezTo>
                    <a:pt x="1646" y="659"/>
                    <a:pt x="1658" y="580"/>
                    <a:pt x="1685" y="515"/>
                  </a:cubicBezTo>
                  <a:cubicBezTo>
                    <a:pt x="1698" y="475"/>
                    <a:pt x="1711" y="436"/>
                    <a:pt x="1737" y="422"/>
                  </a:cubicBezTo>
                  <a:cubicBezTo>
                    <a:pt x="1751" y="396"/>
                    <a:pt x="1777" y="383"/>
                    <a:pt x="1803" y="383"/>
                  </a:cubicBezTo>
                  <a:close/>
                  <a:moveTo>
                    <a:pt x="2935" y="790"/>
                  </a:moveTo>
                  <a:cubicBezTo>
                    <a:pt x="2961" y="790"/>
                    <a:pt x="2974" y="804"/>
                    <a:pt x="3000" y="817"/>
                  </a:cubicBezTo>
                  <a:cubicBezTo>
                    <a:pt x="3014" y="830"/>
                    <a:pt x="3027" y="857"/>
                    <a:pt x="3040" y="896"/>
                  </a:cubicBezTo>
                  <a:cubicBezTo>
                    <a:pt x="3067" y="962"/>
                    <a:pt x="3079" y="1027"/>
                    <a:pt x="3079" y="1093"/>
                  </a:cubicBezTo>
                  <a:cubicBezTo>
                    <a:pt x="3079" y="1264"/>
                    <a:pt x="3000" y="1409"/>
                    <a:pt x="2882" y="1501"/>
                  </a:cubicBezTo>
                  <a:cubicBezTo>
                    <a:pt x="2876" y="1507"/>
                    <a:pt x="2869" y="1512"/>
                    <a:pt x="2863" y="1518"/>
                  </a:cubicBezTo>
                  <a:lnTo>
                    <a:pt x="2863" y="1518"/>
                  </a:lnTo>
                  <a:cubicBezTo>
                    <a:pt x="2836" y="1443"/>
                    <a:pt x="2812" y="1370"/>
                    <a:pt x="2803" y="1304"/>
                  </a:cubicBezTo>
                  <a:cubicBezTo>
                    <a:pt x="2790" y="1251"/>
                    <a:pt x="2790" y="1199"/>
                    <a:pt x="2790" y="1146"/>
                  </a:cubicBezTo>
                  <a:cubicBezTo>
                    <a:pt x="2790" y="1027"/>
                    <a:pt x="2803" y="909"/>
                    <a:pt x="2856" y="843"/>
                  </a:cubicBezTo>
                  <a:cubicBezTo>
                    <a:pt x="2882" y="817"/>
                    <a:pt x="2909" y="790"/>
                    <a:pt x="2935" y="790"/>
                  </a:cubicBezTo>
                  <a:close/>
                  <a:moveTo>
                    <a:pt x="4053" y="1343"/>
                  </a:moveTo>
                  <a:cubicBezTo>
                    <a:pt x="4066" y="1343"/>
                    <a:pt x="4079" y="1343"/>
                    <a:pt x="4093" y="1357"/>
                  </a:cubicBezTo>
                  <a:cubicBezTo>
                    <a:pt x="4132" y="1383"/>
                    <a:pt x="4172" y="1462"/>
                    <a:pt x="4184" y="1501"/>
                  </a:cubicBezTo>
                  <a:cubicBezTo>
                    <a:pt x="4211" y="1553"/>
                    <a:pt x="4224" y="1606"/>
                    <a:pt x="4224" y="1659"/>
                  </a:cubicBezTo>
                  <a:cubicBezTo>
                    <a:pt x="4224" y="1738"/>
                    <a:pt x="4198" y="1804"/>
                    <a:pt x="4172" y="1857"/>
                  </a:cubicBezTo>
                  <a:cubicBezTo>
                    <a:pt x="4123" y="1941"/>
                    <a:pt x="4052" y="2010"/>
                    <a:pt x="3968" y="2058"/>
                  </a:cubicBezTo>
                  <a:lnTo>
                    <a:pt x="3968" y="2058"/>
                  </a:lnTo>
                  <a:cubicBezTo>
                    <a:pt x="3914" y="1940"/>
                    <a:pt x="3882" y="1800"/>
                    <a:pt x="3882" y="1672"/>
                  </a:cubicBezTo>
                  <a:cubicBezTo>
                    <a:pt x="3882" y="1580"/>
                    <a:pt x="3895" y="1514"/>
                    <a:pt x="3921" y="1448"/>
                  </a:cubicBezTo>
                  <a:cubicBezTo>
                    <a:pt x="3948" y="1396"/>
                    <a:pt x="3988" y="1357"/>
                    <a:pt x="4040" y="1343"/>
                  </a:cubicBezTo>
                  <a:close/>
                  <a:moveTo>
                    <a:pt x="725" y="1"/>
                  </a:moveTo>
                  <a:cubicBezTo>
                    <a:pt x="698" y="1"/>
                    <a:pt x="672" y="1"/>
                    <a:pt x="658" y="27"/>
                  </a:cubicBezTo>
                  <a:cubicBezTo>
                    <a:pt x="632" y="54"/>
                    <a:pt x="606" y="80"/>
                    <a:pt x="593" y="120"/>
                  </a:cubicBezTo>
                  <a:cubicBezTo>
                    <a:pt x="579" y="159"/>
                    <a:pt x="579" y="199"/>
                    <a:pt x="579" y="238"/>
                  </a:cubicBezTo>
                  <a:cubicBezTo>
                    <a:pt x="567" y="264"/>
                    <a:pt x="567" y="290"/>
                    <a:pt x="567" y="330"/>
                  </a:cubicBezTo>
                  <a:cubicBezTo>
                    <a:pt x="567" y="439"/>
                    <a:pt x="591" y="559"/>
                    <a:pt x="642" y="676"/>
                  </a:cubicBezTo>
                  <a:lnTo>
                    <a:pt x="642" y="676"/>
                  </a:lnTo>
                  <a:cubicBezTo>
                    <a:pt x="622" y="681"/>
                    <a:pt x="601" y="684"/>
                    <a:pt x="579" y="685"/>
                  </a:cubicBezTo>
                  <a:cubicBezTo>
                    <a:pt x="500" y="685"/>
                    <a:pt x="421" y="646"/>
                    <a:pt x="342" y="593"/>
                  </a:cubicBezTo>
                  <a:cubicBezTo>
                    <a:pt x="264" y="527"/>
                    <a:pt x="198" y="462"/>
                    <a:pt x="132" y="369"/>
                  </a:cubicBezTo>
                  <a:cubicBezTo>
                    <a:pt x="106" y="330"/>
                    <a:pt x="67" y="278"/>
                    <a:pt x="14" y="172"/>
                  </a:cubicBezTo>
                  <a:lnTo>
                    <a:pt x="0" y="172"/>
                  </a:lnTo>
                  <a:lnTo>
                    <a:pt x="0" y="185"/>
                  </a:lnTo>
                  <a:cubicBezTo>
                    <a:pt x="53" y="290"/>
                    <a:pt x="93" y="343"/>
                    <a:pt x="119" y="383"/>
                  </a:cubicBezTo>
                  <a:cubicBezTo>
                    <a:pt x="185" y="462"/>
                    <a:pt x="264" y="541"/>
                    <a:pt x="342" y="606"/>
                  </a:cubicBezTo>
                  <a:cubicBezTo>
                    <a:pt x="409" y="659"/>
                    <a:pt x="500" y="699"/>
                    <a:pt x="579" y="699"/>
                  </a:cubicBezTo>
                  <a:cubicBezTo>
                    <a:pt x="603" y="699"/>
                    <a:pt x="627" y="696"/>
                    <a:pt x="649" y="692"/>
                  </a:cubicBezTo>
                  <a:lnTo>
                    <a:pt x="649" y="692"/>
                  </a:lnTo>
                  <a:cubicBezTo>
                    <a:pt x="703" y="810"/>
                    <a:pt x="785" y="924"/>
                    <a:pt x="895" y="1015"/>
                  </a:cubicBezTo>
                  <a:cubicBezTo>
                    <a:pt x="1079" y="1146"/>
                    <a:pt x="1263" y="1211"/>
                    <a:pt x="1435" y="1211"/>
                  </a:cubicBezTo>
                  <a:cubicBezTo>
                    <a:pt x="1546" y="1211"/>
                    <a:pt x="1645" y="1186"/>
                    <a:pt x="1729" y="1141"/>
                  </a:cubicBezTo>
                  <a:lnTo>
                    <a:pt x="1729" y="1141"/>
                  </a:lnTo>
                  <a:cubicBezTo>
                    <a:pt x="1803" y="1302"/>
                    <a:pt x="1917" y="1454"/>
                    <a:pt x="2067" y="1567"/>
                  </a:cubicBezTo>
                  <a:cubicBezTo>
                    <a:pt x="2184" y="1646"/>
                    <a:pt x="2316" y="1685"/>
                    <a:pt x="2448" y="1685"/>
                  </a:cubicBezTo>
                  <a:cubicBezTo>
                    <a:pt x="2587" y="1685"/>
                    <a:pt x="2737" y="1634"/>
                    <a:pt x="2851" y="1550"/>
                  </a:cubicBezTo>
                  <a:lnTo>
                    <a:pt x="2851" y="1550"/>
                  </a:lnTo>
                  <a:cubicBezTo>
                    <a:pt x="2860" y="1573"/>
                    <a:pt x="2871" y="1597"/>
                    <a:pt x="2882" y="1620"/>
                  </a:cubicBezTo>
                  <a:cubicBezTo>
                    <a:pt x="3067" y="2001"/>
                    <a:pt x="3356" y="2159"/>
                    <a:pt x="3632" y="2159"/>
                  </a:cubicBezTo>
                  <a:cubicBezTo>
                    <a:pt x="3751" y="2159"/>
                    <a:pt x="3863" y="2132"/>
                    <a:pt x="3958" y="2083"/>
                  </a:cubicBezTo>
                  <a:lnTo>
                    <a:pt x="3958" y="2083"/>
                  </a:lnTo>
                  <a:cubicBezTo>
                    <a:pt x="3981" y="2127"/>
                    <a:pt x="4008" y="2167"/>
                    <a:pt x="4040" y="2199"/>
                  </a:cubicBezTo>
                  <a:cubicBezTo>
                    <a:pt x="4158" y="2343"/>
                    <a:pt x="4342" y="2409"/>
                    <a:pt x="4474" y="2409"/>
                  </a:cubicBezTo>
                  <a:lnTo>
                    <a:pt x="4514" y="2409"/>
                  </a:lnTo>
                  <a:cubicBezTo>
                    <a:pt x="4579" y="2395"/>
                    <a:pt x="4658" y="2383"/>
                    <a:pt x="4724" y="2357"/>
                  </a:cubicBezTo>
                  <a:cubicBezTo>
                    <a:pt x="4790" y="2330"/>
                    <a:pt x="4856" y="2278"/>
                    <a:pt x="4895" y="2211"/>
                  </a:cubicBezTo>
                  <a:lnTo>
                    <a:pt x="4882" y="2199"/>
                  </a:lnTo>
                  <a:lnTo>
                    <a:pt x="4869" y="2211"/>
                  </a:lnTo>
                  <a:cubicBezTo>
                    <a:pt x="4842" y="2264"/>
                    <a:pt x="4790" y="2304"/>
                    <a:pt x="4724" y="2343"/>
                  </a:cubicBezTo>
                  <a:cubicBezTo>
                    <a:pt x="4645" y="2369"/>
                    <a:pt x="4579" y="2383"/>
                    <a:pt x="4514" y="2383"/>
                  </a:cubicBezTo>
                  <a:lnTo>
                    <a:pt x="4474" y="2383"/>
                  </a:lnTo>
                  <a:cubicBezTo>
                    <a:pt x="4342" y="2383"/>
                    <a:pt x="4172" y="2330"/>
                    <a:pt x="4053" y="2199"/>
                  </a:cubicBezTo>
                  <a:cubicBezTo>
                    <a:pt x="4024" y="2162"/>
                    <a:pt x="3998" y="2120"/>
                    <a:pt x="3975" y="2073"/>
                  </a:cubicBezTo>
                  <a:lnTo>
                    <a:pt x="3975" y="2073"/>
                  </a:lnTo>
                  <a:cubicBezTo>
                    <a:pt x="4063" y="2025"/>
                    <a:pt x="4135" y="1956"/>
                    <a:pt x="4184" y="1869"/>
                  </a:cubicBezTo>
                  <a:cubicBezTo>
                    <a:pt x="4211" y="1817"/>
                    <a:pt x="4237" y="1738"/>
                    <a:pt x="4237" y="1659"/>
                  </a:cubicBezTo>
                  <a:cubicBezTo>
                    <a:pt x="4237" y="1606"/>
                    <a:pt x="4224" y="1553"/>
                    <a:pt x="4198" y="1488"/>
                  </a:cubicBezTo>
                  <a:cubicBezTo>
                    <a:pt x="4198" y="1462"/>
                    <a:pt x="4172" y="1422"/>
                    <a:pt x="4145" y="1383"/>
                  </a:cubicBezTo>
                  <a:lnTo>
                    <a:pt x="4105" y="1343"/>
                  </a:lnTo>
                  <a:cubicBezTo>
                    <a:pt x="4093" y="1330"/>
                    <a:pt x="4066" y="1330"/>
                    <a:pt x="4053" y="1330"/>
                  </a:cubicBezTo>
                  <a:lnTo>
                    <a:pt x="4040" y="1330"/>
                  </a:lnTo>
                  <a:cubicBezTo>
                    <a:pt x="3974" y="1343"/>
                    <a:pt x="3935" y="1383"/>
                    <a:pt x="3909" y="1448"/>
                  </a:cubicBezTo>
                  <a:cubicBezTo>
                    <a:pt x="3882" y="1501"/>
                    <a:pt x="3869" y="1580"/>
                    <a:pt x="3869" y="1672"/>
                  </a:cubicBezTo>
                  <a:cubicBezTo>
                    <a:pt x="3869" y="1802"/>
                    <a:pt x="3894" y="1950"/>
                    <a:pt x="3951" y="2068"/>
                  </a:cubicBezTo>
                  <a:lnTo>
                    <a:pt x="3951" y="2068"/>
                  </a:lnTo>
                  <a:cubicBezTo>
                    <a:pt x="3856" y="2119"/>
                    <a:pt x="3746" y="2146"/>
                    <a:pt x="3632" y="2146"/>
                  </a:cubicBezTo>
                  <a:cubicBezTo>
                    <a:pt x="3369" y="2146"/>
                    <a:pt x="3079" y="1988"/>
                    <a:pt x="2895" y="1606"/>
                  </a:cubicBezTo>
                  <a:cubicBezTo>
                    <a:pt x="2886" y="1583"/>
                    <a:pt x="2878" y="1559"/>
                    <a:pt x="2869" y="1536"/>
                  </a:cubicBezTo>
                  <a:lnTo>
                    <a:pt x="2869" y="1536"/>
                  </a:lnTo>
                  <a:cubicBezTo>
                    <a:pt x="2878" y="1529"/>
                    <a:pt x="2887" y="1522"/>
                    <a:pt x="2895" y="1514"/>
                  </a:cubicBezTo>
                  <a:cubicBezTo>
                    <a:pt x="3014" y="1409"/>
                    <a:pt x="3105" y="1264"/>
                    <a:pt x="3105" y="1093"/>
                  </a:cubicBezTo>
                  <a:cubicBezTo>
                    <a:pt x="3105" y="1027"/>
                    <a:pt x="3093" y="962"/>
                    <a:pt x="3067" y="883"/>
                  </a:cubicBezTo>
                  <a:cubicBezTo>
                    <a:pt x="3040" y="843"/>
                    <a:pt x="3027" y="817"/>
                    <a:pt x="3000" y="804"/>
                  </a:cubicBezTo>
                  <a:cubicBezTo>
                    <a:pt x="2988" y="790"/>
                    <a:pt x="2961" y="778"/>
                    <a:pt x="2935" y="778"/>
                  </a:cubicBezTo>
                  <a:cubicBezTo>
                    <a:pt x="2895" y="778"/>
                    <a:pt x="2869" y="804"/>
                    <a:pt x="2842" y="830"/>
                  </a:cubicBezTo>
                  <a:cubicBezTo>
                    <a:pt x="2790" y="909"/>
                    <a:pt x="2763" y="1027"/>
                    <a:pt x="2763" y="1146"/>
                  </a:cubicBezTo>
                  <a:cubicBezTo>
                    <a:pt x="2763" y="1199"/>
                    <a:pt x="2777" y="1251"/>
                    <a:pt x="2777" y="1304"/>
                  </a:cubicBezTo>
                  <a:cubicBezTo>
                    <a:pt x="2796" y="1380"/>
                    <a:pt x="2815" y="1456"/>
                    <a:pt x="2844" y="1532"/>
                  </a:cubicBezTo>
                  <a:lnTo>
                    <a:pt x="2844" y="1532"/>
                  </a:lnTo>
                  <a:cubicBezTo>
                    <a:pt x="2731" y="1619"/>
                    <a:pt x="2589" y="1672"/>
                    <a:pt x="2448" y="1672"/>
                  </a:cubicBezTo>
                  <a:cubicBezTo>
                    <a:pt x="2316" y="1672"/>
                    <a:pt x="2184" y="1632"/>
                    <a:pt x="2079" y="1553"/>
                  </a:cubicBezTo>
                  <a:cubicBezTo>
                    <a:pt x="1931" y="1441"/>
                    <a:pt x="1818" y="1290"/>
                    <a:pt x="1744" y="1132"/>
                  </a:cubicBezTo>
                  <a:lnTo>
                    <a:pt x="1744" y="1132"/>
                  </a:lnTo>
                  <a:cubicBezTo>
                    <a:pt x="1802" y="1098"/>
                    <a:pt x="1853" y="1054"/>
                    <a:pt x="1895" y="1001"/>
                  </a:cubicBezTo>
                  <a:cubicBezTo>
                    <a:pt x="1921" y="975"/>
                    <a:pt x="1935" y="922"/>
                    <a:pt x="1961" y="869"/>
                  </a:cubicBezTo>
                  <a:cubicBezTo>
                    <a:pt x="1974" y="804"/>
                    <a:pt x="1988" y="738"/>
                    <a:pt x="1988" y="672"/>
                  </a:cubicBezTo>
                  <a:cubicBezTo>
                    <a:pt x="1988" y="606"/>
                    <a:pt x="1974" y="553"/>
                    <a:pt x="1961" y="515"/>
                  </a:cubicBezTo>
                  <a:cubicBezTo>
                    <a:pt x="1935" y="462"/>
                    <a:pt x="1909" y="422"/>
                    <a:pt x="1856" y="383"/>
                  </a:cubicBezTo>
                  <a:cubicBezTo>
                    <a:pt x="1842" y="369"/>
                    <a:pt x="1816" y="369"/>
                    <a:pt x="1803" y="369"/>
                  </a:cubicBezTo>
                  <a:cubicBezTo>
                    <a:pt x="1763" y="369"/>
                    <a:pt x="1737" y="383"/>
                    <a:pt x="1725" y="409"/>
                  </a:cubicBezTo>
                  <a:cubicBezTo>
                    <a:pt x="1685" y="448"/>
                    <a:pt x="1672" y="501"/>
                    <a:pt x="1658" y="553"/>
                  </a:cubicBezTo>
                  <a:cubicBezTo>
                    <a:pt x="1632" y="606"/>
                    <a:pt x="1632" y="659"/>
                    <a:pt x="1632" y="699"/>
                  </a:cubicBezTo>
                  <a:lnTo>
                    <a:pt x="1632" y="725"/>
                  </a:lnTo>
                  <a:cubicBezTo>
                    <a:pt x="1632" y="854"/>
                    <a:pt x="1663" y="994"/>
                    <a:pt x="1723" y="1128"/>
                  </a:cubicBezTo>
                  <a:lnTo>
                    <a:pt x="1723" y="1128"/>
                  </a:lnTo>
                  <a:cubicBezTo>
                    <a:pt x="1639" y="1173"/>
                    <a:pt x="1539" y="1199"/>
                    <a:pt x="1435" y="1199"/>
                  </a:cubicBezTo>
                  <a:cubicBezTo>
                    <a:pt x="1277" y="1199"/>
                    <a:pt x="1079" y="1132"/>
                    <a:pt x="909" y="1001"/>
                  </a:cubicBezTo>
                  <a:cubicBezTo>
                    <a:pt x="799" y="911"/>
                    <a:pt x="718" y="802"/>
                    <a:pt x="664" y="688"/>
                  </a:cubicBezTo>
                  <a:lnTo>
                    <a:pt x="664" y="688"/>
                  </a:lnTo>
                  <a:cubicBezTo>
                    <a:pt x="807" y="652"/>
                    <a:pt x="913" y="524"/>
                    <a:pt x="935" y="369"/>
                  </a:cubicBezTo>
                  <a:lnTo>
                    <a:pt x="935" y="330"/>
                  </a:lnTo>
                  <a:cubicBezTo>
                    <a:pt x="935" y="278"/>
                    <a:pt x="935" y="211"/>
                    <a:pt x="909" y="159"/>
                  </a:cubicBezTo>
                  <a:cubicBezTo>
                    <a:pt x="869" y="94"/>
                    <a:pt x="830" y="41"/>
                    <a:pt x="777" y="15"/>
                  </a:cubicBezTo>
                  <a:cubicBezTo>
                    <a:pt x="751" y="1"/>
                    <a:pt x="737" y="1"/>
                    <a:pt x="7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5"/>
            <p:cNvSpPr/>
            <p:nvPr/>
          </p:nvSpPr>
          <p:spPr>
            <a:xfrm>
              <a:off x="962229" y="1069896"/>
              <a:ext cx="36339" cy="25586"/>
            </a:xfrm>
            <a:custGeom>
              <a:rect b="b" l="l" r="r" t="t"/>
              <a:pathLst>
                <a:path extrusionOk="0" h="2910" w="4133">
                  <a:moveTo>
                    <a:pt x="3606" y="1436"/>
                  </a:moveTo>
                  <a:cubicBezTo>
                    <a:pt x="3882" y="1567"/>
                    <a:pt x="4118" y="1896"/>
                    <a:pt x="4132" y="2185"/>
                  </a:cubicBezTo>
                  <a:cubicBezTo>
                    <a:pt x="4132" y="2553"/>
                    <a:pt x="4013" y="2909"/>
                    <a:pt x="3606" y="2764"/>
                  </a:cubicBezTo>
                  <a:cubicBezTo>
                    <a:pt x="2580" y="2343"/>
                    <a:pt x="1566" y="1909"/>
                    <a:pt x="540" y="1475"/>
                  </a:cubicBezTo>
                  <a:cubicBezTo>
                    <a:pt x="264" y="1357"/>
                    <a:pt x="13" y="1027"/>
                    <a:pt x="1" y="738"/>
                  </a:cubicBezTo>
                  <a:cubicBezTo>
                    <a:pt x="1" y="357"/>
                    <a:pt x="119" y="1"/>
                    <a:pt x="527" y="159"/>
                  </a:cubicBezTo>
                  <a:cubicBezTo>
                    <a:pt x="1553" y="567"/>
                    <a:pt x="2580" y="1001"/>
                    <a:pt x="3606" y="143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5"/>
            <p:cNvSpPr/>
            <p:nvPr/>
          </p:nvSpPr>
          <p:spPr>
            <a:xfrm>
              <a:off x="963618" y="1079506"/>
              <a:ext cx="32972" cy="22562"/>
            </a:xfrm>
            <a:custGeom>
              <a:rect b="b" l="l" r="r" t="t"/>
              <a:pathLst>
                <a:path extrusionOk="0" h="2566" w="3750">
                  <a:moveTo>
                    <a:pt x="3237" y="1264"/>
                  </a:moveTo>
                  <a:cubicBezTo>
                    <a:pt x="3500" y="1381"/>
                    <a:pt x="3737" y="1711"/>
                    <a:pt x="3750" y="1987"/>
                  </a:cubicBezTo>
                  <a:cubicBezTo>
                    <a:pt x="3750" y="2316"/>
                    <a:pt x="3566" y="2566"/>
                    <a:pt x="3237" y="2434"/>
                  </a:cubicBezTo>
                  <a:cubicBezTo>
                    <a:pt x="2329" y="2066"/>
                    <a:pt x="1434" y="1685"/>
                    <a:pt x="527" y="1316"/>
                  </a:cubicBezTo>
                  <a:cubicBezTo>
                    <a:pt x="264" y="1197"/>
                    <a:pt x="27" y="869"/>
                    <a:pt x="13" y="579"/>
                  </a:cubicBezTo>
                  <a:cubicBezTo>
                    <a:pt x="1" y="250"/>
                    <a:pt x="185" y="0"/>
                    <a:pt x="513" y="132"/>
                  </a:cubicBezTo>
                  <a:cubicBezTo>
                    <a:pt x="1422" y="500"/>
                    <a:pt x="2329" y="881"/>
                    <a:pt x="3237" y="12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5"/>
            <p:cNvSpPr/>
            <p:nvPr/>
          </p:nvSpPr>
          <p:spPr>
            <a:xfrm>
              <a:off x="965931" y="1089336"/>
              <a:ext cx="28347" cy="17128"/>
            </a:xfrm>
            <a:custGeom>
              <a:rect b="b" l="l" r="r" t="t"/>
              <a:pathLst>
                <a:path extrusionOk="0" h="1948" w="3224">
                  <a:moveTo>
                    <a:pt x="2540" y="830"/>
                  </a:moveTo>
                  <a:cubicBezTo>
                    <a:pt x="2934" y="1000"/>
                    <a:pt x="3224" y="1672"/>
                    <a:pt x="2922" y="1869"/>
                  </a:cubicBezTo>
                  <a:cubicBezTo>
                    <a:pt x="2829" y="1935"/>
                    <a:pt x="2685" y="1948"/>
                    <a:pt x="2540" y="1895"/>
                  </a:cubicBezTo>
                  <a:cubicBezTo>
                    <a:pt x="1922" y="1645"/>
                    <a:pt x="1317" y="1382"/>
                    <a:pt x="711" y="1132"/>
                  </a:cubicBezTo>
                  <a:cubicBezTo>
                    <a:pt x="303" y="961"/>
                    <a:pt x="1" y="277"/>
                    <a:pt x="317" y="67"/>
                  </a:cubicBezTo>
                  <a:cubicBezTo>
                    <a:pt x="408" y="0"/>
                    <a:pt x="553" y="0"/>
                    <a:pt x="698" y="53"/>
                  </a:cubicBezTo>
                  <a:cubicBezTo>
                    <a:pt x="1303" y="303"/>
                    <a:pt x="1922" y="567"/>
                    <a:pt x="2540" y="8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pic>
        <p:nvPicPr>
          <p:cNvPr id="947" name="Google Shape;947;p56"/>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948" name="Google Shape;948;p56"/>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6"/>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6"/>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1" name="Google Shape;951;p56"/>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952" name="Google Shape;952;p56"/>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953" name="Google Shape;953;p56"/>
          <p:cNvSpPr txBox="1"/>
          <p:nvPr>
            <p:ph idx="4294967295" type="title"/>
          </p:nvPr>
        </p:nvSpPr>
        <p:spPr>
          <a:xfrm>
            <a:off x="799525" y="1123550"/>
            <a:ext cx="3979200" cy="14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4600">
                <a:latin typeface="Poppins"/>
                <a:ea typeface="Poppins"/>
                <a:cs typeface="Poppins"/>
                <a:sym typeface="Poppins"/>
              </a:rPr>
              <a:t>One Sided Market</a:t>
            </a:r>
            <a:endParaRPr b="1" sz="4600">
              <a:latin typeface="Poppins"/>
              <a:ea typeface="Poppins"/>
              <a:cs typeface="Poppins"/>
              <a:sym typeface="Poppins"/>
            </a:endParaRPr>
          </a:p>
        </p:txBody>
      </p:sp>
      <p:pic>
        <p:nvPicPr>
          <p:cNvPr id="954" name="Google Shape;954;p56"/>
          <p:cNvPicPr preferRelativeResize="0"/>
          <p:nvPr/>
        </p:nvPicPr>
        <p:blipFill>
          <a:blip r:embed="rId5">
            <a:alphaModFix/>
          </a:blip>
          <a:stretch>
            <a:fillRect/>
          </a:stretch>
        </p:blipFill>
        <p:spPr>
          <a:xfrm>
            <a:off x="4656900" y="614237"/>
            <a:ext cx="2590925" cy="2590925"/>
          </a:xfrm>
          <a:prstGeom prst="rect">
            <a:avLst/>
          </a:prstGeom>
          <a:noFill/>
          <a:ln>
            <a:noFill/>
          </a:ln>
        </p:spPr>
      </p:pic>
      <p:pic>
        <p:nvPicPr>
          <p:cNvPr id="955" name="Google Shape;955;p56"/>
          <p:cNvPicPr preferRelativeResize="0"/>
          <p:nvPr/>
        </p:nvPicPr>
        <p:blipFill>
          <a:blip r:embed="rId6">
            <a:alphaModFix/>
          </a:blip>
          <a:stretch>
            <a:fillRect/>
          </a:stretch>
        </p:blipFill>
        <p:spPr>
          <a:xfrm>
            <a:off x="6528701" y="2685898"/>
            <a:ext cx="2269450" cy="1884950"/>
          </a:xfrm>
          <a:prstGeom prst="rect">
            <a:avLst/>
          </a:prstGeom>
          <a:noFill/>
          <a:ln>
            <a:noFill/>
          </a:ln>
        </p:spPr>
      </p:pic>
      <p:sp>
        <p:nvSpPr>
          <p:cNvPr id="956" name="Google Shape;956;p56"/>
          <p:cNvSpPr txBox="1"/>
          <p:nvPr/>
        </p:nvSpPr>
        <p:spPr>
          <a:xfrm>
            <a:off x="1322538" y="2689525"/>
            <a:ext cx="30000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solidFill>
                  <a:schemeClr val="dk1"/>
                </a:solidFill>
                <a:highlight>
                  <a:schemeClr val="lt1"/>
                </a:highlight>
              </a:rPr>
              <a:t>T</a:t>
            </a:r>
            <a:r>
              <a:rPr lang="id" sz="1200">
                <a:solidFill>
                  <a:schemeClr val="dk1"/>
                </a:solidFill>
                <a:highlight>
                  <a:schemeClr val="lt1"/>
                </a:highlight>
              </a:rPr>
              <a:t>erdapat </a:t>
            </a:r>
            <a:r>
              <a:rPr b="1" lang="id" sz="1200">
                <a:solidFill>
                  <a:schemeClr val="dk1"/>
                </a:solidFill>
                <a:highlight>
                  <a:schemeClr val="lt1"/>
                </a:highlight>
              </a:rPr>
              <a:t>satu kelompok customer </a:t>
            </a:r>
            <a:r>
              <a:rPr lang="id" sz="1200">
                <a:solidFill>
                  <a:schemeClr val="dk1"/>
                </a:solidFill>
                <a:highlight>
                  <a:schemeClr val="lt1"/>
                </a:highlight>
              </a:rPr>
              <a:t>yang berinteraksi satu sama lain. Dalam model ini, ada </a:t>
            </a:r>
            <a:r>
              <a:rPr b="1" lang="id" sz="1200">
                <a:solidFill>
                  <a:schemeClr val="dk1"/>
                </a:solidFill>
                <a:highlight>
                  <a:schemeClr val="lt1"/>
                </a:highlight>
              </a:rPr>
              <a:t>satu kelompok yang menyediakan barang atau layanan, </a:t>
            </a:r>
            <a:r>
              <a:rPr lang="id" sz="1200">
                <a:solidFill>
                  <a:schemeClr val="dk1"/>
                </a:solidFill>
                <a:highlight>
                  <a:schemeClr val="lt1"/>
                </a:highlight>
              </a:rPr>
              <a:t>sementara </a:t>
            </a:r>
            <a:r>
              <a:rPr b="1" lang="id" sz="1200">
                <a:solidFill>
                  <a:schemeClr val="dk1"/>
                </a:solidFill>
                <a:highlight>
                  <a:schemeClr val="lt1"/>
                </a:highlight>
              </a:rPr>
              <a:t>kelompok lainnya bertindak sebagai konsumen atau pengguna. </a:t>
            </a:r>
            <a:endParaRPr b="1" sz="1200">
              <a:solidFill>
                <a:schemeClr val="dk1"/>
              </a:solidFill>
              <a:highlight>
                <a:schemeClr val="lt1"/>
              </a:highlight>
            </a:endParaRPr>
          </a:p>
        </p:txBody>
      </p:sp>
      <p:sp>
        <p:nvSpPr>
          <p:cNvPr id="957" name="Google Shape;957;p56"/>
          <p:cNvSpPr txBox="1"/>
          <p:nvPr/>
        </p:nvSpPr>
        <p:spPr>
          <a:xfrm>
            <a:off x="5269948" y="2835850"/>
            <a:ext cx="111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200">
                <a:solidFill>
                  <a:schemeClr val="dk1"/>
                </a:solidFill>
                <a:highlight>
                  <a:schemeClr val="lt1"/>
                </a:highlight>
              </a:rPr>
              <a:t>Toko Buku </a:t>
            </a:r>
            <a:endParaRPr b="1" sz="1200">
              <a:solidFill>
                <a:schemeClr val="dk1"/>
              </a:solidFill>
              <a:highlight>
                <a:schemeClr val="lt1"/>
              </a:highlight>
            </a:endParaRPr>
          </a:p>
        </p:txBody>
      </p:sp>
      <p:sp>
        <p:nvSpPr>
          <p:cNvPr id="958" name="Google Shape;958;p56"/>
          <p:cNvSpPr txBox="1"/>
          <p:nvPr/>
        </p:nvSpPr>
        <p:spPr>
          <a:xfrm>
            <a:off x="7290023" y="2355975"/>
            <a:ext cx="111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200">
                <a:solidFill>
                  <a:schemeClr val="dk1"/>
                </a:solidFill>
                <a:highlight>
                  <a:schemeClr val="lt1"/>
                </a:highlight>
              </a:rPr>
              <a:t>Jasa Laundry</a:t>
            </a:r>
            <a:endParaRPr b="1" sz="1200">
              <a:solidFill>
                <a:schemeClr val="dk1"/>
              </a:solidFill>
              <a:highlight>
                <a:schemeClr val="lt1"/>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pic>
        <p:nvPicPr>
          <p:cNvPr id="963" name="Google Shape;963;p57"/>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964" name="Google Shape;964;p57"/>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7"/>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7"/>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7" name="Google Shape;967;p57"/>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968" name="Google Shape;968;p57"/>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969" name="Google Shape;969;p57"/>
          <p:cNvSpPr txBox="1"/>
          <p:nvPr>
            <p:ph idx="4294967295" type="title"/>
          </p:nvPr>
        </p:nvSpPr>
        <p:spPr>
          <a:xfrm>
            <a:off x="799525" y="1123550"/>
            <a:ext cx="3979200" cy="14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4600">
                <a:latin typeface="Poppins"/>
                <a:ea typeface="Poppins"/>
                <a:cs typeface="Poppins"/>
                <a:sym typeface="Poppins"/>
              </a:rPr>
              <a:t>Two</a:t>
            </a:r>
            <a:r>
              <a:rPr b="1" lang="id" sz="4600">
                <a:latin typeface="Poppins"/>
                <a:ea typeface="Poppins"/>
                <a:cs typeface="Poppins"/>
                <a:sym typeface="Poppins"/>
              </a:rPr>
              <a:t> Sided Market</a:t>
            </a:r>
            <a:endParaRPr b="1" sz="4600">
              <a:latin typeface="Poppins"/>
              <a:ea typeface="Poppins"/>
              <a:cs typeface="Poppins"/>
              <a:sym typeface="Poppins"/>
            </a:endParaRPr>
          </a:p>
        </p:txBody>
      </p:sp>
      <p:sp>
        <p:nvSpPr>
          <p:cNvPr id="970" name="Google Shape;970;p57"/>
          <p:cNvSpPr txBox="1"/>
          <p:nvPr/>
        </p:nvSpPr>
        <p:spPr>
          <a:xfrm>
            <a:off x="866650" y="2748800"/>
            <a:ext cx="41502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solidFill>
                  <a:schemeClr val="dk1"/>
                </a:solidFill>
                <a:highlight>
                  <a:schemeClr val="lt1"/>
                </a:highlight>
              </a:rPr>
              <a:t>Terdapat </a:t>
            </a:r>
            <a:r>
              <a:rPr b="1" lang="id" sz="1200">
                <a:solidFill>
                  <a:schemeClr val="dk1"/>
                </a:solidFill>
                <a:highlight>
                  <a:schemeClr val="lt1"/>
                </a:highlight>
              </a:rPr>
              <a:t>beberapa kelompok pengguna </a:t>
            </a:r>
            <a:r>
              <a:rPr lang="id" sz="1200">
                <a:solidFill>
                  <a:schemeClr val="dk1"/>
                </a:solidFill>
                <a:highlight>
                  <a:schemeClr val="lt1"/>
                </a:highlight>
              </a:rPr>
              <a:t>yang saling bergantung satu sama lain untuk mencapai nilai ekonomi. Dalam model ini, </a:t>
            </a:r>
            <a:r>
              <a:rPr b="1" lang="id" sz="1200">
                <a:solidFill>
                  <a:schemeClr val="dk1"/>
                </a:solidFill>
                <a:highlight>
                  <a:schemeClr val="lt1"/>
                </a:highlight>
              </a:rPr>
              <a:t>kelompok pengguna berinteraksi secara langsung dan saling mendukung </a:t>
            </a:r>
            <a:r>
              <a:rPr lang="id" sz="1200">
                <a:solidFill>
                  <a:schemeClr val="dk1"/>
                </a:solidFill>
                <a:highlight>
                  <a:schemeClr val="lt1"/>
                </a:highlight>
              </a:rPr>
              <a:t>untuk memperoleh manfaat yang lebih besar. </a:t>
            </a:r>
            <a:endParaRPr b="1" sz="1200">
              <a:solidFill>
                <a:schemeClr val="dk1"/>
              </a:solidFill>
              <a:highlight>
                <a:schemeClr val="lt1"/>
              </a:highlight>
            </a:endParaRPr>
          </a:p>
        </p:txBody>
      </p:sp>
      <p:pic>
        <p:nvPicPr>
          <p:cNvPr id="971" name="Google Shape;971;p57"/>
          <p:cNvPicPr preferRelativeResize="0"/>
          <p:nvPr/>
        </p:nvPicPr>
        <p:blipFill>
          <a:blip r:embed="rId5">
            <a:alphaModFix/>
          </a:blip>
          <a:stretch>
            <a:fillRect/>
          </a:stretch>
        </p:blipFill>
        <p:spPr>
          <a:xfrm>
            <a:off x="5644125" y="1186800"/>
            <a:ext cx="967151" cy="1371699"/>
          </a:xfrm>
          <a:prstGeom prst="rect">
            <a:avLst/>
          </a:prstGeom>
          <a:noFill/>
          <a:ln>
            <a:noFill/>
          </a:ln>
        </p:spPr>
      </p:pic>
      <p:pic>
        <p:nvPicPr>
          <p:cNvPr id="972" name="Google Shape;972;p57"/>
          <p:cNvPicPr preferRelativeResize="0"/>
          <p:nvPr/>
        </p:nvPicPr>
        <p:blipFill>
          <a:blip r:embed="rId6">
            <a:alphaModFix/>
          </a:blip>
          <a:stretch>
            <a:fillRect/>
          </a:stretch>
        </p:blipFill>
        <p:spPr>
          <a:xfrm>
            <a:off x="6951925" y="1278975"/>
            <a:ext cx="1118075" cy="1094608"/>
          </a:xfrm>
          <a:prstGeom prst="rect">
            <a:avLst/>
          </a:prstGeom>
          <a:noFill/>
          <a:ln>
            <a:noFill/>
          </a:ln>
        </p:spPr>
      </p:pic>
      <p:pic>
        <p:nvPicPr>
          <p:cNvPr id="973" name="Google Shape;973;p57"/>
          <p:cNvPicPr preferRelativeResize="0"/>
          <p:nvPr/>
        </p:nvPicPr>
        <p:blipFill rotWithShape="1">
          <a:blip r:embed="rId7">
            <a:alphaModFix/>
          </a:blip>
          <a:srcRect b="0" l="20116" r="14421" t="0"/>
          <a:stretch/>
        </p:blipFill>
        <p:spPr>
          <a:xfrm>
            <a:off x="5707850" y="2769138"/>
            <a:ext cx="1118075" cy="1067520"/>
          </a:xfrm>
          <a:prstGeom prst="rect">
            <a:avLst/>
          </a:prstGeom>
          <a:noFill/>
          <a:ln>
            <a:noFill/>
          </a:ln>
        </p:spPr>
      </p:pic>
      <p:pic>
        <p:nvPicPr>
          <p:cNvPr id="974" name="Google Shape;974;p57"/>
          <p:cNvPicPr preferRelativeResize="0"/>
          <p:nvPr/>
        </p:nvPicPr>
        <p:blipFill>
          <a:blip r:embed="rId8">
            <a:alphaModFix/>
          </a:blip>
          <a:stretch>
            <a:fillRect/>
          </a:stretch>
        </p:blipFill>
        <p:spPr>
          <a:xfrm>
            <a:off x="7035026" y="2743862"/>
            <a:ext cx="1118075" cy="1118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58"/>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8"/>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8"/>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2" name="Google Shape;982;p58"/>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983" name="Google Shape;983;p58"/>
          <p:cNvSpPr/>
          <p:nvPr/>
        </p:nvSpPr>
        <p:spPr>
          <a:xfrm>
            <a:off x="7616175" y="0"/>
            <a:ext cx="1527900" cy="113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4" name="Google Shape;984;p58"/>
          <p:cNvPicPr preferRelativeResize="0"/>
          <p:nvPr/>
        </p:nvPicPr>
        <p:blipFill>
          <a:blip r:embed="rId3">
            <a:alphaModFix/>
          </a:blip>
          <a:stretch>
            <a:fillRect/>
          </a:stretch>
        </p:blipFill>
        <p:spPr>
          <a:xfrm>
            <a:off x="8083399" y="111075"/>
            <a:ext cx="988349" cy="428551"/>
          </a:xfrm>
          <a:prstGeom prst="rect">
            <a:avLst/>
          </a:prstGeom>
          <a:noFill/>
          <a:ln>
            <a:noFill/>
          </a:ln>
        </p:spPr>
      </p:pic>
      <p:sp>
        <p:nvSpPr>
          <p:cNvPr id="985" name="Google Shape;985;p58"/>
          <p:cNvSpPr/>
          <p:nvPr/>
        </p:nvSpPr>
        <p:spPr>
          <a:xfrm>
            <a:off x="3291152" y="1866850"/>
            <a:ext cx="2561700" cy="6456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solidFill>
                  <a:schemeClr val="dk1"/>
                </a:solidFill>
                <a:latin typeface="Poppins"/>
                <a:ea typeface="Poppins"/>
                <a:cs typeface="Poppins"/>
                <a:sym typeface="Poppins"/>
              </a:rPr>
              <a:t>How will you price</a:t>
            </a:r>
            <a:endParaRPr b="1" sz="1200">
              <a:solidFill>
                <a:schemeClr val="dk1"/>
              </a:solidFill>
              <a:latin typeface="Poppins"/>
              <a:ea typeface="Poppins"/>
              <a:cs typeface="Poppins"/>
              <a:sym typeface="Poppins"/>
            </a:endParaRPr>
          </a:p>
        </p:txBody>
      </p:sp>
      <p:sp>
        <p:nvSpPr>
          <p:cNvPr id="986" name="Google Shape;986;p58"/>
          <p:cNvSpPr txBox="1"/>
          <p:nvPr/>
        </p:nvSpPr>
        <p:spPr>
          <a:xfrm>
            <a:off x="1081575" y="2608800"/>
            <a:ext cx="72555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100">
                <a:solidFill>
                  <a:schemeClr val="dk1"/>
                </a:solidFill>
                <a:latin typeface="Poppins"/>
                <a:ea typeface="Poppins"/>
                <a:cs typeface="Poppins"/>
                <a:sym typeface="Poppins"/>
              </a:rPr>
              <a:t>Setelah mengetahui segmen atau user persona mana yang akan dibebankan untuk membeli produk, terdapat 2 pendekatan yang dapat dilakukan untuk menetapkan harga sebuah produk</a:t>
            </a:r>
            <a:endParaRPr sz="1100">
              <a:solidFill>
                <a:schemeClr val="dk1"/>
              </a:solidFill>
              <a:latin typeface="Poppins"/>
              <a:ea typeface="Poppins"/>
              <a:cs typeface="Poppins"/>
              <a:sym typeface="Poppins"/>
            </a:endParaRPr>
          </a:p>
        </p:txBody>
      </p:sp>
      <p:sp>
        <p:nvSpPr>
          <p:cNvPr id="987" name="Google Shape;987;p58"/>
          <p:cNvSpPr txBox="1"/>
          <p:nvPr>
            <p:ph type="title"/>
          </p:nvPr>
        </p:nvSpPr>
        <p:spPr>
          <a:xfrm>
            <a:off x="304800" y="111075"/>
            <a:ext cx="2808300" cy="1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100">
                <a:latin typeface="Poppins"/>
                <a:ea typeface="Poppins"/>
                <a:cs typeface="Poppins"/>
                <a:sym typeface="Poppins"/>
              </a:rPr>
              <a:t>4 Questions</a:t>
            </a:r>
            <a:endParaRPr sz="1100">
              <a:latin typeface="Poppins"/>
              <a:ea typeface="Poppins"/>
              <a:cs typeface="Poppins"/>
              <a:sym typeface="Poppins"/>
            </a:endParaRPr>
          </a:p>
        </p:txBody>
      </p:sp>
      <p:sp>
        <p:nvSpPr>
          <p:cNvPr id="988" name="Google Shape;988;p58"/>
          <p:cNvSpPr txBox="1"/>
          <p:nvPr>
            <p:ph idx="4294967295" type="title"/>
          </p:nvPr>
        </p:nvSpPr>
        <p:spPr>
          <a:xfrm>
            <a:off x="254965" y="319448"/>
            <a:ext cx="4796700" cy="4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2000">
                <a:latin typeface="Poppins"/>
                <a:ea typeface="Poppins"/>
                <a:cs typeface="Poppins"/>
                <a:sym typeface="Poppins"/>
              </a:rPr>
              <a:t>What is your price?</a:t>
            </a:r>
            <a:endParaRPr b="1" sz="2000">
              <a:latin typeface="Poppins"/>
              <a:ea typeface="Poppins"/>
              <a:cs typeface="Poppins"/>
              <a:sym typeface="Poppins"/>
            </a:endParaRPr>
          </a:p>
        </p:txBody>
      </p:sp>
      <p:grpSp>
        <p:nvGrpSpPr>
          <p:cNvPr id="989" name="Google Shape;989;p58"/>
          <p:cNvGrpSpPr/>
          <p:nvPr/>
        </p:nvGrpSpPr>
        <p:grpSpPr>
          <a:xfrm>
            <a:off x="4390724" y="1133408"/>
            <a:ext cx="362556" cy="552170"/>
            <a:chOff x="889120" y="881570"/>
            <a:chExt cx="195976" cy="298470"/>
          </a:xfrm>
        </p:grpSpPr>
        <p:sp>
          <p:nvSpPr>
            <p:cNvPr id="990" name="Google Shape;990;p58"/>
            <p:cNvSpPr/>
            <p:nvPr/>
          </p:nvSpPr>
          <p:spPr>
            <a:xfrm>
              <a:off x="892356" y="881570"/>
              <a:ext cx="192740" cy="298470"/>
            </a:xfrm>
            <a:custGeom>
              <a:rect b="b" l="l" r="r" t="t"/>
              <a:pathLst>
                <a:path extrusionOk="0" h="33946" w="21921">
                  <a:moveTo>
                    <a:pt x="21579" y="10815"/>
                  </a:moveTo>
                  <a:cubicBezTo>
                    <a:pt x="21591" y="10157"/>
                    <a:pt x="21158" y="9263"/>
                    <a:pt x="20197" y="8750"/>
                  </a:cubicBezTo>
                  <a:cubicBezTo>
                    <a:pt x="17053" y="7092"/>
                    <a:pt x="6158" y="1368"/>
                    <a:pt x="3171" y="237"/>
                  </a:cubicBezTo>
                  <a:cubicBezTo>
                    <a:pt x="2553" y="0"/>
                    <a:pt x="2211" y="105"/>
                    <a:pt x="1922" y="263"/>
                  </a:cubicBezTo>
                  <a:cubicBezTo>
                    <a:pt x="1356" y="553"/>
                    <a:pt x="487" y="711"/>
                    <a:pt x="422" y="1263"/>
                  </a:cubicBezTo>
                  <a:cubicBezTo>
                    <a:pt x="1" y="4500"/>
                    <a:pt x="1027" y="17736"/>
                    <a:pt x="1264" y="22183"/>
                  </a:cubicBezTo>
                  <a:cubicBezTo>
                    <a:pt x="1317" y="23130"/>
                    <a:pt x="1856" y="23736"/>
                    <a:pt x="2606" y="24262"/>
                  </a:cubicBezTo>
                  <a:cubicBezTo>
                    <a:pt x="3776" y="25091"/>
                    <a:pt x="8303" y="27130"/>
                    <a:pt x="8303" y="27130"/>
                  </a:cubicBezTo>
                  <a:lnTo>
                    <a:pt x="8448" y="31933"/>
                  </a:lnTo>
                  <a:lnTo>
                    <a:pt x="9829" y="31222"/>
                  </a:lnTo>
                  <a:lnTo>
                    <a:pt x="11605" y="28788"/>
                  </a:lnTo>
                  <a:cubicBezTo>
                    <a:pt x="11605" y="28788"/>
                    <a:pt x="16591" y="32565"/>
                    <a:pt x="19105" y="33722"/>
                  </a:cubicBezTo>
                  <a:cubicBezTo>
                    <a:pt x="19591" y="33945"/>
                    <a:pt x="20486" y="33603"/>
                    <a:pt x="20763" y="33524"/>
                  </a:cubicBezTo>
                  <a:cubicBezTo>
                    <a:pt x="21328" y="33367"/>
                    <a:pt x="21512" y="33170"/>
                    <a:pt x="21591" y="32209"/>
                  </a:cubicBezTo>
                  <a:cubicBezTo>
                    <a:pt x="21921" y="27841"/>
                    <a:pt x="21526" y="14566"/>
                    <a:pt x="21579" y="1081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8"/>
            <p:cNvSpPr/>
            <p:nvPr/>
          </p:nvSpPr>
          <p:spPr>
            <a:xfrm>
              <a:off x="889120" y="885272"/>
              <a:ext cx="183710" cy="294654"/>
            </a:xfrm>
            <a:custGeom>
              <a:rect b="b" l="l" r="r" t="t"/>
              <a:pathLst>
                <a:path extrusionOk="0" h="33512" w="20894">
                  <a:moveTo>
                    <a:pt x="20552" y="11092"/>
                  </a:moveTo>
                  <a:cubicBezTo>
                    <a:pt x="20565" y="10434"/>
                    <a:pt x="20143" y="9540"/>
                    <a:pt x="19170" y="9026"/>
                  </a:cubicBezTo>
                  <a:cubicBezTo>
                    <a:pt x="16026" y="7355"/>
                    <a:pt x="5132" y="1645"/>
                    <a:pt x="2158" y="514"/>
                  </a:cubicBezTo>
                  <a:cubicBezTo>
                    <a:pt x="803" y="0"/>
                    <a:pt x="566" y="790"/>
                    <a:pt x="434" y="1829"/>
                  </a:cubicBezTo>
                  <a:cubicBezTo>
                    <a:pt x="1" y="5052"/>
                    <a:pt x="1" y="18013"/>
                    <a:pt x="237" y="22460"/>
                  </a:cubicBezTo>
                  <a:cubicBezTo>
                    <a:pt x="290" y="23407"/>
                    <a:pt x="829" y="24012"/>
                    <a:pt x="1579" y="24539"/>
                  </a:cubicBezTo>
                  <a:cubicBezTo>
                    <a:pt x="2750" y="25367"/>
                    <a:pt x="7290" y="27407"/>
                    <a:pt x="7290" y="27407"/>
                  </a:cubicBezTo>
                  <a:lnTo>
                    <a:pt x="8816" y="31498"/>
                  </a:lnTo>
                  <a:lnTo>
                    <a:pt x="10579" y="29065"/>
                  </a:lnTo>
                  <a:cubicBezTo>
                    <a:pt x="10579" y="29065"/>
                    <a:pt x="17263" y="32682"/>
                    <a:pt x="18933" y="33249"/>
                  </a:cubicBezTo>
                  <a:cubicBezTo>
                    <a:pt x="19696" y="33512"/>
                    <a:pt x="20499" y="33446"/>
                    <a:pt x="20565" y="32486"/>
                  </a:cubicBezTo>
                  <a:cubicBezTo>
                    <a:pt x="20894" y="28117"/>
                    <a:pt x="20499" y="14841"/>
                    <a:pt x="20552" y="1109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8"/>
            <p:cNvSpPr/>
            <p:nvPr/>
          </p:nvSpPr>
          <p:spPr>
            <a:xfrm>
              <a:off x="980157" y="955031"/>
              <a:ext cx="132" cy="21172"/>
            </a:xfrm>
            <a:custGeom>
              <a:rect b="b" l="l" r="r" t="t"/>
              <a:pathLst>
                <a:path extrusionOk="0" h="2408" w="15">
                  <a:moveTo>
                    <a:pt x="1" y="0"/>
                  </a:moveTo>
                  <a:lnTo>
                    <a:pt x="1" y="2395"/>
                  </a:lnTo>
                  <a:lnTo>
                    <a:pt x="1" y="2408"/>
                  </a:lnTo>
                  <a:cubicBezTo>
                    <a:pt x="14" y="2408"/>
                    <a:pt x="14" y="2408"/>
                    <a:pt x="14" y="2395"/>
                  </a:cubicBezTo>
                  <a:lnTo>
                    <a:pt x="14"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8"/>
            <p:cNvSpPr/>
            <p:nvPr/>
          </p:nvSpPr>
          <p:spPr>
            <a:xfrm>
              <a:off x="1016601" y="997833"/>
              <a:ext cx="15158" cy="8801"/>
            </a:xfrm>
            <a:custGeom>
              <a:rect b="b" l="l" r="r" t="t"/>
              <a:pathLst>
                <a:path extrusionOk="0" h="1001" w="1724">
                  <a:moveTo>
                    <a:pt x="1697" y="1"/>
                  </a:moveTo>
                  <a:lnTo>
                    <a:pt x="1" y="987"/>
                  </a:lnTo>
                  <a:cubicBezTo>
                    <a:pt x="1" y="1000"/>
                    <a:pt x="13" y="1000"/>
                    <a:pt x="13" y="1000"/>
                  </a:cubicBezTo>
                  <a:lnTo>
                    <a:pt x="1711" y="27"/>
                  </a:lnTo>
                  <a:cubicBezTo>
                    <a:pt x="1711" y="13"/>
                    <a:pt x="1724" y="13"/>
                    <a:pt x="1711" y="13"/>
                  </a:cubicBezTo>
                  <a:cubicBezTo>
                    <a:pt x="1711" y="1"/>
                    <a:pt x="1711" y="1"/>
                    <a:pt x="169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8"/>
            <p:cNvSpPr/>
            <p:nvPr/>
          </p:nvSpPr>
          <p:spPr>
            <a:xfrm>
              <a:off x="1031874" y="1049304"/>
              <a:ext cx="21172" cy="8924"/>
            </a:xfrm>
            <a:custGeom>
              <a:rect b="b" l="l" r="r" t="t"/>
              <a:pathLst>
                <a:path extrusionOk="0" h="1015" w="2408">
                  <a:moveTo>
                    <a:pt x="13" y="1"/>
                  </a:moveTo>
                  <a:cubicBezTo>
                    <a:pt x="0" y="1"/>
                    <a:pt x="0" y="1"/>
                    <a:pt x="0" y="15"/>
                  </a:cubicBezTo>
                  <a:lnTo>
                    <a:pt x="0" y="27"/>
                  </a:lnTo>
                  <a:lnTo>
                    <a:pt x="2395" y="1015"/>
                  </a:lnTo>
                  <a:lnTo>
                    <a:pt x="2408" y="1015"/>
                  </a:lnTo>
                  <a:cubicBezTo>
                    <a:pt x="2408" y="1015"/>
                    <a:pt x="2408" y="1001"/>
                    <a:pt x="2395" y="1001"/>
                  </a:cubicBezTo>
                  <a:lnTo>
                    <a:pt x="1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8"/>
            <p:cNvSpPr/>
            <p:nvPr/>
          </p:nvSpPr>
          <p:spPr>
            <a:xfrm>
              <a:off x="907743" y="997710"/>
              <a:ext cx="21181" cy="8924"/>
            </a:xfrm>
            <a:custGeom>
              <a:rect b="b" l="l" r="r" t="t"/>
              <a:pathLst>
                <a:path extrusionOk="0" h="1015" w="2409">
                  <a:moveTo>
                    <a:pt x="0" y="1"/>
                  </a:moveTo>
                  <a:lnTo>
                    <a:pt x="0" y="15"/>
                  </a:lnTo>
                  <a:lnTo>
                    <a:pt x="2395" y="1014"/>
                  </a:lnTo>
                  <a:cubicBezTo>
                    <a:pt x="2395" y="1014"/>
                    <a:pt x="2409" y="1014"/>
                    <a:pt x="2409" y="1001"/>
                  </a:cubicBezTo>
                  <a:lnTo>
                    <a:pt x="2409" y="988"/>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8"/>
            <p:cNvSpPr/>
            <p:nvPr/>
          </p:nvSpPr>
          <p:spPr>
            <a:xfrm>
              <a:off x="928792" y="954908"/>
              <a:ext cx="15053" cy="21295"/>
            </a:xfrm>
            <a:custGeom>
              <a:rect b="b" l="l" r="r" t="t"/>
              <a:pathLst>
                <a:path extrusionOk="0" h="2422" w="1712">
                  <a:moveTo>
                    <a:pt x="15" y="1"/>
                  </a:moveTo>
                  <a:cubicBezTo>
                    <a:pt x="1" y="1"/>
                    <a:pt x="1" y="14"/>
                    <a:pt x="15" y="14"/>
                  </a:cubicBezTo>
                  <a:lnTo>
                    <a:pt x="1699" y="2409"/>
                  </a:lnTo>
                  <a:lnTo>
                    <a:pt x="1699" y="2422"/>
                  </a:lnTo>
                  <a:lnTo>
                    <a:pt x="1711" y="2409"/>
                  </a:lnTo>
                  <a:lnTo>
                    <a:pt x="2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8"/>
            <p:cNvSpPr/>
            <p:nvPr/>
          </p:nvSpPr>
          <p:spPr>
            <a:xfrm>
              <a:off x="918276" y="1028606"/>
              <a:ext cx="14578" cy="237"/>
            </a:xfrm>
            <a:custGeom>
              <a:rect b="b" l="l" r="r" t="t"/>
              <a:pathLst>
                <a:path extrusionOk="0" h="27" w="1658">
                  <a:moveTo>
                    <a:pt x="13" y="0"/>
                  </a:moveTo>
                  <a:cubicBezTo>
                    <a:pt x="0" y="0"/>
                    <a:pt x="0" y="0"/>
                    <a:pt x="0" y="13"/>
                  </a:cubicBezTo>
                  <a:lnTo>
                    <a:pt x="13" y="13"/>
                  </a:lnTo>
                  <a:lnTo>
                    <a:pt x="1644" y="27"/>
                  </a:lnTo>
                  <a:cubicBezTo>
                    <a:pt x="1658" y="27"/>
                    <a:pt x="1658" y="27"/>
                    <a:pt x="1658" y="13"/>
                  </a:cubicBezTo>
                  <a:lnTo>
                    <a:pt x="1644" y="13"/>
                  </a:ln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8"/>
            <p:cNvSpPr/>
            <p:nvPr/>
          </p:nvSpPr>
          <p:spPr>
            <a:xfrm>
              <a:off x="918381" y="977241"/>
              <a:ext cx="14587" cy="12090"/>
            </a:xfrm>
            <a:custGeom>
              <a:rect b="b" l="l" r="r" t="t"/>
              <a:pathLst>
                <a:path extrusionOk="0" h="1375" w="1659">
                  <a:moveTo>
                    <a:pt x="1" y="1"/>
                  </a:moveTo>
                  <a:lnTo>
                    <a:pt x="1" y="13"/>
                  </a:lnTo>
                  <a:lnTo>
                    <a:pt x="1646" y="1369"/>
                  </a:lnTo>
                  <a:cubicBezTo>
                    <a:pt x="1646" y="1373"/>
                    <a:pt x="1647" y="1375"/>
                    <a:pt x="1649" y="1375"/>
                  </a:cubicBezTo>
                  <a:cubicBezTo>
                    <a:pt x="1653" y="1375"/>
                    <a:pt x="1659" y="1369"/>
                    <a:pt x="1659" y="1369"/>
                  </a:cubicBezTo>
                  <a:lnTo>
                    <a:pt x="1659" y="1355"/>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8"/>
            <p:cNvSpPr/>
            <p:nvPr/>
          </p:nvSpPr>
          <p:spPr>
            <a:xfrm>
              <a:off x="953208" y="955787"/>
              <a:ext cx="6137" cy="17066"/>
            </a:xfrm>
            <a:custGeom>
              <a:rect b="b" l="l" r="r" t="t"/>
              <a:pathLst>
                <a:path extrusionOk="0" h="1941" w="698">
                  <a:moveTo>
                    <a:pt x="17" y="0"/>
                  </a:moveTo>
                  <a:cubicBezTo>
                    <a:pt x="15" y="0"/>
                    <a:pt x="13" y="2"/>
                    <a:pt x="13" y="6"/>
                  </a:cubicBezTo>
                  <a:lnTo>
                    <a:pt x="1" y="6"/>
                  </a:lnTo>
                  <a:lnTo>
                    <a:pt x="685" y="1941"/>
                  </a:lnTo>
                  <a:lnTo>
                    <a:pt x="697" y="1941"/>
                  </a:lnTo>
                  <a:lnTo>
                    <a:pt x="697" y="1927"/>
                  </a:lnTo>
                  <a:lnTo>
                    <a:pt x="27" y="6"/>
                  </a:lnTo>
                  <a:cubicBezTo>
                    <a:pt x="27" y="6"/>
                    <a:pt x="21" y="0"/>
                    <a:pt x="1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8"/>
            <p:cNvSpPr/>
            <p:nvPr/>
          </p:nvSpPr>
          <p:spPr>
            <a:xfrm>
              <a:off x="1001214" y="978226"/>
              <a:ext cx="6146" cy="12090"/>
            </a:xfrm>
            <a:custGeom>
              <a:rect b="b" l="l" r="r" t="t"/>
              <a:pathLst>
                <a:path extrusionOk="0" h="1375" w="699">
                  <a:moveTo>
                    <a:pt x="684" y="1"/>
                  </a:moveTo>
                  <a:cubicBezTo>
                    <a:pt x="683" y="1"/>
                    <a:pt x="680" y="6"/>
                    <a:pt x="672" y="6"/>
                  </a:cubicBezTo>
                  <a:lnTo>
                    <a:pt x="0" y="1362"/>
                  </a:lnTo>
                  <a:lnTo>
                    <a:pt x="0" y="1375"/>
                  </a:lnTo>
                  <a:lnTo>
                    <a:pt x="14" y="1375"/>
                  </a:lnTo>
                  <a:lnTo>
                    <a:pt x="698" y="6"/>
                  </a:lnTo>
                  <a:lnTo>
                    <a:pt x="684" y="6"/>
                  </a:lnTo>
                  <a:cubicBezTo>
                    <a:pt x="684" y="2"/>
                    <a:pt x="684" y="1"/>
                    <a:pt x="68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8"/>
            <p:cNvSpPr/>
            <p:nvPr/>
          </p:nvSpPr>
          <p:spPr>
            <a:xfrm>
              <a:off x="1027249" y="1068049"/>
              <a:ext cx="14692" cy="12160"/>
            </a:xfrm>
            <a:custGeom>
              <a:rect b="b" l="l" r="r" t="t"/>
              <a:pathLst>
                <a:path extrusionOk="0" h="1383" w="1671">
                  <a:moveTo>
                    <a:pt x="0" y="0"/>
                  </a:moveTo>
                  <a:lnTo>
                    <a:pt x="0" y="14"/>
                  </a:lnTo>
                  <a:lnTo>
                    <a:pt x="1644" y="1382"/>
                  </a:lnTo>
                  <a:lnTo>
                    <a:pt x="1658" y="1382"/>
                  </a:lnTo>
                  <a:cubicBezTo>
                    <a:pt x="1671" y="1369"/>
                    <a:pt x="1658" y="1369"/>
                    <a:pt x="1658" y="1369"/>
                  </a:cubicBez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8"/>
            <p:cNvSpPr/>
            <p:nvPr/>
          </p:nvSpPr>
          <p:spPr>
            <a:xfrm>
              <a:off x="1027354" y="1028606"/>
              <a:ext cx="14710" cy="114"/>
            </a:xfrm>
            <a:custGeom>
              <a:rect b="b" l="l" r="r" t="t"/>
              <a:pathLst>
                <a:path extrusionOk="0" h="13" w="1673">
                  <a:moveTo>
                    <a:pt x="1" y="0"/>
                  </a:moveTo>
                  <a:cubicBezTo>
                    <a:pt x="1" y="13"/>
                    <a:pt x="14" y="13"/>
                    <a:pt x="14" y="13"/>
                  </a:cubicBezTo>
                  <a:lnTo>
                    <a:pt x="1672" y="13"/>
                  </a:lnTo>
                  <a:cubicBezTo>
                    <a:pt x="1672" y="0"/>
                    <a:pt x="1659" y="0"/>
                    <a:pt x="165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8"/>
            <p:cNvSpPr/>
            <p:nvPr/>
          </p:nvSpPr>
          <p:spPr>
            <a:xfrm>
              <a:off x="941523" y="980477"/>
              <a:ext cx="77286" cy="103435"/>
            </a:xfrm>
            <a:custGeom>
              <a:rect b="b" l="l" r="r" t="t"/>
              <a:pathLst>
                <a:path extrusionOk="0" h="11764" w="8790">
                  <a:moveTo>
                    <a:pt x="2316" y="8408"/>
                  </a:moveTo>
                  <a:cubicBezTo>
                    <a:pt x="2211" y="8369"/>
                    <a:pt x="2277" y="8369"/>
                    <a:pt x="2263" y="8355"/>
                  </a:cubicBezTo>
                  <a:cubicBezTo>
                    <a:pt x="909" y="7040"/>
                    <a:pt x="0" y="5224"/>
                    <a:pt x="0" y="3566"/>
                  </a:cubicBezTo>
                  <a:cubicBezTo>
                    <a:pt x="0" y="1145"/>
                    <a:pt x="1961" y="1"/>
                    <a:pt x="4395" y="1001"/>
                  </a:cubicBezTo>
                  <a:cubicBezTo>
                    <a:pt x="6816" y="2013"/>
                    <a:pt x="8789" y="4803"/>
                    <a:pt x="8789" y="7237"/>
                  </a:cubicBezTo>
                  <a:cubicBezTo>
                    <a:pt x="8789" y="8855"/>
                    <a:pt x="7894" y="9908"/>
                    <a:pt x="6579" y="10118"/>
                  </a:cubicBezTo>
                  <a:cubicBezTo>
                    <a:pt x="6540" y="10132"/>
                    <a:pt x="6513" y="10132"/>
                    <a:pt x="6473" y="10145"/>
                  </a:cubicBezTo>
                  <a:lnTo>
                    <a:pt x="6289" y="11132"/>
                  </a:lnTo>
                  <a:cubicBezTo>
                    <a:pt x="6289" y="11553"/>
                    <a:pt x="5947" y="11763"/>
                    <a:pt x="5526" y="11579"/>
                  </a:cubicBezTo>
                  <a:lnTo>
                    <a:pt x="3184" y="10606"/>
                  </a:lnTo>
                  <a:cubicBezTo>
                    <a:pt x="2763" y="10434"/>
                    <a:pt x="2421" y="9948"/>
                    <a:pt x="2421" y="95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8"/>
            <p:cNvSpPr/>
            <p:nvPr/>
          </p:nvSpPr>
          <p:spPr>
            <a:xfrm>
              <a:off x="958642" y="1019119"/>
              <a:ext cx="15281" cy="54382"/>
            </a:xfrm>
            <a:custGeom>
              <a:rect b="b" l="l" r="r" t="t"/>
              <a:pathLst>
                <a:path extrusionOk="0" h="6185" w="1738">
                  <a:moveTo>
                    <a:pt x="0" y="0"/>
                  </a:moveTo>
                  <a:lnTo>
                    <a:pt x="0" y="13"/>
                  </a:lnTo>
                  <a:cubicBezTo>
                    <a:pt x="0" y="13"/>
                    <a:pt x="0" y="27"/>
                    <a:pt x="14" y="39"/>
                  </a:cubicBezTo>
                  <a:cubicBezTo>
                    <a:pt x="211" y="329"/>
                    <a:pt x="1725" y="2711"/>
                    <a:pt x="1725" y="5697"/>
                  </a:cubicBezTo>
                  <a:cubicBezTo>
                    <a:pt x="1725" y="5855"/>
                    <a:pt x="1725" y="6013"/>
                    <a:pt x="1711" y="6184"/>
                  </a:cubicBezTo>
                  <a:lnTo>
                    <a:pt x="1725" y="6184"/>
                  </a:lnTo>
                  <a:cubicBezTo>
                    <a:pt x="1737" y="6013"/>
                    <a:pt x="1737" y="5855"/>
                    <a:pt x="1737" y="5697"/>
                  </a:cubicBezTo>
                  <a:cubicBezTo>
                    <a:pt x="1737" y="2500"/>
                    <a:pt x="14" y="0"/>
                    <a:pt x="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8"/>
            <p:cNvSpPr/>
            <p:nvPr/>
          </p:nvSpPr>
          <p:spPr>
            <a:xfrm>
              <a:off x="986294" y="1036933"/>
              <a:ext cx="15387" cy="41887"/>
            </a:xfrm>
            <a:custGeom>
              <a:rect b="b" l="l" r="r" t="t"/>
              <a:pathLst>
                <a:path extrusionOk="0" h="4764" w="1750">
                  <a:moveTo>
                    <a:pt x="1737" y="1"/>
                  </a:moveTo>
                  <a:cubicBezTo>
                    <a:pt x="1737" y="1"/>
                    <a:pt x="1303" y="276"/>
                    <a:pt x="869" y="934"/>
                  </a:cubicBezTo>
                  <a:cubicBezTo>
                    <a:pt x="434" y="1606"/>
                    <a:pt x="0" y="2671"/>
                    <a:pt x="0" y="4264"/>
                  </a:cubicBezTo>
                  <a:cubicBezTo>
                    <a:pt x="0" y="4421"/>
                    <a:pt x="0" y="4592"/>
                    <a:pt x="13" y="4750"/>
                  </a:cubicBezTo>
                  <a:cubicBezTo>
                    <a:pt x="13" y="4764"/>
                    <a:pt x="13" y="4764"/>
                    <a:pt x="27" y="4764"/>
                  </a:cubicBezTo>
                  <a:lnTo>
                    <a:pt x="27" y="4750"/>
                  </a:lnTo>
                  <a:cubicBezTo>
                    <a:pt x="27" y="4592"/>
                    <a:pt x="13" y="4421"/>
                    <a:pt x="13" y="4264"/>
                  </a:cubicBezTo>
                  <a:cubicBezTo>
                    <a:pt x="13" y="2671"/>
                    <a:pt x="448" y="1606"/>
                    <a:pt x="881" y="948"/>
                  </a:cubicBezTo>
                  <a:cubicBezTo>
                    <a:pt x="1092" y="619"/>
                    <a:pt x="1316" y="382"/>
                    <a:pt x="1474" y="237"/>
                  </a:cubicBezTo>
                  <a:cubicBezTo>
                    <a:pt x="1553" y="159"/>
                    <a:pt x="1618" y="106"/>
                    <a:pt x="1671" y="66"/>
                  </a:cubicBezTo>
                  <a:cubicBezTo>
                    <a:pt x="1697" y="53"/>
                    <a:pt x="1711" y="40"/>
                    <a:pt x="1724" y="27"/>
                  </a:cubicBezTo>
                  <a:lnTo>
                    <a:pt x="1737" y="27"/>
                  </a:lnTo>
                  <a:lnTo>
                    <a:pt x="1750" y="13"/>
                  </a:lnTo>
                  <a:lnTo>
                    <a:pt x="17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8"/>
            <p:cNvSpPr/>
            <p:nvPr/>
          </p:nvSpPr>
          <p:spPr>
            <a:xfrm>
              <a:off x="958642" y="1017607"/>
              <a:ext cx="43039" cy="21190"/>
            </a:xfrm>
            <a:custGeom>
              <a:rect b="b" l="l" r="r" t="t"/>
              <a:pathLst>
                <a:path extrusionOk="0" h="2410" w="4895">
                  <a:moveTo>
                    <a:pt x="725" y="15"/>
                  </a:moveTo>
                  <a:cubicBezTo>
                    <a:pt x="737" y="15"/>
                    <a:pt x="751" y="15"/>
                    <a:pt x="764" y="27"/>
                  </a:cubicBezTo>
                  <a:cubicBezTo>
                    <a:pt x="816" y="54"/>
                    <a:pt x="856" y="106"/>
                    <a:pt x="882" y="159"/>
                  </a:cubicBezTo>
                  <a:cubicBezTo>
                    <a:pt x="909" y="211"/>
                    <a:pt x="921" y="278"/>
                    <a:pt x="921" y="330"/>
                  </a:cubicBezTo>
                  <a:lnTo>
                    <a:pt x="921" y="369"/>
                  </a:lnTo>
                  <a:cubicBezTo>
                    <a:pt x="899" y="527"/>
                    <a:pt x="800" y="636"/>
                    <a:pt x="657" y="673"/>
                  </a:cubicBezTo>
                  <a:lnTo>
                    <a:pt x="657" y="673"/>
                  </a:lnTo>
                  <a:cubicBezTo>
                    <a:pt x="605" y="558"/>
                    <a:pt x="579" y="440"/>
                    <a:pt x="579" y="330"/>
                  </a:cubicBezTo>
                  <a:cubicBezTo>
                    <a:pt x="579" y="290"/>
                    <a:pt x="593" y="264"/>
                    <a:pt x="593" y="238"/>
                  </a:cubicBezTo>
                  <a:cubicBezTo>
                    <a:pt x="593" y="199"/>
                    <a:pt x="606" y="146"/>
                    <a:pt x="632" y="94"/>
                  </a:cubicBezTo>
                  <a:cubicBezTo>
                    <a:pt x="632" y="67"/>
                    <a:pt x="646" y="54"/>
                    <a:pt x="672" y="41"/>
                  </a:cubicBezTo>
                  <a:cubicBezTo>
                    <a:pt x="685" y="27"/>
                    <a:pt x="698" y="15"/>
                    <a:pt x="725" y="15"/>
                  </a:cubicBezTo>
                  <a:close/>
                  <a:moveTo>
                    <a:pt x="1803" y="383"/>
                  </a:moveTo>
                  <a:cubicBezTo>
                    <a:pt x="1816" y="383"/>
                    <a:pt x="1830" y="383"/>
                    <a:pt x="1842" y="396"/>
                  </a:cubicBezTo>
                  <a:cubicBezTo>
                    <a:pt x="1895" y="436"/>
                    <a:pt x="1921" y="475"/>
                    <a:pt x="1948" y="515"/>
                  </a:cubicBezTo>
                  <a:cubicBezTo>
                    <a:pt x="1961" y="567"/>
                    <a:pt x="1974" y="620"/>
                    <a:pt x="1974" y="672"/>
                  </a:cubicBezTo>
                  <a:cubicBezTo>
                    <a:pt x="1974" y="738"/>
                    <a:pt x="1961" y="804"/>
                    <a:pt x="1935" y="857"/>
                  </a:cubicBezTo>
                  <a:cubicBezTo>
                    <a:pt x="1921" y="922"/>
                    <a:pt x="1895" y="962"/>
                    <a:pt x="1882" y="988"/>
                  </a:cubicBezTo>
                  <a:cubicBezTo>
                    <a:pt x="1845" y="1041"/>
                    <a:pt x="1796" y="1085"/>
                    <a:pt x="1738" y="1119"/>
                  </a:cubicBezTo>
                  <a:lnTo>
                    <a:pt x="1738" y="1119"/>
                  </a:lnTo>
                  <a:cubicBezTo>
                    <a:pt x="1677" y="986"/>
                    <a:pt x="1646" y="849"/>
                    <a:pt x="1646" y="725"/>
                  </a:cubicBezTo>
                  <a:lnTo>
                    <a:pt x="1646" y="699"/>
                  </a:lnTo>
                  <a:cubicBezTo>
                    <a:pt x="1646" y="659"/>
                    <a:pt x="1658" y="580"/>
                    <a:pt x="1685" y="515"/>
                  </a:cubicBezTo>
                  <a:cubicBezTo>
                    <a:pt x="1698" y="475"/>
                    <a:pt x="1711" y="436"/>
                    <a:pt x="1737" y="422"/>
                  </a:cubicBezTo>
                  <a:cubicBezTo>
                    <a:pt x="1751" y="396"/>
                    <a:pt x="1777" y="383"/>
                    <a:pt x="1803" y="383"/>
                  </a:cubicBezTo>
                  <a:close/>
                  <a:moveTo>
                    <a:pt x="2935" y="790"/>
                  </a:moveTo>
                  <a:cubicBezTo>
                    <a:pt x="2961" y="790"/>
                    <a:pt x="2974" y="804"/>
                    <a:pt x="3000" y="817"/>
                  </a:cubicBezTo>
                  <a:cubicBezTo>
                    <a:pt x="3014" y="830"/>
                    <a:pt x="3027" y="857"/>
                    <a:pt x="3040" y="896"/>
                  </a:cubicBezTo>
                  <a:cubicBezTo>
                    <a:pt x="3067" y="962"/>
                    <a:pt x="3079" y="1027"/>
                    <a:pt x="3079" y="1093"/>
                  </a:cubicBezTo>
                  <a:cubicBezTo>
                    <a:pt x="3079" y="1264"/>
                    <a:pt x="3000" y="1409"/>
                    <a:pt x="2882" y="1501"/>
                  </a:cubicBezTo>
                  <a:cubicBezTo>
                    <a:pt x="2876" y="1507"/>
                    <a:pt x="2869" y="1512"/>
                    <a:pt x="2863" y="1518"/>
                  </a:cubicBezTo>
                  <a:lnTo>
                    <a:pt x="2863" y="1518"/>
                  </a:lnTo>
                  <a:cubicBezTo>
                    <a:pt x="2836" y="1443"/>
                    <a:pt x="2812" y="1370"/>
                    <a:pt x="2803" y="1304"/>
                  </a:cubicBezTo>
                  <a:cubicBezTo>
                    <a:pt x="2790" y="1251"/>
                    <a:pt x="2790" y="1199"/>
                    <a:pt x="2790" y="1146"/>
                  </a:cubicBezTo>
                  <a:cubicBezTo>
                    <a:pt x="2790" y="1027"/>
                    <a:pt x="2803" y="909"/>
                    <a:pt x="2856" y="843"/>
                  </a:cubicBezTo>
                  <a:cubicBezTo>
                    <a:pt x="2882" y="817"/>
                    <a:pt x="2909" y="790"/>
                    <a:pt x="2935" y="790"/>
                  </a:cubicBezTo>
                  <a:close/>
                  <a:moveTo>
                    <a:pt x="4053" y="1343"/>
                  </a:moveTo>
                  <a:cubicBezTo>
                    <a:pt x="4066" y="1343"/>
                    <a:pt x="4079" y="1343"/>
                    <a:pt x="4093" y="1357"/>
                  </a:cubicBezTo>
                  <a:cubicBezTo>
                    <a:pt x="4132" y="1383"/>
                    <a:pt x="4172" y="1462"/>
                    <a:pt x="4184" y="1501"/>
                  </a:cubicBezTo>
                  <a:cubicBezTo>
                    <a:pt x="4211" y="1553"/>
                    <a:pt x="4224" y="1606"/>
                    <a:pt x="4224" y="1659"/>
                  </a:cubicBezTo>
                  <a:cubicBezTo>
                    <a:pt x="4224" y="1738"/>
                    <a:pt x="4198" y="1804"/>
                    <a:pt x="4172" y="1857"/>
                  </a:cubicBezTo>
                  <a:cubicBezTo>
                    <a:pt x="4123" y="1941"/>
                    <a:pt x="4052" y="2010"/>
                    <a:pt x="3968" y="2058"/>
                  </a:cubicBezTo>
                  <a:lnTo>
                    <a:pt x="3968" y="2058"/>
                  </a:lnTo>
                  <a:cubicBezTo>
                    <a:pt x="3914" y="1940"/>
                    <a:pt x="3882" y="1800"/>
                    <a:pt x="3882" y="1672"/>
                  </a:cubicBezTo>
                  <a:cubicBezTo>
                    <a:pt x="3882" y="1580"/>
                    <a:pt x="3895" y="1514"/>
                    <a:pt x="3921" y="1448"/>
                  </a:cubicBezTo>
                  <a:cubicBezTo>
                    <a:pt x="3948" y="1396"/>
                    <a:pt x="3988" y="1357"/>
                    <a:pt x="4040" y="1343"/>
                  </a:cubicBezTo>
                  <a:close/>
                  <a:moveTo>
                    <a:pt x="725" y="1"/>
                  </a:moveTo>
                  <a:cubicBezTo>
                    <a:pt x="698" y="1"/>
                    <a:pt x="672" y="1"/>
                    <a:pt x="658" y="27"/>
                  </a:cubicBezTo>
                  <a:cubicBezTo>
                    <a:pt x="632" y="54"/>
                    <a:pt x="606" y="80"/>
                    <a:pt x="593" y="120"/>
                  </a:cubicBezTo>
                  <a:cubicBezTo>
                    <a:pt x="579" y="159"/>
                    <a:pt x="579" y="199"/>
                    <a:pt x="579" y="238"/>
                  </a:cubicBezTo>
                  <a:cubicBezTo>
                    <a:pt x="567" y="264"/>
                    <a:pt x="567" y="290"/>
                    <a:pt x="567" y="330"/>
                  </a:cubicBezTo>
                  <a:cubicBezTo>
                    <a:pt x="567" y="439"/>
                    <a:pt x="591" y="559"/>
                    <a:pt x="642" y="676"/>
                  </a:cubicBezTo>
                  <a:lnTo>
                    <a:pt x="642" y="676"/>
                  </a:lnTo>
                  <a:cubicBezTo>
                    <a:pt x="622" y="681"/>
                    <a:pt x="601" y="684"/>
                    <a:pt x="579" y="685"/>
                  </a:cubicBezTo>
                  <a:cubicBezTo>
                    <a:pt x="500" y="685"/>
                    <a:pt x="421" y="646"/>
                    <a:pt x="342" y="593"/>
                  </a:cubicBezTo>
                  <a:cubicBezTo>
                    <a:pt x="264" y="527"/>
                    <a:pt x="198" y="462"/>
                    <a:pt x="132" y="369"/>
                  </a:cubicBezTo>
                  <a:cubicBezTo>
                    <a:pt x="106" y="330"/>
                    <a:pt x="67" y="278"/>
                    <a:pt x="14" y="172"/>
                  </a:cubicBezTo>
                  <a:lnTo>
                    <a:pt x="0" y="172"/>
                  </a:lnTo>
                  <a:lnTo>
                    <a:pt x="0" y="185"/>
                  </a:lnTo>
                  <a:cubicBezTo>
                    <a:pt x="53" y="290"/>
                    <a:pt x="93" y="343"/>
                    <a:pt x="119" y="383"/>
                  </a:cubicBezTo>
                  <a:cubicBezTo>
                    <a:pt x="185" y="462"/>
                    <a:pt x="264" y="541"/>
                    <a:pt x="342" y="606"/>
                  </a:cubicBezTo>
                  <a:cubicBezTo>
                    <a:pt x="409" y="659"/>
                    <a:pt x="500" y="699"/>
                    <a:pt x="579" y="699"/>
                  </a:cubicBezTo>
                  <a:cubicBezTo>
                    <a:pt x="603" y="699"/>
                    <a:pt x="627" y="696"/>
                    <a:pt x="649" y="692"/>
                  </a:cubicBezTo>
                  <a:lnTo>
                    <a:pt x="649" y="692"/>
                  </a:lnTo>
                  <a:cubicBezTo>
                    <a:pt x="703" y="810"/>
                    <a:pt x="785" y="924"/>
                    <a:pt x="895" y="1015"/>
                  </a:cubicBezTo>
                  <a:cubicBezTo>
                    <a:pt x="1079" y="1146"/>
                    <a:pt x="1263" y="1211"/>
                    <a:pt x="1435" y="1211"/>
                  </a:cubicBezTo>
                  <a:cubicBezTo>
                    <a:pt x="1546" y="1211"/>
                    <a:pt x="1645" y="1186"/>
                    <a:pt x="1729" y="1141"/>
                  </a:cubicBezTo>
                  <a:lnTo>
                    <a:pt x="1729" y="1141"/>
                  </a:lnTo>
                  <a:cubicBezTo>
                    <a:pt x="1803" y="1302"/>
                    <a:pt x="1917" y="1454"/>
                    <a:pt x="2067" y="1567"/>
                  </a:cubicBezTo>
                  <a:cubicBezTo>
                    <a:pt x="2184" y="1646"/>
                    <a:pt x="2316" y="1685"/>
                    <a:pt x="2448" y="1685"/>
                  </a:cubicBezTo>
                  <a:cubicBezTo>
                    <a:pt x="2587" y="1685"/>
                    <a:pt x="2737" y="1634"/>
                    <a:pt x="2851" y="1550"/>
                  </a:cubicBezTo>
                  <a:lnTo>
                    <a:pt x="2851" y="1550"/>
                  </a:lnTo>
                  <a:cubicBezTo>
                    <a:pt x="2860" y="1573"/>
                    <a:pt x="2871" y="1597"/>
                    <a:pt x="2882" y="1620"/>
                  </a:cubicBezTo>
                  <a:cubicBezTo>
                    <a:pt x="3067" y="2001"/>
                    <a:pt x="3356" y="2159"/>
                    <a:pt x="3632" y="2159"/>
                  </a:cubicBezTo>
                  <a:cubicBezTo>
                    <a:pt x="3751" y="2159"/>
                    <a:pt x="3863" y="2132"/>
                    <a:pt x="3958" y="2083"/>
                  </a:cubicBezTo>
                  <a:lnTo>
                    <a:pt x="3958" y="2083"/>
                  </a:lnTo>
                  <a:cubicBezTo>
                    <a:pt x="3981" y="2127"/>
                    <a:pt x="4008" y="2167"/>
                    <a:pt x="4040" y="2199"/>
                  </a:cubicBezTo>
                  <a:cubicBezTo>
                    <a:pt x="4158" y="2343"/>
                    <a:pt x="4342" y="2409"/>
                    <a:pt x="4474" y="2409"/>
                  </a:cubicBezTo>
                  <a:lnTo>
                    <a:pt x="4514" y="2409"/>
                  </a:lnTo>
                  <a:cubicBezTo>
                    <a:pt x="4579" y="2395"/>
                    <a:pt x="4658" y="2383"/>
                    <a:pt x="4724" y="2357"/>
                  </a:cubicBezTo>
                  <a:cubicBezTo>
                    <a:pt x="4790" y="2330"/>
                    <a:pt x="4856" y="2278"/>
                    <a:pt x="4895" y="2211"/>
                  </a:cubicBezTo>
                  <a:lnTo>
                    <a:pt x="4882" y="2199"/>
                  </a:lnTo>
                  <a:lnTo>
                    <a:pt x="4869" y="2211"/>
                  </a:lnTo>
                  <a:cubicBezTo>
                    <a:pt x="4842" y="2264"/>
                    <a:pt x="4790" y="2304"/>
                    <a:pt x="4724" y="2343"/>
                  </a:cubicBezTo>
                  <a:cubicBezTo>
                    <a:pt x="4645" y="2369"/>
                    <a:pt x="4579" y="2383"/>
                    <a:pt x="4514" y="2383"/>
                  </a:cubicBezTo>
                  <a:lnTo>
                    <a:pt x="4474" y="2383"/>
                  </a:lnTo>
                  <a:cubicBezTo>
                    <a:pt x="4342" y="2383"/>
                    <a:pt x="4172" y="2330"/>
                    <a:pt x="4053" y="2199"/>
                  </a:cubicBezTo>
                  <a:cubicBezTo>
                    <a:pt x="4024" y="2162"/>
                    <a:pt x="3998" y="2120"/>
                    <a:pt x="3975" y="2073"/>
                  </a:cubicBezTo>
                  <a:lnTo>
                    <a:pt x="3975" y="2073"/>
                  </a:lnTo>
                  <a:cubicBezTo>
                    <a:pt x="4063" y="2025"/>
                    <a:pt x="4135" y="1956"/>
                    <a:pt x="4184" y="1869"/>
                  </a:cubicBezTo>
                  <a:cubicBezTo>
                    <a:pt x="4211" y="1817"/>
                    <a:pt x="4237" y="1738"/>
                    <a:pt x="4237" y="1659"/>
                  </a:cubicBezTo>
                  <a:cubicBezTo>
                    <a:pt x="4237" y="1606"/>
                    <a:pt x="4224" y="1553"/>
                    <a:pt x="4198" y="1488"/>
                  </a:cubicBezTo>
                  <a:cubicBezTo>
                    <a:pt x="4198" y="1462"/>
                    <a:pt x="4172" y="1422"/>
                    <a:pt x="4145" y="1383"/>
                  </a:cubicBezTo>
                  <a:lnTo>
                    <a:pt x="4105" y="1343"/>
                  </a:lnTo>
                  <a:cubicBezTo>
                    <a:pt x="4093" y="1330"/>
                    <a:pt x="4066" y="1330"/>
                    <a:pt x="4053" y="1330"/>
                  </a:cubicBezTo>
                  <a:lnTo>
                    <a:pt x="4040" y="1330"/>
                  </a:lnTo>
                  <a:cubicBezTo>
                    <a:pt x="3974" y="1343"/>
                    <a:pt x="3935" y="1383"/>
                    <a:pt x="3909" y="1448"/>
                  </a:cubicBezTo>
                  <a:cubicBezTo>
                    <a:pt x="3882" y="1501"/>
                    <a:pt x="3869" y="1580"/>
                    <a:pt x="3869" y="1672"/>
                  </a:cubicBezTo>
                  <a:cubicBezTo>
                    <a:pt x="3869" y="1802"/>
                    <a:pt x="3894" y="1950"/>
                    <a:pt x="3951" y="2068"/>
                  </a:cubicBezTo>
                  <a:lnTo>
                    <a:pt x="3951" y="2068"/>
                  </a:lnTo>
                  <a:cubicBezTo>
                    <a:pt x="3856" y="2119"/>
                    <a:pt x="3746" y="2146"/>
                    <a:pt x="3632" y="2146"/>
                  </a:cubicBezTo>
                  <a:cubicBezTo>
                    <a:pt x="3369" y="2146"/>
                    <a:pt x="3079" y="1988"/>
                    <a:pt x="2895" y="1606"/>
                  </a:cubicBezTo>
                  <a:cubicBezTo>
                    <a:pt x="2886" y="1583"/>
                    <a:pt x="2878" y="1559"/>
                    <a:pt x="2869" y="1536"/>
                  </a:cubicBezTo>
                  <a:lnTo>
                    <a:pt x="2869" y="1536"/>
                  </a:lnTo>
                  <a:cubicBezTo>
                    <a:pt x="2878" y="1529"/>
                    <a:pt x="2887" y="1522"/>
                    <a:pt x="2895" y="1514"/>
                  </a:cubicBezTo>
                  <a:cubicBezTo>
                    <a:pt x="3014" y="1409"/>
                    <a:pt x="3105" y="1264"/>
                    <a:pt x="3105" y="1093"/>
                  </a:cubicBezTo>
                  <a:cubicBezTo>
                    <a:pt x="3105" y="1027"/>
                    <a:pt x="3093" y="962"/>
                    <a:pt x="3067" y="883"/>
                  </a:cubicBezTo>
                  <a:cubicBezTo>
                    <a:pt x="3040" y="843"/>
                    <a:pt x="3027" y="817"/>
                    <a:pt x="3000" y="804"/>
                  </a:cubicBezTo>
                  <a:cubicBezTo>
                    <a:pt x="2988" y="790"/>
                    <a:pt x="2961" y="778"/>
                    <a:pt x="2935" y="778"/>
                  </a:cubicBezTo>
                  <a:cubicBezTo>
                    <a:pt x="2895" y="778"/>
                    <a:pt x="2869" y="804"/>
                    <a:pt x="2842" y="830"/>
                  </a:cubicBezTo>
                  <a:cubicBezTo>
                    <a:pt x="2790" y="909"/>
                    <a:pt x="2763" y="1027"/>
                    <a:pt x="2763" y="1146"/>
                  </a:cubicBezTo>
                  <a:cubicBezTo>
                    <a:pt x="2763" y="1199"/>
                    <a:pt x="2777" y="1251"/>
                    <a:pt x="2777" y="1304"/>
                  </a:cubicBezTo>
                  <a:cubicBezTo>
                    <a:pt x="2796" y="1380"/>
                    <a:pt x="2815" y="1456"/>
                    <a:pt x="2844" y="1532"/>
                  </a:cubicBezTo>
                  <a:lnTo>
                    <a:pt x="2844" y="1532"/>
                  </a:lnTo>
                  <a:cubicBezTo>
                    <a:pt x="2731" y="1619"/>
                    <a:pt x="2589" y="1672"/>
                    <a:pt x="2448" y="1672"/>
                  </a:cubicBezTo>
                  <a:cubicBezTo>
                    <a:pt x="2316" y="1672"/>
                    <a:pt x="2184" y="1632"/>
                    <a:pt x="2079" y="1553"/>
                  </a:cubicBezTo>
                  <a:cubicBezTo>
                    <a:pt x="1931" y="1441"/>
                    <a:pt x="1818" y="1290"/>
                    <a:pt x="1744" y="1132"/>
                  </a:cubicBezTo>
                  <a:lnTo>
                    <a:pt x="1744" y="1132"/>
                  </a:lnTo>
                  <a:cubicBezTo>
                    <a:pt x="1802" y="1098"/>
                    <a:pt x="1853" y="1054"/>
                    <a:pt x="1895" y="1001"/>
                  </a:cubicBezTo>
                  <a:cubicBezTo>
                    <a:pt x="1921" y="975"/>
                    <a:pt x="1935" y="922"/>
                    <a:pt x="1961" y="869"/>
                  </a:cubicBezTo>
                  <a:cubicBezTo>
                    <a:pt x="1974" y="804"/>
                    <a:pt x="1988" y="738"/>
                    <a:pt x="1988" y="672"/>
                  </a:cubicBezTo>
                  <a:cubicBezTo>
                    <a:pt x="1988" y="606"/>
                    <a:pt x="1974" y="553"/>
                    <a:pt x="1961" y="515"/>
                  </a:cubicBezTo>
                  <a:cubicBezTo>
                    <a:pt x="1935" y="462"/>
                    <a:pt x="1909" y="422"/>
                    <a:pt x="1856" y="383"/>
                  </a:cubicBezTo>
                  <a:cubicBezTo>
                    <a:pt x="1842" y="369"/>
                    <a:pt x="1816" y="369"/>
                    <a:pt x="1803" y="369"/>
                  </a:cubicBezTo>
                  <a:cubicBezTo>
                    <a:pt x="1763" y="369"/>
                    <a:pt x="1737" y="383"/>
                    <a:pt x="1725" y="409"/>
                  </a:cubicBezTo>
                  <a:cubicBezTo>
                    <a:pt x="1685" y="448"/>
                    <a:pt x="1672" y="501"/>
                    <a:pt x="1658" y="553"/>
                  </a:cubicBezTo>
                  <a:cubicBezTo>
                    <a:pt x="1632" y="606"/>
                    <a:pt x="1632" y="659"/>
                    <a:pt x="1632" y="699"/>
                  </a:cubicBezTo>
                  <a:lnTo>
                    <a:pt x="1632" y="725"/>
                  </a:lnTo>
                  <a:cubicBezTo>
                    <a:pt x="1632" y="854"/>
                    <a:pt x="1663" y="994"/>
                    <a:pt x="1723" y="1128"/>
                  </a:cubicBezTo>
                  <a:lnTo>
                    <a:pt x="1723" y="1128"/>
                  </a:lnTo>
                  <a:cubicBezTo>
                    <a:pt x="1639" y="1173"/>
                    <a:pt x="1539" y="1199"/>
                    <a:pt x="1435" y="1199"/>
                  </a:cubicBezTo>
                  <a:cubicBezTo>
                    <a:pt x="1277" y="1199"/>
                    <a:pt x="1079" y="1132"/>
                    <a:pt x="909" y="1001"/>
                  </a:cubicBezTo>
                  <a:cubicBezTo>
                    <a:pt x="799" y="911"/>
                    <a:pt x="718" y="802"/>
                    <a:pt x="664" y="688"/>
                  </a:cubicBezTo>
                  <a:lnTo>
                    <a:pt x="664" y="688"/>
                  </a:lnTo>
                  <a:cubicBezTo>
                    <a:pt x="807" y="652"/>
                    <a:pt x="913" y="524"/>
                    <a:pt x="935" y="369"/>
                  </a:cubicBezTo>
                  <a:lnTo>
                    <a:pt x="935" y="330"/>
                  </a:lnTo>
                  <a:cubicBezTo>
                    <a:pt x="935" y="278"/>
                    <a:pt x="935" y="211"/>
                    <a:pt x="909" y="159"/>
                  </a:cubicBezTo>
                  <a:cubicBezTo>
                    <a:pt x="869" y="94"/>
                    <a:pt x="830" y="41"/>
                    <a:pt x="777" y="15"/>
                  </a:cubicBezTo>
                  <a:cubicBezTo>
                    <a:pt x="751" y="1"/>
                    <a:pt x="737" y="1"/>
                    <a:pt x="7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8"/>
            <p:cNvSpPr/>
            <p:nvPr/>
          </p:nvSpPr>
          <p:spPr>
            <a:xfrm>
              <a:off x="962229" y="1069896"/>
              <a:ext cx="36339" cy="25586"/>
            </a:xfrm>
            <a:custGeom>
              <a:rect b="b" l="l" r="r" t="t"/>
              <a:pathLst>
                <a:path extrusionOk="0" h="2910" w="4133">
                  <a:moveTo>
                    <a:pt x="3606" y="1436"/>
                  </a:moveTo>
                  <a:cubicBezTo>
                    <a:pt x="3882" y="1567"/>
                    <a:pt x="4118" y="1896"/>
                    <a:pt x="4132" y="2185"/>
                  </a:cubicBezTo>
                  <a:cubicBezTo>
                    <a:pt x="4132" y="2553"/>
                    <a:pt x="4013" y="2909"/>
                    <a:pt x="3606" y="2764"/>
                  </a:cubicBezTo>
                  <a:cubicBezTo>
                    <a:pt x="2580" y="2343"/>
                    <a:pt x="1566" y="1909"/>
                    <a:pt x="540" y="1475"/>
                  </a:cubicBezTo>
                  <a:cubicBezTo>
                    <a:pt x="264" y="1357"/>
                    <a:pt x="13" y="1027"/>
                    <a:pt x="1" y="738"/>
                  </a:cubicBezTo>
                  <a:cubicBezTo>
                    <a:pt x="1" y="357"/>
                    <a:pt x="119" y="1"/>
                    <a:pt x="527" y="159"/>
                  </a:cubicBezTo>
                  <a:cubicBezTo>
                    <a:pt x="1553" y="567"/>
                    <a:pt x="2580" y="1001"/>
                    <a:pt x="3606" y="143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8"/>
            <p:cNvSpPr/>
            <p:nvPr/>
          </p:nvSpPr>
          <p:spPr>
            <a:xfrm>
              <a:off x="963618" y="1079506"/>
              <a:ext cx="32972" cy="22562"/>
            </a:xfrm>
            <a:custGeom>
              <a:rect b="b" l="l" r="r" t="t"/>
              <a:pathLst>
                <a:path extrusionOk="0" h="2566" w="3750">
                  <a:moveTo>
                    <a:pt x="3237" y="1264"/>
                  </a:moveTo>
                  <a:cubicBezTo>
                    <a:pt x="3500" y="1381"/>
                    <a:pt x="3737" y="1711"/>
                    <a:pt x="3750" y="1987"/>
                  </a:cubicBezTo>
                  <a:cubicBezTo>
                    <a:pt x="3750" y="2316"/>
                    <a:pt x="3566" y="2566"/>
                    <a:pt x="3237" y="2434"/>
                  </a:cubicBezTo>
                  <a:cubicBezTo>
                    <a:pt x="2329" y="2066"/>
                    <a:pt x="1434" y="1685"/>
                    <a:pt x="527" y="1316"/>
                  </a:cubicBezTo>
                  <a:cubicBezTo>
                    <a:pt x="264" y="1197"/>
                    <a:pt x="27" y="869"/>
                    <a:pt x="13" y="579"/>
                  </a:cubicBezTo>
                  <a:cubicBezTo>
                    <a:pt x="1" y="250"/>
                    <a:pt x="185" y="0"/>
                    <a:pt x="513" y="132"/>
                  </a:cubicBezTo>
                  <a:cubicBezTo>
                    <a:pt x="1422" y="500"/>
                    <a:pt x="2329" y="881"/>
                    <a:pt x="3237" y="12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8"/>
            <p:cNvSpPr/>
            <p:nvPr/>
          </p:nvSpPr>
          <p:spPr>
            <a:xfrm>
              <a:off x="965931" y="1089336"/>
              <a:ext cx="28347" cy="17128"/>
            </a:xfrm>
            <a:custGeom>
              <a:rect b="b" l="l" r="r" t="t"/>
              <a:pathLst>
                <a:path extrusionOk="0" h="1948" w="3224">
                  <a:moveTo>
                    <a:pt x="2540" y="830"/>
                  </a:moveTo>
                  <a:cubicBezTo>
                    <a:pt x="2934" y="1000"/>
                    <a:pt x="3224" y="1672"/>
                    <a:pt x="2922" y="1869"/>
                  </a:cubicBezTo>
                  <a:cubicBezTo>
                    <a:pt x="2829" y="1935"/>
                    <a:pt x="2685" y="1948"/>
                    <a:pt x="2540" y="1895"/>
                  </a:cubicBezTo>
                  <a:cubicBezTo>
                    <a:pt x="1922" y="1645"/>
                    <a:pt x="1317" y="1382"/>
                    <a:pt x="711" y="1132"/>
                  </a:cubicBezTo>
                  <a:cubicBezTo>
                    <a:pt x="303" y="961"/>
                    <a:pt x="1" y="277"/>
                    <a:pt x="317" y="67"/>
                  </a:cubicBezTo>
                  <a:cubicBezTo>
                    <a:pt x="408" y="0"/>
                    <a:pt x="553" y="0"/>
                    <a:pt x="698" y="53"/>
                  </a:cubicBezTo>
                  <a:cubicBezTo>
                    <a:pt x="1303" y="303"/>
                    <a:pt x="1922" y="567"/>
                    <a:pt x="2540" y="8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0" name="Google Shape;1010;p58"/>
          <p:cNvPicPr preferRelativeResize="0"/>
          <p:nvPr/>
        </p:nvPicPr>
        <p:blipFill>
          <a:blip r:embed="rId4">
            <a:alphaModFix/>
          </a:blip>
          <a:stretch>
            <a:fillRect/>
          </a:stretch>
        </p:blipFill>
        <p:spPr>
          <a:xfrm>
            <a:off x="7892175" y="3803275"/>
            <a:ext cx="1179575" cy="1179575"/>
          </a:xfrm>
          <a:prstGeom prst="rect">
            <a:avLst/>
          </a:prstGeom>
          <a:noFill/>
          <a:ln>
            <a:noFill/>
          </a:ln>
        </p:spPr>
      </p:pic>
      <p:sp>
        <p:nvSpPr>
          <p:cNvPr id="1011" name="Google Shape;1011;p58"/>
          <p:cNvSpPr txBox="1"/>
          <p:nvPr/>
        </p:nvSpPr>
        <p:spPr>
          <a:xfrm>
            <a:off x="7516150" y="4724200"/>
            <a:ext cx="98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1200">
                <a:solidFill>
                  <a:schemeClr val="dk1"/>
                </a:solidFill>
                <a:latin typeface="Poppins"/>
                <a:ea typeface="Poppins"/>
                <a:cs typeface="Poppins"/>
                <a:sym typeface="Poppins"/>
              </a:rPr>
              <a:t>Next</a:t>
            </a:r>
            <a:endParaRPr b="1" sz="1200">
              <a:solidFill>
                <a:schemeClr val="dk1"/>
              </a:solidFill>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59"/>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9"/>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9"/>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9" name="Google Shape;1019;p59"/>
          <p:cNvPicPr preferRelativeResize="0"/>
          <p:nvPr/>
        </p:nvPicPr>
        <p:blipFill>
          <a:blip r:embed="rId3">
            <a:alphaModFix/>
          </a:blip>
          <a:stretch>
            <a:fillRect/>
          </a:stretch>
        </p:blipFill>
        <p:spPr>
          <a:xfrm>
            <a:off x="8310750" y="57475"/>
            <a:ext cx="789699" cy="342424"/>
          </a:xfrm>
          <a:prstGeom prst="rect">
            <a:avLst/>
          </a:prstGeom>
          <a:noFill/>
          <a:ln>
            <a:noFill/>
          </a:ln>
        </p:spPr>
      </p:pic>
      <p:sp>
        <p:nvSpPr>
          <p:cNvPr id="1020" name="Google Shape;1020;p59"/>
          <p:cNvSpPr txBox="1"/>
          <p:nvPr/>
        </p:nvSpPr>
        <p:spPr>
          <a:xfrm>
            <a:off x="566325" y="962725"/>
            <a:ext cx="7977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200">
                <a:solidFill>
                  <a:schemeClr val="dk1"/>
                </a:solidFill>
                <a:highlight>
                  <a:schemeClr val="lt1"/>
                </a:highlight>
              </a:rPr>
              <a:t>Penetapan harga yang berdasarkan dari </a:t>
            </a:r>
            <a:r>
              <a:rPr b="1" lang="id" sz="1200">
                <a:solidFill>
                  <a:schemeClr val="dk1"/>
                </a:solidFill>
                <a:highlight>
                  <a:schemeClr val="lt1"/>
                </a:highlight>
              </a:rPr>
              <a:t>jumlah biaya yang sudah dikeluarkan oleh produsen produk lalu ditambahkan sejumlah fee yang sudah disepakati,</a:t>
            </a:r>
            <a:r>
              <a:rPr lang="id" sz="1200">
                <a:solidFill>
                  <a:schemeClr val="dk1"/>
                </a:solidFill>
                <a:highlight>
                  <a:schemeClr val="lt1"/>
                </a:highlight>
              </a:rPr>
              <a:t> sehingga laba yang diperoleh tidak mempengaruhi dari harga jual </a:t>
            </a:r>
            <a:r>
              <a:rPr lang="id" sz="1200">
                <a:solidFill>
                  <a:schemeClr val="dk1"/>
                </a:solidFill>
                <a:highlight>
                  <a:schemeClr val="lt1"/>
                </a:highlight>
              </a:rPr>
              <a:t>barang</a:t>
            </a:r>
            <a:r>
              <a:rPr lang="id" sz="1200">
                <a:solidFill>
                  <a:schemeClr val="dk1"/>
                </a:solidFill>
                <a:highlight>
                  <a:schemeClr val="lt1"/>
                </a:highlight>
              </a:rPr>
              <a:t>.</a:t>
            </a:r>
            <a:endParaRPr sz="1200">
              <a:solidFill>
                <a:schemeClr val="dk1"/>
              </a:solidFill>
              <a:highlight>
                <a:schemeClr val="lt1"/>
              </a:highlight>
            </a:endParaRPr>
          </a:p>
        </p:txBody>
      </p:sp>
      <p:sp>
        <p:nvSpPr>
          <p:cNvPr id="1021" name="Google Shape;1021;p59"/>
          <p:cNvSpPr/>
          <p:nvPr/>
        </p:nvSpPr>
        <p:spPr>
          <a:xfrm>
            <a:off x="566325" y="399900"/>
            <a:ext cx="8061300" cy="506400"/>
          </a:xfrm>
          <a:prstGeom prst="flowChartAlternateProcess">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3000">
                <a:solidFill>
                  <a:srgbClr val="FEB200"/>
                </a:solidFill>
                <a:latin typeface="Poppins"/>
                <a:ea typeface="Poppins"/>
                <a:cs typeface="Poppins"/>
                <a:sym typeface="Poppins"/>
              </a:rPr>
              <a:t>Fixed Pricing</a:t>
            </a:r>
            <a:endParaRPr b="1" sz="3000">
              <a:solidFill>
                <a:srgbClr val="FEB200"/>
              </a:solidFill>
              <a:latin typeface="Poppins"/>
              <a:ea typeface="Poppins"/>
              <a:cs typeface="Poppins"/>
              <a:sym typeface="Poppins"/>
            </a:endParaRPr>
          </a:p>
        </p:txBody>
      </p:sp>
      <p:sp>
        <p:nvSpPr>
          <p:cNvPr id="1022" name="Google Shape;1022;p59"/>
          <p:cNvSpPr txBox="1"/>
          <p:nvPr>
            <p:ph idx="4294967295" type="subTitle"/>
          </p:nvPr>
        </p:nvSpPr>
        <p:spPr>
          <a:xfrm>
            <a:off x="186800" y="3160650"/>
            <a:ext cx="20424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100">
                <a:solidFill>
                  <a:schemeClr val="dk1"/>
                </a:solidFill>
                <a:latin typeface="Poppins"/>
                <a:ea typeface="Poppins"/>
                <a:cs typeface="Poppins"/>
                <a:sym typeface="Poppins"/>
              </a:rPr>
              <a:t>Daftar harga standar untuk produk</a:t>
            </a:r>
            <a:endParaRPr sz="1100">
              <a:solidFill>
                <a:schemeClr val="dk1"/>
              </a:solidFill>
              <a:latin typeface="Poppins"/>
              <a:ea typeface="Poppins"/>
              <a:cs typeface="Poppins"/>
              <a:sym typeface="Poppins"/>
            </a:endParaRPr>
          </a:p>
        </p:txBody>
      </p:sp>
      <p:pic>
        <p:nvPicPr>
          <p:cNvPr id="1023" name="Google Shape;1023;p59"/>
          <p:cNvPicPr preferRelativeResize="0"/>
          <p:nvPr/>
        </p:nvPicPr>
        <p:blipFill rotWithShape="1">
          <a:blip r:embed="rId4">
            <a:alphaModFix/>
          </a:blip>
          <a:srcRect b="11215" l="3994" r="3958" t="14562"/>
          <a:stretch/>
        </p:blipFill>
        <p:spPr>
          <a:xfrm>
            <a:off x="545275" y="2068775"/>
            <a:ext cx="1225775" cy="988450"/>
          </a:xfrm>
          <a:prstGeom prst="rect">
            <a:avLst/>
          </a:prstGeom>
          <a:noFill/>
          <a:ln>
            <a:noFill/>
          </a:ln>
        </p:spPr>
      </p:pic>
      <p:sp>
        <p:nvSpPr>
          <p:cNvPr id="1024" name="Google Shape;1024;p59"/>
          <p:cNvSpPr txBox="1"/>
          <p:nvPr/>
        </p:nvSpPr>
        <p:spPr>
          <a:xfrm>
            <a:off x="968213" y="2231225"/>
            <a:ext cx="8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025" name="Google Shape;1025;p59"/>
          <p:cNvSpPr txBox="1"/>
          <p:nvPr>
            <p:ph idx="4294967295" type="subTitle"/>
          </p:nvPr>
        </p:nvSpPr>
        <p:spPr>
          <a:xfrm>
            <a:off x="724203" y="2412850"/>
            <a:ext cx="867900" cy="3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1100">
                <a:solidFill>
                  <a:schemeClr val="dk1"/>
                </a:solidFill>
                <a:latin typeface="Poppins"/>
                <a:ea typeface="Poppins"/>
                <a:cs typeface="Poppins"/>
                <a:sym typeface="Poppins"/>
              </a:rPr>
              <a:t>List Price</a:t>
            </a:r>
            <a:endParaRPr sz="1100">
              <a:solidFill>
                <a:schemeClr val="dk1"/>
              </a:solidFill>
              <a:latin typeface="Poppins"/>
              <a:ea typeface="Poppins"/>
              <a:cs typeface="Poppins"/>
              <a:sym typeface="Poppins"/>
            </a:endParaRPr>
          </a:p>
        </p:txBody>
      </p:sp>
      <p:sp>
        <p:nvSpPr>
          <p:cNvPr id="1026" name="Google Shape;1026;p59"/>
          <p:cNvSpPr/>
          <p:nvPr/>
        </p:nvSpPr>
        <p:spPr>
          <a:xfrm>
            <a:off x="1054496" y="201562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9"/>
          <p:cNvSpPr txBox="1"/>
          <p:nvPr>
            <p:ph idx="4294967295" type="subTitle"/>
          </p:nvPr>
        </p:nvSpPr>
        <p:spPr>
          <a:xfrm>
            <a:off x="2394988" y="3127300"/>
            <a:ext cx="20424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d" sz="1100">
                <a:solidFill>
                  <a:schemeClr val="dk1"/>
                </a:solidFill>
                <a:latin typeface="Poppins"/>
                <a:ea typeface="Poppins"/>
                <a:cs typeface="Poppins"/>
                <a:sym typeface="Poppins"/>
              </a:rPr>
              <a:t>Penetapan harga berdasarkan fitur yang ditawarkan pada produk </a:t>
            </a:r>
            <a:endParaRPr sz="1100">
              <a:solidFill>
                <a:schemeClr val="dk1"/>
              </a:solidFill>
              <a:latin typeface="Poppins"/>
              <a:ea typeface="Poppins"/>
              <a:cs typeface="Poppins"/>
              <a:sym typeface="Poppins"/>
            </a:endParaRPr>
          </a:p>
          <a:p>
            <a:pPr indent="0" lvl="0" marL="0" rtl="0" algn="ctr">
              <a:spcBef>
                <a:spcPts val="0"/>
              </a:spcBef>
              <a:spcAft>
                <a:spcPts val="0"/>
              </a:spcAft>
              <a:buClr>
                <a:schemeClr val="dk1"/>
              </a:buClr>
              <a:buSzPts val="1100"/>
              <a:buFont typeface="Arial"/>
              <a:buNone/>
            </a:pPr>
            <a:r>
              <a:t/>
            </a:r>
            <a:endParaRPr sz="1100">
              <a:solidFill>
                <a:schemeClr val="dk1"/>
              </a:solidFill>
              <a:latin typeface="Poppins"/>
              <a:ea typeface="Poppins"/>
              <a:cs typeface="Poppins"/>
              <a:sym typeface="Poppins"/>
            </a:endParaRPr>
          </a:p>
          <a:p>
            <a:pPr indent="0" lvl="0" marL="0" rtl="0" algn="ctr">
              <a:spcBef>
                <a:spcPts val="0"/>
              </a:spcBef>
              <a:spcAft>
                <a:spcPts val="0"/>
              </a:spcAft>
              <a:buNone/>
            </a:pPr>
            <a:r>
              <a:t/>
            </a:r>
            <a:endParaRPr sz="1100">
              <a:solidFill>
                <a:schemeClr val="dk1"/>
              </a:solidFill>
              <a:latin typeface="Poppins"/>
              <a:ea typeface="Poppins"/>
              <a:cs typeface="Poppins"/>
              <a:sym typeface="Poppins"/>
            </a:endParaRPr>
          </a:p>
        </p:txBody>
      </p:sp>
      <p:pic>
        <p:nvPicPr>
          <p:cNvPr id="1028" name="Google Shape;1028;p59"/>
          <p:cNvPicPr preferRelativeResize="0"/>
          <p:nvPr/>
        </p:nvPicPr>
        <p:blipFill rotWithShape="1">
          <a:blip r:embed="rId4">
            <a:alphaModFix/>
          </a:blip>
          <a:srcRect b="11215" l="3994" r="3958" t="14562"/>
          <a:stretch/>
        </p:blipFill>
        <p:spPr>
          <a:xfrm>
            <a:off x="2753463" y="2035425"/>
            <a:ext cx="1225775" cy="988450"/>
          </a:xfrm>
          <a:prstGeom prst="rect">
            <a:avLst/>
          </a:prstGeom>
          <a:noFill/>
          <a:ln>
            <a:noFill/>
          </a:ln>
        </p:spPr>
      </p:pic>
      <p:sp>
        <p:nvSpPr>
          <p:cNvPr id="1029" name="Google Shape;1029;p59"/>
          <p:cNvSpPr txBox="1"/>
          <p:nvPr/>
        </p:nvSpPr>
        <p:spPr>
          <a:xfrm>
            <a:off x="3176400" y="2197875"/>
            <a:ext cx="8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030" name="Google Shape;1030;p59"/>
          <p:cNvSpPr txBox="1"/>
          <p:nvPr>
            <p:ph idx="4294967295" type="subTitle"/>
          </p:nvPr>
        </p:nvSpPr>
        <p:spPr>
          <a:xfrm>
            <a:off x="2828588" y="2297775"/>
            <a:ext cx="10755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1100">
                <a:solidFill>
                  <a:schemeClr val="dk1"/>
                </a:solidFill>
                <a:latin typeface="Poppins"/>
                <a:ea typeface="Poppins"/>
                <a:cs typeface="Poppins"/>
                <a:sym typeface="Poppins"/>
              </a:rPr>
              <a:t>Per-feature price</a:t>
            </a:r>
            <a:endParaRPr sz="1100">
              <a:solidFill>
                <a:schemeClr val="dk1"/>
              </a:solidFill>
              <a:latin typeface="Poppins"/>
              <a:ea typeface="Poppins"/>
              <a:cs typeface="Poppins"/>
              <a:sym typeface="Poppins"/>
            </a:endParaRPr>
          </a:p>
        </p:txBody>
      </p:sp>
      <p:sp>
        <p:nvSpPr>
          <p:cNvPr id="1031" name="Google Shape;1031;p59"/>
          <p:cNvSpPr/>
          <p:nvPr/>
        </p:nvSpPr>
        <p:spPr>
          <a:xfrm>
            <a:off x="3262683" y="198227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9"/>
          <p:cNvSpPr txBox="1"/>
          <p:nvPr>
            <p:ph idx="4294967295" type="subTitle"/>
          </p:nvPr>
        </p:nvSpPr>
        <p:spPr>
          <a:xfrm>
            <a:off x="4603188" y="3160650"/>
            <a:ext cx="20424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100">
                <a:solidFill>
                  <a:schemeClr val="dk1"/>
                </a:solidFill>
                <a:latin typeface="Poppins"/>
                <a:ea typeface="Poppins"/>
                <a:cs typeface="Poppins"/>
                <a:sym typeface="Poppins"/>
              </a:rPr>
              <a:t>Harga disesuaikan dengan segmen customer yang berbeda. </a:t>
            </a:r>
            <a:endParaRPr sz="1100">
              <a:solidFill>
                <a:schemeClr val="dk1"/>
              </a:solidFill>
              <a:latin typeface="Poppins"/>
              <a:ea typeface="Poppins"/>
              <a:cs typeface="Poppins"/>
              <a:sym typeface="Poppins"/>
            </a:endParaRPr>
          </a:p>
        </p:txBody>
      </p:sp>
      <p:pic>
        <p:nvPicPr>
          <p:cNvPr id="1033" name="Google Shape;1033;p59"/>
          <p:cNvPicPr preferRelativeResize="0"/>
          <p:nvPr/>
        </p:nvPicPr>
        <p:blipFill rotWithShape="1">
          <a:blip r:embed="rId4">
            <a:alphaModFix/>
          </a:blip>
          <a:srcRect b="11215" l="3994" r="3958" t="14562"/>
          <a:stretch/>
        </p:blipFill>
        <p:spPr>
          <a:xfrm>
            <a:off x="4961663" y="2068775"/>
            <a:ext cx="1225775" cy="988450"/>
          </a:xfrm>
          <a:prstGeom prst="rect">
            <a:avLst/>
          </a:prstGeom>
          <a:noFill/>
          <a:ln>
            <a:noFill/>
          </a:ln>
        </p:spPr>
      </p:pic>
      <p:sp>
        <p:nvSpPr>
          <p:cNvPr id="1034" name="Google Shape;1034;p59"/>
          <p:cNvSpPr txBox="1"/>
          <p:nvPr/>
        </p:nvSpPr>
        <p:spPr>
          <a:xfrm>
            <a:off x="5384600" y="2231225"/>
            <a:ext cx="8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035" name="Google Shape;1035;p59"/>
          <p:cNvSpPr txBox="1"/>
          <p:nvPr>
            <p:ph idx="4294967295" type="subTitle"/>
          </p:nvPr>
        </p:nvSpPr>
        <p:spPr>
          <a:xfrm>
            <a:off x="5140603" y="2297775"/>
            <a:ext cx="8679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1000">
                <a:solidFill>
                  <a:schemeClr val="dk1"/>
                </a:solidFill>
                <a:latin typeface="Poppins"/>
                <a:ea typeface="Poppins"/>
                <a:cs typeface="Poppins"/>
                <a:sym typeface="Poppins"/>
              </a:rPr>
              <a:t>Customer Segment Price</a:t>
            </a:r>
            <a:endParaRPr sz="1000">
              <a:solidFill>
                <a:schemeClr val="dk1"/>
              </a:solidFill>
              <a:latin typeface="Poppins"/>
              <a:ea typeface="Poppins"/>
              <a:cs typeface="Poppins"/>
              <a:sym typeface="Poppins"/>
            </a:endParaRPr>
          </a:p>
        </p:txBody>
      </p:sp>
      <p:sp>
        <p:nvSpPr>
          <p:cNvPr id="1036" name="Google Shape;1036;p59"/>
          <p:cNvSpPr/>
          <p:nvPr/>
        </p:nvSpPr>
        <p:spPr>
          <a:xfrm>
            <a:off x="5470883" y="201562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9"/>
          <p:cNvSpPr txBox="1"/>
          <p:nvPr>
            <p:ph idx="4294967295" type="subTitle"/>
          </p:nvPr>
        </p:nvSpPr>
        <p:spPr>
          <a:xfrm>
            <a:off x="6811388" y="3127300"/>
            <a:ext cx="20424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100">
                <a:solidFill>
                  <a:schemeClr val="dk1"/>
                </a:solidFill>
                <a:latin typeface="Poppins"/>
                <a:ea typeface="Poppins"/>
                <a:cs typeface="Poppins"/>
                <a:sym typeface="Poppins"/>
              </a:rPr>
              <a:t>Harga disesuaikan dengan volume pembelian. </a:t>
            </a:r>
            <a:endParaRPr sz="1100">
              <a:solidFill>
                <a:schemeClr val="dk1"/>
              </a:solidFill>
              <a:latin typeface="Poppins"/>
              <a:ea typeface="Poppins"/>
              <a:cs typeface="Poppins"/>
              <a:sym typeface="Poppins"/>
            </a:endParaRPr>
          </a:p>
        </p:txBody>
      </p:sp>
      <p:pic>
        <p:nvPicPr>
          <p:cNvPr id="1038" name="Google Shape;1038;p59"/>
          <p:cNvPicPr preferRelativeResize="0"/>
          <p:nvPr/>
        </p:nvPicPr>
        <p:blipFill rotWithShape="1">
          <a:blip r:embed="rId4">
            <a:alphaModFix/>
          </a:blip>
          <a:srcRect b="11215" l="3994" r="3958" t="14562"/>
          <a:stretch/>
        </p:blipFill>
        <p:spPr>
          <a:xfrm>
            <a:off x="7169863" y="2035425"/>
            <a:ext cx="1225775" cy="988450"/>
          </a:xfrm>
          <a:prstGeom prst="rect">
            <a:avLst/>
          </a:prstGeom>
          <a:noFill/>
          <a:ln>
            <a:noFill/>
          </a:ln>
        </p:spPr>
      </p:pic>
      <p:sp>
        <p:nvSpPr>
          <p:cNvPr id="1039" name="Google Shape;1039;p59"/>
          <p:cNvSpPr txBox="1"/>
          <p:nvPr/>
        </p:nvSpPr>
        <p:spPr>
          <a:xfrm>
            <a:off x="7592800" y="2197875"/>
            <a:ext cx="8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040" name="Google Shape;1040;p59"/>
          <p:cNvSpPr txBox="1"/>
          <p:nvPr>
            <p:ph idx="4294967295" type="subTitle"/>
          </p:nvPr>
        </p:nvSpPr>
        <p:spPr>
          <a:xfrm>
            <a:off x="7348803" y="2264425"/>
            <a:ext cx="8679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1000">
                <a:solidFill>
                  <a:schemeClr val="dk1"/>
                </a:solidFill>
                <a:latin typeface="Poppins"/>
                <a:ea typeface="Poppins"/>
                <a:cs typeface="Poppins"/>
                <a:sym typeface="Poppins"/>
              </a:rPr>
              <a:t>Volume Pricing</a:t>
            </a:r>
            <a:endParaRPr sz="1000">
              <a:solidFill>
                <a:schemeClr val="dk1"/>
              </a:solidFill>
              <a:latin typeface="Poppins"/>
              <a:ea typeface="Poppins"/>
              <a:cs typeface="Poppins"/>
              <a:sym typeface="Poppins"/>
            </a:endParaRPr>
          </a:p>
        </p:txBody>
      </p:sp>
      <p:sp>
        <p:nvSpPr>
          <p:cNvPr id="1041" name="Google Shape;1041;p59"/>
          <p:cNvSpPr/>
          <p:nvPr/>
        </p:nvSpPr>
        <p:spPr>
          <a:xfrm>
            <a:off x="7679083" y="198227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60"/>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0"/>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0"/>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9" name="Google Shape;1049;p60"/>
          <p:cNvPicPr preferRelativeResize="0"/>
          <p:nvPr/>
        </p:nvPicPr>
        <p:blipFill>
          <a:blip r:embed="rId3">
            <a:alphaModFix/>
          </a:blip>
          <a:stretch>
            <a:fillRect/>
          </a:stretch>
        </p:blipFill>
        <p:spPr>
          <a:xfrm>
            <a:off x="8310750" y="57475"/>
            <a:ext cx="789699" cy="342424"/>
          </a:xfrm>
          <a:prstGeom prst="rect">
            <a:avLst/>
          </a:prstGeom>
          <a:noFill/>
          <a:ln>
            <a:noFill/>
          </a:ln>
        </p:spPr>
      </p:pic>
      <p:sp>
        <p:nvSpPr>
          <p:cNvPr id="1050" name="Google Shape;1050;p60"/>
          <p:cNvSpPr txBox="1"/>
          <p:nvPr/>
        </p:nvSpPr>
        <p:spPr>
          <a:xfrm>
            <a:off x="566325" y="962725"/>
            <a:ext cx="797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200">
                <a:solidFill>
                  <a:schemeClr val="dk1"/>
                </a:solidFill>
                <a:highlight>
                  <a:schemeClr val="lt1"/>
                </a:highlight>
              </a:rPr>
              <a:t>Strategi penetapan </a:t>
            </a:r>
            <a:r>
              <a:rPr b="1" lang="id" sz="1200">
                <a:solidFill>
                  <a:schemeClr val="dk1"/>
                </a:solidFill>
                <a:highlight>
                  <a:schemeClr val="lt1"/>
                </a:highlight>
              </a:rPr>
              <a:t>harga yang fleksibel di mana harga akan berfluktuasi atau disesuaikan berdasarkan permintaan pasar dan pelanggan.</a:t>
            </a:r>
            <a:r>
              <a:rPr lang="id" sz="1200">
                <a:solidFill>
                  <a:schemeClr val="dk1"/>
                </a:solidFill>
                <a:highlight>
                  <a:schemeClr val="lt1"/>
                </a:highlight>
              </a:rPr>
              <a:t> Pendekatan ini pada dasarnya menggunakan negosiasi. </a:t>
            </a:r>
            <a:endParaRPr sz="1200">
              <a:solidFill>
                <a:schemeClr val="dk1"/>
              </a:solidFill>
              <a:highlight>
                <a:schemeClr val="lt1"/>
              </a:highlight>
            </a:endParaRPr>
          </a:p>
        </p:txBody>
      </p:sp>
      <p:sp>
        <p:nvSpPr>
          <p:cNvPr id="1051" name="Google Shape;1051;p60"/>
          <p:cNvSpPr/>
          <p:nvPr/>
        </p:nvSpPr>
        <p:spPr>
          <a:xfrm>
            <a:off x="566325" y="399900"/>
            <a:ext cx="8061300" cy="506400"/>
          </a:xfrm>
          <a:prstGeom prst="flowChartAlternateProcess">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3000">
                <a:solidFill>
                  <a:srgbClr val="FEB200"/>
                </a:solidFill>
                <a:latin typeface="Poppins"/>
                <a:ea typeface="Poppins"/>
                <a:cs typeface="Poppins"/>
                <a:sym typeface="Poppins"/>
              </a:rPr>
              <a:t>Dynamic</a:t>
            </a:r>
            <a:r>
              <a:rPr b="1" lang="id" sz="3000">
                <a:solidFill>
                  <a:srgbClr val="FEB200"/>
                </a:solidFill>
                <a:latin typeface="Poppins"/>
                <a:ea typeface="Poppins"/>
                <a:cs typeface="Poppins"/>
                <a:sym typeface="Poppins"/>
              </a:rPr>
              <a:t> Pricing</a:t>
            </a:r>
            <a:endParaRPr b="1" sz="3000">
              <a:solidFill>
                <a:srgbClr val="FEB200"/>
              </a:solidFill>
              <a:latin typeface="Poppins"/>
              <a:ea typeface="Poppins"/>
              <a:cs typeface="Poppins"/>
              <a:sym typeface="Poppins"/>
            </a:endParaRPr>
          </a:p>
        </p:txBody>
      </p:sp>
      <p:sp>
        <p:nvSpPr>
          <p:cNvPr id="1052" name="Google Shape;1052;p60"/>
          <p:cNvSpPr txBox="1"/>
          <p:nvPr>
            <p:ph idx="4294967295" type="subTitle"/>
          </p:nvPr>
        </p:nvSpPr>
        <p:spPr>
          <a:xfrm>
            <a:off x="737375" y="3160650"/>
            <a:ext cx="20424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1100">
                <a:solidFill>
                  <a:schemeClr val="dk1"/>
                </a:solidFill>
                <a:latin typeface="Poppins"/>
                <a:ea typeface="Poppins"/>
                <a:cs typeface="Poppins"/>
                <a:sym typeface="Poppins"/>
              </a:rPr>
              <a:t>Harga ditetapkan berdasarkan negosiasi </a:t>
            </a:r>
            <a:r>
              <a:rPr lang="id" sz="1100">
                <a:solidFill>
                  <a:schemeClr val="dk1"/>
                </a:solidFill>
                <a:latin typeface="Poppins"/>
                <a:ea typeface="Poppins"/>
                <a:cs typeface="Poppins"/>
                <a:sym typeface="Poppins"/>
              </a:rPr>
              <a:t>dengan catatan </a:t>
            </a:r>
            <a:r>
              <a:rPr b="1" lang="id" sz="1100">
                <a:solidFill>
                  <a:schemeClr val="dk1"/>
                </a:solidFill>
                <a:latin typeface="Poppins"/>
                <a:ea typeface="Poppins"/>
                <a:cs typeface="Poppins"/>
                <a:sym typeface="Poppins"/>
              </a:rPr>
              <a:t>tidak dibawah cost atau modal </a:t>
            </a:r>
            <a:r>
              <a:rPr lang="id" sz="1100">
                <a:solidFill>
                  <a:schemeClr val="dk1"/>
                </a:solidFill>
                <a:latin typeface="Poppins"/>
                <a:ea typeface="Poppins"/>
                <a:cs typeface="Poppins"/>
                <a:sym typeface="Poppins"/>
              </a:rPr>
              <a:t>yang ditetapkan sebelumnya. </a:t>
            </a:r>
            <a:endParaRPr sz="1100">
              <a:solidFill>
                <a:schemeClr val="dk1"/>
              </a:solidFill>
              <a:latin typeface="Poppins"/>
              <a:ea typeface="Poppins"/>
              <a:cs typeface="Poppins"/>
              <a:sym typeface="Poppins"/>
            </a:endParaRPr>
          </a:p>
        </p:txBody>
      </p:sp>
      <p:pic>
        <p:nvPicPr>
          <p:cNvPr id="1053" name="Google Shape;1053;p60"/>
          <p:cNvPicPr preferRelativeResize="0"/>
          <p:nvPr/>
        </p:nvPicPr>
        <p:blipFill rotWithShape="1">
          <a:blip r:embed="rId4">
            <a:alphaModFix/>
          </a:blip>
          <a:srcRect b="11215" l="3994" r="3958" t="14562"/>
          <a:stretch/>
        </p:blipFill>
        <p:spPr>
          <a:xfrm>
            <a:off x="1095850" y="2068775"/>
            <a:ext cx="1225775" cy="988450"/>
          </a:xfrm>
          <a:prstGeom prst="rect">
            <a:avLst/>
          </a:prstGeom>
          <a:noFill/>
          <a:ln>
            <a:noFill/>
          </a:ln>
        </p:spPr>
      </p:pic>
      <p:sp>
        <p:nvSpPr>
          <p:cNvPr id="1054" name="Google Shape;1054;p60"/>
          <p:cNvSpPr txBox="1"/>
          <p:nvPr/>
        </p:nvSpPr>
        <p:spPr>
          <a:xfrm>
            <a:off x="1518788" y="2231225"/>
            <a:ext cx="8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055" name="Google Shape;1055;p60"/>
          <p:cNvSpPr txBox="1"/>
          <p:nvPr>
            <p:ph idx="4294967295" type="subTitle"/>
          </p:nvPr>
        </p:nvSpPr>
        <p:spPr>
          <a:xfrm>
            <a:off x="1116900" y="2412850"/>
            <a:ext cx="11502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1000">
                <a:solidFill>
                  <a:schemeClr val="dk1"/>
                </a:solidFill>
                <a:latin typeface="Poppins"/>
                <a:ea typeface="Poppins"/>
                <a:cs typeface="Poppins"/>
                <a:sym typeface="Poppins"/>
              </a:rPr>
              <a:t>Negotiation</a:t>
            </a:r>
            <a:endParaRPr sz="1000">
              <a:solidFill>
                <a:schemeClr val="dk1"/>
              </a:solidFill>
              <a:latin typeface="Poppins"/>
              <a:ea typeface="Poppins"/>
              <a:cs typeface="Poppins"/>
              <a:sym typeface="Poppins"/>
            </a:endParaRPr>
          </a:p>
        </p:txBody>
      </p:sp>
      <p:sp>
        <p:nvSpPr>
          <p:cNvPr id="1056" name="Google Shape;1056;p60"/>
          <p:cNvSpPr/>
          <p:nvPr/>
        </p:nvSpPr>
        <p:spPr>
          <a:xfrm>
            <a:off x="1605071" y="201562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0"/>
          <p:cNvSpPr txBox="1"/>
          <p:nvPr>
            <p:ph idx="4294967295" type="subTitle"/>
          </p:nvPr>
        </p:nvSpPr>
        <p:spPr>
          <a:xfrm>
            <a:off x="3694350" y="3160650"/>
            <a:ext cx="20424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100">
                <a:solidFill>
                  <a:schemeClr val="dk1"/>
                </a:solidFill>
                <a:latin typeface="Poppins"/>
                <a:ea typeface="Poppins"/>
                <a:cs typeface="Poppins"/>
                <a:sym typeface="Poppins"/>
              </a:rPr>
              <a:t>Penetapan harga </a:t>
            </a:r>
            <a:r>
              <a:rPr b="1" lang="id" sz="1100">
                <a:solidFill>
                  <a:schemeClr val="dk1"/>
                </a:solidFill>
                <a:latin typeface="Poppins"/>
                <a:ea typeface="Poppins"/>
                <a:cs typeface="Poppins"/>
                <a:sym typeface="Poppins"/>
              </a:rPr>
              <a:t>berdasarkan permintaan dan penawaran oleh pasar.</a:t>
            </a:r>
            <a:r>
              <a:rPr lang="id" sz="1100">
                <a:solidFill>
                  <a:schemeClr val="dk1"/>
                </a:solidFill>
                <a:latin typeface="Poppins"/>
                <a:ea typeface="Poppins"/>
                <a:cs typeface="Poppins"/>
                <a:sym typeface="Poppins"/>
              </a:rPr>
              <a:t> Contoh: Permintaan barang naik, harga ikut naik begitupun sebaliknya. </a:t>
            </a:r>
            <a:endParaRPr sz="1100">
              <a:solidFill>
                <a:schemeClr val="dk1"/>
              </a:solidFill>
              <a:latin typeface="Poppins"/>
              <a:ea typeface="Poppins"/>
              <a:cs typeface="Poppins"/>
              <a:sym typeface="Poppins"/>
            </a:endParaRPr>
          </a:p>
        </p:txBody>
      </p:sp>
      <p:pic>
        <p:nvPicPr>
          <p:cNvPr id="1058" name="Google Shape;1058;p60"/>
          <p:cNvPicPr preferRelativeResize="0"/>
          <p:nvPr/>
        </p:nvPicPr>
        <p:blipFill rotWithShape="1">
          <a:blip r:embed="rId4">
            <a:alphaModFix/>
          </a:blip>
          <a:srcRect b="11215" l="3994" r="3958" t="14562"/>
          <a:stretch/>
        </p:blipFill>
        <p:spPr>
          <a:xfrm>
            <a:off x="4052825" y="2068775"/>
            <a:ext cx="1225775" cy="988450"/>
          </a:xfrm>
          <a:prstGeom prst="rect">
            <a:avLst/>
          </a:prstGeom>
          <a:noFill/>
          <a:ln>
            <a:noFill/>
          </a:ln>
        </p:spPr>
      </p:pic>
      <p:sp>
        <p:nvSpPr>
          <p:cNvPr id="1059" name="Google Shape;1059;p60"/>
          <p:cNvSpPr txBox="1"/>
          <p:nvPr/>
        </p:nvSpPr>
        <p:spPr>
          <a:xfrm>
            <a:off x="4475763" y="2231225"/>
            <a:ext cx="8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060" name="Google Shape;1060;p60"/>
          <p:cNvSpPr txBox="1"/>
          <p:nvPr>
            <p:ph idx="4294967295" type="subTitle"/>
          </p:nvPr>
        </p:nvSpPr>
        <p:spPr>
          <a:xfrm>
            <a:off x="4127975" y="2412850"/>
            <a:ext cx="10755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1100">
                <a:solidFill>
                  <a:schemeClr val="dk1"/>
                </a:solidFill>
                <a:latin typeface="Poppins"/>
                <a:ea typeface="Poppins"/>
                <a:cs typeface="Poppins"/>
                <a:sym typeface="Poppins"/>
              </a:rPr>
              <a:t>Real-time</a:t>
            </a:r>
            <a:endParaRPr sz="1100">
              <a:solidFill>
                <a:schemeClr val="dk1"/>
              </a:solidFill>
              <a:latin typeface="Poppins"/>
              <a:ea typeface="Poppins"/>
              <a:cs typeface="Poppins"/>
              <a:sym typeface="Poppins"/>
            </a:endParaRPr>
          </a:p>
        </p:txBody>
      </p:sp>
      <p:sp>
        <p:nvSpPr>
          <p:cNvPr id="1061" name="Google Shape;1061;p60"/>
          <p:cNvSpPr/>
          <p:nvPr/>
        </p:nvSpPr>
        <p:spPr>
          <a:xfrm>
            <a:off x="4562046" y="201562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0"/>
          <p:cNvSpPr txBox="1"/>
          <p:nvPr>
            <p:ph idx="4294967295" type="subTitle"/>
          </p:nvPr>
        </p:nvSpPr>
        <p:spPr>
          <a:xfrm>
            <a:off x="6535213" y="3160650"/>
            <a:ext cx="20424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d" sz="1100">
                <a:solidFill>
                  <a:schemeClr val="dk1"/>
                </a:solidFill>
                <a:latin typeface="Poppins"/>
                <a:ea typeface="Poppins"/>
                <a:cs typeface="Poppins"/>
                <a:sym typeface="Poppins"/>
              </a:rPr>
              <a:t>Harga produk ditentukan </a:t>
            </a:r>
            <a:r>
              <a:rPr b="1" lang="id" sz="1100">
                <a:solidFill>
                  <a:schemeClr val="dk1"/>
                </a:solidFill>
                <a:latin typeface="Poppins"/>
                <a:ea typeface="Poppins"/>
                <a:cs typeface="Poppins"/>
                <a:sym typeface="Poppins"/>
              </a:rPr>
              <a:t>berdasarkan sistem lelang. </a:t>
            </a:r>
            <a:endParaRPr b="1" sz="1100">
              <a:solidFill>
                <a:schemeClr val="dk1"/>
              </a:solidFill>
              <a:latin typeface="Poppins"/>
              <a:ea typeface="Poppins"/>
              <a:cs typeface="Poppins"/>
              <a:sym typeface="Poppins"/>
            </a:endParaRPr>
          </a:p>
          <a:p>
            <a:pPr indent="0" lvl="0" marL="0" rtl="0" algn="ctr">
              <a:spcBef>
                <a:spcPts val="0"/>
              </a:spcBef>
              <a:spcAft>
                <a:spcPts val="0"/>
              </a:spcAft>
              <a:buClr>
                <a:schemeClr val="dk1"/>
              </a:buClr>
              <a:buSzPts val="1100"/>
              <a:buFont typeface="Arial"/>
              <a:buNone/>
            </a:pPr>
            <a:r>
              <a:t/>
            </a:r>
            <a:endParaRPr sz="1100">
              <a:solidFill>
                <a:schemeClr val="dk1"/>
              </a:solidFill>
              <a:latin typeface="Poppins"/>
              <a:ea typeface="Poppins"/>
              <a:cs typeface="Poppins"/>
              <a:sym typeface="Poppins"/>
            </a:endParaRPr>
          </a:p>
          <a:p>
            <a:pPr indent="0" lvl="0" marL="0" rtl="0" algn="ctr">
              <a:spcBef>
                <a:spcPts val="0"/>
              </a:spcBef>
              <a:spcAft>
                <a:spcPts val="0"/>
              </a:spcAft>
              <a:buNone/>
            </a:pPr>
            <a:r>
              <a:t/>
            </a:r>
            <a:endParaRPr sz="1100">
              <a:solidFill>
                <a:schemeClr val="dk1"/>
              </a:solidFill>
              <a:latin typeface="Poppins"/>
              <a:ea typeface="Poppins"/>
              <a:cs typeface="Poppins"/>
              <a:sym typeface="Poppins"/>
            </a:endParaRPr>
          </a:p>
        </p:txBody>
      </p:sp>
      <p:pic>
        <p:nvPicPr>
          <p:cNvPr id="1063" name="Google Shape;1063;p60"/>
          <p:cNvPicPr preferRelativeResize="0"/>
          <p:nvPr/>
        </p:nvPicPr>
        <p:blipFill rotWithShape="1">
          <a:blip r:embed="rId4">
            <a:alphaModFix/>
          </a:blip>
          <a:srcRect b="11215" l="3994" r="3958" t="14562"/>
          <a:stretch/>
        </p:blipFill>
        <p:spPr>
          <a:xfrm>
            <a:off x="6893688" y="2068775"/>
            <a:ext cx="1225775" cy="988450"/>
          </a:xfrm>
          <a:prstGeom prst="rect">
            <a:avLst/>
          </a:prstGeom>
          <a:noFill/>
          <a:ln>
            <a:noFill/>
          </a:ln>
        </p:spPr>
      </p:pic>
      <p:sp>
        <p:nvSpPr>
          <p:cNvPr id="1064" name="Google Shape;1064;p60"/>
          <p:cNvSpPr txBox="1"/>
          <p:nvPr/>
        </p:nvSpPr>
        <p:spPr>
          <a:xfrm>
            <a:off x="7316625" y="2231225"/>
            <a:ext cx="8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065" name="Google Shape;1065;p60"/>
          <p:cNvSpPr txBox="1"/>
          <p:nvPr>
            <p:ph idx="4294967295" type="subTitle"/>
          </p:nvPr>
        </p:nvSpPr>
        <p:spPr>
          <a:xfrm>
            <a:off x="7072641" y="2412850"/>
            <a:ext cx="867900" cy="3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1000">
                <a:solidFill>
                  <a:schemeClr val="dk1"/>
                </a:solidFill>
                <a:latin typeface="Poppins"/>
                <a:ea typeface="Poppins"/>
                <a:cs typeface="Poppins"/>
                <a:sym typeface="Poppins"/>
              </a:rPr>
              <a:t>Auction</a:t>
            </a:r>
            <a:endParaRPr sz="1000">
              <a:solidFill>
                <a:schemeClr val="dk1"/>
              </a:solidFill>
              <a:latin typeface="Poppins"/>
              <a:ea typeface="Poppins"/>
              <a:cs typeface="Poppins"/>
              <a:sym typeface="Poppins"/>
            </a:endParaRPr>
          </a:p>
        </p:txBody>
      </p:sp>
      <p:sp>
        <p:nvSpPr>
          <p:cNvPr id="1066" name="Google Shape;1066;p60"/>
          <p:cNvSpPr/>
          <p:nvPr/>
        </p:nvSpPr>
        <p:spPr>
          <a:xfrm>
            <a:off x="7402908" y="2015626"/>
            <a:ext cx="207300" cy="197700"/>
          </a:xfrm>
          <a:prstGeom prst="ellipse">
            <a:avLst/>
          </a:prstGeom>
          <a:solidFill>
            <a:srgbClr val="FEB200"/>
          </a:solidFill>
          <a:ln>
            <a:noFill/>
          </a:ln>
          <a:effectLst>
            <a:outerShdw blurRad="85725" rotWithShape="0" algn="bl" dir="5760000" dist="3810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61"/>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1"/>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1"/>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4" name="Google Shape;1074;p61"/>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1075" name="Google Shape;1075;p61"/>
          <p:cNvSpPr/>
          <p:nvPr/>
        </p:nvSpPr>
        <p:spPr>
          <a:xfrm>
            <a:off x="7616175" y="0"/>
            <a:ext cx="1527900" cy="113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6" name="Google Shape;1076;p61"/>
          <p:cNvPicPr preferRelativeResize="0"/>
          <p:nvPr/>
        </p:nvPicPr>
        <p:blipFill>
          <a:blip r:embed="rId3">
            <a:alphaModFix/>
          </a:blip>
          <a:stretch>
            <a:fillRect/>
          </a:stretch>
        </p:blipFill>
        <p:spPr>
          <a:xfrm>
            <a:off x="8407550" y="111075"/>
            <a:ext cx="664202" cy="288001"/>
          </a:xfrm>
          <a:prstGeom prst="rect">
            <a:avLst/>
          </a:prstGeom>
          <a:noFill/>
          <a:ln>
            <a:noFill/>
          </a:ln>
        </p:spPr>
      </p:pic>
      <p:sp>
        <p:nvSpPr>
          <p:cNvPr id="1077" name="Google Shape;1077;p61"/>
          <p:cNvSpPr/>
          <p:nvPr/>
        </p:nvSpPr>
        <p:spPr>
          <a:xfrm>
            <a:off x="3291152" y="1866850"/>
            <a:ext cx="2561700" cy="645600"/>
          </a:xfrm>
          <a:prstGeom prst="flowChartAlternateProcess">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solidFill>
                  <a:schemeClr val="dk1"/>
                </a:solidFill>
                <a:latin typeface="Poppins"/>
                <a:ea typeface="Poppins"/>
                <a:cs typeface="Poppins"/>
                <a:sym typeface="Poppins"/>
              </a:rPr>
              <a:t>What is your price?</a:t>
            </a:r>
            <a:endParaRPr sz="1200"/>
          </a:p>
        </p:txBody>
      </p:sp>
      <p:sp>
        <p:nvSpPr>
          <p:cNvPr id="1078" name="Google Shape;1078;p61"/>
          <p:cNvSpPr txBox="1"/>
          <p:nvPr/>
        </p:nvSpPr>
        <p:spPr>
          <a:xfrm>
            <a:off x="1081575" y="2608800"/>
            <a:ext cx="7255500" cy="1600800"/>
          </a:xfrm>
          <a:prstGeom prst="rect">
            <a:avLst/>
          </a:prstGeom>
          <a:noFill/>
          <a:ln>
            <a:noFill/>
          </a:ln>
        </p:spPr>
        <p:txBody>
          <a:bodyPr anchorCtr="0" anchor="t" bIns="91425" lIns="91425" spcFirstLastPara="1" rIns="91425" wrap="square" tIns="91425">
            <a:spAutoFit/>
          </a:bodyPr>
          <a:lstStyle/>
          <a:p>
            <a:pPr indent="-298450" lvl="0" marL="269999" rtl="0" algn="just">
              <a:spcBef>
                <a:spcPts val="0"/>
              </a:spcBef>
              <a:spcAft>
                <a:spcPts val="0"/>
              </a:spcAft>
              <a:buClr>
                <a:schemeClr val="dk1"/>
              </a:buClr>
              <a:buSzPts val="1100"/>
              <a:buFont typeface="Poppins"/>
              <a:buChar char="●"/>
            </a:pPr>
            <a:r>
              <a:rPr lang="id" sz="1100">
                <a:solidFill>
                  <a:schemeClr val="dk1"/>
                </a:solidFill>
                <a:latin typeface="Poppins"/>
                <a:ea typeface="Poppins"/>
                <a:cs typeface="Poppins"/>
                <a:sym typeface="Poppins"/>
              </a:rPr>
              <a:t>Setelah memahami mengenai:</a:t>
            </a:r>
            <a:endParaRPr sz="1100">
              <a:solidFill>
                <a:schemeClr val="dk1"/>
              </a:solidFill>
              <a:latin typeface="Poppins"/>
              <a:ea typeface="Poppins"/>
              <a:cs typeface="Poppins"/>
              <a:sym typeface="Poppins"/>
            </a:endParaRPr>
          </a:p>
          <a:p>
            <a:pPr indent="0" lvl="0" marL="457200" rtl="0" algn="just">
              <a:spcBef>
                <a:spcPts val="0"/>
              </a:spcBef>
              <a:spcAft>
                <a:spcPts val="0"/>
              </a:spcAft>
              <a:buNone/>
            </a:pPr>
            <a:r>
              <a:t/>
            </a:r>
            <a:endParaRPr sz="1100">
              <a:solidFill>
                <a:schemeClr val="dk1"/>
              </a:solidFill>
              <a:latin typeface="Poppins"/>
              <a:ea typeface="Poppins"/>
              <a:cs typeface="Poppins"/>
              <a:sym typeface="Poppins"/>
            </a:endParaRPr>
          </a:p>
          <a:p>
            <a:pPr indent="-298450" lvl="0" marL="457200" rtl="0" algn="just">
              <a:spcBef>
                <a:spcPts val="0"/>
              </a:spcBef>
              <a:spcAft>
                <a:spcPts val="0"/>
              </a:spcAft>
              <a:buClr>
                <a:schemeClr val="dk1"/>
              </a:buClr>
              <a:buSzPts val="1100"/>
              <a:buFont typeface="Poppins"/>
              <a:buChar char="-"/>
            </a:pPr>
            <a:r>
              <a:rPr b="1" i="1" lang="id" sz="1100">
                <a:solidFill>
                  <a:schemeClr val="dk1"/>
                </a:solidFill>
                <a:latin typeface="Poppins"/>
                <a:ea typeface="Poppins"/>
                <a:cs typeface="Poppins"/>
                <a:sym typeface="Poppins"/>
              </a:rPr>
              <a:t>"How will you charge?"</a:t>
            </a:r>
            <a:r>
              <a:rPr b="1" lang="id" sz="1100">
                <a:solidFill>
                  <a:schemeClr val="dk1"/>
                </a:solidFill>
                <a:latin typeface="Poppins"/>
                <a:ea typeface="Poppins"/>
                <a:cs typeface="Poppins"/>
                <a:sym typeface="Poppins"/>
              </a:rPr>
              <a:t> </a:t>
            </a:r>
            <a:r>
              <a:rPr lang="id" sz="1100">
                <a:solidFill>
                  <a:schemeClr val="dk1"/>
                </a:solidFill>
                <a:latin typeface="Poppins"/>
                <a:ea typeface="Poppins"/>
                <a:cs typeface="Poppins"/>
                <a:sym typeface="Poppins"/>
              </a:rPr>
              <a:t>(jenis-jenis dari revenue stream)</a:t>
            </a:r>
            <a:endParaRPr sz="1100">
              <a:solidFill>
                <a:schemeClr val="dk1"/>
              </a:solidFill>
              <a:latin typeface="Poppins"/>
              <a:ea typeface="Poppins"/>
              <a:cs typeface="Poppins"/>
              <a:sym typeface="Poppins"/>
            </a:endParaRPr>
          </a:p>
          <a:p>
            <a:pPr indent="-298450" lvl="0" marL="457200" rtl="0" algn="just">
              <a:spcBef>
                <a:spcPts val="0"/>
              </a:spcBef>
              <a:spcAft>
                <a:spcPts val="0"/>
              </a:spcAft>
              <a:buClr>
                <a:schemeClr val="dk1"/>
              </a:buClr>
              <a:buSzPts val="1100"/>
              <a:buFont typeface="Poppins"/>
              <a:buChar char="-"/>
            </a:pPr>
            <a:r>
              <a:rPr b="1" i="1" lang="id" sz="1100">
                <a:solidFill>
                  <a:schemeClr val="dk1"/>
                </a:solidFill>
                <a:latin typeface="Poppins"/>
                <a:ea typeface="Poppins"/>
                <a:cs typeface="Poppins"/>
                <a:sym typeface="Poppins"/>
              </a:rPr>
              <a:t>"Who will you charge?"</a:t>
            </a:r>
            <a:r>
              <a:rPr lang="id" sz="1100">
                <a:solidFill>
                  <a:schemeClr val="dk1"/>
                </a:solidFill>
                <a:latin typeface="Poppins"/>
                <a:ea typeface="Poppins"/>
                <a:cs typeface="Poppins"/>
                <a:sym typeface="Poppins"/>
              </a:rPr>
              <a:t>(segmentasi market yang akan dibebankan untuk pembelian produk)</a:t>
            </a:r>
            <a:endParaRPr sz="1100">
              <a:solidFill>
                <a:schemeClr val="dk1"/>
              </a:solidFill>
              <a:latin typeface="Poppins"/>
              <a:ea typeface="Poppins"/>
              <a:cs typeface="Poppins"/>
              <a:sym typeface="Poppins"/>
            </a:endParaRPr>
          </a:p>
          <a:p>
            <a:pPr indent="-298450" lvl="0" marL="457200" rtl="0" algn="just">
              <a:spcBef>
                <a:spcPts val="0"/>
              </a:spcBef>
              <a:spcAft>
                <a:spcPts val="0"/>
              </a:spcAft>
              <a:buClr>
                <a:schemeClr val="dk1"/>
              </a:buClr>
              <a:buSzPts val="1100"/>
              <a:buFont typeface="Poppins"/>
              <a:buChar char="-"/>
            </a:pPr>
            <a:r>
              <a:rPr b="1" i="1" lang="id" sz="1100">
                <a:solidFill>
                  <a:schemeClr val="dk1"/>
                </a:solidFill>
                <a:latin typeface="Poppins"/>
                <a:ea typeface="Poppins"/>
                <a:cs typeface="Poppins"/>
                <a:sym typeface="Poppins"/>
              </a:rPr>
              <a:t>"How will you price"</a:t>
            </a:r>
            <a:r>
              <a:rPr lang="id" sz="1100">
                <a:solidFill>
                  <a:schemeClr val="dk1"/>
                </a:solidFill>
                <a:latin typeface="Poppins"/>
                <a:ea typeface="Poppins"/>
                <a:cs typeface="Poppins"/>
                <a:sym typeface="Poppins"/>
              </a:rPr>
              <a:t> (strategi pricing yang telah ditetapkan)</a:t>
            </a:r>
            <a:endParaRPr sz="1100">
              <a:solidFill>
                <a:schemeClr val="dk1"/>
              </a:solidFill>
              <a:latin typeface="Poppins"/>
              <a:ea typeface="Poppins"/>
              <a:cs typeface="Poppins"/>
              <a:sym typeface="Poppins"/>
            </a:endParaRPr>
          </a:p>
          <a:p>
            <a:pPr indent="0" lvl="0" marL="0" rtl="0" algn="just">
              <a:spcBef>
                <a:spcPts val="0"/>
              </a:spcBef>
              <a:spcAft>
                <a:spcPts val="0"/>
              </a:spcAft>
              <a:buNone/>
            </a:pPr>
            <a:r>
              <a:t/>
            </a:r>
            <a:endParaRPr sz="1100">
              <a:solidFill>
                <a:schemeClr val="dk1"/>
              </a:solidFill>
              <a:latin typeface="Poppins"/>
              <a:ea typeface="Poppins"/>
              <a:cs typeface="Poppins"/>
              <a:sym typeface="Poppins"/>
            </a:endParaRPr>
          </a:p>
          <a:p>
            <a:pPr indent="-298450" lvl="0" marL="269999" rtl="0" algn="just">
              <a:spcBef>
                <a:spcPts val="0"/>
              </a:spcBef>
              <a:spcAft>
                <a:spcPts val="0"/>
              </a:spcAft>
              <a:buClr>
                <a:schemeClr val="dk1"/>
              </a:buClr>
              <a:buSzPts val="1100"/>
              <a:buFont typeface="Poppins"/>
              <a:buChar char="●"/>
            </a:pPr>
            <a:r>
              <a:rPr lang="id" sz="1100">
                <a:solidFill>
                  <a:schemeClr val="dk1"/>
                </a:solidFill>
                <a:latin typeface="Poppins"/>
                <a:ea typeface="Poppins"/>
                <a:cs typeface="Poppins"/>
                <a:sym typeface="Poppins"/>
              </a:rPr>
              <a:t>Saatnya mengetahui mengenai hal yang perlu dipertimbangkan setelah penentuan harga. </a:t>
            </a:r>
            <a:endParaRPr sz="1100">
              <a:solidFill>
                <a:schemeClr val="dk1"/>
              </a:solidFill>
              <a:latin typeface="Poppins"/>
              <a:ea typeface="Poppins"/>
              <a:cs typeface="Poppins"/>
              <a:sym typeface="Poppins"/>
            </a:endParaRPr>
          </a:p>
          <a:p>
            <a:pPr indent="0" lvl="0" marL="0" rtl="0" algn="just">
              <a:spcBef>
                <a:spcPts val="0"/>
              </a:spcBef>
              <a:spcAft>
                <a:spcPts val="0"/>
              </a:spcAft>
              <a:buNone/>
            </a:pPr>
            <a:r>
              <a:t/>
            </a:r>
            <a:endParaRPr sz="1500">
              <a:latin typeface="Poppins"/>
              <a:ea typeface="Poppins"/>
              <a:cs typeface="Poppins"/>
              <a:sym typeface="Poppins"/>
            </a:endParaRPr>
          </a:p>
        </p:txBody>
      </p:sp>
      <p:sp>
        <p:nvSpPr>
          <p:cNvPr id="1079" name="Google Shape;1079;p61"/>
          <p:cNvSpPr txBox="1"/>
          <p:nvPr>
            <p:ph type="title"/>
          </p:nvPr>
        </p:nvSpPr>
        <p:spPr>
          <a:xfrm>
            <a:off x="304800" y="111075"/>
            <a:ext cx="2808300" cy="1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100">
                <a:latin typeface="Poppins"/>
                <a:ea typeface="Poppins"/>
                <a:cs typeface="Poppins"/>
                <a:sym typeface="Poppins"/>
              </a:rPr>
              <a:t>4 Questions</a:t>
            </a:r>
            <a:endParaRPr sz="1100">
              <a:latin typeface="Poppins"/>
              <a:ea typeface="Poppins"/>
              <a:cs typeface="Poppins"/>
              <a:sym typeface="Poppins"/>
            </a:endParaRPr>
          </a:p>
        </p:txBody>
      </p:sp>
      <p:sp>
        <p:nvSpPr>
          <p:cNvPr id="1080" name="Google Shape;1080;p61"/>
          <p:cNvSpPr txBox="1"/>
          <p:nvPr>
            <p:ph idx="4294967295" type="title"/>
          </p:nvPr>
        </p:nvSpPr>
        <p:spPr>
          <a:xfrm>
            <a:off x="254965" y="319448"/>
            <a:ext cx="4796700" cy="4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2000">
                <a:latin typeface="Poppins"/>
                <a:ea typeface="Poppins"/>
                <a:cs typeface="Poppins"/>
                <a:sym typeface="Poppins"/>
              </a:rPr>
              <a:t>What is your price?</a:t>
            </a:r>
            <a:endParaRPr b="1" sz="2000">
              <a:latin typeface="Poppins"/>
              <a:ea typeface="Poppins"/>
              <a:cs typeface="Poppins"/>
              <a:sym typeface="Poppins"/>
            </a:endParaRPr>
          </a:p>
        </p:txBody>
      </p:sp>
      <p:grpSp>
        <p:nvGrpSpPr>
          <p:cNvPr id="1081" name="Google Shape;1081;p61"/>
          <p:cNvGrpSpPr/>
          <p:nvPr/>
        </p:nvGrpSpPr>
        <p:grpSpPr>
          <a:xfrm>
            <a:off x="4390724" y="1133408"/>
            <a:ext cx="362556" cy="552170"/>
            <a:chOff x="889120" y="881570"/>
            <a:chExt cx="195976" cy="298470"/>
          </a:xfrm>
        </p:grpSpPr>
        <p:sp>
          <p:nvSpPr>
            <p:cNvPr id="1082" name="Google Shape;1082;p61"/>
            <p:cNvSpPr/>
            <p:nvPr/>
          </p:nvSpPr>
          <p:spPr>
            <a:xfrm>
              <a:off x="892356" y="881570"/>
              <a:ext cx="192740" cy="298470"/>
            </a:xfrm>
            <a:custGeom>
              <a:rect b="b" l="l" r="r" t="t"/>
              <a:pathLst>
                <a:path extrusionOk="0" h="33946" w="21921">
                  <a:moveTo>
                    <a:pt x="21579" y="10815"/>
                  </a:moveTo>
                  <a:cubicBezTo>
                    <a:pt x="21591" y="10157"/>
                    <a:pt x="21158" y="9263"/>
                    <a:pt x="20197" y="8750"/>
                  </a:cubicBezTo>
                  <a:cubicBezTo>
                    <a:pt x="17053" y="7092"/>
                    <a:pt x="6158" y="1368"/>
                    <a:pt x="3171" y="237"/>
                  </a:cubicBezTo>
                  <a:cubicBezTo>
                    <a:pt x="2553" y="0"/>
                    <a:pt x="2211" y="105"/>
                    <a:pt x="1922" y="263"/>
                  </a:cubicBezTo>
                  <a:cubicBezTo>
                    <a:pt x="1356" y="553"/>
                    <a:pt x="487" y="711"/>
                    <a:pt x="422" y="1263"/>
                  </a:cubicBezTo>
                  <a:cubicBezTo>
                    <a:pt x="1" y="4500"/>
                    <a:pt x="1027" y="17736"/>
                    <a:pt x="1264" y="22183"/>
                  </a:cubicBezTo>
                  <a:cubicBezTo>
                    <a:pt x="1317" y="23130"/>
                    <a:pt x="1856" y="23736"/>
                    <a:pt x="2606" y="24262"/>
                  </a:cubicBezTo>
                  <a:cubicBezTo>
                    <a:pt x="3776" y="25091"/>
                    <a:pt x="8303" y="27130"/>
                    <a:pt x="8303" y="27130"/>
                  </a:cubicBezTo>
                  <a:lnTo>
                    <a:pt x="8448" y="31933"/>
                  </a:lnTo>
                  <a:lnTo>
                    <a:pt x="9829" y="31222"/>
                  </a:lnTo>
                  <a:lnTo>
                    <a:pt x="11605" y="28788"/>
                  </a:lnTo>
                  <a:cubicBezTo>
                    <a:pt x="11605" y="28788"/>
                    <a:pt x="16591" y="32565"/>
                    <a:pt x="19105" y="33722"/>
                  </a:cubicBezTo>
                  <a:cubicBezTo>
                    <a:pt x="19591" y="33945"/>
                    <a:pt x="20486" y="33603"/>
                    <a:pt x="20763" y="33524"/>
                  </a:cubicBezTo>
                  <a:cubicBezTo>
                    <a:pt x="21328" y="33367"/>
                    <a:pt x="21512" y="33170"/>
                    <a:pt x="21591" y="32209"/>
                  </a:cubicBezTo>
                  <a:cubicBezTo>
                    <a:pt x="21921" y="27841"/>
                    <a:pt x="21526" y="14566"/>
                    <a:pt x="21579" y="1081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1"/>
            <p:cNvSpPr/>
            <p:nvPr/>
          </p:nvSpPr>
          <p:spPr>
            <a:xfrm>
              <a:off x="889120" y="885272"/>
              <a:ext cx="183710" cy="294654"/>
            </a:xfrm>
            <a:custGeom>
              <a:rect b="b" l="l" r="r" t="t"/>
              <a:pathLst>
                <a:path extrusionOk="0" h="33512" w="20894">
                  <a:moveTo>
                    <a:pt x="20552" y="11092"/>
                  </a:moveTo>
                  <a:cubicBezTo>
                    <a:pt x="20565" y="10434"/>
                    <a:pt x="20143" y="9540"/>
                    <a:pt x="19170" y="9026"/>
                  </a:cubicBezTo>
                  <a:cubicBezTo>
                    <a:pt x="16026" y="7355"/>
                    <a:pt x="5132" y="1645"/>
                    <a:pt x="2158" y="514"/>
                  </a:cubicBezTo>
                  <a:cubicBezTo>
                    <a:pt x="803" y="0"/>
                    <a:pt x="566" y="790"/>
                    <a:pt x="434" y="1829"/>
                  </a:cubicBezTo>
                  <a:cubicBezTo>
                    <a:pt x="1" y="5052"/>
                    <a:pt x="1" y="18013"/>
                    <a:pt x="237" y="22460"/>
                  </a:cubicBezTo>
                  <a:cubicBezTo>
                    <a:pt x="290" y="23407"/>
                    <a:pt x="829" y="24012"/>
                    <a:pt x="1579" y="24539"/>
                  </a:cubicBezTo>
                  <a:cubicBezTo>
                    <a:pt x="2750" y="25367"/>
                    <a:pt x="7290" y="27407"/>
                    <a:pt x="7290" y="27407"/>
                  </a:cubicBezTo>
                  <a:lnTo>
                    <a:pt x="8816" y="31498"/>
                  </a:lnTo>
                  <a:lnTo>
                    <a:pt x="10579" y="29065"/>
                  </a:lnTo>
                  <a:cubicBezTo>
                    <a:pt x="10579" y="29065"/>
                    <a:pt x="17263" y="32682"/>
                    <a:pt x="18933" y="33249"/>
                  </a:cubicBezTo>
                  <a:cubicBezTo>
                    <a:pt x="19696" y="33512"/>
                    <a:pt x="20499" y="33446"/>
                    <a:pt x="20565" y="32486"/>
                  </a:cubicBezTo>
                  <a:cubicBezTo>
                    <a:pt x="20894" y="28117"/>
                    <a:pt x="20499" y="14841"/>
                    <a:pt x="20552" y="1109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1"/>
            <p:cNvSpPr/>
            <p:nvPr/>
          </p:nvSpPr>
          <p:spPr>
            <a:xfrm>
              <a:off x="980157" y="955031"/>
              <a:ext cx="132" cy="21172"/>
            </a:xfrm>
            <a:custGeom>
              <a:rect b="b" l="l" r="r" t="t"/>
              <a:pathLst>
                <a:path extrusionOk="0" h="2408" w="15">
                  <a:moveTo>
                    <a:pt x="1" y="0"/>
                  </a:moveTo>
                  <a:lnTo>
                    <a:pt x="1" y="2395"/>
                  </a:lnTo>
                  <a:lnTo>
                    <a:pt x="1" y="2408"/>
                  </a:lnTo>
                  <a:cubicBezTo>
                    <a:pt x="14" y="2408"/>
                    <a:pt x="14" y="2408"/>
                    <a:pt x="14" y="2395"/>
                  </a:cubicBezTo>
                  <a:lnTo>
                    <a:pt x="14"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1"/>
            <p:cNvSpPr/>
            <p:nvPr/>
          </p:nvSpPr>
          <p:spPr>
            <a:xfrm>
              <a:off x="1016601" y="997833"/>
              <a:ext cx="15158" cy="8801"/>
            </a:xfrm>
            <a:custGeom>
              <a:rect b="b" l="l" r="r" t="t"/>
              <a:pathLst>
                <a:path extrusionOk="0" h="1001" w="1724">
                  <a:moveTo>
                    <a:pt x="1697" y="1"/>
                  </a:moveTo>
                  <a:lnTo>
                    <a:pt x="1" y="987"/>
                  </a:lnTo>
                  <a:cubicBezTo>
                    <a:pt x="1" y="1000"/>
                    <a:pt x="13" y="1000"/>
                    <a:pt x="13" y="1000"/>
                  </a:cubicBezTo>
                  <a:lnTo>
                    <a:pt x="1711" y="27"/>
                  </a:lnTo>
                  <a:cubicBezTo>
                    <a:pt x="1711" y="13"/>
                    <a:pt x="1724" y="13"/>
                    <a:pt x="1711" y="13"/>
                  </a:cubicBezTo>
                  <a:cubicBezTo>
                    <a:pt x="1711" y="1"/>
                    <a:pt x="1711" y="1"/>
                    <a:pt x="169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1"/>
            <p:cNvSpPr/>
            <p:nvPr/>
          </p:nvSpPr>
          <p:spPr>
            <a:xfrm>
              <a:off x="1031874" y="1049304"/>
              <a:ext cx="21172" cy="8924"/>
            </a:xfrm>
            <a:custGeom>
              <a:rect b="b" l="l" r="r" t="t"/>
              <a:pathLst>
                <a:path extrusionOk="0" h="1015" w="2408">
                  <a:moveTo>
                    <a:pt x="13" y="1"/>
                  </a:moveTo>
                  <a:cubicBezTo>
                    <a:pt x="0" y="1"/>
                    <a:pt x="0" y="1"/>
                    <a:pt x="0" y="15"/>
                  </a:cubicBezTo>
                  <a:lnTo>
                    <a:pt x="0" y="27"/>
                  </a:lnTo>
                  <a:lnTo>
                    <a:pt x="2395" y="1015"/>
                  </a:lnTo>
                  <a:lnTo>
                    <a:pt x="2408" y="1015"/>
                  </a:lnTo>
                  <a:cubicBezTo>
                    <a:pt x="2408" y="1015"/>
                    <a:pt x="2408" y="1001"/>
                    <a:pt x="2395" y="1001"/>
                  </a:cubicBezTo>
                  <a:lnTo>
                    <a:pt x="1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1"/>
            <p:cNvSpPr/>
            <p:nvPr/>
          </p:nvSpPr>
          <p:spPr>
            <a:xfrm>
              <a:off x="907743" y="997710"/>
              <a:ext cx="21181" cy="8924"/>
            </a:xfrm>
            <a:custGeom>
              <a:rect b="b" l="l" r="r" t="t"/>
              <a:pathLst>
                <a:path extrusionOk="0" h="1015" w="2409">
                  <a:moveTo>
                    <a:pt x="0" y="1"/>
                  </a:moveTo>
                  <a:lnTo>
                    <a:pt x="0" y="15"/>
                  </a:lnTo>
                  <a:lnTo>
                    <a:pt x="2395" y="1014"/>
                  </a:lnTo>
                  <a:cubicBezTo>
                    <a:pt x="2395" y="1014"/>
                    <a:pt x="2409" y="1014"/>
                    <a:pt x="2409" y="1001"/>
                  </a:cubicBezTo>
                  <a:lnTo>
                    <a:pt x="2409" y="988"/>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1"/>
            <p:cNvSpPr/>
            <p:nvPr/>
          </p:nvSpPr>
          <p:spPr>
            <a:xfrm>
              <a:off x="928792" y="954908"/>
              <a:ext cx="15053" cy="21295"/>
            </a:xfrm>
            <a:custGeom>
              <a:rect b="b" l="l" r="r" t="t"/>
              <a:pathLst>
                <a:path extrusionOk="0" h="2422" w="1712">
                  <a:moveTo>
                    <a:pt x="15" y="1"/>
                  </a:moveTo>
                  <a:cubicBezTo>
                    <a:pt x="1" y="1"/>
                    <a:pt x="1" y="14"/>
                    <a:pt x="15" y="14"/>
                  </a:cubicBezTo>
                  <a:lnTo>
                    <a:pt x="1699" y="2409"/>
                  </a:lnTo>
                  <a:lnTo>
                    <a:pt x="1699" y="2422"/>
                  </a:lnTo>
                  <a:lnTo>
                    <a:pt x="1711" y="2409"/>
                  </a:lnTo>
                  <a:lnTo>
                    <a:pt x="2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1"/>
            <p:cNvSpPr/>
            <p:nvPr/>
          </p:nvSpPr>
          <p:spPr>
            <a:xfrm>
              <a:off x="918276" y="1028606"/>
              <a:ext cx="14578" cy="237"/>
            </a:xfrm>
            <a:custGeom>
              <a:rect b="b" l="l" r="r" t="t"/>
              <a:pathLst>
                <a:path extrusionOk="0" h="27" w="1658">
                  <a:moveTo>
                    <a:pt x="13" y="0"/>
                  </a:moveTo>
                  <a:cubicBezTo>
                    <a:pt x="0" y="0"/>
                    <a:pt x="0" y="0"/>
                    <a:pt x="0" y="13"/>
                  </a:cubicBezTo>
                  <a:lnTo>
                    <a:pt x="13" y="13"/>
                  </a:lnTo>
                  <a:lnTo>
                    <a:pt x="1644" y="27"/>
                  </a:lnTo>
                  <a:cubicBezTo>
                    <a:pt x="1658" y="27"/>
                    <a:pt x="1658" y="27"/>
                    <a:pt x="1658" y="13"/>
                  </a:cubicBezTo>
                  <a:lnTo>
                    <a:pt x="1644" y="13"/>
                  </a:ln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1"/>
            <p:cNvSpPr/>
            <p:nvPr/>
          </p:nvSpPr>
          <p:spPr>
            <a:xfrm>
              <a:off x="918381" y="977241"/>
              <a:ext cx="14587" cy="12090"/>
            </a:xfrm>
            <a:custGeom>
              <a:rect b="b" l="l" r="r" t="t"/>
              <a:pathLst>
                <a:path extrusionOk="0" h="1375" w="1659">
                  <a:moveTo>
                    <a:pt x="1" y="1"/>
                  </a:moveTo>
                  <a:lnTo>
                    <a:pt x="1" y="13"/>
                  </a:lnTo>
                  <a:lnTo>
                    <a:pt x="1646" y="1369"/>
                  </a:lnTo>
                  <a:cubicBezTo>
                    <a:pt x="1646" y="1373"/>
                    <a:pt x="1647" y="1375"/>
                    <a:pt x="1649" y="1375"/>
                  </a:cubicBezTo>
                  <a:cubicBezTo>
                    <a:pt x="1653" y="1375"/>
                    <a:pt x="1659" y="1369"/>
                    <a:pt x="1659" y="1369"/>
                  </a:cubicBezTo>
                  <a:lnTo>
                    <a:pt x="1659" y="1355"/>
                  </a:lnTo>
                  <a:lnTo>
                    <a:pt x="1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1"/>
            <p:cNvSpPr/>
            <p:nvPr/>
          </p:nvSpPr>
          <p:spPr>
            <a:xfrm>
              <a:off x="953208" y="955787"/>
              <a:ext cx="6137" cy="17066"/>
            </a:xfrm>
            <a:custGeom>
              <a:rect b="b" l="l" r="r" t="t"/>
              <a:pathLst>
                <a:path extrusionOk="0" h="1941" w="698">
                  <a:moveTo>
                    <a:pt x="17" y="0"/>
                  </a:moveTo>
                  <a:cubicBezTo>
                    <a:pt x="15" y="0"/>
                    <a:pt x="13" y="2"/>
                    <a:pt x="13" y="6"/>
                  </a:cubicBezTo>
                  <a:lnTo>
                    <a:pt x="1" y="6"/>
                  </a:lnTo>
                  <a:lnTo>
                    <a:pt x="685" y="1941"/>
                  </a:lnTo>
                  <a:lnTo>
                    <a:pt x="697" y="1941"/>
                  </a:lnTo>
                  <a:lnTo>
                    <a:pt x="697" y="1927"/>
                  </a:lnTo>
                  <a:lnTo>
                    <a:pt x="27" y="6"/>
                  </a:lnTo>
                  <a:cubicBezTo>
                    <a:pt x="27" y="6"/>
                    <a:pt x="21" y="0"/>
                    <a:pt x="1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1"/>
            <p:cNvSpPr/>
            <p:nvPr/>
          </p:nvSpPr>
          <p:spPr>
            <a:xfrm>
              <a:off x="1001214" y="978226"/>
              <a:ext cx="6146" cy="12090"/>
            </a:xfrm>
            <a:custGeom>
              <a:rect b="b" l="l" r="r" t="t"/>
              <a:pathLst>
                <a:path extrusionOk="0" h="1375" w="699">
                  <a:moveTo>
                    <a:pt x="684" y="1"/>
                  </a:moveTo>
                  <a:cubicBezTo>
                    <a:pt x="683" y="1"/>
                    <a:pt x="680" y="6"/>
                    <a:pt x="672" y="6"/>
                  </a:cubicBezTo>
                  <a:lnTo>
                    <a:pt x="0" y="1362"/>
                  </a:lnTo>
                  <a:lnTo>
                    <a:pt x="0" y="1375"/>
                  </a:lnTo>
                  <a:lnTo>
                    <a:pt x="14" y="1375"/>
                  </a:lnTo>
                  <a:lnTo>
                    <a:pt x="698" y="6"/>
                  </a:lnTo>
                  <a:lnTo>
                    <a:pt x="684" y="6"/>
                  </a:lnTo>
                  <a:cubicBezTo>
                    <a:pt x="684" y="2"/>
                    <a:pt x="684" y="1"/>
                    <a:pt x="68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1"/>
            <p:cNvSpPr/>
            <p:nvPr/>
          </p:nvSpPr>
          <p:spPr>
            <a:xfrm>
              <a:off x="1027249" y="1068049"/>
              <a:ext cx="14692" cy="12160"/>
            </a:xfrm>
            <a:custGeom>
              <a:rect b="b" l="l" r="r" t="t"/>
              <a:pathLst>
                <a:path extrusionOk="0" h="1383" w="1671">
                  <a:moveTo>
                    <a:pt x="0" y="0"/>
                  </a:moveTo>
                  <a:lnTo>
                    <a:pt x="0" y="14"/>
                  </a:lnTo>
                  <a:lnTo>
                    <a:pt x="1644" y="1382"/>
                  </a:lnTo>
                  <a:lnTo>
                    <a:pt x="1658" y="1382"/>
                  </a:lnTo>
                  <a:cubicBezTo>
                    <a:pt x="1671" y="1369"/>
                    <a:pt x="1658" y="1369"/>
                    <a:pt x="1658" y="1369"/>
                  </a:cubicBezTo>
                  <a:lnTo>
                    <a:pt x="1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1"/>
            <p:cNvSpPr/>
            <p:nvPr/>
          </p:nvSpPr>
          <p:spPr>
            <a:xfrm>
              <a:off x="1027354" y="1028606"/>
              <a:ext cx="14710" cy="114"/>
            </a:xfrm>
            <a:custGeom>
              <a:rect b="b" l="l" r="r" t="t"/>
              <a:pathLst>
                <a:path extrusionOk="0" h="13" w="1673">
                  <a:moveTo>
                    <a:pt x="1" y="0"/>
                  </a:moveTo>
                  <a:cubicBezTo>
                    <a:pt x="1" y="13"/>
                    <a:pt x="14" y="13"/>
                    <a:pt x="14" y="13"/>
                  </a:cubicBezTo>
                  <a:lnTo>
                    <a:pt x="1672" y="13"/>
                  </a:lnTo>
                  <a:cubicBezTo>
                    <a:pt x="1672" y="0"/>
                    <a:pt x="1659" y="0"/>
                    <a:pt x="165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1"/>
            <p:cNvSpPr/>
            <p:nvPr/>
          </p:nvSpPr>
          <p:spPr>
            <a:xfrm>
              <a:off x="941523" y="980477"/>
              <a:ext cx="77286" cy="103435"/>
            </a:xfrm>
            <a:custGeom>
              <a:rect b="b" l="l" r="r" t="t"/>
              <a:pathLst>
                <a:path extrusionOk="0" h="11764" w="8790">
                  <a:moveTo>
                    <a:pt x="2316" y="8408"/>
                  </a:moveTo>
                  <a:cubicBezTo>
                    <a:pt x="2211" y="8369"/>
                    <a:pt x="2277" y="8369"/>
                    <a:pt x="2263" y="8355"/>
                  </a:cubicBezTo>
                  <a:cubicBezTo>
                    <a:pt x="909" y="7040"/>
                    <a:pt x="0" y="5224"/>
                    <a:pt x="0" y="3566"/>
                  </a:cubicBezTo>
                  <a:cubicBezTo>
                    <a:pt x="0" y="1145"/>
                    <a:pt x="1961" y="1"/>
                    <a:pt x="4395" y="1001"/>
                  </a:cubicBezTo>
                  <a:cubicBezTo>
                    <a:pt x="6816" y="2013"/>
                    <a:pt x="8789" y="4803"/>
                    <a:pt x="8789" y="7237"/>
                  </a:cubicBezTo>
                  <a:cubicBezTo>
                    <a:pt x="8789" y="8855"/>
                    <a:pt x="7894" y="9908"/>
                    <a:pt x="6579" y="10118"/>
                  </a:cubicBezTo>
                  <a:cubicBezTo>
                    <a:pt x="6540" y="10132"/>
                    <a:pt x="6513" y="10132"/>
                    <a:pt x="6473" y="10145"/>
                  </a:cubicBezTo>
                  <a:lnTo>
                    <a:pt x="6289" y="11132"/>
                  </a:lnTo>
                  <a:cubicBezTo>
                    <a:pt x="6289" y="11553"/>
                    <a:pt x="5947" y="11763"/>
                    <a:pt x="5526" y="11579"/>
                  </a:cubicBezTo>
                  <a:lnTo>
                    <a:pt x="3184" y="10606"/>
                  </a:lnTo>
                  <a:cubicBezTo>
                    <a:pt x="2763" y="10434"/>
                    <a:pt x="2421" y="9948"/>
                    <a:pt x="2421" y="95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1"/>
            <p:cNvSpPr/>
            <p:nvPr/>
          </p:nvSpPr>
          <p:spPr>
            <a:xfrm>
              <a:off x="958642" y="1019119"/>
              <a:ext cx="15281" cy="54382"/>
            </a:xfrm>
            <a:custGeom>
              <a:rect b="b" l="l" r="r" t="t"/>
              <a:pathLst>
                <a:path extrusionOk="0" h="6185" w="1738">
                  <a:moveTo>
                    <a:pt x="0" y="0"/>
                  </a:moveTo>
                  <a:lnTo>
                    <a:pt x="0" y="13"/>
                  </a:lnTo>
                  <a:cubicBezTo>
                    <a:pt x="0" y="13"/>
                    <a:pt x="0" y="27"/>
                    <a:pt x="14" y="39"/>
                  </a:cubicBezTo>
                  <a:cubicBezTo>
                    <a:pt x="211" y="329"/>
                    <a:pt x="1725" y="2711"/>
                    <a:pt x="1725" y="5697"/>
                  </a:cubicBezTo>
                  <a:cubicBezTo>
                    <a:pt x="1725" y="5855"/>
                    <a:pt x="1725" y="6013"/>
                    <a:pt x="1711" y="6184"/>
                  </a:cubicBezTo>
                  <a:lnTo>
                    <a:pt x="1725" y="6184"/>
                  </a:lnTo>
                  <a:cubicBezTo>
                    <a:pt x="1737" y="6013"/>
                    <a:pt x="1737" y="5855"/>
                    <a:pt x="1737" y="5697"/>
                  </a:cubicBezTo>
                  <a:cubicBezTo>
                    <a:pt x="1737" y="2500"/>
                    <a:pt x="14" y="0"/>
                    <a:pt x="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1"/>
            <p:cNvSpPr/>
            <p:nvPr/>
          </p:nvSpPr>
          <p:spPr>
            <a:xfrm>
              <a:off x="986294" y="1036933"/>
              <a:ext cx="15387" cy="41887"/>
            </a:xfrm>
            <a:custGeom>
              <a:rect b="b" l="l" r="r" t="t"/>
              <a:pathLst>
                <a:path extrusionOk="0" h="4764" w="1750">
                  <a:moveTo>
                    <a:pt x="1737" y="1"/>
                  </a:moveTo>
                  <a:cubicBezTo>
                    <a:pt x="1737" y="1"/>
                    <a:pt x="1303" y="276"/>
                    <a:pt x="869" y="934"/>
                  </a:cubicBezTo>
                  <a:cubicBezTo>
                    <a:pt x="434" y="1606"/>
                    <a:pt x="0" y="2671"/>
                    <a:pt x="0" y="4264"/>
                  </a:cubicBezTo>
                  <a:cubicBezTo>
                    <a:pt x="0" y="4421"/>
                    <a:pt x="0" y="4592"/>
                    <a:pt x="13" y="4750"/>
                  </a:cubicBezTo>
                  <a:cubicBezTo>
                    <a:pt x="13" y="4764"/>
                    <a:pt x="13" y="4764"/>
                    <a:pt x="27" y="4764"/>
                  </a:cubicBezTo>
                  <a:lnTo>
                    <a:pt x="27" y="4750"/>
                  </a:lnTo>
                  <a:cubicBezTo>
                    <a:pt x="27" y="4592"/>
                    <a:pt x="13" y="4421"/>
                    <a:pt x="13" y="4264"/>
                  </a:cubicBezTo>
                  <a:cubicBezTo>
                    <a:pt x="13" y="2671"/>
                    <a:pt x="448" y="1606"/>
                    <a:pt x="881" y="948"/>
                  </a:cubicBezTo>
                  <a:cubicBezTo>
                    <a:pt x="1092" y="619"/>
                    <a:pt x="1316" y="382"/>
                    <a:pt x="1474" y="237"/>
                  </a:cubicBezTo>
                  <a:cubicBezTo>
                    <a:pt x="1553" y="159"/>
                    <a:pt x="1618" y="106"/>
                    <a:pt x="1671" y="66"/>
                  </a:cubicBezTo>
                  <a:cubicBezTo>
                    <a:pt x="1697" y="53"/>
                    <a:pt x="1711" y="40"/>
                    <a:pt x="1724" y="27"/>
                  </a:cubicBezTo>
                  <a:lnTo>
                    <a:pt x="1737" y="27"/>
                  </a:lnTo>
                  <a:lnTo>
                    <a:pt x="1750" y="13"/>
                  </a:lnTo>
                  <a:lnTo>
                    <a:pt x="17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1"/>
            <p:cNvSpPr/>
            <p:nvPr/>
          </p:nvSpPr>
          <p:spPr>
            <a:xfrm>
              <a:off x="958642" y="1017607"/>
              <a:ext cx="43039" cy="21190"/>
            </a:xfrm>
            <a:custGeom>
              <a:rect b="b" l="l" r="r" t="t"/>
              <a:pathLst>
                <a:path extrusionOk="0" h="2410" w="4895">
                  <a:moveTo>
                    <a:pt x="725" y="15"/>
                  </a:moveTo>
                  <a:cubicBezTo>
                    <a:pt x="737" y="15"/>
                    <a:pt x="751" y="15"/>
                    <a:pt x="764" y="27"/>
                  </a:cubicBezTo>
                  <a:cubicBezTo>
                    <a:pt x="816" y="54"/>
                    <a:pt x="856" y="106"/>
                    <a:pt x="882" y="159"/>
                  </a:cubicBezTo>
                  <a:cubicBezTo>
                    <a:pt x="909" y="211"/>
                    <a:pt x="921" y="278"/>
                    <a:pt x="921" y="330"/>
                  </a:cubicBezTo>
                  <a:lnTo>
                    <a:pt x="921" y="369"/>
                  </a:lnTo>
                  <a:cubicBezTo>
                    <a:pt x="899" y="527"/>
                    <a:pt x="800" y="636"/>
                    <a:pt x="657" y="673"/>
                  </a:cubicBezTo>
                  <a:lnTo>
                    <a:pt x="657" y="673"/>
                  </a:lnTo>
                  <a:cubicBezTo>
                    <a:pt x="605" y="558"/>
                    <a:pt x="579" y="440"/>
                    <a:pt x="579" y="330"/>
                  </a:cubicBezTo>
                  <a:cubicBezTo>
                    <a:pt x="579" y="290"/>
                    <a:pt x="593" y="264"/>
                    <a:pt x="593" y="238"/>
                  </a:cubicBezTo>
                  <a:cubicBezTo>
                    <a:pt x="593" y="199"/>
                    <a:pt x="606" y="146"/>
                    <a:pt x="632" y="94"/>
                  </a:cubicBezTo>
                  <a:cubicBezTo>
                    <a:pt x="632" y="67"/>
                    <a:pt x="646" y="54"/>
                    <a:pt x="672" y="41"/>
                  </a:cubicBezTo>
                  <a:cubicBezTo>
                    <a:pt x="685" y="27"/>
                    <a:pt x="698" y="15"/>
                    <a:pt x="725" y="15"/>
                  </a:cubicBezTo>
                  <a:close/>
                  <a:moveTo>
                    <a:pt x="1803" y="383"/>
                  </a:moveTo>
                  <a:cubicBezTo>
                    <a:pt x="1816" y="383"/>
                    <a:pt x="1830" y="383"/>
                    <a:pt x="1842" y="396"/>
                  </a:cubicBezTo>
                  <a:cubicBezTo>
                    <a:pt x="1895" y="436"/>
                    <a:pt x="1921" y="475"/>
                    <a:pt x="1948" y="515"/>
                  </a:cubicBezTo>
                  <a:cubicBezTo>
                    <a:pt x="1961" y="567"/>
                    <a:pt x="1974" y="620"/>
                    <a:pt x="1974" y="672"/>
                  </a:cubicBezTo>
                  <a:cubicBezTo>
                    <a:pt x="1974" y="738"/>
                    <a:pt x="1961" y="804"/>
                    <a:pt x="1935" y="857"/>
                  </a:cubicBezTo>
                  <a:cubicBezTo>
                    <a:pt x="1921" y="922"/>
                    <a:pt x="1895" y="962"/>
                    <a:pt x="1882" y="988"/>
                  </a:cubicBezTo>
                  <a:cubicBezTo>
                    <a:pt x="1845" y="1041"/>
                    <a:pt x="1796" y="1085"/>
                    <a:pt x="1738" y="1119"/>
                  </a:cubicBezTo>
                  <a:lnTo>
                    <a:pt x="1738" y="1119"/>
                  </a:lnTo>
                  <a:cubicBezTo>
                    <a:pt x="1677" y="986"/>
                    <a:pt x="1646" y="849"/>
                    <a:pt x="1646" y="725"/>
                  </a:cubicBezTo>
                  <a:lnTo>
                    <a:pt x="1646" y="699"/>
                  </a:lnTo>
                  <a:cubicBezTo>
                    <a:pt x="1646" y="659"/>
                    <a:pt x="1658" y="580"/>
                    <a:pt x="1685" y="515"/>
                  </a:cubicBezTo>
                  <a:cubicBezTo>
                    <a:pt x="1698" y="475"/>
                    <a:pt x="1711" y="436"/>
                    <a:pt x="1737" y="422"/>
                  </a:cubicBezTo>
                  <a:cubicBezTo>
                    <a:pt x="1751" y="396"/>
                    <a:pt x="1777" y="383"/>
                    <a:pt x="1803" y="383"/>
                  </a:cubicBezTo>
                  <a:close/>
                  <a:moveTo>
                    <a:pt x="2935" y="790"/>
                  </a:moveTo>
                  <a:cubicBezTo>
                    <a:pt x="2961" y="790"/>
                    <a:pt x="2974" y="804"/>
                    <a:pt x="3000" y="817"/>
                  </a:cubicBezTo>
                  <a:cubicBezTo>
                    <a:pt x="3014" y="830"/>
                    <a:pt x="3027" y="857"/>
                    <a:pt x="3040" y="896"/>
                  </a:cubicBezTo>
                  <a:cubicBezTo>
                    <a:pt x="3067" y="962"/>
                    <a:pt x="3079" y="1027"/>
                    <a:pt x="3079" y="1093"/>
                  </a:cubicBezTo>
                  <a:cubicBezTo>
                    <a:pt x="3079" y="1264"/>
                    <a:pt x="3000" y="1409"/>
                    <a:pt x="2882" y="1501"/>
                  </a:cubicBezTo>
                  <a:cubicBezTo>
                    <a:pt x="2876" y="1507"/>
                    <a:pt x="2869" y="1512"/>
                    <a:pt x="2863" y="1518"/>
                  </a:cubicBezTo>
                  <a:lnTo>
                    <a:pt x="2863" y="1518"/>
                  </a:lnTo>
                  <a:cubicBezTo>
                    <a:pt x="2836" y="1443"/>
                    <a:pt x="2812" y="1370"/>
                    <a:pt x="2803" y="1304"/>
                  </a:cubicBezTo>
                  <a:cubicBezTo>
                    <a:pt x="2790" y="1251"/>
                    <a:pt x="2790" y="1199"/>
                    <a:pt x="2790" y="1146"/>
                  </a:cubicBezTo>
                  <a:cubicBezTo>
                    <a:pt x="2790" y="1027"/>
                    <a:pt x="2803" y="909"/>
                    <a:pt x="2856" y="843"/>
                  </a:cubicBezTo>
                  <a:cubicBezTo>
                    <a:pt x="2882" y="817"/>
                    <a:pt x="2909" y="790"/>
                    <a:pt x="2935" y="790"/>
                  </a:cubicBezTo>
                  <a:close/>
                  <a:moveTo>
                    <a:pt x="4053" y="1343"/>
                  </a:moveTo>
                  <a:cubicBezTo>
                    <a:pt x="4066" y="1343"/>
                    <a:pt x="4079" y="1343"/>
                    <a:pt x="4093" y="1357"/>
                  </a:cubicBezTo>
                  <a:cubicBezTo>
                    <a:pt x="4132" y="1383"/>
                    <a:pt x="4172" y="1462"/>
                    <a:pt x="4184" y="1501"/>
                  </a:cubicBezTo>
                  <a:cubicBezTo>
                    <a:pt x="4211" y="1553"/>
                    <a:pt x="4224" y="1606"/>
                    <a:pt x="4224" y="1659"/>
                  </a:cubicBezTo>
                  <a:cubicBezTo>
                    <a:pt x="4224" y="1738"/>
                    <a:pt x="4198" y="1804"/>
                    <a:pt x="4172" y="1857"/>
                  </a:cubicBezTo>
                  <a:cubicBezTo>
                    <a:pt x="4123" y="1941"/>
                    <a:pt x="4052" y="2010"/>
                    <a:pt x="3968" y="2058"/>
                  </a:cubicBezTo>
                  <a:lnTo>
                    <a:pt x="3968" y="2058"/>
                  </a:lnTo>
                  <a:cubicBezTo>
                    <a:pt x="3914" y="1940"/>
                    <a:pt x="3882" y="1800"/>
                    <a:pt x="3882" y="1672"/>
                  </a:cubicBezTo>
                  <a:cubicBezTo>
                    <a:pt x="3882" y="1580"/>
                    <a:pt x="3895" y="1514"/>
                    <a:pt x="3921" y="1448"/>
                  </a:cubicBezTo>
                  <a:cubicBezTo>
                    <a:pt x="3948" y="1396"/>
                    <a:pt x="3988" y="1357"/>
                    <a:pt x="4040" y="1343"/>
                  </a:cubicBezTo>
                  <a:close/>
                  <a:moveTo>
                    <a:pt x="725" y="1"/>
                  </a:moveTo>
                  <a:cubicBezTo>
                    <a:pt x="698" y="1"/>
                    <a:pt x="672" y="1"/>
                    <a:pt x="658" y="27"/>
                  </a:cubicBezTo>
                  <a:cubicBezTo>
                    <a:pt x="632" y="54"/>
                    <a:pt x="606" y="80"/>
                    <a:pt x="593" y="120"/>
                  </a:cubicBezTo>
                  <a:cubicBezTo>
                    <a:pt x="579" y="159"/>
                    <a:pt x="579" y="199"/>
                    <a:pt x="579" y="238"/>
                  </a:cubicBezTo>
                  <a:cubicBezTo>
                    <a:pt x="567" y="264"/>
                    <a:pt x="567" y="290"/>
                    <a:pt x="567" y="330"/>
                  </a:cubicBezTo>
                  <a:cubicBezTo>
                    <a:pt x="567" y="439"/>
                    <a:pt x="591" y="559"/>
                    <a:pt x="642" y="676"/>
                  </a:cubicBezTo>
                  <a:lnTo>
                    <a:pt x="642" y="676"/>
                  </a:lnTo>
                  <a:cubicBezTo>
                    <a:pt x="622" y="681"/>
                    <a:pt x="601" y="684"/>
                    <a:pt x="579" y="685"/>
                  </a:cubicBezTo>
                  <a:cubicBezTo>
                    <a:pt x="500" y="685"/>
                    <a:pt x="421" y="646"/>
                    <a:pt x="342" y="593"/>
                  </a:cubicBezTo>
                  <a:cubicBezTo>
                    <a:pt x="264" y="527"/>
                    <a:pt x="198" y="462"/>
                    <a:pt x="132" y="369"/>
                  </a:cubicBezTo>
                  <a:cubicBezTo>
                    <a:pt x="106" y="330"/>
                    <a:pt x="67" y="278"/>
                    <a:pt x="14" y="172"/>
                  </a:cubicBezTo>
                  <a:lnTo>
                    <a:pt x="0" y="172"/>
                  </a:lnTo>
                  <a:lnTo>
                    <a:pt x="0" y="185"/>
                  </a:lnTo>
                  <a:cubicBezTo>
                    <a:pt x="53" y="290"/>
                    <a:pt x="93" y="343"/>
                    <a:pt x="119" y="383"/>
                  </a:cubicBezTo>
                  <a:cubicBezTo>
                    <a:pt x="185" y="462"/>
                    <a:pt x="264" y="541"/>
                    <a:pt x="342" y="606"/>
                  </a:cubicBezTo>
                  <a:cubicBezTo>
                    <a:pt x="409" y="659"/>
                    <a:pt x="500" y="699"/>
                    <a:pt x="579" y="699"/>
                  </a:cubicBezTo>
                  <a:cubicBezTo>
                    <a:pt x="603" y="699"/>
                    <a:pt x="627" y="696"/>
                    <a:pt x="649" y="692"/>
                  </a:cubicBezTo>
                  <a:lnTo>
                    <a:pt x="649" y="692"/>
                  </a:lnTo>
                  <a:cubicBezTo>
                    <a:pt x="703" y="810"/>
                    <a:pt x="785" y="924"/>
                    <a:pt x="895" y="1015"/>
                  </a:cubicBezTo>
                  <a:cubicBezTo>
                    <a:pt x="1079" y="1146"/>
                    <a:pt x="1263" y="1211"/>
                    <a:pt x="1435" y="1211"/>
                  </a:cubicBezTo>
                  <a:cubicBezTo>
                    <a:pt x="1546" y="1211"/>
                    <a:pt x="1645" y="1186"/>
                    <a:pt x="1729" y="1141"/>
                  </a:cubicBezTo>
                  <a:lnTo>
                    <a:pt x="1729" y="1141"/>
                  </a:lnTo>
                  <a:cubicBezTo>
                    <a:pt x="1803" y="1302"/>
                    <a:pt x="1917" y="1454"/>
                    <a:pt x="2067" y="1567"/>
                  </a:cubicBezTo>
                  <a:cubicBezTo>
                    <a:pt x="2184" y="1646"/>
                    <a:pt x="2316" y="1685"/>
                    <a:pt x="2448" y="1685"/>
                  </a:cubicBezTo>
                  <a:cubicBezTo>
                    <a:pt x="2587" y="1685"/>
                    <a:pt x="2737" y="1634"/>
                    <a:pt x="2851" y="1550"/>
                  </a:cubicBezTo>
                  <a:lnTo>
                    <a:pt x="2851" y="1550"/>
                  </a:lnTo>
                  <a:cubicBezTo>
                    <a:pt x="2860" y="1573"/>
                    <a:pt x="2871" y="1597"/>
                    <a:pt x="2882" y="1620"/>
                  </a:cubicBezTo>
                  <a:cubicBezTo>
                    <a:pt x="3067" y="2001"/>
                    <a:pt x="3356" y="2159"/>
                    <a:pt x="3632" y="2159"/>
                  </a:cubicBezTo>
                  <a:cubicBezTo>
                    <a:pt x="3751" y="2159"/>
                    <a:pt x="3863" y="2132"/>
                    <a:pt x="3958" y="2083"/>
                  </a:cubicBezTo>
                  <a:lnTo>
                    <a:pt x="3958" y="2083"/>
                  </a:lnTo>
                  <a:cubicBezTo>
                    <a:pt x="3981" y="2127"/>
                    <a:pt x="4008" y="2167"/>
                    <a:pt x="4040" y="2199"/>
                  </a:cubicBezTo>
                  <a:cubicBezTo>
                    <a:pt x="4158" y="2343"/>
                    <a:pt x="4342" y="2409"/>
                    <a:pt x="4474" y="2409"/>
                  </a:cubicBezTo>
                  <a:lnTo>
                    <a:pt x="4514" y="2409"/>
                  </a:lnTo>
                  <a:cubicBezTo>
                    <a:pt x="4579" y="2395"/>
                    <a:pt x="4658" y="2383"/>
                    <a:pt x="4724" y="2357"/>
                  </a:cubicBezTo>
                  <a:cubicBezTo>
                    <a:pt x="4790" y="2330"/>
                    <a:pt x="4856" y="2278"/>
                    <a:pt x="4895" y="2211"/>
                  </a:cubicBezTo>
                  <a:lnTo>
                    <a:pt x="4882" y="2199"/>
                  </a:lnTo>
                  <a:lnTo>
                    <a:pt x="4869" y="2211"/>
                  </a:lnTo>
                  <a:cubicBezTo>
                    <a:pt x="4842" y="2264"/>
                    <a:pt x="4790" y="2304"/>
                    <a:pt x="4724" y="2343"/>
                  </a:cubicBezTo>
                  <a:cubicBezTo>
                    <a:pt x="4645" y="2369"/>
                    <a:pt x="4579" y="2383"/>
                    <a:pt x="4514" y="2383"/>
                  </a:cubicBezTo>
                  <a:lnTo>
                    <a:pt x="4474" y="2383"/>
                  </a:lnTo>
                  <a:cubicBezTo>
                    <a:pt x="4342" y="2383"/>
                    <a:pt x="4172" y="2330"/>
                    <a:pt x="4053" y="2199"/>
                  </a:cubicBezTo>
                  <a:cubicBezTo>
                    <a:pt x="4024" y="2162"/>
                    <a:pt x="3998" y="2120"/>
                    <a:pt x="3975" y="2073"/>
                  </a:cubicBezTo>
                  <a:lnTo>
                    <a:pt x="3975" y="2073"/>
                  </a:lnTo>
                  <a:cubicBezTo>
                    <a:pt x="4063" y="2025"/>
                    <a:pt x="4135" y="1956"/>
                    <a:pt x="4184" y="1869"/>
                  </a:cubicBezTo>
                  <a:cubicBezTo>
                    <a:pt x="4211" y="1817"/>
                    <a:pt x="4237" y="1738"/>
                    <a:pt x="4237" y="1659"/>
                  </a:cubicBezTo>
                  <a:cubicBezTo>
                    <a:pt x="4237" y="1606"/>
                    <a:pt x="4224" y="1553"/>
                    <a:pt x="4198" y="1488"/>
                  </a:cubicBezTo>
                  <a:cubicBezTo>
                    <a:pt x="4198" y="1462"/>
                    <a:pt x="4172" y="1422"/>
                    <a:pt x="4145" y="1383"/>
                  </a:cubicBezTo>
                  <a:lnTo>
                    <a:pt x="4105" y="1343"/>
                  </a:lnTo>
                  <a:cubicBezTo>
                    <a:pt x="4093" y="1330"/>
                    <a:pt x="4066" y="1330"/>
                    <a:pt x="4053" y="1330"/>
                  </a:cubicBezTo>
                  <a:lnTo>
                    <a:pt x="4040" y="1330"/>
                  </a:lnTo>
                  <a:cubicBezTo>
                    <a:pt x="3974" y="1343"/>
                    <a:pt x="3935" y="1383"/>
                    <a:pt x="3909" y="1448"/>
                  </a:cubicBezTo>
                  <a:cubicBezTo>
                    <a:pt x="3882" y="1501"/>
                    <a:pt x="3869" y="1580"/>
                    <a:pt x="3869" y="1672"/>
                  </a:cubicBezTo>
                  <a:cubicBezTo>
                    <a:pt x="3869" y="1802"/>
                    <a:pt x="3894" y="1950"/>
                    <a:pt x="3951" y="2068"/>
                  </a:cubicBezTo>
                  <a:lnTo>
                    <a:pt x="3951" y="2068"/>
                  </a:lnTo>
                  <a:cubicBezTo>
                    <a:pt x="3856" y="2119"/>
                    <a:pt x="3746" y="2146"/>
                    <a:pt x="3632" y="2146"/>
                  </a:cubicBezTo>
                  <a:cubicBezTo>
                    <a:pt x="3369" y="2146"/>
                    <a:pt x="3079" y="1988"/>
                    <a:pt x="2895" y="1606"/>
                  </a:cubicBezTo>
                  <a:cubicBezTo>
                    <a:pt x="2886" y="1583"/>
                    <a:pt x="2878" y="1559"/>
                    <a:pt x="2869" y="1536"/>
                  </a:cubicBezTo>
                  <a:lnTo>
                    <a:pt x="2869" y="1536"/>
                  </a:lnTo>
                  <a:cubicBezTo>
                    <a:pt x="2878" y="1529"/>
                    <a:pt x="2887" y="1522"/>
                    <a:pt x="2895" y="1514"/>
                  </a:cubicBezTo>
                  <a:cubicBezTo>
                    <a:pt x="3014" y="1409"/>
                    <a:pt x="3105" y="1264"/>
                    <a:pt x="3105" y="1093"/>
                  </a:cubicBezTo>
                  <a:cubicBezTo>
                    <a:pt x="3105" y="1027"/>
                    <a:pt x="3093" y="962"/>
                    <a:pt x="3067" y="883"/>
                  </a:cubicBezTo>
                  <a:cubicBezTo>
                    <a:pt x="3040" y="843"/>
                    <a:pt x="3027" y="817"/>
                    <a:pt x="3000" y="804"/>
                  </a:cubicBezTo>
                  <a:cubicBezTo>
                    <a:pt x="2988" y="790"/>
                    <a:pt x="2961" y="778"/>
                    <a:pt x="2935" y="778"/>
                  </a:cubicBezTo>
                  <a:cubicBezTo>
                    <a:pt x="2895" y="778"/>
                    <a:pt x="2869" y="804"/>
                    <a:pt x="2842" y="830"/>
                  </a:cubicBezTo>
                  <a:cubicBezTo>
                    <a:pt x="2790" y="909"/>
                    <a:pt x="2763" y="1027"/>
                    <a:pt x="2763" y="1146"/>
                  </a:cubicBezTo>
                  <a:cubicBezTo>
                    <a:pt x="2763" y="1199"/>
                    <a:pt x="2777" y="1251"/>
                    <a:pt x="2777" y="1304"/>
                  </a:cubicBezTo>
                  <a:cubicBezTo>
                    <a:pt x="2796" y="1380"/>
                    <a:pt x="2815" y="1456"/>
                    <a:pt x="2844" y="1532"/>
                  </a:cubicBezTo>
                  <a:lnTo>
                    <a:pt x="2844" y="1532"/>
                  </a:lnTo>
                  <a:cubicBezTo>
                    <a:pt x="2731" y="1619"/>
                    <a:pt x="2589" y="1672"/>
                    <a:pt x="2448" y="1672"/>
                  </a:cubicBezTo>
                  <a:cubicBezTo>
                    <a:pt x="2316" y="1672"/>
                    <a:pt x="2184" y="1632"/>
                    <a:pt x="2079" y="1553"/>
                  </a:cubicBezTo>
                  <a:cubicBezTo>
                    <a:pt x="1931" y="1441"/>
                    <a:pt x="1818" y="1290"/>
                    <a:pt x="1744" y="1132"/>
                  </a:cubicBezTo>
                  <a:lnTo>
                    <a:pt x="1744" y="1132"/>
                  </a:lnTo>
                  <a:cubicBezTo>
                    <a:pt x="1802" y="1098"/>
                    <a:pt x="1853" y="1054"/>
                    <a:pt x="1895" y="1001"/>
                  </a:cubicBezTo>
                  <a:cubicBezTo>
                    <a:pt x="1921" y="975"/>
                    <a:pt x="1935" y="922"/>
                    <a:pt x="1961" y="869"/>
                  </a:cubicBezTo>
                  <a:cubicBezTo>
                    <a:pt x="1974" y="804"/>
                    <a:pt x="1988" y="738"/>
                    <a:pt x="1988" y="672"/>
                  </a:cubicBezTo>
                  <a:cubicBezTo>
                    <a:pt x="1988" y="606"/>
                    <a:pt x="1974" y="553"/>
                    <a:pt x="1961" y="515"/>
                  </a:cubicBezTo>
                  <a:cubicBezTo>
                    <a:pt x="1935" y="462"/>
                    <a:pt x="1909" y="422"/>
                    <a:pt x="1856" y="383"/>
                  </a:cubicBezTo>
                  <a:cubicBezTo>
                    <a:pt x="1842" y="369"/>
                    <a:pt x="1816" y="369"/>
                    <a:pt x="1803" y="369"/>
                  </a:cubicBezTo>
                  <a:cubicBezTo>
                    <a:pt x="1763" y="369"/>
                    <a:pt x="1737" y="383"/>
                    <a:pt x="1725" y="409"/>
                  </a:cubicBezTo>
                  <a:cubicBezTo>
                    <a:pt x="1685" y="448"/>
                    <a:pt x="1672" y="501"/>
                    <a:pt x="1658" y="553"/>
                  </a:cubicBezTo>
                  <a:cubicBezTo>
                    <a:pt x="1632" y="606"/>
                    <a:pt x="1632" y="659"/>
                    <a:pt x="1632" y="699"/>
                  </a:cubicBezTo>
                  <a:lnTo>
                    <a:pt x="1632" y="725"/>
                  </a:lnTo>
                  <a:cubicBezTo>
                    <a:pt x="1632" y="854"/>
                    <a:pt x="1663" y="994"/>
                    <a:pt x="1723" y="1128"/>
                  </a:cubicBezTo>
                  <a:lnTo>
                    <a:pt x="1723" y="1128"/>
                  </a:lnTo>
                  <a:cubicBezTo>
                    <a:pt x="1639" y="1173"/>
                    <a:pt x="1539" y="1199"/>
                    <a:pt x="1435" y="1199"/>
                  </a:cubicBezTo>
                  <a:cubicBezTo>
                    <a:pt x="1277" y="1199"/>
                    <a:pt x="1079" y="1132"/>
                    <a:pt x="909" y="1001"/>
                  </a:cubicBezTo>
                  <a:cubicBezTo>
                    <a:pt x="799" y="911"/>
                    <a:pt x="718" y="802"/>
                    <a:pt x="664" y="688"/>
                  </a:cubicBezTo>
                  <a:lnTo>
                    <a:pt x="664" y="688"/>
                  </a:lnTo>
                  <a:cubicBezTo>
                    <a:pt x="807" y="652"/>
                    <a:pt x="913" y="524"/>
                    <a:pt x="935" y="369"/>
                  </a:cubicBezTo>
                  <a:lnTo>
                    <a:pt x="935" y="330"/>
                  </a:lnTo>
                  <a:cubicBezTo>
                    <a:pt x="935" y="278"/>
                    <a:pt x="935" y="211"/>
                    <a:pt x="909" y="159"/>
                  </a:cubicBezTo>
                  <a:cubicBezTo>
                    <a:pt x="869" y="94"/>
                    <a:pt x="830" y="41"/>
                    <a:pt x="777" y="15"/>
                  </a:cubicBezTo>
                  <a:cubicBezTo>
                    <a:pt x="751" y="1"/>
                    <a:pt x="737" y="1"/>
                    <a:pt x="7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1"/>
            <p:cNvSpPr/>
            <p:nvPr/>
          </p:nvSpPr>
          <p:spPr>
            <a:xfrm>
              <a:off x="962229" y="1069896"/>
              <a:ext cx="36339" cy="25586"/>
            </a:xfrm>
            <a:custGeom>
              <a:rect b="b" l="l" r="r" t="t"/>
              <a:pathLst>
                <a:path extrusionOk="0" h="2910" w="4133">
                  <a:moveTo>
                    <a:pt x="3606" y="1436"/>
                  </a:moveTo>
                  <a:cubicBezTo>
                    <a:pt x="3882" y="1567"/>
                    <a:pt x="4118" y="1896"/>
                    <a:pt x="4132" y="2185"/>
                  </a:cubicBezTo>
                  <a:cubicBezTo>
                    <a:pt x="4132" y="2553"/>
                    <a:pt x="4013" y="2909"/>
                    <a:pt x="3606" y="2764"/>
                  </a:cubicBezTo>
                  <a:cubicBezTo>
                    <a:pt x="2580" y="2343"/>
                    <a:pt x="1566" y="1909"/>
                    <a:pt x="540" y="1475"/>
                  </a:cubicBezTo>
                  <a:cubicBezTo>
                    <a:pt x="264" y="1357"/>
                    <a:pt x="13" y="1027"/>
                    <a:pt x="1" y="738"/>
                  </a:cubicBezTo>
                  <a:cubicBezTo>
                    <a:pt x="1" y="357"/>
                    <a:pt x="119" y="1"/>
                    <a:pt x="527" y="159"/>
                  </a:cubicBezTo>
                  <a:cubicBezTo>
                    <a:pt x="1553" y="567"/>
                    <a:pt x="2580" y="1001"/>
                    <a:pt x="3606" y="143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1"/>
            <p:cNvSpPr/>
            <p:nvPr/>
          </p:nvSpPr>
          <p:spPr>
            <a:xfrm>
              <a:off x="963618" y="1079506"/>
              <a:ext cx="32972" cy="22562"/>
            </a:xfrm>
            <a:custGeom>
              <a:rect b="b" l="l" r="r" t="t"/>
              <a:pathLst>
                <a:path extrusionOk="0" h="2566" w="3750">
                  <a:moveTo>
                    <a:pt x="3237" y="1264"/>
                  </a:moveTo>
                  <a:cubicBezTo>
                    <a:pt x="3500" y="1381"/>
                    <a:pt x="3737" y="1711"/>
                    <a:pt x="3750" y="1987"/>
                  </a:cubicBezTo>
                  <a:cubicBezTo>
                    <a:pt x="3750" y="2316"/>
                    <a:pt x="3566" y="2566"/>
                    <a:pt x="3237" y="2434"/>
                  </a:cubicBezTo>
                  <a:cubicBezTo>
                    <a:pt x="2329" y="2066"/>
                    <a:pt x="1434" y="1685"/>
                    <a:pt x="527" y="1316"/>
                  </a:cubicBezTo>
                  <a:cubicBezTo>
                    <a:pt x="264" y="1197"/>
                    <a:pt x="27" y="869"/>
                    <a:pt x="13" y="579"/>
                  </a:cubicBezTo>
                  <a:cubicBezTo>
                    <a:pt x="1" y="250"/>
                    <a:pt x="185" y="0"/>
                    <a:pt x="513" y="132"/>
                  </a:cubicBezTo>
                  <a:cubicBezTo>
                    <a:pt x="1422" y="500"/>
                    <a:pt x="2329" y="881"/>
                    <a:pt x="3237" y="12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1"/>
            <p:cNvSpPr/>
            <p:nvPr/>
          </p:nvSpPr>
          <p:spPr>
            <a:xfrm>
              <a:off x="965931" y="1089336"/>
              <a:ext cx="28347" cy="17128"/>
            </a:xfrm>
            <a:custGeom>
              <a:rect b="b" l="l" r="r" t="t"/>
              <a:pathLst>
                <a:path extrusionOk="0" h="1948" w="3224">
                  <a:moveTo>
                    <a:pt x="2540" y="830"/>
                  </a:moveTo>
                  <a:cubicBezTo>
                    <a:pt x="2934" y="1000"/>
                    <a:pt x="3224" y="1672"/>
                    <a:pt x="2922" y="1869"/>
                  </a:cubicBezTo>
                  <a:cubicBezTo>
                    <a:pt x="2829" y="1935"/>
                    <a:pt x="2685" y="1948"/>
                    <a:pt x="2540" y="1895"/>
                  </a:cubicBezTo>
                  <a:cubicBezTo>
                    <a:pt x="1922" y="1645"/>
                    <a:pt x="1317" y="1382"/>
                    <a:pt x="711" y="1132"/>
                  </a:cubicBezTo>
                  <a:cubicBezTo>
                    <a:pt x="303" y="961"/>
                    <a:pt x="1" y="277"/>
                    <a:pt x="317" y="67"/>
                  </a:cubicBezTo>
                  <a:cubicBezTo>
                    <a:pt x="408" y="0"/>
                    <a:pt x="553" y="0"/>
                    <a:pt x="698" y="53"/>
                  </a:cubicBezTo>
                  <a:cubicBezTo>
                    <a:pt x="1303" y="303"/>
                    <a:pt x="1922" y="567"/>
                    <a:pt x="2540" y="8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pic>
        <p:nvPicPr>
          <p:cNvPr id="1106" name="Google Shape;1106;p62"/>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1107" name="Google Shape;1107;p62"/>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2"/>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2"/>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0" name="Google Shape;1110;p62"/>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1111" name="Google Shape;1111;p62"/>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1112" name="Google Shape;1112;p62"/>
          <p:cNvSpPr txBox="1"/>
          <p:nvPr>
            <p:ph idx="4294967295" type="title"/>
          </p:nvPr>
        </p:nvSpPr>
        <p:spPr>
          <a:xfrm>
            <a:off x="799525" y="1123550"/>
            <a:ext cx="3979200" cy="14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3800">
                <a:latin typeface="Poppins"/>
                <a:ea typeface="Poppins"/>
                <a:cs typeface="Poppins"/>
                <a:sym typeface="Poppins"/>
              </a:rPr>
              <a:t>How Customer Want to Pay?</a:t>
            </a:r>
            <a:endParaRPr b="1" sz="3800">
              <a:latin typeface="Poppins"/>
              <a:ea typeface="Poppins"/>
              <a:cs typeface="Poppins"/>
              <a:sym typeface="Poppins"/>
            </a:endParaRPr>
          </a:p>
        </p:txBody>
      </p:sp>
      <p:sp>
        <p:nvSpPr>
          <p:cNvPr id="1113" name="Google Shape;1113;p62"/>
          <p:cNvSpPr txBox="1"/>
          <p:nvPr/>
        </p:nvSpPr>
        <p:spPr>
          <a:xfrm>
            <a:off x="866650" y="2748800"/>
            <a:ext cx="41502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solidFill>
                  <a:schemeClr val="dk1"/>
                </a:solidFill>
                <a:highlight>
                  <a:schemeClr val="lt1"/>
                </a:highlight>
              </a:rPr>
              <a:t>Bagaimana customer </a:t>
            </a:r>
            <a:r>
              <a:rPr b="1" lang="id" sz="1200">
                <a:solidFill>
                  <a:schemeClr val="dk1"/>
                </a:solidFill>
                <a:highlight>
                  <a:schemeClr val="lt1"/>
                </a:highlight>
              </a:rPr>
              <a:t>mau membeli produk dengan strategi pendekatan harga yang telah dipilih sebelumnya,</a:t>
            </a:r>
            <a:r>
              <a:rPr lang="id" sz="1200">
                <a:solidFill>
                  <a:schemeClr val="dk1"/>
                </a:solidFill>
                <a:highlight>
                  <a:schemeClr val="lt1"/>
                </a:highlight>
              </a:rPr>
              <a:t> dan bagaimana cara meminta customer untuk membayar produk tersebut. </a:t>
            </a:r>
            <a:endParaRPr sz="1200">
              <a:solidFill>
                <a:schemeClr val="dk1"/>
              </a:solidFill>
              <a:highlight>
                <a:schemeClr val="lt1"/>
              </a:highlight>
            </a:endParaRPr>
          </a:p>
        </p:txBody>
      </p:sp>
      <p:pic>
        <p:nvPicPr>
          <p:cNvPr id="1114" name="Google Shape;1114;p62"/>
          <p:cNvPicPr preferRelativeResize="0"/>
          <p:nvPr/>
        </p:nvPicPr>
        <p:blipFill>
          <a:blip r:embed="rId5">
            <a:alphaModFix/>
          </a:blip>
          <a:stretch>
            <a:fillRect/>
          </a:stretch>
        </p:blipFill>
        <p:spPr>
          <a:xfrm>
            <a:off x="5510200" y="1155050"/>
            <a:ext cx="3086250" cy="3086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pic>
        <p:nvPicPr>
          <p:cNvPr id="1119" name="Google Shape;1119;p63"/>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1120" name="Google Shape;1120;p63"/>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3"/>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3"/>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3" name="Google Shape;1123;p63"/>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1124" name="Google Shape;1124;p63"/>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1125" name="Google Shape;1125;p63"/>
          <p:cNvSpPr txBox="1"/>
          <p:nvPr>
            <p:ph idx="4294967295" type="title"/>
          </p:nvPr>
        </p:nvSpPr>
        <p:spPr>
          <a:xfrm>
            <a:off x="799525" y="1123550"/>
            <a:ext cx="3979200" cy="14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3800">
                <a:latin typeface="Poppins"/>
                <a:ea typeface="Poppins"/>
                <a:cs typeface="Poppins"/>
                <a:sym typeface="Poppins"/>
              </a:rPr>
              <a:t>Cost </a:t>
            </a:r>
            <a:endParaRPr b="1" sz="3800">
              <a:latin typeface="Poppins"/>
              <a:ea typeface="Poppins"/>
              <a:cs typeface="Poppins"/>
              <a:sym typeface="Poppins"/>
            </a:endParaRPr>
          </a:p>
          <a:p>
            <a:pPr indent="0" lvl="0" marL="0" rtl="0" algn="ctr">
              <a:spcBef>
                <a:spcPts val="0"/>
              </a:spcBef>
              <a:spcAft>
                <a:spcPts val="0"/>
              </a:spcAft>
              <a:buNone/>
            </a:pPr>
            <a:r>
              <a:rPr b="1" lang="id" sz="3800">
                <a:latin typeface="Poppins"/>
                <a:ea typeface="Poppins"/>
                <a:cs typeface="Poppins"/>
                <a:sym typeface="Poppins"/>
              </a:rPr>
              <a:t>Structure</a:t>
            </a:r>
            <a:endParaRPr b="1" sz="3800">
              <a:latin typeface="Poppins"/>
              <a:ea typeface="Poppins"/>
              <a:cs typeface="Poppins"/>
              <a:sym typeface="Poppins"/>
            </a:endParaRPr>
          </a:p>
        </p:txBody>
      </p:sp>
      <p:sp>
        <p:nvSpPr>
          <p:cNvPr id="1126" name="Google Shape;1126;p63"/>
          <p:cNvSpPr txBox="1"/>
          <p:nvPr/>
        </p:nvSpPr>
        <p:spPr>
          <a:xfrm>
            <a:off x="866650" y="2748800"/>
            <a:ext cx="41502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id" sz="1200">
                <a:solidFill>
                  <a:schemeClr val="dk1"/>
                </a:solidFill>
                <a:highlight>
                  <a:schemeClr val="lt1"/>
                </a:highlight>
              </a:rPr>
              <a:t>Struktur biaya harus jelas</a:t>
            </a:r>
            <a:r>
              <a:rPr lang="id" sz="1200">
                <a:solidFill>
                  <a:schemeClr val="dk1"/>
                </a:solidFill>
                <a:highlight>
                  <a:schemeClr val="lt1"/>
                </a:highlight>
              </a:rPr>
              <a:t> dan penetapan harga yang diberikan kepada customer dapat memperoleh keuntungan.</a:t>
            </a:r>
            <a:endParaRPr sz="1200">
              <a:solidFill>
                <a:schemeClr val="dk1"/>
              </a:solidFill>
              <a:highlight>
                <a:schemeClr val="lt1"/>
              </a:highlight>
            </a:endParaRPr>
          </a:p>
        </p:txBody>
      </p:sp>
      <p:pic>
        <p:nvPicPr>
          <p:cNvPr id="1127" name="Google Shape;1127;p63"/>
          <p:cNvPicPr preferRelativeResize="0"/>
          <p:nvPr/>
        </p:nvPicPr>
        <p:blipFill>
          <a:blip r:embed="rId5">
            <a:alphaModFix/>
          </a:blip>
          <a:stretch>
            <a:fillRect/>
          </a:stretch>
        </p:blipFill>
        <p:spPr>
          <a:xfrm>
            <a:off x="5353500" y="1120213"/>
            <a:ext cx="2903075" cy="2903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id="1132" name="Google Shape;1132;p64"/>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1133" name="Google Shape;1133;p64"/>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4"/>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4"/>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6" name="Google Shape;1136;p64"/>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1137" name="Google Shape;1137;p64"/>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1138" name="Google Shape;1138;p64"/>
          <p:cNvSpPr txBox="1"/>
          <p:nvPr>
            <p:ph idx="4294967295" type="title"/>
          </p:nvPr>
        </p:nvSpPr>
        <p:spPr>
          <a:xfrm>
            <a:off x="925000" y="1250600"/>
            <a:ext cx="3979200" cy="14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id" sz="3800">
                <a:latin typeface="Poppins"/>
                <a:ea typeface="Poppins"/>
                <a:cs typeface="Poppins"/>
                <a:sym typeface="Poppins"/>
              </a:rPr>
              <a:t> Perceived Value</a:t>
            </a:r>
            <a:endParaRPr b="1" sz="3800">
              <a:latin typeface="Poppins"/>
              <a:ea typeface="Poppins"/>
              <a:cs typeface="Poppins"/>
              <a:sym typeface="Poppins"/>
            </a:endParaRPr>
          </a:p>
          <a:p>
            <a:pPr indent="0" lvl="0" marL="0" rtl="0" algn="ctr">
              <a:spcBef>
                <a:spcPts val="0"/>
              </a:spcBef>
              <a:spcAft>
                <a:spcPts val="0"/>
              </a:spcAft>
              <a:buClr>
                <a:schemeClr val="dk1"/>
              </a:buClr>
              <a:buSzPts val="1100"/>
              <a:buFont typeface="Arial"/>
              <a:buNone/>
            </a:pPr>
            <a:r>
              <a:t/>
            </a:r>
            <a:endParaRPr b="1" sz="3800">
              <a:latin typeface="Poppins"/>
              <a:ea typeface="Poppins"/>
              <a:cs typeface="Poppins"/>
              <a:sym typeface="Poppins"/>
            </a:endParaRPr>
          </a:p>
          <a:p>
            <a:pPr indent="0" lvl="0" marL="0" rtl="0" algn="ctr">
              <a:spcBef>
                <a:spcPts val="0"/>
              </a:spcBef>
              <a:spcAft>
                <a:spcPts val="0"/>
              </a:spcAft>
              <a:buNone/>
            </a:pPr>
            <a:r>
              <a:t/>
            </a:r>
            <a:endParaRPr b="1" sz="3800">
              <a:latin typeface="Poppins"/>
              <a:ea typeface="Poppins"/>
              <a:cs typeface="Poppins"/>
              <a:sym typeface="Poppins"/>
            </a:endParaRPr>
          </a:p>
        </p:txBody>
      </p:sp>
      <p:sp>
        <p:nvSpPr>
          <p:cNvPr id="1139" name="Google Shape;1139;p64"/>
          <p:cNvSpPr txBox="1"/>
          <p:nvPr/>
        </p:nvSpPr>
        <p:spPr>
          <a:xfrm>
            <a:off x="925000" y="2748800"/>
            <a:ext cx="41502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solidFill>
                  <a:schemeClr val="dk1"/>
                </a:solidFill>
                <a:highlight>
                  <a:schemeClr val="lt1"/>
                </a:highlight>
              </a:rPr>
              <a:t>Berapa banyak customer yang bersedia membayar dibandingkan dengan produk yang ditawarkan</a:t>
            </a:r>
            <a:endParaRPr sz="1200">
              <a:solidFill>
                <a:schemeClr val="dk1"/>
              </a:solidFill>
              <a:highlight>
                <a:schemeClr val="lt1"/>
              </a:highlight>
            </a:endParaRPr>
          </a:p>
        </p:txBody>
      </p:sp>
      <p:pic>
        <p:nvPicPr>
          <p:cNvPr id="1140" name="Google Shape;1140;p64"/>
          <p:cNvPicPr preferRelativeResize="0"/>
          <p:nvPr/>
        </p:nvPicPr>
        <p:blipFill>
          <a:blip r:embed="rId5">
            <a:alphaModFix/>
          </a:blip>
          <a:stretch>
            <a:fillRect/>
          </a:stretch>
        </p:blipFill>
        <p:spPr>
          <a:xfrm>
            <a:off x="5419800" y="1178150"/>
            <a:ext cx="3041000" cy="304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9"/>
          <p:cNvSpPr txBox="1"/>
          <p:nvPr>
            <p:ph type="title"/>
          </p:nvPr>
        </p:nvSpPr>
        <p:spPr>
          <a:xfrm>
            <a:off x="1175400" y="2179400"/>
            <a:ext cx="3985200" cy="139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i="1" lang="id" sz="2790">
                <a:latin typeface="Poppins"/>
                <a:ea typeface="Poppins"/>
                <a:cs typeface="Poppins"/>
                <a:sym typeface="Poppins"/>
              </a:rPr>
              <a:t>Create Money From Your Business!</a:t>
            </a:r>
            <a:endParaRPr b="1" i="1" sz="2790">
              <a:latin typeface="Poppins"/>
              <a:ea typeface="Poppins"/>
              <a:cs typeface="Poppins"/>
              <a:sym typeface="Poppins"/>
            </a:endParaRPr>
          </a:p>
        </p:txBody>
      </p:sp>
      <p:pic>
        <p:nvPicPr>
          <p:cNvPr id="562" name="Google Shape;562;p29"/>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563" name="Google Shape;563;p29"/>
          <p:cNvSpPr/>
          <p:nvPr/>
        </p:nvSpPr>
        <p:spPr>
          <a:xfrm>
            <a:off x="-716700" y="1117675"/>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8547275" y="8426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txBox="1"/>
          <p:nvPr/>
        </p:nvSpPr>
        <p:spPr>
          <a:xfrm>
            <a:off x="1153400" y="1913638"/>
            <a:ext cx="4653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solidFill>
                  <a:schemeClr val="dk1"/>
                </a:solidFill>
                <a:latin typeface="Poppins"/>
                <a:ea typeface="Poppins"/>
                <a:cs typeface="Poppins"/>
                <a:sym typeface="Poppins"/>
              </a:rPr>
              <a:t>Yuk, kita main</a:t>
            </a:r>
            <a:endParaRPr>
              <a:solidFill>
                <a:schemeClr val="dk1"/>
              </a:solidFill>
            </a:endParaRPr>
          </a:p>
        </p:txBody>
      </p:sp>
      <p:pic>
        <p:nvPicPr>
          <p:cNvPr id="566" name="Google Shape;566;p29"/>
          <p:cNvPicPr preferRelativeResize="0"/>
          <p:nvPr/>
        </p:nvPicPr>
        <p:blipFill>
          <a:blip r:embed="rId5">
            <a:alphaModFix/>
          </a:blip>
          <a:stretch>
            <a:fillRect/>
          </a:stretch>
        </p:blipFill>
        <p:spPr>
          <a:xfrm rot="-1453646">
            <a:off x="4838800" y="1207425"/>
            <a:ext cx="2659305" cy="2659305"/>
          </a:xfrm>
          <a:prstGeom prst="rect">
            <a:avLst/>
          </a:prstGeom>
          <a:noFill/>
          <a:ln>
            <a:noFill/>
          </a:ln>
        </p:spPr>
      </p:pic>
      <p:pic>
        <p:nvPicPr>
          <p:cNvPr id="567" name="Google Shape;567;p29"/>
          <p:cNvPicPr preferRelativeResize="0"/>
          <p:nvPr/>
        </p:nvPicPr>
        <p:blipFill>
          <a:blip r:embed="rId5">
            <a:alphaModFix/>
          </a:blip>
          <a:stretch>
            <a:fillRect/>
          </a:stretch>
        </p:blipFill>
        <p:spPr>
          <a:xfrm rot="1784183">
            <a:off x="6097011" y="1627114"/>
            <a:ext cx="2378428" cy="237842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pic>
        <p:nvPicPr>
          <p:cNvPr id="1145" name="Google Shape;1145;p65"/>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1146" name="Google Shape;1146;p65"/>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5"/>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5"/>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9" name="Google Shape;1149;p65"/>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1150" name="Google Shape;1150;p65"/>
          <p:cNvPicPr preferRelativeResize="0"/>
          <p:nvPr/>
        </p:nvPicPr>
        <p:blipFill>
          <a:blip r:embed="rId4">
            <a:alphaModFix/>
          </a:blip>
          <a:stretch>
            <a:fillRect/>
          </a:stretch>
        </p:blipFill>
        <p:spPr>
          <a:xfrm>
            <a:off x="7790624" y="199175"/>
            <a:ext cx="1118075" cy="484799"/>
          </a:xfrm>
          <a:prstGeom prst="rect">
            <a:avLst/>
          </a:prstGeom>
          <a:noFill/>
          <a:ln>
            <a:noFill/>
          </a:ln>
        </p:spPr>
      </p:pic>
      <p:grpSp>
        <p:nvGrpSpPr>
          <p:cNvPr id="1151" name="Google Shape;1151;p65"/>
          <p:cNvGrpSpPr/>
          <p:nvPr/>
        </p:nvGrpSpPr>
        <p:grpSpPr>
          <a:xfrm>
            <a:off x="1726944" y="1531338"/>
            <a:ext cx="1841344" cy="2021626"/>
            <a:chOff x="1261725" y="1925850"/>
            <a:chExt cx="1299375" cy="1287250"/>
          </a:xfrm>
        </p:grpSpPr>
        <p:sp>
          <p:nvSpPr>
            <p:cNvPr id="1152" name="Google Shape;1152;p65"/>
            <p:cNvSpPr/>
            <p:nvPr/>
          </p:nvSpPr>
          <p:spPr>
            <a:xfrm>
              <a:off x="1289975" y="2540700"/>
              <a:ext cx="1271125" cy="285025"/>
            </a:xfrm>
            <a:custGeom>
              <a:rect b="b" l="l" r="r" t="t"/>
              <a:pathLst>
                <a:path extrusionOk="0" h="11401" w="50845">
                  <a:moveTo>
                    <a:pt x="25886" y="0"/>
                  </a:moveTo>
                  <a:lnTo>
                    <a:pt x="1" y="5407"/>
                  </a:lnTo>
                  <a:lnTo>
                    <a:pt x="24958" y="11400"/>
                  </a:lnTo>
                  <a:lnTo>
                    <a:pt x="50845" y="4904"/>
                  </a:lnTo>
                  <a:lnTo>
                    <a:pt x="258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5"/>
            <p:cNvSpPr/>
            <p:nvPr/>
          </p:nvSpPr>
          <p:spPr>
            <a:xfrm>
              <a:off x="1273325" y="2847375"/>
              <a:ext cx="1287775" cy="365725"/>
            </a:xfrm>
            <a:custGeom>
              <a:rect b="b" l="l" r="r" t="t"/>
              <a:pathLst>
                <a:path extrusionOk="0" h="14629" w="51511">
                  <a:moveTo>
                    <a:pt x="26048" y="0"/>
                  </a:moveTo>
                  <a:lnTo>
                    <a:pt x="0" y="6376"/>
                  </a:lnTo>
                  <a:lnTo>
                    <a:pt x="26027" y="14629"/>
                  </a:lnTo>
                  <a:lnTo>
                    <a:pt x="51511" y="6397"/>
                  </a:lnTo>
                  <a:lnTo>
                    <a:pt x="26048" y="0"/>
                  </a:lnTo>
                  <a:close/>
                </a:path>
              </a:pathLst>
            </a:custGeom>
            <a:solidFill>
              <a:srgbClr val="393C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5"/>
            <p:cNvSpPr/>
            <p:nvPr/>
          </p:nvSpPr>
          <p:spPr>
            <a:xfrm>
              <a:off x="1261725" y="1968200"/>
              <a:ext cx="662300" cy="450975"/>
            </a:xfrm>
            <a:custGeom>
              <a:rect b="b" l="l" r="r" t="t"/>
              <a:pathLst>
                <a:path extrusionOk="0" h="18039" w="26492">
                  <a:moveTo>
                    <a:pt x="1" y="1"/>
                  </a:moveTo>
                  <a:lnTo>
                    <a:pt x="1" y="13942"/>
                  </a:lnTo>
                  <a:lnTo>
                    <a:pt x="26491" y="18038"/>
                  </a:lnTo>
                  <a:lnTo>
                    <a:pt x="26491" y="214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5"/>
            <p:cNvSpPr/>
            <p:nvPr/>
          </p:nvSpPr>
          <p:spPr>
            <a:xfrm>
              <a:off x="1924000" y="2310200"/>
              <a:ext cx="637100" cy="902900"/>
            </a:xfrm>
            <a:custGeom>
              <a:rect b="b" l="l" r="r" t="t"/>
              <a:pathLst>
                <a:path extrusionOk="0" h="36116" w="25484">
                  <a:moveTo>
                    <a:pt x="25484" y="0"/>
                  </a:moveTo>
                  <a:lnTo>
                    <a:pt x="15839" y="1674"/>
                  </a:lnTo>
                  <a:lnTo>
                    <a:pt x="15839" y="16464"/>
                  </a:lnTo>
                  <a:lnTo>
                    <a:pt x="0" y="20236"/>
                  </a:lnTo>
                  <a:lnTo>
                    <a:pt x="0" y="36116"/>
                  </a:lnTo>
                  <a:lnTo>
                    <a:pt x="15839" y="31072"/>
                  </a:lnTo>
                  <a:lnTo>
                    <a:pt x="18119" y="30345"/>
                  </a:lnTo>
                  <a:lnTo>
                    <a:pt x="18119" y="30305"/>
                  </a:lnTo>
                  <a:lnTo>
                    <a:pt x="25484" y="27884"/>
                  </a:lnTo>
                  <a:lnTo>
                    <a:pt x="25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5"/>
            <p:cNvSpPr/>
            <p:nvPr/>
          </p:nvSpPr>
          <p:spPr>
            <a:xfrm>
              <a:off x="1519475" y="1943000"/>
              <a:ext cx="636075" cy="776800"/>
            </a:xfrm>
            <a:custGeom>
              <a:rect b="b" l="l" r="r" t="t"/>
              <a:pathLst>
                <a:path extrusionOk="0" h="31072" w="25443">
                  <a:moveTo>
                    <a:pt x="25443" y="0"/>
                  </a:moveTo>
                  <a:lnTo>
                    <a:pt x="0" y="705"/>
                  </a:lnTo>
                  <a:lnTo>
                    <a:pt x="0" y="31071"/>
                  </a:lnTo>
                  <a:lnTo>
                    <a:pt x="25443" y="25845"/>
                  </a:lnTo>
                  <a:lnTo>
                    <a:pt x="254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5"/>
            <p:cNvSpPr/>
            <p:nvPr/>
          </p:nvSpPr>
          <p:spPr>
            <a:xfrm>
              <a:off x="1261725" y="1925850"/>
              <a:ext cx="893825" cy="68100"/>
            </a:xfrm>
            <a:custGeom>
              <a:rect b="b" l="l" r="r" t="t"/>
              <a:pathLst>
                <a:path extrusionOk="0" h="2724" w="35753">
                  <a:moveTo>
                    <a:pt x="26553" y="0"/>
                  </a:moveTo>
                  <a:lnTo>
                    <a:pt x="1" y="1695"/>
                  </a:lnTo>
                  <a:lnTo>
                    <a:pt x="10310" y="2723"/>
                  </a:lnTo>
                  <a:lnTo>
                    <a:pt x="35753" y="686"/>
                  </a:lnTo>
                  <a:lnTo>
                    <a:pt x="265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5"/>
            <p:cNvSpPr/>
            <p:nvPr/>
          </p:nvSpPr>
          <p:spPr>
            <a:xfrm>
              <a:off x="1261725" y="2281950"/>
              <a:ext cx="662300" cy="931150"/>
            </a:xfrm>
            <a:custGeom>
              <a:rect b="b" l="l" r="r" t="t"/>
              <a:pathLst>
                <a:path extrusionOk="0" h="37246" w="26492">
                  <a:moveTo>
                    <a:pt x="1" y="1"/>
                  </a:moveTo>
                  <a:lnTo>
                    <a:pt x="1" y="28974"/>
                  </a:lnTo>
                  <a:lnTo>
                    <a:pt x="10270" y="32100"/>
                  </a:lnTo>
                  <a:lnTo>
                    <a:pt x="26491" y="37246"/>
                  </a:lnTo>
                  <a:lnTo>
                    <a:pt x="26491" y="21366"/>
                  </a:lnTo>
                  <a:lnTo>
                    <a:pt x="10310" y="17513"/>
                  </a:lnTo>
                  <a:lnTo>
                    <a:pt x="10310" y="17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5"/>
            <p:cNvSpPr/>
            <p:nvPr/>
          </p:nvSpPr>
          <p:spPr>
            <a:xfrm>
              <a:off x="1924000" y="2291525"/>
              <a:ext cx="396000" cy="430300"/>
            </a:xfrm>
            <a:custGeom>
              <a:rect b="b" l="l" r="r" t="t"/>
              <a:pathLst>
                <a:path extrusionOk="0" h="17212" w="15840">
                  <a:moveTo>
                    <a:pt x="0" y="0"/>
                  </a:moveTo>
                  <a:lnTo>
                    <a:pt x="0" y="13801"/>
                  </a:lnTo>
                  <a:lnTo>
                    <a:pt x="15839" y="17211"/>
                  </a:lnTo>
                  <a:lnTo>
                    <a:pt x="15839" y="24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5"/>
            <p:cNvSpPr/>
            <p:nvPr/>
          </p:nvSpPr>
          <p:spPr>
            <a:xfrm>
              <a:off x="1924000" y="2260775"/>
              <a:ext cx="637100" cy="91300"/>
            </a:xfrm>
            <a:custGeom>
              <a:rect b="b" l="l" r="r" t="t"/>
              <a:pathLst>
                <a:path extrusionOk="0" h="3652" w="25484">
                  <a:moveTo>
                    <a:pt x="9222" y="0"/>
                  </a:moveTo>
                  <a:lnTo>
                    <a:pt x="0" y="1230"/>
                  </a:lnTo>
                  <a:lnTo>
                    <a:pt x="15839" y="3651"/>
                  </a:lnTo>
                  <a:lnTo>
                    <a:pt x="25484" y="1977"/>
                  </a:lnTo>
                  <a:lnTo>
                    <a:pt x="92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1" name="Google Shape;1161;p65"/>
          <p:cNvSpPr txBox="1"/>
          <p:nvPr>
            <p:ph idx="4294967295" type="title"/>
          </p:nvPr>
        </p:nvSpPr>
        <p:spPr>
          <a:xfrm>
            <a:off x="3949350" y="1039025"/>
            <a:ext cx="3979200" cy="14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4600">
                <a:latin typeface="Poppins"/>
                <a:ea typeface="Poppins"/>
                <a:cs typeface="Poppins"/>
                <a:sym typeface="Poppins"/>
              </a:rPr>
              <a:t>Manajemen Keuangan</a:t>
            </a:r>
            <a:endParaRPr b="1" sz="4600">
              <a:latin typeface="Poppins"/>
              <a:ea typeface="Poppins"/>
              <a:cs typeface="Poppins"/>
              <a:sym typeface="Poppins"/>
            </a:endParaRPr>
          </a:p>
        </p:txBody>
      </p:sp>
      <p:sp>
        <p:nvSpPr>
          <p:cNvPr id="1162" name="Google Shape;1162;p65"/>
          <p:cNvSpPr txBox="1"/>
          <p:nvPr>
            <p:ph idx="4294967295" type="subTitle"/>
          </p:nvPr>
        </p:nvSpPr>
        <p:spPr>
          <a:xfrm>
            <a:off x="4183500" y="2639225"/>
            <a:ext cx="3531000" cy="773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id" sz="1300">
                <a:solidFill>
                  <a:schemeClr val="dk1"/>
                </a:solidFill>
                <a:latin typeface="Poppins"/>
                <a:ea typeface="Poppins"/>
                <a:cs typeface="Poppins"/>
                <a:sym typeface="Poppins"/>
              </a:rPr>
              <a:t>“kegiatan </a:t>
            </a:r>
            <a:r>
              <a:rPr b="1" lang="id" sz="1300">
                <a:solidFill>
                  <a:schemeClr val="dk1"/>
                </a:solidFill>
                <a:latin typeface="Poppins"/>
                <a:ea typeface="Poppins"/>
                <a:cs typeface="Poppins"/>
                <a:sym typeface="Poppins"/>
              </a:rPr>
              <a:t>mengendalikan, mengelola, merencanakan, dan menyimpan</a:t>
            </a:r>
            <a:r>
              <a:rPr lang="id" sz="1300">
                <a:solidFill>
                  <a:schemeClr val="dk1"/>
                </a:solidFill>
                <a:latin typeface="Poppins"/>
                <a:ea typeface="Poppins"/>
                <a:cs typeface="Poppins"/>
                <a:sym typeface="Poppins"/>
              </a:rPr>
              <a:t> dana untuk bisnis/perusahaan.”</a:t>
            </a:r>
            <a:endParaRPr sz="1300">
              <a:solidFill>
                <a:schemeClr val="dk1"/>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66"/>
          <p:cNvSpPr/>
          <p:nvPr/>
        </p:nvSpPr>
        <p:spPr>
          <a:xfrm>
            <a:off x="8052100" y="39417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6"/>
          <p:cNvSpPr/>
          <p:nvPr/>
        </p:nvSpPr>
        <p:spPr>
          <a:xfrm>
            <a:off x="8454050" y="0"/>
            <a:ext cx="977700" cy="177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6"/>
          <p:cNvSpPr/>
          <p:nvPr/>
        </p:nvSpPr>
        <p:spPr>
          <a:xfrm>
            <a:off x="0" y="41115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6"/>
          <p:cNvSpPr txBox="1"/>
          <p:nvPr>
            <p:ph type="title"/>
          </p:nvPr>
        </p:nvSpPr>
        <p:spPr>
          <a:xfrm>
            <a:off x="720000" y="593434"/>
            <a:ext cx="7704000" cy="572700"/>
          </a:xfrm>
          <a:prstGeom prst="rect">
            <a:avLst/>
          </a:prstGeom>
        </p:spPr>
        <p:txBody>
          <a:bodyPr anchorCtr="0" anchor="ctr" bIns="91425" lIns="91425" spcFirstLastPara="1" rIns="91425" wrap="square" tIns="91425">
            <a:normAutofit/>
          </a:bodyPr>
          <a:lstStyle/>
          <a:p>
            <a:pPr indent="0" lvl="0" marL="0" rtl="0" algn="ctr">
              <a:lnSpc>
                <a:spcPct val="60000"/>
              </a:lnSpc>
              <a:spcBef>
                <a:spcPts val="0"/>
              </a:spcBef>
              <a:spcAft>
                <a:spcPts val="0"/>
              </a:spcAft>
              <a:buNone/>
            </a:pPr>
            <a:r>
              <a:rPr b="1" lang="id" sz="2000">
                <a:latin typeface="Poppins"/>
                <a:ea typeface="Poppins"/>
                <a:cs typeface="Poppins"/>
                <a:sym typeface="Poppins"/>
              </a:rPr>
              <a:t>Manajemen Keuangan</a:t>
            </a:r>
            <a:endParaRPr b="1" sz="2000">
              <a:latin typeface="Poppins"/>
              <a:ea typeface="Poppins"/>
              <a:cs typeface="Poppins"/>
              <a:sym typeface="Poppins"/>
            </a:endParaRPr>
          </a:p>
        </p:txBody>
      </p:sp>
      <p:sp>
        <p:nvSpPr>
          <p:cNvPr id="1171" name="Google Shape;1171;p66"/>
          <p:cNvSpPr/>
          <p:nvPr/>
        </p:nvSpPr>
        <p:spPr>
          <a:xfrm>
            <a:off x="8166225" y="0"/>
            <a:ext cx="977700" cy="109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2" name="Google Shape;1172;p66"/>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1173" name="Google Shape;1173;p66"/>
          <p:cNvSpPr txBox="1"/>
          <p:nvPr>
            <p:ph idx="2" type="title"/>
          </p:nvPr>
        </p:nvSpPr>
        <p:spPr>
          <a:xfrm>
            <a:off x="507016" y="1586700"/>
            <a:ext cx="1351800" cy="381000"/>
          </a:xfrm>
          <a:prstGeom prst="rect">
            <a:avLst/>
          </a:prstGeom>
          <a:solidFill>
            <a:srgbClr val="B45F06"/>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120">
                <a:latin typeface="Poppins"/>
                <a:ea typeface="Poppins"/>
                <a:cs typeface="Poppins"/>
                <a:sym typeface="Poppins"/>
              </a:rPr>
              <a:t>Planning</a:t>
            </a:r>
            <a:endParaRPr b="1" sz="1120">
              <a:latin typeface="Poppins"/>
              <a:ea typeface="Poppins"/>
              <a:cs typeface="Poppins"/>
              <a:sym typeface="Poppins"/>
            </a:endParaRPr>
          </a:p>
        </p:txBody>
      </p:sp>
      <p:sp>
        <p:nvSpPr>
          <p:cNvPr id="1174" name="Google Shape;1174;p66"/>
          <p:cNvSpPr txBox="1"/>
          <p:nvPr>
            <p:ph idx="3" type="title"/>
          </p:nvPr>
        </p:nvSpPr>
        <p:spPr>
          <a:xfrm>
            <a:off x="2214498" y="1586700"/>
            <a:ext cx="1351800" cy="381000"/>
          </a:xfrm>
          <a:prstGeom prst="rect">
            <a:avLst/>
          </a:prstGeom>
          <a:solidFill>
            <a:srgbClr val="E69138"/>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220">
                <a:latin typeface="Poppins"/>
                <a:ea typeface="Poppins"/>
                <a:cs typeface="Poppins"/>
                <a:sym typeface="Poppins"/>
              </a:rPr>
              <a:t>Budgeting</a:t>
            </a:r>
            <a:endParaRPr b="1" sz="1220">
              <a:latin typeface="Poppins"/>
              <a:ea typeface="Poppins"/>
              <a:cs typeface="Poppins"/>
              <a:sym typeface="Poppins"/>
            </a:endParaRPr>
          </a:p>
        </p:txBody>
      </p:sp>
      <p:sp>
        <p:nvSpPr>
          <p:cNvPr id="1175" name="Google Shape;1175;p66"/>
          <p:cNvSpPr txBox="1"/>
          <p:nvPr>
            <p:ph idx="5" type="title"/>
          </p:nvPr>
        </p:nvSpPr>
        <p:spPr>
          <a:xfrm>
            <a:off x="3964975" y="1586700"/>
            <a:ext cx="1351800" cy="381000"/>
          </a:xfrm>
          <a:prstGeom prst="rect">
            <a:avLst/>
          </a:prstGeom>
          <a:solidFill>
            <a:srgbClr val="F6B26B"/>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120">
                <a:latin typeface="Poppins"/>
                <a:ea typeface="Poppins"/>
                <a:cs typeface="Poppins"/>
                <a:sym typeface="Poppins"/>
              </a:rPr>
              <a:t>Controlling</a:t>
            </a:r>
            <a:endParaRPr b="1" sz="1120">
              <a:latin typeface="Poppins"/>
              <a:ea typeface="Poppins"/>
              <a:cs typeface="Poppins"/>
              <a:sym typeface="Poppins"/>
            </a:endParaRPr>
          </a:p>
        </p:txBody>
      </p:sp>
      <p:sp>
        <p:nvSpPr>
          <p:cNvPr id="1176" name="Google Shape;1176;p66"/>
          <p:cNvSpPr/>
          <p:nvPr/>
        </p:nvSpPr>
        <p:spPr>
          <a:xfrm>
            <a:off x="505141" y="20057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latin typeface="Poppins"/>
                <a:ea typeface="Poppins"/>
                <a:cs typeface="Poppins"/>
                <a:sym typeface="Poppins"/>
              </a:rPr>
              <a:t>Melakukan </a:t>
            </a:r>
            <a:r>
              <a:rPr b="1" lang="id" sz="1000">
                <a:latin typeface="Poppins"/>
                <a:ea typeface="Poppins"/>
                <a:cs typeface="Poppins"/>
                <a:sym typeface="Poppins"/>
              </a:rPr>
              <a:t>perencanaan </a:t>
            </a:r>
            <a:r>
              <a:rPr b="1" lang="id" sz="1000">
                <a:solidFill>
                  <a:schemeClr val="dk1"/>
                </a:solidFill>
                <a:latin typeface="Poppins"/>
                <a:ea typeface="Poppins"/>
                <a:cs typeface="Poppins"/>
                <a:sym typeface="Poppins"/>
              </a:rPr>
              <a:t>meliputi perencanaan arus keluar masuk dan rugi laba</a:t>
            </a:r>
            <a:endParaRPr b="1" sz="1000">
              <a:solidFill>
                <a:schemeClr val="dk1"/>
              </a:solidFill>
              <a:latin typeface="Poppins"/>
              <a:ea typeface="Poppins"/>
              <a:cs typeface="Poppins"/>
              <a:sym typeface="Poppins"/>
            </a:endParaRPr>
          </a:p>
        </p:txBody>
      </p:sp>
      <p:sp>
        <p:nvSpPr>
          <p:cNvPr id="1177" name="Google Shape;1177;p66"/>
          <p:cNvSpPr/>
          <p:nvPr/>
        </p:nvSpPr>
        <p:spPr>
          <a:xfrm>
            <a:off x="2213550" y="20057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1000">
                <a:solidFill>
                  <a:schemeClr val="dk1"/>
                </a:solidFill>
                <a:latin typeface="Poppins"/>
                <a:ea typeface="Poppins"/>
                <a:cs typeface="Poppins"/>
                <a:sym typeface="Poppins"/>
              </a:rPr>
              <a:t>Membuat alokasi dana </a:t>
            </a:r>
            <a:r>
              <a:rPr lang="id" sz="1000">
                <a:solidFill>
                  <a:schemeClr val="dk1"/>
                </a:solidFill>
                <a:latin typeface="Poppins"/>
                <a:ea typeface="Poppins"/>
                <a:cs typeface="Poppins"/>
                <a:sym typeface="Poppins"/>
              </a:rPr>
              <a:t>sesuai dengan dana yang sudah ditentukan</a:t>
            </a:r>
            <a:endParaRPr sz="900">
              <a:latin typeface="Poppins"/>
              <a:ea typeface="Poppins"/>
              <a:cs typeface="Poppins"/>
              <a:sym typeface="Poppins"/>
            </a:endParaRPr>
          </a:p>
        </p:txBody>
      </p:sp>
      <p:sp>
        <p:nvSpPr>
          <p:cNvPr id="1178" name="Google Shape;1178;p66"/>
          <p:cNvSpPr/>
          <p:nvPr/>
        </p:nvSpPr>
        <p:spPr>
          <a:xfrm>
            <a:off x="3966725" y="20057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latin typeface="Poppins"/>
                <a:ea typeface="Poppins"/>
                <a:cs typeface="Poppins"/>
                <a:sym typeface="Poppins"/>
              </a:rPr>
              <a:t>Melakukan </a:t>
            </a:r>
            <a:r>
              <a:rPr b="1" lang="id" sz="1000">
                <a:latin typeface="Poppins"/>
                <a:ea typeface="Poppins"/>
                <a:cs typeface="Poppins"/>
                <a:sym typeface="Poppins"/>
              </a:rPr>
              <a:t>monitoring, evaluasi, dan perbaikan </a:t>
            </a:r>
            <a:r>
              <a:rPr lang="id" sz="1000">
                <a:latin typeface="Poppins"/>
                <a:ea typeface="Poppins"/>
                <a:cs typeface="Poppins"/>
                <a:sym typeface="Poppins"/>
              </a:rPr>
              <a:t>terhadap keuangan bisnis</a:t>
            </a:r>
            <a:endParaRPr sz="1000">
              <a:latin typeface="Poppins"/>
              <a:ea typeface="Poppins"/>
              <a:cs typeface="Poppins"/>
              <a:sym typeface="Poppins"/>
            </a:endParaRPr>
          </a:p>
        </p:txBody>
      </p:sp>
      <p:sp>
        <p:nvSpPr>
          <p:cNvPr id="1179" name="Google Shape;1179;p66"/>
          <p:cNvSpPr/>
          <p:nvPr/>
        </p:nvSpPr>
        <p:spPr>
          <a:xfrm rot="5400000">
            <a:off x="1850111" y="1662300"/>
            <a:ext cx="357900" cy="2298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6"/>
          <p:cNvSpPr/>
          <p:nvPr/>
        </p:nvSpPr>
        <p:spPr>
          <a:xfrm rot="5400000">
            <a:off x="3569627" y="1662300"/>
            <a:ext cx="357900" cy="2298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6"/>
          <p:cNvSpPr/>
          <p:nvPr/>
        </p:nvSpPr>
        <p:spPr>
          <a:xfrm rot="5400000">
            <a:off x="5322614" y="1673850"/>
            <a:ext cx="357900" cy="2298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6"/>
          <p:cNvSpPr txBox="1"/>
          <p:nvPr>
            <p:ph idx="5" type="title"/>
          </p:nvPr>
        </p:nvSpPr>
        <p:spPr>
          <a:xfrm>
            <a:off x="5697777" y="1609800"/>
            <a:ext cx="1351800" cy="381000"/>
          </a:xfrm>
          <a:prstGeom prst="rect">
            <a:avLst/>
          </a:prstGeom>
          <a:solidFill>
            <a:srgbClr val="F9CB9C"/>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120">
                <a:latin typeface="Poppins"/>
                <a:ea typeface="Poppins"/>
                <a:cs typeface="Poppins"/>
                <a:sym typeface="Poppins"/>
              </a:rPr>
              <a:t>Auditing</a:t>
            </a:r>
            <a:endParaRPr b="1" sz="1120">
              <a:latin typeface="Poppins"/>
              <a:ea typeface="Poppins"/>
              <a:cs typeface="Poppins"/>
              <a:sym typeface="Poppins"/>
            </a:endParaRPr>
          </a:p>
        </p:txBody>
      </p:sp>
      <p:sp>
        <p:nvSpPr>
          <p:cNvPr id="1183" name="Google Shape;1183;p66"/>
          <p:cNvSpPr/>
          <p:nvPr/>
        </p:nvSpPr>
        <p:spPr>
          <a:xfrm>
            <a:off x="5699527" y="20288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latin typeface="Poppins"/>
                <a:ea typeface="Poppins"/>
                <a:cs typeface="Poppins"/>
                <a:sym typeface="Poppins"/>
              </a:rPr>
              <a:t>Melakukan </a:t>
            </a:r>
            <a:r>
              <a:rPr b="1" lang="id" sz="1000">
                <a:latin typeface="Poppins"/>
                <a:ea typeface="Poppins"/>
                <a:cs typeface="Poppins"/>
                <a:sym typeface="Poppins"/>
              </a:rPr>
              <a:t>pemeriksaan internal</a:t>
            </a:r>
            <a:r>
              <a:rPr lang="id" sz="1000">
                <a:latin typeface="Poppins"/>
                <a:ea typeface="Poppins"/>
                <a:cs typeface="Poppins"/>
                <a:sym typeface="Poppins"/>
              </a:rPr>
              <a:t> terhadap keuangan bisnis agar terhindar dari penyimpangan</a:t>
            </a:r>
            <a:endParaRPr sz="1000">
              <a:latin typeface="Poppins"/>
              <a:ea typeface="Poppins"/>
              <a:cs typeface="Poppins"/>
              <a:sym typeface="Poppins"/>
            </a:endParaRPr>
          </a:p>
        </p:txBody>
      </p:sp>
      <p:sp>
        <p:nvSpPr>
          <p:cNvPr id="1184" name="Google Shape;1184;p66"/>
          <p:cNvSpPr/>
          <p:nvPr/>
        </p:nvSpPr>
        <p:spPr>
          <a:xfrm rot="5400000">
            <a:off x="7066814" y="1662300"/>
            <a:ext cx="357900" cy="2298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6"/>
          <p:cNvSpPr txBox="1"/>
          <p:nvPr>
            <p:ph idx="5" type="title"/>
          </p:nvPr>
        </p:nvSpPr>
        <p:spPr>
          <a:xfrm>
            <a:off x="7441977" y="1586700"/>
            <a:ext cx="1351800" cy="381000"/>
          </a:xfrm>
          <a:prstGeom prst="rect">
            <a:avLst/>
          </a:prstGeom>
          <a:solidFill>
            <a:srgbClr val="FCE5CD"/>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120">
                <a:latin typeface="Poppins"/>
                <a:ea typeface="Poppins"/>
                <a:cs typeface="Poppins"/>
                <a:sym typeface="Poppins"/>
              </a:rPr>
              <a:t>Reporting</a:t>
            </a:r>
            <a:endParaRPr b="1" sz="1120">
              <a:latin typeface="Poppins"/>
              <a:ea typeface="Poppins"/>
              <a:cs typeface="Poppins"/>
              <a:sym typeface="Poppins"/>
            </a:endParaRPr>
          </a:p>
        </p:txBody>
      </p:sp>
      <p:sp>
        <p:nvSpPr>
          <p:cNvPr id="1186" name="Google Shape;1186;p66"/>
          <p:cNvSpPr/>
          <p:nvPr/>
        </p:nvSpPr>
        <p:spPr>
          <a:xfrm>
            <a:off x="7443727" y="20057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1000">
                <a:latin typeface="Poppins"/>
                <a:ea typeface="Poppins"/>
                <a:cs typeface="Poppins"/>
                <a:sym typeface="Poppins"/>
              </a:rPr>
              <a:t>Membuat laporan </a:t>
            </a:r>
            <a:r>
              <a:rPr lang="id" sz="1000">
                <a:latin typeface="Poppins"/>
                <a:ea typeface="Poppins"/>
                <a:cs typeface="Poppins"/>
                <a:sym typeface="Poppins"/>
              </a:rPr>
              <a:t>keuangan keuangan dan analisanya</a:t>
            </a:r>
            <a:endParaRPr sz="1000">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67"/>
          <p:cNvSpPr/>
          <p:nvPr/>
        </p:nvSpPr>
        <p:spPr>
          <a:xfrm>
            <a:off x="8052100" y="39417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7"/>
          <p:cNvSpPr/>
          <p:nvPr/>
        </p:nvSpPr>
        <p:spPr>
          <a:xfrm>
            <a:off x="8454050" y="0"/>
            <a:ext cx="977700" cy="177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7"/>
          <p:cNvSpPr/>
          <p:nvPr/>
        </p:nvSpPr>
        <p:spPr>
          <a:xfrm>
            <a:off x="0" y="41115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7"/>
          <p:cNvSpPr txBox="1"/>
          <p:nvPr>
            <p:ph type="title"/>
          </p:nvPr>
        </p:nvSpPr>
        <p:spPr>
          <a:xfrm>
            <a:off x="720000" y="593434"/>
            <a:ext cx="7704000" cy="572700"/>
          </a:xfrm>
          <a:prstGeom prst="rect">
            <a:avLst/>
          </a:prstGeom>
        </p:spPr>
        <p:txBody>
          <a:bodyPr anchorCtr="0" anchor="ctr" bIns="91425" lIns="91425" spcFirstLastPara="1" rIns="91425" wrap="square" tIns="91425">
            <a:normAutofit/>
          </a:bodyPr>
          <a:lstStyle/>
          <a:p>
            <a:pPr indent="0" lvl="0" marL="0" rtl="0" algn="ctr">
              <a:lnSpc>
                <a:spcPct val="60000"/>
              </a:lnSpc>
              <a:spcBef>
                <a:spcPts val="0"/>
              </a:spcBef>
              <a:spcAft>
                <a:spcPts val="0"/>
              </a:spcAft>
              <a:buNone/>
            </a:pPr>
            <a:r>
              <a:rPr b="1" lang="id" sz="2000">
                <a:latin typeface="Poppins"/>
                <a:ea typeface="Poppins"/>
                <a:cs typeface="Poppins"/>
                <a:sym typeface="Poppins"/>
              </a:rPr>
              <a:t>Manajemen Keuangan</a:t>
            </a:r>
            <a:endParaRPr b="1" sz="2000">
              <a:latin typeface="Poppins"/>
              <a:ea typeface="Poppins"/>
              <a:cs typeface="Poppins"/>
              <a:sym typeface="Poppins"/>
            </a:endParaRPr>
          </a:p>
        </p:txBody>
      </p:sp>
      <p:sp>
        <p:nvSpPr>
          <p:cNvPr id="1195" name="Google Shape;1195;p67"/>
          <p:cNvSpPr/>
          <p:nvPr/>
        </p:nvSpPr>
        <p:spPr>
          <a:xfrm>
            <a:off x="8166225" y="0"/>
            <a:ext cx="977700" cy="109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6" name="Google Shape;1196;p67"/>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1197" name="Google Shape;1197;p67"/>
          <p:cNvSpPr txBox="1"/>
          <p:nvPr>
            <p:ph idx="2" type="title"/>
          </p:nvPr>
        </p:nvSpPr>
        <p:spPr>
          <a:xfrm>
            <a:off x="507016" y="1586700"/>
            <a:ext cx="1351800" cy="381000"/>
          </a:xfrm>
          <a:prstGeom prst="rect">
            <a:avLst/>
          </a:prstGeom>
          <a:solidFill>
            <a:srgbClr val="B45F06"/>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120">
                <a:latin typeface="Poppins"/>
                <a:ea typeface="Poppins"/>
                <a:cs typeface="Poppins"/>
                <a:sym typeface="Poppins"/>
              </a:rPr>
              <a:t>Planning</a:t>
            </a:r>
            <a:endParaRPr b="1" sz="1120">
              <a:latin typeface="Poppins"/>
              <a:ea typeface="Poppins"/>
              <a:cs typeface="Poppins"/>
              <a:sym typeface="Poppins"/>
            </a:endParaRPr>
          </a:p>
        </p:txBody>
      </p:sp>
      <p:sp>
        <p:nvSpPr>
          <p:cNvPr id="1198" name="Google Shape;1198;p67"/>
          <p:cNvSpPr txBox="1"/>
          <p:nvPr>
            <p:ph idx="3" type="title"/>
          </p:nvPr>
        </p:nvSpPr>
        <p:spPr>
          <a:xfrm>
            <a:off x="2214498" y="1586700"/>
            <a:ext cx="1351800" cy="381000"/>
          </a:xfrm>
          <a:prstGeom prst="rect">
            <a:avLst/>
          </a:prstGeom>
          <a:solidFill>
            <a:srgbClr val="E69138"/>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220">
                <a:latin typeface="Poppins"/>
                <a:ea typeface="Poppins"/>
                <a:cs typeface="Poppins"/>
                <a:sym typeface="Poppins"/>
              </a:rPr>
              <a:t>Budgeting</a:t>
            </a:r>
            <a:endParaRPr b="1" sz="1220">
              <a:latin typeface="Poppins"/>
              <a:ea typeface="Poppins"/>
              <a:cs typeface="Poppins"/>
              <a:sym typeface="Poppins"/>
            </a:endParaRPr>
          </a:p>
        </p:txBody>
      </p:sp>
      <p:sp>
        <p:nvSpPr>
          <p:cNvPr id="1199" name="Google Shape;1199;p67"/>
          <p:cNvSpPr txBox="1"/>
          <p:nvPr>
            <p:ph idx="5" type="title"/>
          </p:nvPr>
        </p:nvSpPr>
        <p:spPr>
          <a:xfrm>
            <a:off x="3964975" y="1586700"/>
            <a:ext cx="1351800" cy="381000"/>
          </a:xfrm>
          <a:prstGeom prst="rect">
            <a:avLst/>
          </a:prstGeom>
          <a:solidFill>
            <a:srgbClr val="F6B26B"/>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120">
                <a:latin typeface="Poppins"/>
                <a:ea typeface="Poppins"/>
                <a:cs typeface="Poppins"/>
                <a:sym typeface="Poppins"/>
              </a:rPr>
              <a:t>Controlling</a:t>
            </a:r>
            <a:endParaRPr b="1" sz="1120">
              <a:latin typeface="Poppins"/>
              <a:ea typeface="Poppins"/>
              <a:cs typeface="Poppins"/>
              <a:sym typeface="Poppins"/>
            </a:endParaRPr>
          </a:p>
        </p:txBody>
      </p:sp>
      <p:sp>
        <p:nvSpPr>
          <p:cNvPr id="1200" name="Google Shape;1200;p67"/>
          <p:cNvSpPr/>
          <p:nvPr/>
        </p:nvSpPr>
        <p:spPr>
          <a:xfrm>
            <a:off x="505141" y="20057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solidFill>
                  <a:schemeClr val="dk1"/>
                </a:solidFill>
                <a:latin typeface="Poppins"/>
                <a:ea typeface="Poppins"/>
                <a:cs typeface="Poppins"/>
                <a:sym typeface="Poppins"/>
              </a:rPr>
              <a:t>Melakukan </a:t>
            </a:r>
            <a:r>
              <a:rPr b="1" lang="id" sz="1000">
                <a:solidFill>
                  <a:schemeClr val="dk1"/>
                </a:solidFill>
                <a:latin typeface="Poppins"/>
                <a:ea typeface="Poppins"/>
                <a:cs typeface="Poppins"/>
                <a:sym typeface="Poppins"/>
              </a:rPr>
              <a:t>perencanaan meliputi perencanaan arus keluar masuk dan rugi laba</a:t>
            </a:r>
            <a:endParaRPr sz="1000">
              <a:latin typeface="Poppins"/>
              <a:ea typeface="Poppins"/>
              <a:cs typeface="Poppins"/>
              <a:sym typeface="Poppins"/>
            </a:endParaRPr>
          </a:p>
        </p:txBody>
      </p:sp>
      <p:sp>
        <p:nvSpPr>
          <p:cNvPr id="1201" name="Google Shape;1201;p67"/>
          <p:cNvSpPr/>
          <p:nvPr/>
        </p:nvSpPr>
        <p:spPr>
          <a:xfrm>
            <a:off x="2213550" y="20057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1000">
                <a:solidFill>
                  <a:schemeClr val="dk1"/>
                </a:solidFill>
                <a:latin typeface="Poppins"/>
                <a:ea typeface="Poppins"/>
                <a:cs typeface="Poppins"/>
                <a:sym typeface="Poppins"/>
              </a:rPr>
              <a:t>Membuat alokasi dana </a:t>
            </a:r>
            <a:r>
              <a:rPr lang="id" sz="1000">
                <a:solidFill>
                  <a:schemeClr val="dk1"/>
                </a:solidFill>
                <a:latin typeface="Poppins"/>
                <a:ea typeface="Poppins"/>
                <a:cs typeface="Poppins"/>
                <a:sym typeface="Poppins"/>
              </a:rPr>
              <a:t>sesuai dengan dana yang sudah ditentukan</a:t>
            </a:r>
            <a:endParaRPr sz="900">
              <a:latin typeface="Poppins"/>
              <a:ea typeface="Poppins"/>
              <a:cs typeface="Poppins"/>
              <a:sym typeface="Poppins"/>
            </a:endParaRPr>
          </a:p>
        </p:txBody>
      </p:sp>
      <p:sp>
        <p:nvSpPr>
          <p:cNvPr id="1202" name="Google Shape;1202;p67"/>
          <p:cNvSpPr/>
          <p:nvPr/>
        </p:nvSpPr>
        <p:spPr>
          <a:xfrm>
            <a:off x="3966725" y="20057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latin typeface="Poppins"/>
                <a:ea typeface="Poppins"/>
                <a:cs typeface="Poppins"/>
                <a:sym typeface="Poppins"/>
              </a:rPr>
              <a:t>Melakukan </a:t>
            </a:r>
            <a:r>
              <a:rPr b="1" lang="id" sz="1000">
                <a:latin typeface="Poppins"/>
                <a:ea typeface="Poppins"/>
                <a:cs typeface="Poppins"/>
                <a:sym typeface="Poppins"/>
              </a:rPr>
              <a:t>monitoring, evaluasi, dan perbaikan </a:t>
            </a:r>
            <a:r>
              <a:rPr lang="id" sz="1000">
                <a:latin typeface="Poppins"/>
                <a:ea typeface="Poppins"/>
                <a:cs typeface="Poppins"/>
                <a:sym typeface="Poppins"/>
              </a:rPr>
              <a:t>terhadap keuangan bisnis</a:t>
            </a:r>
            <a:endParaRPr sz="1000">
              <a:latin typeface="Poppins"/>
              <a:ea typeface="Poppins"/>
              <a:cs typeface="Poppins"/>
              <a:sym typeface="Poppins"/>
            </a:endParaRPr>
          </a:p>
        </p:txBody>
      </p:sp>
      <p:sp>
        <p:nvSpPr>
          <p:cNvPr id="1203" name="Google Shape;1203;p67"/>
          <p:cNvSpPr/>
          <p:nvPr/>
        </p:nvSpPr>
        <p:spPr>
          <a:xfrm rot="5400000">
            <a:off x="1850111" y="1662300"/>
            <a:ext cx="357900" cy="2298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7"/>
          <p:cNvSpPr/>
          <p:nvPr/>
        </p:nvSpPr>
        <p:spPr>
          <a:xfrm rot="5400000">
            <a:off x="3569627" y="1662300"/>
            <a:ext cx="357900" cy="2298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7"/>
          <p:cNvSpPr/>
          <p:nvPr/>
        </p:nvSpPr>
        <p:spPr>
          <a:xfrm rot="5400000">
            <a:off x="5322614" y="1673850"/>
            <a:ext cx="357900" cy="2298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7"/>
          <p:cNvSpPr txBox="1"/>
          <p:nvPr>
            <p:ph idx="5" type="title"/>
          </p:nvPr>
        </p:nvSpPr>
        <p:spPr>
          <a:xfrm>
            <a:off x="5697777" y="1609800"/>
            <a:ext cx="1351800" cy="381000"/>
          </a:xfrm>
          <a:prstGeom prst="rect">
            <a:avLst/>
          </a:prstGeom>
          <a:solidFill>
            <a:srgbClr val="F9CB9C"/>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120">
                <a:latin typeface="Poppins"/>
                <a:ea typeface="Poppins"/>
                <a:cs typeface="Poppins"/>
                <a:sym typeface="Poppins"/>
              </a:rPr>
              <a:t>Auditing</a:t>
            </a:r>
            <a:endParaRPr b="1" sz="1120">
              <a:latin typeface="Poppins"/>
              <a:ea typeface="Poppins"/>
              <a:cs typeface="Poppins"/>
              <a:sym typeface="Poppins"/>
            </a:endParaRPr>
          </a:p>
        </p:txBody>
      </p:sp>
      <p:sp>
        <p:nvSpPr>
          <p:cNvPr id="1207" name="Google Shape;1207;p67"/>
          <p:cNvSpPr/>
          <p:nvPr/>
        </p:nvSpPr>
        <p:spPr>
          <a:xfrm>
            <a:off x="5699527" y="20288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latin typeface="Poppins"/>
                <a:ea typeface="Poppins"/>
                <a:cs typeface="Poppins"/>
                <a:sym typeface="Poppins"/>
              </a:rPr>
              <a:t>Melakukan </a:t>
            </a:r>
            <a:r>
              <a:rPr b="1" lang="id" sz="1000">
                <a:latin typeface="Poppins"/>
                <a:ea typeface="Poppins"/>
                <a:cs typeface="Poppins"/>
                <a:sym typeface="Poppins"/>
              </a:rPr>
              <a:t>pemeriksaan internal</a:t>
            </a:r>
            <a:r>
              <a:rPr lang="id" sz="1000">
                <a:latin typeface="Poppins"/>
                <a:ea typeface="Poppins"/>
                <a:cs typeface="Poppins"/>
                <a:sym typeface="Poppins"/>
              </a:rPr>
              <a:t> terhadap keuangan bisnis agar terhindar dari penyimpangan</a:t>
            </a:r>
            <a:endParaRPr sz="1000">
              <a:latin typeface="Poppins"/>
              <a:ea typeface="Poppins"/>
              <a:cs typeface="Poppins"/>
              <a:sym typeface="Poppins"/>
            </a:endParaRPr>
          </a:p>
        </p:txBody>
      </p:sp>
      <p:sp>
        <p:nvSpPr>
          <p:cNvPr id="1208" name="Google Shape;1208;p67"/>
          <p:cNvSpPr/>
          <p:nvPr/>
        </p:nvSpPr>
        <p:spPr>
          <a:xfrm rot="5400000">
            <a:off x="7066814" y="1662300"/>
            <a:ext cx="357900" cy="2298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7"/>
          <p:cNvSpPr txBox="1"/>
          <p:nvPr>
            <p:ph idx="5" type="title"/>
          </p:nvPr>
        </p:nvSpPr>
        <p:spPr>
          <a:xfrm>
            <a:off x="7441977" y="1586700"/>
            <a:ext cx="1351800" cy="381000"/>
          </a:xfrm>
          <a:prstGeom prst="rect">
            <a:avLst/>
          </a:prstGeom>
          <a:solidFill>
            <a:srgbClr val="FCE5CD"/>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id" sz="1120">
                <a:latin typeface="Poppins"/>
                <a:ea typeface="Poppins"/>
                <a:cs typeface="Poppins"/>
                <a:sym typeface="Poppins"/>
              </a:rPr>
              <a:t>Reporting</a:t>
            </a:r>
            <a:endParaRPr b="1" sz="1120">
              <a:latin typeface="Poppins"/>
              <a:ea typeface="Poppins"/>
              <a:cs typeface="Poppins"/>
              <a:sym typeface="Poppins"/>
            </a:endParaRPr>
          </a:p>
        </p:txBody>
      </p:sp>
      <p:sp>
        <p:nvSpPr>
          <p:cNvPr id="1210" name="Google Shape;1210;p67"/>
          <p:cNvSpPr/>
          <p:nvPr/>
        </p:nvSpPr>
        <p:spPr>
          <a:xfrm>
            <a:off x="7443727" y="2005775"/>
            <a:ext cx="1351800" cy="17754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1000">
                <a:latin typeface="Poppins"/>
                <a:ea typeface="Poppins"/>
                <a:cs typeface="Poppins"/>
                <a:sym typeface="Poppins"/>
              </a:rPr>
              <a:t>Membuat laporan </a:t>
            </a:r>
            <a:r>
              <a:rPr lang="id" sz="1000">
                <a:latin typeface="Poppins"/>
                <a:ea typeface="Poppins"/>
                <a:cs typeface="Poppins"/>
                <a:sym typeface="Poppins"/>
              </a:rPr>
              <a:t>keuangan keuangan dan analisanya</a:t>
            </a:r>
            <a:endParaRPr sz="1000">
              <a:latin typeface="Poppins"/>
              <a:ea typeface="Poppins"/>
              <a:cs typeface="Poppins"/>
              <a:sym typeface="Poppins"/>
            </a:endParaRPr>
          </a:p>
        </p:txBody>
      </p:sp>
      <p:sp>
        <p:nvSpPr>
          <p:cNvPr id="1211" name="Google Shape;1211;p67"/>
          <p:cNvSpPr/>
          <p:nvPr/>
        </p:nvSpPr>
        <p:spPr>
          <a:xfrm>
            <a:off x="562350" y="3941700"/>
            <a:ext cx="1351800" cy="10167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latin typeface="Poppins"/>
                <a:ea typeface="Poppins"/>
                <a:cs typeface="Poppins"/>
                <a:sym typeface="Poppins"/>
              </a:rPr>
              <a:t>Diskusi dengan tim dimulai dari menemukan </a:t>
            </a:r>
            <a:r>
              <a:rPr b="1" i="1" lang="id" sz="1000">
                <a:latin typeface="Poppins"/>
                <a:ea typeface="Poppins"/>
                <a:cs typeface="Poppins"/>
                <a:sym typeface="Poppins"/>
              </a:rPr>
              <a:t>objective</a:t>
            </a:r>
            <a:r>
              <a:rPr lang="id" sz="1000">
                <a:latin typeface="Poppins"/>
                <a:ea typeface="Poppins"/>
                <a:cs typeface="Poppins"/>
                <a:sym typeface="Poppins"/>
              </a:rPr>
              <a:t> </a:t>
            </a:r>
            <a:endParaRPr sz="1000">
              <a:solidFill>
                <a:schemeClr val="dk1"/>
              </a:solidFill>
              <a:latin typeface="Poppins"/>
              <a:ea typeface="Poppins"/>
              <a:cs typeface="Poppins"/>
              <a:sym typeface="Poppins"/>
            </a:endParaRPr>
          </a:p>
        </p:txBody>
      </p:sp>
      <p:sp>
        <p:nvSpPr>
          <p:cNvPr id="1212" name="Google Shape;1212;p67"/>
          <p:cNvSpPr/>
          <p:nvPr/>
        </p:nvSpPr>
        <p:spPr>
          <a:xfrm>
            <a:off x="2214500" y="3941700"/>
            <a:ext cx="1351800" cy="10167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latin typeface="Poppins"/>
                <a:ea typeface="Poppins"/>
                <a:cs typeface="Poppins"/>
                <a:sym typeface="Poppins"/>
              </a:rPr>
              <a:t>Membuat </a:t>
            </a:r>
            <a:r>
              <a:rPr b="1" lang="id" sz="1000">
                <a:latin typeface="Poppins"/>
                <a:ea typeface="Poppins"/>
                <a:cs typeface="Poppins"/>
                <a:sym typeface="Poppins"/>
              </a:rPr>
              <a:t>tabel budgeting</a:t>
            </a:r>
            <a:endParaRPr sz="1000">
              <a:solidFill>
                <a:schemeClr val="dk1"/>
              </a:solidFill>
              <a:latin typeface="Poppins"/>
              <a:ea typeface="Poppins"/>
              <a:cs typeface="Poppins"/>
              <a:sym typeface="Poppins"/>
            </a:endParaRPr>
          </a:p>
        </p:txBody>
      </p:sp>
      <p:sp>
        <p:nvSpPr>
          <p:cNvPr id="1213" name="Google Shape;1213;p67"/>
          <p:cNvSpPr/>
          <p:nvPr/>
        </p:nvSpPr>
        <p:spPr>
          <a:xfrm>
            <a:off x="3966725" y="3941700"/>
            <a:ext cx="1351800" cy="10167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1000">
                <a:latin typeface="Poppins"/>
                <a:ea typeface="Poppins"/>
                <a:cs typeface="Poppins"/>
                <a:sym typeface="Poppins"/>
              </a:rPr>
              <a:t>Mengontrol pengeluaran </a:t>
            </a:r>
            <a:r>
              <a:rPr lang="id" sz="1000">
                <a:latin typeface="Poppins"/>
                <a:ea typeface="Poppins"/>
                <a:cs typeface="Poppins"/>
                <a:sym typeface="Poppins"/>
              </a:rPr>
              <a:t>agar sesuai dengan alokasi dana yang dibuat</a:t>
            </a:r>
            <a:endParaRPr sz="1000">
              <a:solidFill>
                <a:schemeClr val="dk1"/>
              </a:solidFill>
              <a:latin typeface="Poppins"/>
              <a:ea typeface="Poppins"/>
              <a:cs typeface="Poppins"/>
              <a:sym typeface="Poppins"/>
            </a:endParaRPr>
          </a:p>
        </p:txBody>
      </p:sp>
      <p:sp>
        <p:nvSpPr>
          <p:cNvPr id="1214" name="Google Shape;1214;p67"/>
          <p:cNvSpPr/>
          <p:nvPr/>
        </p:nvSpPr>
        <p:spPr>
          <a:xfrm>
            <a:off x="5697775" y="3941700"/>
            <a:ext cx="1351800" cy="10167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1000">
                <a:latin typeface="Poppins"/>
                <a:ea typeface="Poppins"/>
                <a:cs typeface="Poppins"/>
                <a:sym typeface="Poppins"/>
              </a:rPr>
              <a:t>Menjadwalkan</a:t>
            </a:r>
            <a:r>
              <a:rPr lang="id" sz="1000">
                <a:latin typeface="Poppins"/>
                <a:ea typeface="Poppins"/>
                <a:cs typeface="Poppins"/>
                <a:sym typeface="Poppins"/>
              </a:rPr>
              <a:t>, </a:t>
            </a:r>
            <a:r>
              <a:rPr b="1" lang="id" sz="1000">
                <a:latin typeface="Poppins"/>
                <a:ea typeface="Poppins"/>
                <a:cs typeface="Poppins"/>
                <a:sym typeface="Poppins"/>
              </a:rPr>
              <a:t>melaksanakan</a:t>
            </a:r>
            <a:r>
              <a:rPr lang="id" sz="1000">
                <a:latin typeface="Poppins"/>
                <a:ea typeface="Poppins"/>
                <a:cs typeface="Poppins"/>
                <a:sym typeface="Poppins"/>
              </a:rPr>
              <a:t>, dan membuat </a:t>
            </a:r>
            <a:r>
              <a:rPr b="1" lang="id" sz="1000">
                <a:latin typeface="Poppins"/>
                <a:ea typeface="Poppins"/>
                <a:cs typeface="Poppins"/>
                <a:sym typeface="Poppins"/>
              </a:rPr>
              <a:t>report</a:t>
            </a:r>
            <a:r>
              <a:rPr lang="id" sz="1000">
                <a:latin typeface="Poppins"/>
                <a:ea typeface="Poppins"/>
                <a:cs typeface="Poppins"/>
                <a:sym typeface="Poppins"/>
              </a:rPr>
              <a:t> hasil Audit</a:t>
            </a:r>
            <a:endParaRPr sz="1000">
              <a:solidFill>
                <a:schemeClr val="dk1"/>
              </a:solidFill>
              <a:latin typeface="Poppins"/>
              <a:ea typeface="Poppins"/>
              <a:cs typeface="Poppins"/>
              <a:sym typeface="Poppins"/>
            </a:endParaRPr>
          </a:p>
        </p:txBody>
      </p:sp>
      <p:sp>
        <p:nvSpPr>
          <p:cNvPr id="1215" name="Google Shape;1215;p67"/>
          <p:cNvSpPr/>
          <p:nvPr/>
        </p:nvSpPr>
        <p:spPr>
          <a:xfrm>
            <a:off x="7491425" y="3941700"/>
            <a:ext cx="1351800" cy="1016700"/>
          </a:xfrm>
          <a:prstGeom prst="flowChartAlternateProcess">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latin typeface="Poppins"/>
                <a:ea typeface="Poppins"/>
                <a:cs typeface="Poppins"/>
                <a:sym typeface="Poppins"/>
              </a:rPr>
              <a:t>Membuat </a:t>
            </a:r>
            <a:r>
              <a:rPr b="1" lang="id" sz="1000">
                <a:latin typeface="Poppins"/>
                <a:ea typeface="Poppins"/>
                <a:cs typeface="Poppins"/>
                <a:sym typeface="Poppins"/>
              </a:rPr>
              <a:t>tabel laba rugi, arus kas, neraca</a:t>
            </a:r>
            <a:endParaRPr sz="1000">
              <a:solidFill>
                <a:schemeClr val="dk1"/>
              </a:solidFill>
              <a:latin typeface="Poppins"/>
              <a:ea typeface="Poppins"/>
              <a:cs typeface="Poppins"/>
              <a:sym typeface="Poppi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68"/>
          <p:cNvSpPr txBox="1"/>
          <p:nvPr>
            <p:ph type="title"/>
          </p:nvPr>
        </p:nvSpPr>
        <p:spPr>
          <a:xfrm>
            <a:off x="727975" y="544275"/>
            <a:ext cx="7631400" cy="78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id" sz="2600">
                <a:latin typeface="Poppins"/>
                <a:ea typeface="Poppins"/>
                <a:cs typeface="Poppins"/>
                <a:sym typeface="Poppins"/>
              </a:rPr>
              <a:t>Contoh Budgeting</a:t>
            </a:r>
            <a:endParaRPr b="1" sz="2600">
              <a:latin typeface="Poppins"/>
              <a:ea typeface="Poppins"/>
              <a:cs typeface="Poppins"/>
              <a:sym typeface="Poppins"/>
            </a:endParaRPr>
          </a:p>
        </p:txBody>
      </p:sp>
      <p:pic>
        <p:nvPicPr>
          <p:cNvPr id="1221" name="Google Shape;1221;p68"/>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1222" name="Google Shape;1222;p68"/>
          <p:cNvSpPr/>
          <p:nvPr/>
        </p:nvSpPr>
        <p:spPr>
          <a:xfrm>
            <a:off x="-1226375" y="1178325"/>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8"/>
          <p:cNvSpPr/>
          <p:nvPr/>
        </p:nvSpPr>
        <p:spPr>
          <a:xfrm>
            <a:off x="8547275" y="8426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4" name="Google Shape;1224;p68"/>
          <p:cNvPicPr preferRelativeResize="0"/>
          <p:nvPr/>
        </p:nvPicPr>
        <p:blipFill>
          <a:blip r:embed="rId5">
            <a:alphaModFix/>
          </a:blip>
          <a:stretch>
            <a:fillRect/>
          </a:stretch>
        </p:blipFill>
        <p:spPr>
          <a:xfrm>
            <a:off x="2099900" y="1326750"/>
            <a:ext cx="4872374" cy="35881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69"/>
          <p:cNvSpPr txBox="1"/>
          <p:nvPr>
            <p:ph type="title"/>
          </p:nvPr>
        </p:nvSpPr>
        <p:spPr>
          <a:xfrm>
            <a:off x="1664955" y="976025"/>
            <a:ext cx="5591700" cy="139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id" sz="3200">
                <a:latin typeface="Poppins"/>
                <a:ea typeface="Poppins"/>
                <a:cs typeface="Poppins"/>
                <a:sym typeface="Poppins"/>
              </a:rPr>
              <a:t>Manfaat Manajemen Keuangan</a:t>
            </a:r>
            <a:endParaRPr b="1" sz="3200">
              <a:latin typeface="Poppins"/>
              <a:ea typeface="Poppins"/>
              <a:cs typeface="Poppins"/>
              <a:sym typeface="Poppins"/>
            </a:endParaRPr>
          </a:p>
        </p:txBody>
      </p:sp>
      <p:pic>
        <p:nvPicPr>
          <p:cNvPr id="1230" name="Google Shape;1230;p69"/>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1231" name="Google Shape;1231;p69"/>
          <p:cNvSpPr/>
          <p:nvPr/>
        </p:nvSpPr>
        <p:spPr>
          <a:xfrm>
            <a:off x="-1226375" y="1178325"/>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9"/>
          <p:cNvSpPr/>
          <p:nvPr/>
        </p:nvSpPr>
        <p:spPr>
          <a:xfrm>
            <a:off x="8547275" y="842600"/>
            <a:ext cx="1892100" cy="133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9"/>
          <p:cNvSpPr/>
          <p:nvPr/>
        </p:nvSpPr>
        <p:spPr>
          <a:xfrm>
            <a:off x="2656213" y="2341113"/>
            <a:ext cx="3774900" cy="397500"/>
          </a:xfrm>
          <a:prstGeom prst="roundRect">
            <a:avLst>
              <a:gd fmla="val 16667" name="adj"/>
            </a:avLst>
          </a:prstGeom>
          <a:solidFill>
            <a:srgbClr val="FEB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solidFill>
                  <a:schemeClr val="dk1"/>
                </a:solidFill>
                <a:latin typeface="Poppins"/>
                <a:ea typeface="Poppins"/>
                <a:cs typeface="Poppins"/>
                <a:sym typeface="Poppins"/>
              </a:rPr>
              <a:t>Arus kas menjadi sehat</a:t>
            </a:r>
            <a:endParaRPr b="1">
              <a:solidFill>
                <a:schemeClr val="dk1"/>
              </a:solidFill>
              <a:latin typeface="Poppins"/>
              <a:ea typeface="Poppins"/>
              <a:cs typeface="Poppins"/>
              <a:sym typeface="Poppins"/>
            </a:endParaRPr>
          </a:p>
        </p:txBody>
      </p:sp>
      <p:sp>
        <p:nvSpPr>
          <p:cNvPr id="1234" name="Google Shape;1234;p69"/>
          <p:cNvSpPr/>
          <p:nvPr/>
        </p:nvSpPr>
        <p:spPr>
          <a:xfrm>
            <a:off x="2656213" y="2874513"/>
            <a:ext cx="3774900" cy="397500"/>
          </a:xfrm>
          <a:prstGeom prst="roundRect">
            <a:avLst>
              <a:gd fmla="val 16667" name="adj"/>
            </a:avLst>
          </a:prstGeom>
          <a:solidFill>
            <a:srgbClr val="FEB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300">
                <a:solidFill>
                  <a:schemeClr val="dk1"/>
                </a:solidFill>
                <a:latin typeface="Poppins"/>
                <a:ea typeface="Poppins"/>
                <a:cs typeface="Poppins"/>
                <a:sym typeface="Poppins"/>
              </a:rPr>
              <a:t>Mengetahui modal bisnis dengan tepat</a:t>
            </a:r>
            <a:endParaRPr b="1" sz="1300">
              <a:solidFill>
                <a:schemeClr val="dk1"/>
              </a:solidFill>
              <a:latin typeface="Poppins"/>
              <a:ea typeface="Poppins"/>
              <a:cs typeface="Poppins"/>
              <a:sym typeface="Poppins"/>
            </a:endParaRPr>
          </a:p>
        </p:txBody>
      </p:sp>
      <p:sp>
        <p:nvSpPr>
          <p:cNvPr id="1235" name="Google Shape;1235;p69"/>
          <p:cNvSpPr/>
          <p:nvPr/>
        </p:nvSpPr>
        <p:spPr>
          <a:xfrm>
            <a:off x="2656213" y="3382463"/>
            <a:ext cx="3774900" cy="397500"/>
          </a:xfrm>
          <a:prstGeom prst="roundRect">
            <a:avLst>
              <a:gd fmla="val 16667" name="adj"/>
            </a:avLst>
          </a:prstGeom>
          <a:solidFill>
            <a:srgbClr val="FEB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solidFill>
                  <a:schemeClr val="dk1"/>
                </a:solidFill>
                <a:latin typeface="Poppins"/>
                <a:ea typeface="Poppins"/>
                <a:cs typeface="Poppins"/>
                <a:sym typeface="Poppins"/>
              </a:rPr>
              <a:t>Membantu mengoptimalkan keuntungan</a:t>
            </a:r>
            <a:endParaRPr b="1" sz="1200">
              <a:solidFill>
                <a:schemeClr val="dk1"/>
              </a:solidFill>
              <a:latin typeface="Poppins"/>
              <a:ea typeface="Poppins"/>
              <a:cs typeface="Poppins"/>
              <a:sym typeface="Poppins"/>
            </a:endParaRPr>
          </a:p>
        </p:txBody>
      </p:sp>
      <p:sp>
        <p:nvSpPr>
          <p:cNvPr id="1236" name="Google Shape;1236;p69"/>
          <p:cNvSpPr/>
          <p:nvPr/>
        </p:nvSpPr>
        <p:spPr>
          <a:xfrm>
            <a:off x="2656213" y="3890413"/>
            <a:ext cx="3774900" cy="397500"/>
          </a:xfrm>
          <a:prstGeom prst="roundRect">
            <a:avLst>
              <a:gd fmla="val 16667" name="adj"/>
            </a:avLst>
          </a:prstGeom>
          <a:solidFill>
            <a:srgbClr val="FEB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solidFill>
                  <a:schemeClr val="dk1"/>
                </a:solidFill>
                <a:latin typeface="Poppins"/>
                <a:ea typeface="Poppins"/>
                <a:cs typeface="Poppins"/>
                <a:sym typeface="Poppins"/>
              </a:rPr>
              <a:t>Menghindari fraud</a:t>
            </a:r>
            <a:endParaRPr b="1">
              <a:solidFill>
                <a:schemeClr val="dk1"/>
              </a:solidFill>
              <a:latin typeface="Poppins"/>
              <a:ea typeface="Poppins"/>
              <a:cs typeface="Poppins"/>
              <a:sym typeface="Poppi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pic>
        <p:nvPicPr>
          <p:cNvPr id="1241" name="Google Shape;1241;p70"/>
          <p:cNvPicPr preferRelativeResize="0"/>
          <p:nvPr/>
        </p:nvPicPr>
        <p:blipFill>
          <a:blip r:embed="rId3">
            <a:alphaModFix/>
          </a:blip>
          <a:stretch>
            <a:fillRect/>
          </a:stretch>
        </p:blipFill>
        <p:spPr>
          <a:xfrm>
            <a:off x="-297712" y="3922625"/>
            <a:ext cx="1285875" cy="1581150"/>
          </a:xfrm>
          <a:prstGeom prst="rect">
            <a:avLst/>
          </a:prstGeom>
          <a:noFill/>
          <a:ln>
            <a:noFill/>
          </a:ln>
        </p:spPr>
      </p:pic>
      <p:sp>
        <p:nvSpPr>
          <p:cNvPr id="1242" name="Google Shape;1242;p70"/>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0"/>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0"/>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5" name="Google Shape;1245;p70"/>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1246" name="Google Shape;1246;p70"/>
          <p:cNvPicPr preferRelativeResize="0"/>
          <p:nvPr/>
        </p:nvPicPr>
        <p:blipFill>
          <a:blip r:embed="rId4">
            <a:alphaModFix/>
          </a:blip>
          <a:stretch>
            <a:fillRect/>
          </a:stretch>
        </p:blipFill>
        <p:spPr>
          <a:xfrm>
            <a:off x="7790624" y="199175"/>
            <a:ext cx="1118075" cy="484799"/>
          </a:xfrm>
          <a:prstGeom prst="rect">
            <a:avLst/>
          </a:prstGeom>
          <a:noFill/>
          <a:ln>
            <a:noFill/>
          </a:ln>
        </p:spPr>
      </p:pic>
      <p:grpSp>
        <p:nvGrpSpPr>
          <p:cNvPr id="1247" name="Google Shape;1247;p70"/>
          <p:cNvGrpSpPr/>
          <p:nvPr/>
        </p:nvGrpSpPr>
        <p:grpSpPr>
          <a:xfrm>
            <a:off x="1726944" y="1531338"/>
            <a:ext cx="1841344" cy="2021626"/>
            <a:chOff x="1261725" y="1925850"/>
            <a:chExt cx="1299375" cy="1287250"/>
          </a:xfrm>
        </p:grpSpPr>
        <p:sp>
          <p:nvSpPr>
            <p:cNvPr id="1248" name="Google Shape;1248;p70"/>
            <p:cNvSpPr/>
            <p:nvPr/>
          </p:nvSpPr>
          <p:spPr>
            <a:xfrm>
              <a:off x="1289975" y="2540700"/>
              <a:ext cx="1271125" cy="285025"/>
            </a:xfrm>
            <a:custGeom>
              <a:rect b="b" l="l" r="r" t="t"/>
              <a:pathLst>
                <a:path extrusionOk="0" h="11401" w="50845">
                  <a:moveTo>
                    <a:pt x="25886" y="0"/>
                  </a:moveTo>
                  <a:lnTo>
                    <a:pt x="1" y="5407"/>
                  </a:lnTo>
                  <a:lnTo>
                    <a:pt x="24958" y="11400"/>
                  </a:lnTo>
                  <a:lnTo>
                    <a:pt x="50845" y="4904"/>
                  </a:lnTo>
                  <a:lnTo>
                    <a:pt x="258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0"/>
            <p:cNvSpPr/>
            <p:nvPr/>
          </p:nvSpPr>
          <p:spPr>
            <a:xfrm>
              <a:off x="1273325" y="2847375"/>
              <a:ext cx="1287775" cy="365725"/>
            </a:xfrm>
            <a:custGeom>
              <a:rect b="b" l="l" r="r" t="t"/>
              <a:pathLst>
                <a:path extrusionOk="0" h="14629" w="51511">
                  <a:moveTo>
                    <a:pt x="26048" y="0"/>
                  </a:moveTo>
                  <a:lnTo>
                    <a:pt x="0" y="6376"/>
                  </a:lnTo>
                  <a:lnTo>
                    <a:pt x="26027" y="14629"/>
                  </a:lnTo>
                  <a:lnTo>
                    <a:pt x="51511" y="6397"/>
                  </a:lnTo>
                  <a:lnTo>
                    <a:pt x="26048" y="0"/>
                  </a:lnTo>
                  <a:close/>
                </a:path>
              </a:pathLst>
            </a:custGeom>
            <a:solidFill>
              <a:srgbClr val="393C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0"/>
            <p:cNvSpPr/>
            <p:nvPr/>
          </p:nvSpPr>
          <p:spPr>
            <a:xfrm>
              <a:off x="1261725" y="1968200"/>
              <a:ext cx="662300" cy="450975"/>
            </a:xfrm>
            <a:custGeom>
              <a:rect b="b" l="l" r="r" t="t"/>
              <a:pathLst>
                <a:path extrusionOk="0" h="18039" w="26492">
                  <a:moveTo>
                    <a:pt x="1" y="1"/>
                  </a:moveTo>
                  <a:lnTo>
                    <a:pt x="1" y="13942"/>
                  </a:lnTo>
                  <a:lnTo>
                    <a:pt x="26491" y="18038"/>
                  </a:lnTo>
                  <a:lnTo>
                    <a:pt x="26491" y="214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0"/>
            <p:cNvSpPr/>
            <p:nvPr/>
          </p:nvSpPr>
          <p:spPr>
            <a:xfrm>
              <a:off x="1924000" y="2310200"/>
              <a:ext cx="637100" cy="902900"/>
            </a:xfrm>
            <a:custGeom>
              <a:rect b="b" l="l" r="r" t="t"/>
              <a:pathLst>
                <a:path extrusionOk="0" h="36116" w="25484">
                  <a:moveTo>
                    <a:pt x="25484" y="0"/>
                  </a:moveTo>
                  <a:lnTo>
                    <a:pt x="15839" y="1674"/>
                  </a:lnTo>
                  <a:lnTo>
                    <a:pt x="15839" y="16464"/>
                  </a:lnTo>
                  <a:lnTo>
                    <a:pt x="0" y="20236"/>
                  </a:lnTo>
                  <a:lnTo>
                    <a:pt x="0" y="36116"/>
                  </a:lnTo>
                  <a:lnTo>
                    <a:pt x="15839" y="31072"/>
                  </a:lnTo>
                  <a:lnTo>
                    <a:pt x="18119" y="30345"/>
                  </a:lnTo>
                  <a:lnTo>
                    <a:pt x="18119" y="30305"/>
                  </a:lnTo>
                  <a:lnTo>
                    <a:pt x="25484" y="27884"/>
                  </a:lnTo>
                  <a:lnTo>
                    <a:pt x="25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0"/>
            <p:cNvSpPr/>
            <p:nvPr/>
          </p:nvSpPr>
          <p:spPr>
            <a:xfrm>
              <a:off x="1519475" y="1943000"/>
              <a:ext cx="636075" cy="776800"/>
            </a:xfrm>
            <a:custGeom>
              <a:rect b="b" l="l" r="r" t="t"/>
              <a:pathLst>
                <a:path extrusionOk="0" h="31072" w="25443">
                  <a:moveTo>
                    <a:pt x="25443" y="0"/>
                  </a:moveTo>
                  <a:lnTo>
                    <a:pt x="0" y="705"/>
                  </a:lnTo>
                  <a:lnTo>
                    <a:pt x="0" y="31071"/>
                  </a:lnTo>
                  <a:lnTo>
                    <a:pt x="25443" y="25845"/>
                  </a:lnTo>
                  <a:lnTo>
                    <a:pt x="254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0"/>
            <p:cNvSpPr/>
            <p:nvPr/>
          </p:nvSpPr>
          <p:spPr>
            <a:xfrm>
              <a:off x="1261725" y="1925850"/>
              <a:ext cx="893825" cy="68100"/>
            </a:xfrm>
            <a:custGeom>
              <a:rect b="b" l="l" r="r" t="t"/>
              <a:pathLst>
                <a:path extrusionOk="0" h="2724" w="35753">
                  <a:moveTo>
                    <a:pt x="26553" y="0"/>
                  </a:moveTo>
                  <a:lnTo>
                    <a:pt x="1" y="1695"/>
                  </a:lnTo>
                  <a:lnTo>
                    <a:pt x="10310" y="2723"/>
                  </a:lnTo>
                  <a:lnTo>
                    <a:pt x="35753" y="686"/>
                  </a:lnTo>
                  <a:lnTo>
                    <a:pt x="265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0"/>
            <p:cNvSpPr/>
            <p:nvPr/>
          </p:nvSpPr>
          <p:spPr>
            <a:xfrm>
              <a:off x="1261725" y="2281950"/>
              <a:ext cx="662300" cy="931150"/>
            </a:xfrm>
            <a:custGeom>
              <a:rect b="b" l="l" r="r" t="t"/>
              <a:pathLst>
                <a:path extrusionOk="0" h="37246" w="26492">
                  <a:moveTo>
                    <a:pt x="1" y="1"/>
                  </a:moveTo>
                  <a:lnTo>
                    <a:pt x="1" y="28974"/>
                  </a:lnTo>
                  <a:lnTo>
                    <a:pt x="10270" y="32100"/>
                  </a:lnTo>
                  <a:lnTo>
                    <a:pt x="26491" y="37246"/>
                  </a:lnTo>
                  <a:lnTo>
                    <a:pt x="26491" y="21366"/>
                  </a:lnTo>
                  <a:lnTo>
                    <a:pt x="10310" y="17513"/>
                  </a:lnTo>
                  <a:lnTo>
                    <a:pt x="10310" y="17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0"/>
            <p:cNvSpPr/>
            <p:nvPr/>
          </p:nvSpPr>
          <p:spPr>
            <a:xfrm>
              <a:off x="1924000" y="2291525"/>
              <a:ext cx="396000" cy="430300"/>
            </a:xfrm>
            <a:custGeom>
              <a:rect b="b" l="l" r="r" t="t"/>
              <a:pathLst>
                <a:path extrusionOk="0" h="17212" w="15840">
                  <a:moveTo>
                    <a:pt x="0" y="0"/>
                  </a:moveTo>
                  <a:lnTo>
                    <a:pt x="0" y="13801"/>
                  </a:lnTo>
                  <a:lnTo>
                    <a:pt x="15839" y="17211"/>
                  </a:lnTo>
                  <a:lnTo>
                    <a:pt x="15839" y="24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0"/>
            <p:cNvSpPr/>
            <p:nvPr/>
          </p:nvSpPr>
          <p:spPr>
            <a:xfrm>
              <a:off x="1924000" y="2260775"/>
              <a:ext cx="637100" cy="91300"/>
            </a:xfrm>
            <a:custGeom>
              <a:rect b="b" l="l" r="r" t="t"/>
              <a:pathLst>
                <a:path extrusionOk="0" h="3652" w="25484">
                  <a:moveTo>
                    <a:pt x="9222" y="0"/>
                  </a:moveTo>
                  <a:lnTo>
                    <a:pt x="0" y="1230"/>
                  </a:lnTo>
                  <a:lnTo>
                    <a:pt x="15839" y="3651"/>
                  </a:lnTo>
                  <a:lnTo>
                    <a:pt x="25484" y="1977"/>
                  </a:lnTo>
                  <a:lnTo>
                    <a:pt x="92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70"/>
          <p:cNvSpPr txBox="1"/>
          <p:nvPr>
            <p:ph idx="4294967295" type="title"/>
          </p:nvPr>
        </p:nvSpPr>
        <p:spPr>
          <a:xfrm>
            <a:off x="3949350" y="1420025"/>
            <a:ext cx="3979200" cy="14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4600">
                <a:latin typeface="Poppins"/>
                <a:ea typeface="Poppins"/>
                <a:cs typeface="Poppins"/>
                <a:sym typeface="Poppins"/>
              </a:rPr>
              <a:t>Laporan Keuangan</a:t>
            </a:r>
            <a:endParaRPr b="1" sz="4600">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71"/>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1"/>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1"/>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5" name="Google Shape;1265;p71"/>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1266" name="Google Shape;1266;p71"/>
          <p:cNvSpPr/>
          <p:nvPr/>
        </p:nvSpPr>
        <p:spPr>
          <a:xfrm>
            <a:off x="7616175" y="0"/>
            <a:ext cx="1527900" cy="113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7" name="Google Shape;1267;p71"/>
          <p:cNvPicPr preferRelativeResize="0"/>
          <p:nvPr/>
        </p:nvPicPr>
        <p:blipFill>
          <a:blip r:embed="rId4">
            <a:alphaModFix/>
          </a:blip>
          <a:stretch>
            <a:fillRect/>
          </a:stretch>
        </p:blipFill>
        <p:spPr>
          <a:xfrm>
            <a:off x="8459926" y="147300"/>
            <a:ext cx="493251" cy="213875"/>
          </a:xfrm>
          <a:prstGeom prst="rect">
            <a:avLst/>
          </a:prstGeom>
          <a:noFill/>
          <a:ln>
            <a:noFill/>
          </a:ln>
        </p:spPr>
      </p:pic>
      <p:sp>
        <p:nvSpPr>
          <p:cNvPr id="1268" name="Google Shape;1268;p71"/>
          <p:cNvSpPr txBox="1"/>
          <p:nvPr>
            <p:ph idx="4294967295" type="title"/>
          </p:nvPr>
        </p:nvSpPr>
        <p:spPr>
          <a:xfrm>
            <a:off x="284624" y="399075"/>
            <a:ext cx="8238000" cy="4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d" sz="2000">
                <a:latin typeface="Poppins"/>
                <a:ea typeface="Poppins"/>
                <a:cs typeface="Poppins"/>
                <a:sym typeface="Poppins"/>
              </a:rPr>
              <a:t>Laporan Keuangan</a:t>
            </a:r>
            <a:endParaRPr b="1" sz="2000">
              <a:latin typeface="Poppins"/>
              <a:ea typeface="Poppins"/>
              <a:cs typeface="Poppins"/>
              <a:sym typeface="Poppins"/>
            </a:endParaRPr>
          </a:p>
        </p:txBody>
      </p:sp>
      <p:pic>
        <p:nvPicPr>
          <p:cNvPr descr="Mari berkenalan dengan Ibu Ani dan Ibu Ita untuk belajar bagaimana caranya mulai mencatat keuangan usaha dengan cara yang paling mudah! Jangan lupa untuk mencoba tipsnya juga yaa. Selamat mencoba!&#10;&#10;Mercy Corps Indonesia bermitra dengan VISA Foundation melaksanakan Program CAMELIA. Program CAMELIA (COVID-19 Recovery for Women-led Small Businesses in Greater Malang) telah mendukung lebih dari 300 perempuan pengusaha UKM (Usaha Kecil Menengah) di Malang Raya, berupa akses pada peningkatan skala usaha dengan mengembangkan keterampilan, literasi keuangan dan literasi bisnis, serta memaksimalkan penggunaan sarana digital." id="1269" name="Google Shape;1269;p71" title="Video-2 Mengenal Pencatatan Keuangan | Program CAMELIA">
            <a:hlinkClick r:id="rId5"/>
          </p:cNvPr>
          <p:cNvPicPr preferRelativeResize="0"/>
          <p:nvPr/>
        </p:nvPicPr>
        <p:blipFill>
          <a:blip r:embed="rId6">
            <a:alphaModFix/>
          </a:blip>
          <a:stretch>
            <a:fillRect/>
          </a:stretch>
        </p:blipFill>
        <p:spPr>
          <a:xfrm>
            <a:off x="1561375" y="1133400"/>
            <a:ext cx="6523975" cy="3669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9"/>
                                        </p:tgtEl>
                                        <p:attrNameLst>
                                          <p:attrName>style.visibility</p:attrName>
                                        </p:attrNameLst>
                                      </p:cBhvr>
                                      <p:to>
                                        <p:strVal val="visible"/>
                                      </p:to>
                                    </p:set>
                                    <p:animEffect filter="fade" transition="in">
                                      <p:cBhvr>
                                        <p:cTn dur="1000"/>
                                        <p:tgtEl>
                                          <p:spTgt spid="1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pic>
        <p:nvPicPr>
          <p:cNvPr id="1274" name="Google Shape;1274;p72"/>
          <p:cNvPicPr preferRelativeResize="0"/>
          <p:nvPr/>
        </p:nvPicPr>
        <p:blipFill>
          <a:blip r:embed="rId3">
            <a:alphaModFix/>
          </a:blip>
          <a:stretch>
            <a:fillRect/>
          </a:stretch>
        </p:blipFill>
        <p:spPr>
          <a:xfrm>
            <a:off x="-290287" y="3944850"/>
            <a:ext cx="1285875" cy="1581150"/>
          </a:xfrm>
          <a:prstGeom prst="rect">
            <a:avLst/>
          </a:prstGeom>
          <a:noFill/>
          <a:ln>
            <a:noFill/>
          </a:ln>
        </p:spPr>
      </p:pic>
      <p:sp>
        <p:nvSpPr>
          <p:cNvPr id="1275" name="Google Shape;1275;p72"/>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2"/>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2"/>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8" name="Google Shape;1278;p72"/>
          <p:cNvPicPr preferRelativeResize="0"/>
          <p:nvPr/>
        </p:nvPicPr>
        <p:blipFill>
          <a:blip r:embed="rId4">
            <a:alphaModFix/>
          </a:blip>
          <a:stretch>
            <a:fillRect/>
          </a:stretch>
        </p:blipFill>
        <p:spPr>
          <a:xfrm>
            <a:off x="7790624" y="199175"/>
            <a:ext cx="1118075" cy="484799"/>
          </a:xfrm>
          <a:prstGeom prst="rect">
            <a:avLst/>
          </a:prstGeom>
          <a:noFill/>
          <a:ln>
            <a:noFill/>
          </a:ln>
        </p:spPr>
      </p:pic>
      <p:pic>
        <p:nvPicPr>
          <p:cNvPr id="1279" name="Google Shape;1279;p72"/>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1280" name="Google Shape;1280;p72"/>
          <p:cNvSpPr txBox="1"/>
          <p:nvPr>
            <p:ph idx="4294967295" type="title"/>
          </p:nvPr>
        </p:nvSpPr>
        <p:spPr>
          <a:xfrm>
            <a:off x="2012250" y="1849288"/>
            <a:ext cx="5119500" cy="4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2500">
                <a:latin typeface="Poppins"/>
                <a:ea typeface="Poppins"/>
                <a:cs typeface="Poppins"/>
                <a:sym typeface="Poppins"/>
              </a:rPr>
              <a:t>Sekarang Saatnya Latihan!</a:t>
            </a:r>
            <a:endParaRPr b="1" sz="4600">
              <a:latin typeface="Poppins"/>
              <a:ea typeface="Poppins"/>
              <a:cs typeface="Poppins"/>
              <a:sym typeface="Poppins"/>
            </a:endParaRPr>
          </a:p>
        </p:txBody>
      </p:sp>
      <p:sp>
        <p:nvSpPr>
          <p:cNvPr id="1281" name="Google Shape;1281;p72"/>
          <p:cNvSpPr txBox="1"/>
          <p:nvPr/>
        </p:nvSpPr>
        <p:spPr>
          <a:xfrm>
            <a:off x="2245050" y="2446638"/>
            <a:ext cx="4653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700">
                <a:solidFill>
                  <a:schemeClr val="dk1"/>
                </a:solidFill>
                <a:latin typeface="Poppins"/>
                <a:ea typeface="Poppins"/>
                <a:cs typeface="Poppins"/>
                <a:sym typeface="Poppins"/>
              </a:rPr>
              <a:t>Yuk isi Lean Canvas mu!</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73"/>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3"/>
          <p:cNvSpPr/>
          <p:nvPr/>
        </p:nvSpPr>
        <p:spPr>
          <a:xfrm>
            <a:off x="-543250" y="2368750"/>
            <a:ext cx="7600" cy="4825"/>
          </a:xfrm>
          <a:custGeom>
            <a:rect b="b" l="l" r="r" t="t"/>
            <a:pathLst>
              <a:path extrusionOk="0" h="193" w="304">
                <a:moveTo>
                  <a:pt x="304" y="1"/>
                </a:moveTo>
                <a:lnTo>
                  <a:pt x="16" y="176"/>
                </a:lnTo>
                <a:cubicBezTo>
                  <a:pt x="16" y="176"/>
                  <a:pt x="1" y="176"/>
                  <a:pt x="1" y="192"/>
                </a:cubicBezTo>
                <a:lnTo>
                  <a:pt x="289" y="16"/>
                </a:lnTo>
                <a:cubicBezTo>
                  <a:pt x="304" y="16"/>
                  <a:pt x="304" y="1"/>
                  <a:pt x="304" y="1"/>
                </a:cubicBez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3"/>
          <p:cNvSpPr/>
          <p:nvPr/>
        </p:nvSpPr>
        <p:spPr>
          <a:xfrm>
            <a:off x="-542850" y="2355975"/>
            <a:ext cx="17225" cy="17175"/>
          </a:xfrm>
          <a:custGeom>
            <a:rect b="b" l="l" r="r" t="t"/>
            <a:pathLst>
              <a:path extrusionOk="0" h="687" w="689">
                <a:moveTo>
                  <a:pt x="688" y="0"/>
                </a:moveTo>
                <a:lnTo>
                  <a:pt x="400" y="160"/>
                </a:lnTo>
                <a:lnTo>
                  <a:pt x="0" y="687"/>
                </a:lnTo>
                <a:lnTo>
                  <a:pt x="0" y="687"/>
                </a:lnTo>
                <a:lnTo>
                  <a:pt x="288" y="512"/>
                </a:lnTo>
                <a:lnTo>
                  <a:pt x="688" y="0"/>
                </a:lnTo>
                <a:close/>
              </a:path>
            </a:pathLst>
          </a:custGeom>
          <a:solidFill>
            <a:srgbClr val="3E3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9" name="Google Shape;1289;p73"/>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1290" name="Google Shape;1290;p73"/>
          <p:cNvSpPr/>
          <p:nvPr/>
        </p:nvSpPr>
        <p:spPr>
          <a:xfrm>
            <a:off x="7616175" y="0"/>
            <a:ext cx="1527900" cy="113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1" name="Google Shape;1291;p73"/>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1292" name="Google Shape;1292;p73"/>
          <p:cNvSpPr txBox="1"/>
          <p:nvPr/>
        </p:nvSpPr>
        <p:spPr>
          <a:xfrm>
            <a:off x="185275" y="956075"/>
            <a:ext cx="88191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000">
                <a:solidFill>
                  <a:schemeClr val="dk1"/>
                </a:solidFill>
                <a:latin typeface="Poppins"/>
                <a:ea typeface="Poppins"/>
                <a:cs typeface="Poppins"/>
                <a:sym typeface="Poppins"/>
              </a:rPr>
              <a:t>Halo semua peserta,</a:t>
            </a:r>
            <a:endParaRPr sz="1000">
              <a:solidFill>
                <a:schemeClr val="dk1"/>
              </a:solidFill>
              <a:latin typeface="Poppins"/>
              <a:ea typeface="Poppins"/>
              <a:cs typeface="Poppins"/>
              <a:sym typeface="Poppins"/>
            </a:endParaRPr>
          </a:p>
          <a:p>
            <a:pPr indent="0" lvl="0" marL="0" rtl="0" algn="ctr">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spcBef>
                <a:spcPts val="0"/>
              </a:spcBef>
              <a:spcAft>
                <a:spcPts val="0"/>
              </a:spcAft>
              <a:buNone/>
            </a:pPr>
            <a:r>
              <a:rPr lang="id" sz="1000">
                <a:solidFill>
                  <a:schemeClr val="dk1"/>
                </a:solidFill>
                <a:latin typeface="Poppins"/>
                <a:ea typeface="Poppins"/>
                <a:cs typeface="Poppins"/>
                <a:sym typeface="Poppins"/>
              </a:rPr>
              <a:t>Sekarang saatnya kamu mengisi bagian Cost Structure dan Revenue Stream pada Lean Canvas milikmu yuk! Perlu diingat:</a:t>
            </a:r>
            <a:endParaRPr sz="1000">
              <a:solidFill>
                <a:schemeClr val="dk1"/>
              </a:solidFill>
              <a:latin typeface="Poppins"/>
              <a:ea typeface="Poppins"/>
              <a:cs typeface="Poppins"/>
              <a:sym typeface="Poppins"/>
            </a:endParaRPr>
          </a:p>
          <a:p>
            <a:pPr indent="-292100" lvl="0" marL="457200" rtl="0" algn="ctr">
              <a:spcBef>
                <a:spcPts val="0"/>
              </a:spcBef>
              <a:spcAft>
                <a:spcPts val="0"/>
              </a:spcAft>
              <a:buClr>
                <a:schemeClr val="dk1"/>
              </a:buClr>
              <a:buSzPts val="1000"/>
              <a:buFont typeface="Poppins"/>
              <a:buAutoNum type="arabicPeriod"/>
            </a:pPr>
            <a:r>
              <a:rPr lang="id" sz="1000">
                <a:solidFill>
                  <a:schemeClr val="dk1"/>
                </a:solidFill>
                <a:latin typeface="Poppins"/>
                <a:ea typeface="Poppins"/>
                <a:cs typeface="Poppins"/>
                <a:sym typeface="Poppins"/>
              </a:rPr>
              <a:t>Cost structure: Tuliskan biaya tetap dan biaya variabel yang kamu keluarkan untuk produk kamu</a:t>
            </a:r>
            <a:endParaRPr sz="1000">
              <a:solidFill>
                <a:schemeClr val="dk1"/>
              </a:solidFill>
              <a:latin typeface="Poppins"/>
              <a:ea typeface="Poppins"/>
              <a:cs typeface="Poppins"/>
              <a:sym typeface="Poppins"/>
            </a:endParaRPr>
          </a:p>
          <a:p>
            <a:pPr indent="-292100" lvl="0" marL="457200" rtl="0" algn="ctr">
              <a:spcBef>
                <a:spcPts val="0"/>
              </a:spcBef>
              <a:spcAft>
                <a:spcPts val="0"/>
              </a:spcAft>
              <a:buClr>
                <a:schemeClr val="dk1"/>
              </a:buClr>
              <a:buSzPts val="1000"/>
              <a:buFont typeface="Poppins"/>
              <a:buAutoNum type="arabicPeriod"/>
            </a:pPr>
            <a:r>
              <a:rPr lang="id" sz="1000">
                <a:solidFill>
                  <a:schemeClr val="dk1"/>
                </a:solidFill>
                <a:latin typeface="Poppins"/>
                <a:ea typeface="Poppins"/>
                <a:cs typeface="Poppins"/>
                <a:sym typeface="Poppins"/>
              </a:rPr>
              <a:t>Revenue stream: Dari mana saja kamu akan mendapatkan penghasilan untuk bisnis kamu</a:t>
            </a:r>
            <a:endParaRPr sz="1000">
              <a:solidFill>
                <a:schemeClr val="dk1"/>
              </a:solidFill>
              <a:latin typeface="Poppins"/>
              <a:ea typeface="Poppins"/>
              <a:cs typeface="Poppins"/>
              <a:sym typeface="Poppins"/>
            </a:endParaRPr>
          </a:p>
          <a:p>
            <a:pPr indent="0" lvl="0" marL="457200" rtl="0" algn="ctr">
              <a:spcBef>
                <a:spcPts val="0"/>
              </a:spcBef>
              <a:spcAft>
                <a:spcPts val="0"/>
              </a:spcAft>
              <a:buNone/>
            </a:pPr>
            <a:r>
              <a:t/>
            </a:r>
            <a:endParaRPr sz="1000">
              <a:solidFill>
                <a:schemeClr val="dk1"/>
              </a:solidFill>
              <a:latin typeface="Poppins"/>
              <a:ea typeface="Poppins"/>
              <a:cs typeface="Poppins"/>
              <a:sym typeface="Poppins"/>
            </a:endParaRPr>
          </a:p>
          <a:p>
            <a:pPr indent="0" lvl="0" marL="457200" rtl="0" algn="ctr">
              <a:spcBef>
                <a:spcPts val="0"/>
              </a:spcBef>
              <a:spcAft>
                <a:spcPts val="0"/>
              </a:spcAft>
              <a:buNone/>
            </a:pPr>
            <a:r>
              <a:t/>
            </a:r>
            <a:endParaRPr sz="1000">
              <a:solidFill>
                <a:schemeClr val="dk1"/>
              </a:solidFill>
              <a:latin typeface="Poppins"/>
              <a:ea typeface="Poppins"/>
              <a:cs typeface="Poppins"/>
              <a:sym typeface="Poppins"/>
            </a:endParaRPr>
          </a:p>
          <a:p>
            <a:pPr indent="0" lvl="0" marL="457200" rtl="0" algn="ctr">
              <a:spcBef>
                <a:spcPts val="0"/>
              </a:spcBef>
              <a:spcAft>
                <a:spcPts val="0"/>
              </a:spcAft>
              <a:buNone/>
            </a:pPr>
            <a:r>
              <a:rPr lang="id" sz="1000">
                <a:solidFill>
                  <a:schemeClr val="dk1"/>
                </a:solidFill>
                <a:latin typeface="Poppins"/>
                <a:ea typeface="Poppins"/>
                <a:cs typeface="Poppins"/>
                <a:sym typeface="Poppins"/>
              </a:rPr>
              <a:t>Selamat Bekerja!</a:t>
            </a:r>
            <a:endParaRPr sz="1000">
              <a:solidFill>
                <a:schemeClr val="dk1"/>
              </a:solidFill>
              <a:latin typeface="Poppins"/>
              <a:ea typeface="Poppins"/>
              <a:cs typeface="Poppins"/>
              <a:sym typeface="Poppins"/>
            </a:endParaRPr>
          </a:p>
          <a:p>
            <a:pPr indent="0" lvl="0" marL="0" rtl="0" algn="ctr">
              <a:spcBef>
                <a:spcPts val="0"/>
              </a:spcBef>
              <a:spcAft>
                <a:spcPts val="0"/>
              </a:spcAft>
              <a:buNone/>
            </a:pPr>
            <a:r>
              <a:t/>
            </a:r>
            <a:endParaRPr sz="1000">
              <a:solidFill>
                <a:schemeClr val="dk1"/>
              </a:solidFill>
              <a:latin typeface="Poppins"/>
              <a:ea typeface="Poppins"/>
              <a:cs typeface="Poppins"/>
              <a:sym typeface="Poppins"/>
            </a:endParaRPr>
          </a:p>
        </p:txBody>
      </p:sp>
      <p:pic>
        <p:nvPicPr>
          <p:cNvPr id="1293" name="Google Shape;1293;p73"/>
          <p:cNvPicPr preferRelativeResize="0"/>
          <p:nvPr/>
        </p:nvPicPr>
        <p:blipFill rotWithShape="1">
          <a:blip r:embed="rId4">
            <a:alphaModFix/>
          </a:blip>
          <a:srcRect b="16184" l="1140" r="2213" t="62320"/>
          <a:stretch/>
        </p:blipFill>
        <p:spPr>
          <a:xfrm>
            <a:off x="687650" y="2844000"/>
            <a:ext cx="7814349" cy="1228851"/>
          </a:xfrm>
          <a:prstGeom prst="rect">
            <a:avLst/>
          </a:prstGeom>
          <a:noFill/>
          <a:ln>
            <a:noFill/>
          </a:ln>
        </p:spPr>
      </p:pic>
      <p:pic>
        <p:nvPicPr>
          <p:cNvPr id="1294" name="Google Shape;1294;p73"/>
          <p:cNvPicPr preferRelativeResize="0"/>
          <p:nvPr/>
        </p:nvPicPr>
        <p:blipFill>
          <a:blip r:embed="rId5">
            <a:alphaModFix/>
          </a:blip>
          <a:stretch>
            <a:fillRect/>
          </a:stretch>
        </p:blipFill>
        <p:spPr>
          <a:xfrm>
            <a:off x="-401462" y="4107900"/>
            <a:ext cx="1285875" cy="15811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4590"/>
        </a:solidFill>
      </p:bgPr>
    </p:bg>
    <p:spTree>
      <p:nvGrpSpPr>
        <p:cNvPr id="1298" name="Shape 1298"/>
        <p:cNvGrpSpPr/>
        <p:nvPr/>
      </p:nvGrpSpPr>
      <p:grpSpPr>
        <a:xfrm>
          <a:off x="0" y="0"/>
          <a:ext cx="0" cy="0"/>
          <a:chOff x="0" y="0"/>
          <a:chExt cx="0" cy="0"/>
        </a:xfrm>
      </p:grpSpPr>
      <p:sp>
        <p:nvSpPr>
          <p:cNvPr id="1299" name="Google Shape;1299;p74"/>
          <p:cNvSpPr/>
          <p:nvPr/>
        </p:nvSpPr>
        <p:spPr>
          <a:xfrm>
            <a:off x="3330550" y="963638"/>
            <a:ext cx="2458500" cy="1150200"/>
          </a:xfrm>
          <a:prstGeom prst="roundRect">
            <a:avLst>
              <a:gd fmla="val 16667" name="adj"/>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4"/>
          <p:cNvSpPr txBox="1"/>
          <p:nvPr>
            <p:ph type="title"/>
          </p:nvPr>
        </p:nvSpPr>
        <p:spPr>
          <a:xfrm>
            <a:off x="1016300" y="1899775"/>
            <a:ext cx="7057200" cy="165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sz="5000">
                <a:solidFill>
                  <a:schemeClr val="lt1"/>
                </a:solidFill>
                <a:latin typeface="Poppins ExtraBold"/>
                <a:ea typeface="Poppins ExtraBold"/>
                <a:cs typeface="Poppins ExtraBold"/>
                <a:sym typeface="Poppins ExtraBold"/>
              </a:rPr>
              <a:t>Terima Kasih</a:t>
            </a:r>
            <a:endParaRPr sz="5000">
              <a:solidFill>
                <a:schemeClr val="lt1"/>
              </a:solidFill>
              <a:latin typeface="Poppins ExtraBold"/>
              <a:ea typeface="Poppins ExtraBold"/>
              <a:cs typeface="Poppins ExtraBold"/>
              <a:sym typeface="Poppins ExtraBold"/>
            </a:endParaRPr>
          </a:p>
        </p:txBody>
      </p:sp>
      <p:pic>
        <p:nvPicPr>
          <p:cNvPr id="1301" name="Google Shape;1301;p74"/>
          <p:cNvPicPr preferRelativeResize="0"/>
          <p:nvPr/>
        </p:nvPicPr>
        <p:blipFill>
          <a:blip r:embed="rId3">
            <a:alphaModFix/>
          </a:blip>
          <a:stretch>
            <a:fillRect/>
          </a:stretch>
        </p:blipFill>
        <p:spPr>
          <a:xfrm>
            <a:off x="3466463" y="1059375"/>
            <a:ext cx="2211077" cy="958725"/>
          </a:xfrm>
          <a:prstGeom prst="rect">
            <a:avLst/>
          </a:prstGeom>
          <a:noFill/>
          <a:ln>
            <a:noFill/>
          </a:ln>
          <a:effectLst>
            <a:outerShdw blurRad="57150" rotWithShape="0" algn="bl" dir="5400000" dist="19050">
              <a:srgbClr val="000000">
                <a:alpha val="50000"/>
              </a:srgbClr>
            </a:outerShdw>
          </a:effectLst>
        </p:spPr>
      </p:pic>
      <p:sp>
        <p:nvSpPr>
          <p:cNvPr id="1302" name="Google Shape;1302;p74"/>
          <p:cNvSpPr txBox="1"/>
          <p:nvPr/>
        </p:nvSpPr>
        <p:spPr>
          <a:xfrm>
            <a:off x="2585350" y="3160200"/>
            <a:ext cx="41013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id" sz="1100">
                <a:solidFill>
                  <a:schemeClr val="lt1"/>
                </a:solidFill>
                <a:latin typeface="Poppins"/>
                <a:ea typeface="Poppins"/>
                <a:cs typeface="Poppins"/>
                <a:sym typeface="Poppins"/>
              </a:rPr>
              <a:t>Direct contact:</a:t>
            </a:r>
            <a:endParaRPr sz="1100">
              <a:solidFill>
                <a:schemeClr val="lt1"/>
              </a:solidFill>
              <a:latin typeface="Poppins"/>
              <a:ea typeface="Poppins"/>
              <a:cs typeface="Poppins"/>
              <a:sym typeface="Poppins"/>
            </a:endParaRPr>
          </a:p>
          <a:p>
            <a:pPr indent="0" lvl="0" marL="0" rtl="0" algn="ctr">
              <a:spcBef>
                <a:spcPts val="0"/>
              </a:spcBef>
              <a:spcAft>
                <a:spcPts val="0"/>
              </a:spcAft>
              <a:buClr>
                <a:schemeClr val="dk1"/>
              </a:buClr>
              <a:buSzPts val="1100"/>
              <a:buFont typeface="Arial"/>
              <a:buNone/>
            </a:pPr>
            <a:r>
              <a:rPr lang="id" sz="1100" u="sng">
                <a:solidFill>
                  <a:schemeClr val="lt1"/>
                </a:solidFill>
                <a:latin typeface="Poppins"/>
                <a:ea typeface="Poppins"/>
                <a:cs typeface="Poppins"/>
                <a:sym typeface="Poppins"/>
                <a:hlinkClick r:id="rId4">
                  <a:extLst>
                    <a:ext uri="{A12FA001-AC4F-418D-AE19-62706E023703}">
                      <ahyp:hlinkClr val="tx"/>
                    </a:ext>
                  </a:extLst>
                </a:hlinkClick>
              </a:rPr>
              <a:t>dinni@rumahsiapkerja.com</a:t>
            </a:r>
            <a:endParaRPr sz="1100">
              <a:solidFill>
                <a:schemeClr val="lt1"/>
              </a:solidFill>
              <a:latin typeface="Poppins"/>
              <a:ea typeface="Poppins"/>
              <a:cs typeface="Poppins"/>
              <a:sym typeface="Poppi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Poppins"/>
              <a:ea typeface="Poppins"/>
              <a:cs typeface="Poppins"/>
              <a:sym typeface="Poppins"/>
            </a:endParaRPr>
          </a:p>
          <a:p>
            <a:pPr indent="0" lvl="0" marL="0" rtl="0" algn="ctr">
              <a:spcBef>
                <a:spcPts val="0"/>
              </a:spcBef>
              <a:spcAft>
                <a:spcPts val="0"/>
              </a:spcAft>
              <a:buClr>
                <a:schemeClr val="dk1"/>
              </a:buClr>
              <a:buSzPts val="1100"/>
              <a:buFont typeface="Arial"/>
              <a:buNone/>
            </a:pPr>
            <a:r>
              <a:rPr lang="id" sz="1100">
                <a:solidFill>
                  <a:schemeClr val="lt1"/>
                </a:solidFill>
                <a:latin typeface="Poppins"/>
                <a:ea typeface="Poppins"/>
                <a:cs typeface="Poppins"/>
                <a:sym typeface="Poppins"/>
              </a:rPr>
              <a:t>Graha Kutilang, Jl. Bulungan no. 26, Kota Jakarta Selatan, Daerah Khusus Ibukota Jakarta, 12170</a:t>
            </a:r>
            <a:endParaRPr sz="1100">
              <a:solidFill>
                <a:schemeClr val="lt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30"/>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573" name="Google Shape;573;p30"/>
          <p:cNvSpPr txBox="1"/>
          <p:nvPr>
            <p:ph idx="4294967295" type="title"/>
          </p:nvPr>
        </p:nvSpPr>
        <p:spPr>
          <a:xfrm>
            <a:off x="284615" y="399085"/>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2900">
                <a:latin typeface="Poppins"/>
                <a:ea typeface="Poppins"/>
                <a:cs typeface="Poppins"/>
                <a:sym typeface="Poppins"/>
              </a:rPr>
              <a:t>Cara Bermain</a:t>
            </a:r>
            <a:endParaRPr b="1" sz="2900">
              <a:latin typeface="Poppins"/>
              <a:ea typeface="Poppins"/>
              <a:cs typeface="Poppins"/>
              <a:sym typeface="Poppins"/>
            </a:endParaRPr>
          </a:p>
        </p:txBody>
      </p:sp>
      <p:sp>
        <p:nvSpPr>
          <p:cNvPr id="574" name="Google Shape;574;p30"/>
          <p:cNvSpPr txBox="1"/>
          <p:nvPr>
            <p:ph idx="4294967295" type="subTitle"/>
          </p:nvPr>
        </p:nvSpPr>
        <p:spPr>
          <a:xfrm>
            <a:off x="385500" y="1593200"/>
            <a:ext cx="8611500" cy="2386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Masing-masing kelompok silahkan berbagi peran, </a:t>
            </a:r>
            <a:r>
              <a:rPr b="1" lang="id" sz="1100">
                <a:solidFill>
                  <a:schemeClr val="dk1"/>
                </a:solidFill>
                <a:latin typeface="Poppins"/>
                <a:ea typeface="Poppins"/>
                <a:cs typeface="Poppins"/>
                <a:sym typeface="Poppins"/>
              </a:rPr>
              <a:t>4 orang menjadi entrepreneur,</a:t>
            </a:r>
            <a:r>
              <a:rPr lang="id" sz="1100">
                <a:solidFill>
                  <a:schemeClr val="dk1"/>
                </a:solidFill>
                <a:latin typeface="Poppins"/>
                <a:ea typeface="Poppins"/>
                <a:cs typeface="Poppins"/>
                <a:sym typeface="Poppins"/>
              </a:rPr>
              <a:t> dan</a:t>
            </a:r>
            <a:r>
              <a:rPr b="1" lang="id" sz="1100">
                <a:solidFill>
                  <a:schemeClr val="dk1"/>
                </a:solidFill>
                <a:latin typeface="Poppins"/>
                <a:ea typeface="Poppins"/>
                <a:cs typeface="Poppins"/>
                <a:sym typeface="Poppins"/>
              </a:rPr>
              <a:t> 1 orang menjadi customer </a:t>
            </a:r>
            <a:endParaRPr b="1"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b="1" lang="id" sz="1100">
                <a:solidFill>
                  <a:schemeClr val="dk1"/>
                </a:solidFill>
                <a:latin typeface="Poppins"/>
                <a:ea typeface="Poppins"/>
                <a:cs typeface="Poppins"/>
                <a:sym typeface="Poppins"/>
              </a:rPr>
              <a:t>1 orang customer silahkan berpindah ke kelompok sebelahnya</a:t>
            </a:r>
            <a:r>
              <a:rPr lang="id" sz="1100">
                <a:solidFill>
                  <a:schemeClr val="dk1"/>
                </a:solidFill>
                <a:latin typeface="Poppins"/>
                <a:ea typeface="Poppins"/>
                <a:cs typeface="Poppins"/>
                <a:sym typeface="Poppins"/>
              </a:rPr>
              <a:t>, misal: customer kelompok 1 pindah ke kelompok 2, begitupun seterusnya. </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Sebagai customer, silahkan meminta dibuatkan produk balon kepada entrepreneur</a:t>
            </a:r>
            <a:r>
              <a:rPr lang="id" sz="1100">
                <a:solidFill>
                  <a:schemeClr val="dk1"/>
                </a:solidFill>
                <a:latin typeface="Poppins"/>
                <a:ea typeface="Poppins"/>
                <a:cs typeface="Poppins"/>
                <a:sym typeface="Poppins"/>
              </a:rPr>
              <a:t> </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Sebagai entrepreneur silahkan membuatkan produk balon sesuai dengan permintaan customer.</a:t>
            </a:r>
            <a:r>
              <a:rPr b="1" lang="id" sz="1100">
                <a:solidFill>
                  <a:schemeClr val="dk1"/>
                </a:solidFill>
                <a:latin typeface="Poppins"/>
                <a:ea typeface="Poppins"/>
                <a:cs typeface="Poppins"/>
                <a:sym typeface="Poppins"/>
              </a:rPr>
              <a:t> </a:t>
            </a:r>
            <a:r>
              <a:rPr b="1" lang="id" sz="1100">
                <a:solidFill>
                  <a:schemeClr val="dk1"/>
                </a:solidFill>
                <a:latin typeface="Poppins"/>
                <a:ea typeface="Poppins"/>
                <a:cs typeface="Poppins"/>
                <a:sym typeface="Poppins"/>
              </a:rPr>
              <a:t>Harga modal 1 balon adalah Rp5.000</a:t>
            </a:r>
            <a:endParaRPr b="1"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Entrepreneur dibebaskan untuk berkreasi dengan balon sekreatif mungkin </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Entrepreneur yang berhasil mendapatkan </a:t>
            </a:r>
            <a:r>
              <a:rPr b="1" lang="id" sz="1100">
                <a:solidFill>
                  <a:schemeClr val="dk1"/>
                </a:solidFill>
                <a:latin typeface="Poppins"/>
                <a:ea typeface="Poppins"/>
                <a:cs typeface="Poppins"/>
                <a:sym typeface="Poppins"/>
              </a:rPr>
              <a:t>keuntungan paling besar</a:t>
            </a:r>
            <a:r>
              <a:rPr lang="id" sz="1100">
                <a:solidFill>
                  <a:schemeClr val="dk1"/>
                </a:solidFill>
                <a:latin typeface="Poppins"/>
                <a:ea typeface="Poppins"/>
                <a:cs typeface="Poppins"/>
                <a:sym typeface="Poppins"/>
              </a:rPr>
              <a:t> akan menjadi </a:t>
            </a:r>
            <a:r>
              <a:rPr b="1" lang="id" sz="1100">
                <a:solidFill>
                  <a:schemeClr val="dk1"/>
                </a:solidFill>
                <a:latin typeface="Poppins"/>
                <a:ea typeface="Poppins"/>
                <a:cs typeface="Poppins"/>
                <a:sym typeface="Poppins"/>
              </a:rPr>
              <a:t>pemenang </a:t>
            </a:r>
            <a:r>
              <a:rPr lang="id" sz="1100">
                <a:solidFill>
                  <a:schemeClr val="dk1"/>
                </a:solidFill>
                <a:latin typeface="Poppins"/>
                <a:ea typeface="Poppins"/>
                <a:cs typeface="Poppins"/>
                <a:sym typeface="Poppins"/>
              </a:rPr>
              <a:t>pada permainan ini.</a:t>
            </a:r>
            <a:endParaRPr sz="1300">
              <a:solidFill>
                <a:schemeClr val="dk1"/>
              </a:solidFill>
              <a:latin typeface="Poppins"/>
              <a:ea typeface="Poppins"/>
              <a:cs typeface="Poppins"/>
              <a:sym typeface="Poppins"/>
            </a:endParaRPr>
          </a:p>
        </p:txBody>
      </p:sp>
      <p:sp>
        <p:nvSpPr>
          <p:cNvPr id="575" name="Google Shape;575;p30"/>
          <p:cNvSpPr txBox="1"/>
          <p:nvPr>
            <p:ph idx="4294967295" type="title"/>
          </p:nvPr>
        </p:nvSpPr>
        <p:spPr>
          <a:xfrm>
            <a:off x="321390" y="1105108"/>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1700">
                <a:latin typeface="Poppins"/>
                <a:ea typeface="Poppins"/>
                <a:cs typeface="Poppins"/>
                <a:sym typeface="Poppins"/>
              </a:rPr>
              <a:t>Aktivitas Pertama</a:t>
            </a:r>
            <a:endParaRPr b="1" sz="1300">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9" name="Shape 579"/>
        <p:cNvGrpSpPr/>
        <p:nvPr/>
      </p:nvGrpSpPr>
      <p:grpSpPr>
        <a:xfrm>
          <a:off x="0" y="0"/>
          <a:ext cx="0" cy="0"/>
          <a:chOff x="0" y="0"/>
          <a:chExt cx="0" cy="0"/>
        </a:xfrm>
      </p:grpSpPr>
      <p:pic>
        <p:nvPicPr>
          <p:cNvPr id="580" name="Google Shape;580;p31"/>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581" name="Google Shape;581;p31"/>
          <p:cNvSpPr txBox="1"/>
          <p:nvPr/>
        </p:nvSpPr>
        <p:spPr>
          <a:xfrm>
            <a:off x="1793625" y="1494913"/>
            <a:ext cx="57198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500">
                <a:solidFill>
                  <a:schemeClr val="dk1"/>
                </a:solidFill>
                <a:latin typeface="Poppins"/>
                <a:ea typeface="Poppins"/>
                <a:cs typeface="Poppins"/>
                <a:sym typeface="Poppins"/>
              </a:rPr>
              <a:t>"Kelompok mana yang memiliki </a:t>
            </a:r>
            <a:r>
              <a:rPr b="1" lang="id" sz="2500">
                <a:solidFill>
                  <a:srgbClr val="FEB200"/>
                </a:solidFill>
                <a:latin typeface="Poppins"/>
                <a:ea typeface="Poppins"/>
                <a:cs typeface="Poppins"/>
                <a:sym typeface="Poppins"/>
              </a:rPr>
              <a:t>keuntungan paling besar?</a:t>
            </a:r>
            <a:r>
              <a:rPr lang="id" sz="2500">
                <a:solidFill>
                  <a:schemeClr val="dk1"/>
                </a:solidFill>
                <a:latin typeface="Poppins"/>
                <a:ea typeface="Poppins"/>
                <a:cs typeface="Poppins"/>
                <a:sym typeface="Poppins"/>
              </a:rPr>
              <a:t> dan kelompok mana yang mengalami </a:t>
            </a:r>
            <a:r>
              <a:rPr b="1" lang="id" sz="2500">
                <a:solidFill>
                  <a:srgbClr val="FEB200"/>
                </a:solidFill>
                <a:latin typeface="Poppins"/>
                <a:ea typeface="Poppins"/>
                <a:cs typeface="Poppins"/>
                <a:sym typeface="Poppins"/>
              </a:rPr>
              <a:t>kerugian?</a:t>
            </a:r>
            <a:r>
              <a:rPr lang="id" sz="2500">
                <a:solidFill>
                  <a:schemeClr val="dk1"/>
                </a:solidFill>
                <a:latin typeface="Poppins"/>
                <a:ea typeface="Poppins"/>
                <a:cs typeface="Poppins"/>
                <a:sym typeface="Poppins"/>
              </a:rPr>
              <a:t>"</a:t>
            </a:r>
            <a:endParaRPr sz="2500">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5" name="Shape 585"/>
        <p:cNvGrpSpPr/>
        <p:nvPr/>
      </p:nvGrpSpPr>
      <p:grpSpPr>
        <a:xfrm>
          <a:off x="0" y="0"/>
          <a:ext cx="0" cy="0"/>
          <a:chOff x="0" y="0"/>
          <a:chExt cx="0" cy="0"/>
        </a:xfrm>
      </p:grpSpPr>
      <p:pic>
        <p:nvPicPr>
          <p:cNvPr id="586" name="Google Shape;586;p32"/>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587" name="Google Shape;587;p32"/>
          <p:cNvSpPr txBox="1"/>
          <p:nvPr/>
        </p:nvSpPr>
        <p:spPr>
          <a:xfrm>
            <a:off x="1860300" y="1750838"/>
            <a:ext cx="5719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500">
                <a:solidFill>
                  <a:schemeClr val="dk1"/>
                </a:solidFill>
                <a:latin typeface="Poppins"/>
                <a:ea typeface="Poppins"/>
                <a:cs typeface="Poppins"/>
                <a:sym typeface="Poppins"/>
              </a:rPr>
              <a:t>"Mengapa kelompok kalian </a:t>
            </a:r>
            <a:r>
              <a:rPr b="1" lang="id" sz="2500">
                <a:solidFill>
                  <a:srgbClr val="FEB200"/>
                </a:solidFill>
                <a:latin typeface="Poppins"/>
                <a:ea typeface="Poppins"/>
                <a:cs typeface="Poppins"/>
                <a:sym typeface="Poppins"/>
              </a:rPr>
              <a:t>mengalami kerugian</a:t>
            </a:r>
            <a:r>
              <a:rPr lang="id" sz="2500">
                <a:solidFill>
                  <a:schemeClr val="dk1"/>
                </a:solidFill>
                <a:latin typeface="Poppins"/>
                <a:ea typeface="Poppins"/>
                <a:cs typeface="Poppins"/>
                <a:sym typeface="Poppins"/>
              </a:rPr>
              <a:t>?"</a:t>
            </a:r>
            <a:endParaRPr sz="25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33"/>
          <p:cNvPicPr preferRelativeResize="0"/>
          <p:nvPr/>
        </p:nvPicPr>
        <p:blipFill>
          <a:blip r:embed="rId3">
            <a:alphaModFix/>
          </a:blip>
          <a:stretch>
            <a:fillRect/>
          </a:stretch>
        </p:blipFill>
        <p:spPr>
          <a:xfrm>
            <a:off x="7790624" y="199175"/>
            <a:ext cx="1118075" cy="484799"/>
          </a:xfrm>
          <a:prstGeom prst="rect">
            <a:avLst/>
          </a:prstGeom>
          <a:noFill/>
          <a:ln>
            <a:noFill/>
          </a:ln>
        </p:spPr>
      </p:pic>
      <p:sp>
        <p:nvSpPr>
          <p:cNvPr id="593" name="Google Shape;593;p33"/>
          <p:cNvSpPr txBox="1"/>
          <p:nvPr>
            <p:ph idx="4294967295" type="title"/>
          </p:nvPr>
        </p:nvSpPr>
        <p:spPr>
          <a:xfrm>
            <a:off x="284615" y="399085"/>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2900">
                <a:latin typeface="Poppins"/>
                <a:ea typeface="Poppins"/>
                <a:cs typeface="Poppins"/>
                <a:sym typeface="Poppins"/>
              </a:rPr>
              <a:t>Cara Bermain</a:t>
            </a:r>
            <a:endParaRPr b="1" sz="2900">
              <a:latin typeface="Poppins"/>
              <a:ea typeface="Poppins"/>
              <a:cs typeface="Poppins"/>
              <a:sym typeface="Poppins"/>
            </a:endParaRPr>
          </a:p>
        </p:txBody>
      </p:sp>
      <p:sp>
        <p:nvSpPr>
          <p:cNvPr id="594" name="Google Shape;594;p33"/>
          <p:cNvSpPr txBox="1"/>
          <p:nvPr>
            <p:ph idx="4294967295" type="subTitle"/>
          </p:nvPr>
        </p:nvSpPr>
        <p:spPr>
          <a:xfrm>
            <a:off x="385500" y="1593200"/>
            <a:ext cx="8611500" cy="2386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Masing-masing kelompok silahkan berbagi peran, </a:t>
            </a:r>
            <a:r>
              <a:rPr b="1" lang="id" sz="1100">
                <a:solidFill>
                  <a:schemeClr val="dk1"/>
                </a:solidFill>
                <a:latin typeface="Poppins"/>
                <a:ea typeface="Poppins"/>
                <a:cs typeface="Poppins"/>
                <a:sym typeface="Poppins"/>
              </a:rPr>
              <a:t>4 orang menjadi entrepreneur,</a:t>
            </a:r>
            <a:r>
              <a:rPr lang="id" sz="1100">
                <a:solidFill>
                  <a:schemeClr val="dk1"/>
                </a:solidFill>
                <a:latin typeface="Poppins"/>
                <a:ea typeface="Poppins"/>
                <a:cs typeface="Poppins"/>
                <a:sym typeface="Poppins"/>
              </a:rPr>
              <a:t> dan</a:t>
            </a:r>
            <a:r>
              <a:rPr b="1" lang="id" sz="1100">
                <a:solidFill>
                  <a:schemeClr val="dk1"/>
                </a:solidFill>
                <a:latin typeface="Poppins"/>
                <a:ea typeface="Poppins"/>
                <a:cs typeface="Poppins"/>
                <a:sym typeface="Poppins"/>
              </a:rPr>
              <a:t> 1 orang menjadi customer </a:t>
            </a:r>
            <a:endParaRPr b="1"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b="1" lang="id" sz="1100">
                <a:solidFill>
                  <a:schemeClr val="dk1"/>
                </a:solidFill>
                <a:latin typeface="Poppins"/>
                <a:ea typeface="Poppins"/>
                <a:cs typeface="Poppins"/>
                <a:sym typeface="Poppins"/>
              </a:rPr>
              <a:t>1 orang customer silahkan berpindah ke kelompok sebelahnya</a:t>
            </a:r>
            <a:r>
              <a:rPr lang="id" sz="1100">
                <a:solidFill>
                  <a:schemeClr val="dk1"/>
                </a:solidFill>
                <a:latin typeface="Poppins"/>
                <a:ea typeface="Poppins"/>
                <a:cs typeface="Poppins"/>
                <a:sym typeface="Poppins"/>
              </a:rPr>
              <a:t>, misal: customer kelompok 1 pindah ke kelompok </a:t>
            </a:r>
            <a:r>
              <a:rPr lang="id" sz="1100">
                <a:solidFill>
                  <a:schemeClr val="dk1"/>
                </a:solidFill>
                <a:latin typeface="Poppins"/>
                <a:ea typeface="Poppins"/>
                <a:cs typeface="Poppins"/>
                <a:sym typeface="Poppins"/>
              </a:rPr>
              <a:t>2, begitupun seterusnya.</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Sebagai customer, silahkan meminta dibuatkan produk balon kepada entrepreneur dengan memberi tahu budget yang dimiliki yaitu 15.000</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Sebagai entrepreneur silahkan membuatkan produk balon sesuai dengan permintaan customer.</a:t>
            </a:r>
            <a:r>
              <a:rPr b="1" lang="id" sz="1100">
                <a:solidFill>
                  <a:schemeClr val="dk1"/>
                </a:solidFill>
                <a:latin typeface="Poppins"/>
                <a:ea typeface="Poppins"/>
                <a:cs typeface="Poppins"/>
                <a:sym typeface="Poppins"/>
              </a:rPr>
              <a:t> Harga modal 1 balon adalah Rp5.000</a:t>
            </a:r>
            <a:endParaRPr b="1"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b="1" lang="id" sz="1100">
                <a:solidFill>
                  <a:schemeClr val="dk1"/>
                </a:solidFill>
                <a:latin typeface="Poppins"/>
                <a:ea typeface="Poppins"/>
                <a:cs typeface="Poppins"/>
                <a:sym typeface="Poppins"/>
              </a:rPr>
              <a:t>Entrepreneur dapat melakukan negosiasi </a:t>
            </a:r>
            <a:r>
              <a:rPr lang="id" sz="1100">
                <a:solidFill>
                  <a:schemeClr val="dk1"/>
                </a:solidFill>
                <a:latin typeface="Poppins"/>
                <a:ea typeface="Poppins"/>
                <a:cs typeface="Poppins"/>
                <a:sym typeface="Poppins"/>
              </a:rPr>
              <a:t>mengenai bentuk produk yang akan diproduksi. </a:t>
            </a:r>
            <a:endParaRPr sz="1100">
              <a:solidFill>
                <a:schemeClr val="dk1"/>
              </a:solidFill>
              <a:latin typeface="Poppins"/>
              <a:ea typeface="Poppins"/>
              <a:cs typeface="Poppins"/>
              <a:sym typeface="Poppins"/>
            </a:endParaRPr>
          </a:p>
          <a:p>
            <a:pPr indent="-298450" lvl="0" marL="457200" rtl="0" algn="l">
              <a:spcBef>
                <a:spcPts val="0"/>
              </a:spcBef>
              <a:spcAft>
                <a:spcPts val="0"/>
              </a:spcAft>
              <a:buClr>
                <a:schemeClr val="dk1"/>
              </a:buClr>
              <a:buSzPts val="1100"/>
              <a:buFont typeface="Poppins"/>
              <a:buAutoNum type="arabicPeriod"/>
            </a:pPr>
            <a:r>
              <a:rPr lang="id" sz="1100">
                <a:solidFill>
                  <a:schemeClr val="dk1"/>
                </a:solidFill>
                <a:latin typeface="Poppins"/>
                <a:ea typeface="Poppins"/>
                <a:cs typeface="Poppins"/>
                <a:sym typeface="Poppins"/>
              </a:rPr>
              <a:t>Entrepreneur yang berhasil mendapatkan </a:t>
            </a:r>
            <a:r>
              <a:rPr b="1" lang="id" sz="1100">
                <a:solidFill>
                  <a:schemeClr val="dk1"/>
                </a:solidFill>
                <a:latin typeface="Poppins"/>
                <a:ea typeface="Poppins"/>
                <a:cs typeface="Poppins"/>
                <a:sym typeface="Poppins"/>
              </a:rPr>
              <a:t>keuntungan paling besar</a:t>
            </a:r>
            <a:r>
              <a:rPr lang="id" sz="1100">
                <a:solidFill>
                  <a:schemeClr val="dk1"/>
                </a:solidFill>
                <a:latin typeface="Poppins"/>
                <a:ea typeface="Poppins"/>
                <a:cs typeface="Poppins"/>
                <a:sym typeface="Poppins"/>
              </a:rPr>
              <a:t> akan menjadi </a:t>
            </a:r>
            <a:r>
              <a:rPr b="1" lang="id" sz="1100">
                <a:solidFill>
                  <a:schemeClr val="dk1"/>
                </a:solidFill>
                <a:latin typeface="Poppins"/>
                <a:ea typeface="Poppins"/>
                <a:cs typeface="Poppins"/>
                <a:sym typeface="Poppins"/>
              </a:rPr>
              <a:t>pemenang </a:t>
            </a:r>
            <a:r>
              <a:rPr lang="id" sz="1100">
                <a:solidFill>
                  <a:schemeClr val="dk1"/>
                </a:solidFill>
                <a:latin typeface="Poppins"/>
                <a:ea typeface="Poppins"/>
                <a:cs typeface="Poppins"/>
                <a:sym typeface="Poppins"/>
              </a:rPr>
              <a:t>pada permainan ini.</a:t>
            </a:r>
            <a:endParaRPr sz="1100">
              <a:solidFill>
                <a:schemeClr val="dk1"/>
              </a:solidFill>
              <a:latin typeface="Poppins"/>
              <a:ea typeface="Poppins"/>
              <a:cs typeface="Poppins"/>
              <a:sym typeface="Poppins"/>
            </a:endParaRPr>
          </a:p>
        </p:txBody>
      </p:sp>
      <p:sp>
        <p:nvSpPr>
          <p:cNvPr id="595" name="Google Shape;595;p33"/>
          <p:cNvSpPr txBox="1"/>
          <p:nvPr>
            <p:ph idx="4294967295" type="title"/>
          </p:nvPr>
        </p:nvSpPr>
        <p:spPr>
          <a:xfrm>
            <a:off x="321390" y="1105108"/>
            <a:ext cx="4796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1700">
                <a:latin typeface="Poppins"/>
                <a:ea typeface="Poppins"/>
                <a:cs typeface="Poppins"/>
                <a:sym typeface="Poppins"/>
              </a:rPr>
              <a:t>Aktivitas Kedua</a:t>
            </a:r>
            <a:endParaRPr b="1" sz="1300">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34"/>
          <p:cNvPicPr preferRelativeResize="0"/>
          <p:nvPr/>
        </p:nvPicPr>
        <p:blipFill>
          <a:blip r:embed="rId4">
            <a:alphaModFix/>
          </a:blip>
          <a:stretch>
            <a:fillRect/>
          </a:stretch>
        </p:blipFill>
        <p:spPr>
          <a:xfrm>
            <a:off x="7790624" y="199175"/>
            <a:ext cx="1118075" cy="484799"/>
          </a:xfrm>
          <a:prstGeom prst="rect">
            <a:avLst/>
          </a:prstGeom>
          <a:noFill/>
          <a:ln>
            <a:noFill/>
          </a:ln>
        </p:spPr>
      </p:pic>
      <p:sp>
        <p:nvSpPr>
          <p:cNvPr id="601" name="Google Shape;601;p34"/>
          <p:cNvSpPr txBox="1"/>
          <p:nvPr/>
        </p:nvSpPr>
        <p:spPr>
          <a:xfrm>
            <a:off x="1793625" y="1494913"/>
            <a:ext cx="57198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500">
                <a:solidFill>
                  <a:schemeClr val="dk1"/>
                </a:solidFill>
                <a:latin typeface="Poppins"/>
                <a:ea typeface="Poppins"/>
                <a:cs typeface="Poppins"/>
                <a:sym typeface="Poppins"/>
              </a:rPr>
              <a:t>“Dari kedua aktivitas tersebut, manakah yang membuat </a:t>
            </a:r>
            <a:r>
              <a:rPr b="1" lang="id" sz="2500">
                <a:solidFill>
                  <a:srgbClr val="FEB200"/>
                </a:solidFill>
                <a:latin typeface="Poppins"/>
                <a:ea typeface="Poppins"/>
                <a:cs typeface="Poppins"/>
                <a:sym typeface="Poppins"/>
              </a:rPr>
              <a:t>penjualan kamu lebih untung?</a:t>
            </a:r>
            <a:r>
              <a:rPr lang="id" sz="2500">
                <a:solidFill>
                  <a:srgbClr val="FEB200"/>
                </a:solidFill>
                <a:latin typeface="Poppins"/>
                <a:ea typeface="Poppins"/>
                <a:cs typeface="Poppins"/>
                <a:sym typeface="Poppins"/>
              </a:rPr>
              <a:t>”</a:t>
            </a:r>
            <a:endParaRPr sz="2500">
              <a:solidFill>
                <a:srgbClr val="FEB200"/>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