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M Sans" pitchFamily="2" charset="0"/>
      <p:regular r:id="rId11"/>
    </p:embeddedFont>
    <p:embeddedFont>
      <p:font typeface="DM Sans Bold" panose="020B0604020202020204" charset="0"/>
      <p:regular r:id="rId12"/>
    </p:embeddedFont>
    <p:embeddedFont>
      <p:font typeface="DM Sans Bold Italics" panose="020B0604020202020204" charset="0"/>
      <p:regular r:id="rId13"/>
    </p:embeddedFont>
    <p:embeddedFont>
      <p:font typeface="Kollektif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113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2274225" y="3664658"/>
            <a:ext cx="13476575" cy="2872666"/>
          </a:xfrm>
          <a:prstGeom prst="rect">
            <a:avLst/>
          </a:prstGeom>
        </p:spPr>
        <p:txBody>
          <a:bodyPr lIns="0" tIns="0" rIns="0" bIns="0" rtlCol="0" anchor="t">
            <a:spAutoFit/>
          </a:bodyPr>
          <a:lstStyle/>
          <a:p>
            <a:pPr algn="ctr">
              <a:lnSpc>
                <a:spcPts val="10988"/>
              </a:lnSpc>
            </a:pPr>
            <a:r>
              <a:rPr lang="en-US" sz="10988">
                <a:solidFill>
                  <a:srgbClr val="227C9D"/>
                </a:solidFill>
                <a:latin typeface="Kollektif Bold"/>
              </a:rPr>
              <a:t>E COMMERCE CUSTOMER CHURN</a:t>
            </a:r>
          </a:p>
        </p:txBody>
      </p:sp>
      <p:sp>
        <p:nvSpPr>
          <p:cNvPr id="9" name="Freeform 9"/>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Freeform 20"/>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5011317">
            <a:off x="14501899" y="134569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Freeform 29"/>
          <p:cNvSpPr/>
          <p:nvPr/>
        </p:nvSpPr>
        <p:spPr>
          <a:xfrm flipH="1" flipV="1">
            <a:off x="15470622" y="2487185"/>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Freeform 30"/>
          <p:cNvSpPr/>
          <p:nvPr/>
        </p:nvSpPr>
        <p:spPr>
          <a:xfrm rot="-10800000" flipH="1" flipV="1">
            <a:off x="14386813"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1" name="Group 31"/>
          <p:cNvGrpSpPr/>
          <p:nvPr/>
        </p:nvGrpSpPr>
        <p:grpSpPr>
          <a:xfrm rot="2700000">
            <a:off x="-1376391" y="-3093321"/>
            <a:ext cx="7415398" cy="3565095"/>
            <a:chOff x="0" y="0"/>
            <a:chExt cx="660400" cy="317500"/>
          </a:xfrm>
        </p:grpSpPr>
        <p:sp>
          <p:nvSpPr>
            <p:cNvPr id="32" name="Freeform 3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3" name="TextBox 3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4" name="AutoShape 3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5" name="AutoShape 3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6" name="AutoShape 3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7" name="AutoShape 3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8" name="AutoShape 3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9" name="AutoShape 3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0" name="AutoShape 4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1" name="AutoShape 41"/>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985902" y="2787763"/>
            <a:ext cx="11814499" cy="999870"/>
          </a:xfrm>
          <a:prstGeom prst="rect">
            <a:avLst/>
          </a:prstGeom>
        </p:spPr>
        <p:txBody>
          <a:bodyPr lIns="0" tIns="0" rIns="0" bIns="0" rtlCol="0" anchor="t">
            <a:spAutoFit/>
          </a:bodyPr>
          <a:lstStyle/>
          <a:p>
            <a:pPr algn="ctr">
              <a:lnSpc>
                <a:spcPts val="7451"/>
              </a:lnSpc>
            </a:pPr>
            <a:r>
              <a:rPr lang="en-US" sz="7451">
                <a:solidFill>
                  <a:srgbClr val="227C9D"/>
                </a:solidFill>
                <a:latin typeface="Kollektif Bold"/>
              </a:rPr>
              <a:t>BUSINESS BACKGROUND</a:t>
            </a:r>
          </a:p>
        </p:txBody>
      </p:sp>
      <p:sp>
        <p:nvSpPr>
          <p:cNvPr id="11" name="TextBox 11"/>
          <p:cNvSpPr txBox="1"/>
          <p:nvPr/>
        </p:nvSpPr>
        <p:spPr>
          <a:xfrm>
            <a:off x="2634588" y="4008186"/>
            <a:ext cx="14311078" cy="2933700"/>
          </a:xfrm>
          <a:prstGeom prst="rect">
            <a:avLst/>
          </a:prstGeom>
        </p:spPr>
        <p:txBody>
          <a:bodyPr lIns="0" tIns="0" rIns="0" bIns="0" rtlCol="0" anchor="t">
            <a:spAutoFit/>
          </a:bodyPr>
          <a:lstStyle/>
          <a:p>
            <a:pPr algn="just">
              <a:lnSpc>
                <a:spcPts val="3360"/>
              </a:lnSpc>
            </a:pPr>
            <a:r>
              <a:rPr lang="en-US" sz="2800">
                <a:solidFill>
                  <a:srgbClr val="545454"/>
                </a:solidFill>
                <a:latin typeface="DM Sans"/>
              </a:rPr>
              <a:t>Sebuah perusahaan di Amerika Serikat memiliki bisnis di bidang E-Commerce dimana pembeli dan penjual bisa bertransaksi (melakukan penjualan/pembelian) melalui website tersebut. Transaksi pembelian dari website E-Commerce bisa datang dari berbagai kategori barang/jasa. Perusahaan mendapatkan keuntungan dari tiap transaksi yang dilakukan oleh customer, sehingga adanya pertumbuhan customer dibutuhkan agar perusahaan bisa mendapatkan lebih banyak keuntungan.  </a:t>
            </a:r>
          </a:p>
          <a:p>
            <a:pPr algn="ctr">
              <a:lnSpc>
                <a:spcPts val="3360"/>
              </a:lnSpc>
            </a:pPr>
            <a:endParaRPr lang="en-US" sz="2800">
              <a:solidFill>
                <a:srgbClr val="545454"/>
              </a:solidFill>
              <a:latin typeface="DM Sans"/>
            </a:endParaRP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1521" y="3996261"/>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2481521" y="6015146"/>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4735098" y="777392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9" name="Group 19"/>
          <p:cNvGrpSpPr/>
          <p:nvPr/>
        </p:nvGrpSpPr>
        <p:grpSpPr>
          <a:xfrm>
            <a:off x="2481521" y="1977377"/>
            <a:ext cx="6046286"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2825091" y="2254774"/>
            <a:ext cx="5702716" cy="539750"/>
          </a:xfrm>
          <a:prstGeom prst="rect">
            <a:avLst/>
          </a:prstGeom>
        </p:spPr>
        <p:txBody>
          <a:bodyPr lIns="0" tIns="0" rIns="0" bIns="0" rtlCol="0" anchor="t">
            <a:spAutoFit/>
          </a:bodyPr>
          <a:lstStyle/>
          <a:p>
            <a:pPr algn="l">
              <a:lnSpc>
                <a:spcPts val="4000"/>
              </a:lnSpc>
            </a:pPr>
            <a:r>
              <a:rPr lang="en-US" sz="4000">
                <a:solidFill>
                  <a:srgbClr val="FFFFFF"/>
                </a:solidFill>
                <a:latin typeface="Kollektif Bold"/>
              </a:rPr>
              <a:t>PROBLEM STATEMENT</a:t>
            </a:r>
          </a:p>
        </p:txBody>
      </p:sp>
      <p:sp>
        <p:nvSpPr>
          <p:cNvPr id="23" name="TextBox 23"/>
          <p:cNvSpPr txBox="1"/>
          <p:nvPr/>
        </p:nvSpPr>
        <p:spPr>
          <a:xfrm>
            <a:off x="2825091" y="4273658"/>
            <a:ext cx="5702716" cy="539750"/>
          </a:xfrm>
          <a:prstGeom prst="rect">
            <a:avLst/>
          </a:prstGeom>
        </p:spPr>
        <p:txBody>
          <a:bodyPr lIns="0" tIns="0" rIns="0" bIns="0" rtlCol="0" anchor="t">
            <a:spAutoFit/>
          </a:bodyPr>
          <a:lstStyle/>
          <a:p>
            <a:pPr algn="ctr">
              <a:lnSpc>
                <a:spcPts val="4000"/>
              </a:lnSpc>
            </a:pPr>
            <a:r>
              <a:rPr lang="en-US" sz="4000">
                <a:solidFill>
                  <a:srgbClr val="FFFFFF"/>
                </a:solidFill>
                <a:latin typeface="Kollektif Bold"/>
              </a:rPr>
              <a:t>GOALS</a:t>
            </a:r>
          </a:p>
        </p:txBody>
      </p:sp>
      <p:sp>
        <p:nvSpPr>
          <p:cNvPr id="24" name="TextBox 24"/>
          <p:cNvSpPr txBox="1"/>
          <p:nvPr/>
        </p:nvSpPr>
        <p:spPr>
          <a:xfrm>
            <a:off x="2825091" y="6311910"/>
            <a:ext cx="5702716" cy="491490"/>
          </a:xfrm>
          <a:prstGeom prst="rect">
            <a:avLst/>
          </a:prstGeom>
        </p:spPr>
        <p:txBody>
          <a:bodyPr lIns="0" tIns="0" rIns="0" bIns="0" rtlCol="0" anchor="t">
            <a:spAutoFit/>
          </a:bodyPr>
          <a:lstStyle/>
          <a:p>
            <a:pPr algn="l">
              <a:lnSpc>
                <a:spcPts val="3600"/>
              </a:lnSpc>
            </a:pPr>
            <a:r>
              <a:rPr lang="en-US" sz="3600">
                <a:solidFill>
                  <a:srgbClr val="FFFFFF"/>
                </a:solidFill>
                <a:latin typeface="Kollektif Bold"/>
              </a:rPr>
              <a:t>ANALYTHIC APPROACH</a:t>
            </a:r>
          </a:p>
        </p:txBody>
      </p:sp>
      <p:sp>
        <p:nvSpPr>
          <p:cNvPr id="25" name="TextBox 25"/>
          <p:cNvSpPr txBox="1"/>
          <p:nvPr/>
        </p:nvSpPr>
        <p:spPr>
          <a:xfrm>
            <a:off x="9092537" y="3581300"/>
            <a:ext cx="8381415" cy="1447800"/>
          </a:xfrm>
          <a:prstGeom prst="rect">
            <a:avLst/>
          </a:prstGeom>
        </p:spPr>
        <p:txBody>
          <a:bodyPr lIns="0" tIns="0" rIns="0" bIns="0" rtlCol="0" anchor="t">
            <a:spAutoFit/>
          </a:bodyPr>
          <a:lstStyle/>
          <a:p>
            <a:pPr algn="l">
              <a:lnSpc>
                <a:spcPts val="2879"/>
              </a:lnSpc>
            </a:pPr>
            <a:r>
              <a:rPr lang="en-US" sz="2400">
                <a:solidFill>
                  <a:srgbClr val="545454"/>
                </a:solidFill>
                <a:latin typeface="DM Sans"/>
              </a:rPr>
              <a:t>Memprediksi customer mana saja yang berpotensi untuk churn, lalu memberikan treatment yang tepat untuk customer tersebut agar tidak churn. Sehingga perusahaan bisa mempertahankan keuntungan yang telah didapatkan.</a:t>
            </a:r>
          </a:p>
        </p:txBody>
      </p:sp>
      <p:sp>
        <p:nvSpPr>
          <p:cNvPr id="26" name="TextBox 26"/>
          <p:cNvSpPr txBox="1"/>
          <p:nvPr/>
        </p:nvSpPr>
        <p:spPr>
          <a:xfrm>
            <a:off x="9092537" y="1871355"/>
            <a:ext cx="8381415" cy="1447800"/>
          </a:xfrm>
          <a:prstGeom prst="rect">
            <a:avLst/>
          </a:prstGeom>
        </p:spPr>
        <p:txBody>
          <a:bodyPr lIns="0" tIns="0" rIns="0" bIns="0" rtlCol="0" anchor="t">
            <a:spAutoFit/>
          </a:bodyPr>
          <a:lstStyle/>
          <a:p>
            <a:pPr algn="just">
              <a:lnSpc>
                <a:spcPts val="2879"/>
              </a:lnSpc>
            </a:pPr>
            <a:r>
              <a:rPr lang="en-US" sz="2400">
                <a:solidFill>
                  <a:srgbClr val="545454"/>
                </a:solidFill>
                <a:latin typeface="DM Sans"/>
              </a:rPr>
              <a:t>Perusahaan mengalami penurunan pertumbuhan customer akibat customer churn yang mengakibatkan keuntungan perusahaan berkurang.</a:t>
            </a:r>
          </a:p>
          <a:p>
            <a:pPr algn="l">
              <a:lnSpc>
                <a:spcPts val="2879"/>
              </a:lnSpc>
            </a:pPr>
            <a:endParaRPr lang="en-US" sz="2400">
              <a:solidFill>
                <a:srgbClr val="545454"/>
              </a:solidFill>
              <a:latin typeface="DM Sans"/>
            </a:endParaRPr>
          </a:p>
        </p:txBody>
      </p:sp>
      <p:sp>
        <p:nvSpPr>
          <p:cNvPr id="27" name="TextBox 27"/>
          <p:cNvSpPr txBox="1"/>
          <p:nvPr/>
        </p:nvSpPr>
        <p:spPr>
          <a:xfrm>
            <a:off x="9144000" y="5668895"/>
            <a:ext cx="8381415" cy="2105025"/>
          </a:xfrm>
          <a:prstGeom prst="rect">
            <a:avLst/>
          </a:prstGeom>
        </p:spPr>
        <p:txBody>
          <a:bodyPr lIns="0" tIns="0" rIns="0" bIns="0" rtlCol="0" anchor="t">
            <a:spAutoFit/>
          </a:bodyPr>
          <a:lstStyle/>
          <a:p>
            <a:pPr algn="just">
              <a:lnSpc>
                <a:spcPts val="2789"/>
              </a:lnSpc>
            </a:pPr>
            <a:r>
              <a:rPr lang="en-US" sz="2324">
                <a:solidFill>
                  <a:srgbClr val="545454"/>
                </a:solidFill>
                <a:latin typeface="DM Sans"/>
              </a:rPr>
              <a:t>Melakukan analisis data untuk menemukan pola yang membedakan customer yang akan churn atau yang tidak churn. Kemudian akan membangun model klasifikasi yang akan membantu perusahaan untuk dapat memprediksi customer akan churn atau tidak.</a:t>
            </a:r>
          </a:p>
          <a:p>
            <a:pPr algn="l">
              <a:lnSpc>
                <a:spcPts val="2789"/>
              </a:lnSpc>
            </a:pPr>
            <a:endParaRPr lang="en-US" sz="2324">
              <a:solidFill>
                <a:srgbClr val="545454"/>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1339718" y="2808042"/>
            <a:ext cx="15449930" cy="5161447"/>
          </a:xfrm>
          <a:custGeom>
            <a:avLst/>
            <a:gdLst/>
            <a:ahLst/>
            <a:cxnLst/>
            <a:rect l="l" t="t" r="r" b="b"/>
            <a:pathLst>
              <a:path w="15449930" h="5161447">
                <a:moveTo>
                  <a:pt x="0" y="0"/>
                </a:moveTo>
                <a:lnTo>
                  <a:pt x="15449929" y="0"/>
                </a:lnTo>
                <a:lnTo>
                  <a:pt x="15449929" y="5161446"/>
                </a:lnTo>
                <a:lnTo>
                  <a:pt x="0" y="5161446"/>
                </a:lnTo>
                <a:lnTo>
                  <a:pt x="0" y="0"/>
                </a:lnTo>
                <a:close/>
              </a:path>
            </a:pathLst>
          </a:custGeom>
          <a:blipFill>
            <a:blip r:embed="rId2"/>
            <a:stretch>
              <a:fillRect/>
            </a:stretch>
          </a:blipFill>
        </p:spPr>
      </p:sp>
      <p:sp>
        <p:nvSpPr>
          <p:cNvPr id="20" name="TextBox 20"/>
          <p:cNvSpPr txBox="1"/>
          <p:nvPr/>
        </p:nvSpPr>
        <p:spPr>
          <a:xfrm>
            <a:off x="4718914" y="501684"/>
            <a:ext cx="12986874" cy="1109946"/>
          </a:xfrm>
          <a:prstGeom prst="rect">
            <a:avLst/>
          </a:prstGeom>
        </p:spPr>
        <p:txBody>
          <a:bodyPr lIns="0" tIns="0" rIns="0" bIns="0" rtlCol="0" anchor="t">
            <a:spAutoFit/>
          </a:bodyPr>
          <a:lstStyle/>
          <a:p>
            <a:pPr algn="ctr">
              <a:lnSpc>
                <a:spcPts val="8220"/>
              </a:lnSpc>
            </a:pPr>
            <a:r>
              <a:rPr lang="en-US" sz="8220">
                <a:solidFill>
                  <a:srgbClr val="FE6D73"/>
                </a:solidFill>
                <a:latin typeface="Kollektif Bold"/>
              </a:rPr>
              <a:t>DATA UNDERSTANDING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8360894" y="1830469"/>
            <a:ext cx="8230288" cy="6883369"/>
          </a:xfrm>
          <a:prstGeom prst="rect">
            <a:avLst/>
          </a:prstGeom>
        </p:spPr>
      </p:pic>
      <p:sp>
        <p:nvSpPr>
          <p:cNvPr id="3" name="TextBox 3"/>
          <p:cNvSpPr txBox="1"/>
          <p:nvPr/>
        </p:nvSpPr>
        <p:spPr>
          <a:xfrm>
            <a:off x="977393" y="1114425"/>
            <a:ext cx="8686079" cy="1242442"/>
          </a:xfrm>
          <a:prstGeom prst="rect">
            <a:avLst/>
          </a:prstGeom>
        </p:spPr>
        <p:txBody>
          <a:bodyPr lIns="0" tIns="0" rIns="0" bIns="0" rtlCol="0" anchor="t">
            <a:spAutoFit/>
          </a:bodyPr>
          <a:lstStyle/>
          <a:p>
            <a:pPr algn="l">
              <a:lnSpc>
                <a:spcPts val="4752"/>
              </a:lnSpc>
            </a:pPr>
            <a:r>
              <a:rPr lang="en-US" sz="4800">
                <a:solidFill>
                  <a:srgbClr val="227C9D"/>
                </a:solidFill>
                <a:latin typeface="Kollektif Bold"/>
              </a:rPr>
              <a:t>COMPLAIN BY ACTIVED AND CHURNED CUSTOMER</a:t>
            </a:r>
          </a:p>
        </p:txBody>
      </p:sp>
      <p:grpSp>
        <p:nvGrpSpPr>
          <p:cNvPr id="4" name="Group 4"/>
          <p:cNvGrpSpPr/>
          <p:nvPr/>
        </p:nvGrpSpPr>
        <p:grpSpPr>
          <a:xfrm rot="2700000">
            <a:off x="-2745099"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7" name="Group 7"/>
          <p:cNvGrpSpPr/>
          <p:nvPr/>
        </p:nvGrpSpPr>
        <p:grpSpPr>
          <a:xfrm>
            <a:off x="1433822" y="5200057"/>
            <a:ext cx="6046286" cy="1027869"/>
            <a:chOff x="0" y="0"/>
            <a:chExt cx="1592438" cy="270714"/>
          </a:xfrm>
        </p:grpSpPr>
        <p:sp>
          <p:nvSpPr>
            <p:cNvPr id="8" name="Freeform 8"/>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9" name="TextBox 9"/>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1433822" y="6466051"/>
            <a:ext cx="6046286" cy="1027869"/>
            <a:chOff x="0" y="0"/>
            <a:chExt cx="1592438" cy="270714"/>
          </a:xfrm>
        </p:grpSpPr>
        <p:sp>
          <p:nvSpPr>
            <p:cNvPr id="11" name="Freeform 11"/>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4FC0E8"/>
            </a:solidFill>
          </p:spPr>
        </p:sp>
        <p:sp>
          <p:nvSpPr>
            <p:cNvPr id="12" name="TextBox 12"/>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3" name="TextBox 13"/>
          <p:cNvSpPr txBox="1"/>
          <p:nvPr/>
        </p:nvSpPr>
        <p:spPr>
          <a:xfrm>
            <a:off x="1777392" y="5477454"/>
            <a:ext cx="5311909" cy="539750"/>
          </a:xfrm>
          <a:prstGeom prst="rect">
            <a:avLst/>
          </a:prstGeom>
        </p:spPr>
        <p:txBody>
          <a:bodyPr lIns="0" tIns="0" rIns="0" bIns="0" rtlCol="0" anchor="t">
            <a:spAutoFit/>
          </a:bodyPr>
          <a:lstStyle/>
          <a:p>
            <a:pPr algn="l">
              <a:lnSpc>
                <a:spcPts val="4000"/>
              </a:lnSpc>
            </a:pPr>
            <a:r>
              <a:rPr lang="en-US" sz="4000">
                <a:solidFill>
                  <a:srgbClr val="FFFFFF"/>
                </a:solidFill>
                <a:latin typeface="Kollektif Bold"/>
              </a:rPr>
              <a:t>ACTIVED</a:t>
            </a:r>
          </a:p>
        </p:txBody>
      </p:sp>
      <p:sp>
        <p:nvSpPr>
          <p:cNvPr id="14" name="TextBox 14"/>
          <p:cNvSpPr txBox="1"/>
          <p:nvPr/>
        </p:nvSpPr>
        <p:spPr>
          <a:xfrm>
            <a:off x="1777392" y="6743448"/>
            <a:ext cx="5311909" cy="539750"/>
          </a:xfrm>
          <a:prstGeom prst="rect">
            <a:avLst/>
          </a:prstGeom>
        </p:spPr>
        <p:txBody>
          <a:bodyPr lIns="0" tIns="0" rIns="0" bIns="0" rtlCol="0" anchor="t">
            <a:spAutoFit/>
          </a:bodyPr>
          <a:lstStyle/>
          <a:p>
            <a:pPr algn="l">
              <a:lnSpc>
                <a:spcPts val="4000"/>
              </a:lnSpc>
            </a:pPr>
            <a:r>
              <a:rPr lang="en-US" sz="4000">
                <a:solidFill>
                  <a:srgbClr val="FFFFFF"/>
                </a:solidFill>
                <a:latin typeface="Kollektif Bold"/>
              </a:rPr>
              <a:t>CHURN</a:t>
            </a:r>
          </a:p>
        </p:txBody>
      </p:sp>
      <p:sp>
        <p:nvSpPr>
          <p:cNvPr id="15" name="TextBox 15"/>
          <p:cNvSpPr txBox="1"/>
          <p:nvPr/>
        </p:nvSpPr>
        <p:spPr>
          <a:xfrm>
            <a:off x="1777392" y="8009441"/>
            <a:ext cx="5311909" cy="539750"/>
          </a:xfrm>
          <a:prstGeom prst="rect">
            <a:avLst/>
          </a:prstGeom>
        </p:spPr>
        <p:txBody>
          <a:bodyPr lIns="0" tIns="0" rIns="0" bIns="0" rtlCol="0" anchor="t">
            <a:spAutoFit/>
          </a:bodyPr>
          <a:lstStyle/>
          <a:p>
            <a:pPr algn="l">
              <a:lnSpc>
                <a:spcPts val="4000"/>
              </a:lnSpc>
            </a:pPr>
            <a:r>
              <a:rPr lang="en-US" sz="4000">
                <a:solidFill>
                  <a:srgbClr val="FFFFFF"/>
                </a:solidFill>
                <a:latin typeface="Kollektif Bold"/>
              </a:rPr>
              <a:t>03 - SOCIAL MEDIA</a:t>
            </a:r>
          </a:p>
        </p:txBody>
      </p:sp>
      <p:grpSp>
        <p:nvGrpSpPr>
          <p:cNvPr id="16" name="Group 16"/>
          <p:cNvGrpSpPr/>
          <p:nvPr/>
        </p:nvGrpSpPr>
        <p:grpSpPr>
          <a:xfrm rot="-2700000">
            <a:off x="14034654" y="-4091495"/>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4" name="TextBox 24"/>
          <p:cNvSpPr txBox="1"/>
          <p:nvPr/>
        </p:nvSpPr>
        <p:spPr>
          <a:xfrm>
            <a:off x="1433822" y="2608747"/>
            <a:ext cx="6967300" cy="2533650"/>
          </a:xfrm>
          <a:prstGeom prst="rect">
            <a:avLst/>
          </a:prstGeom>
        </p:spPr>
        <p:txBody>
          <a:bodyPr lIns="0" tIns="0" rIns="0" bIns="0" rtlCol="0" anchor="t">
            <a:spAutoFit/>
          </a:bodyPr>
          <a:lstStyle/>
          <a:p>
            <a:pPr algn="just">
              <a:lnSpc>
                <a:spcPts val="2879"/>
              </a:lnSpc>
            </a:pPr>
            <a:r>
              <a:rPr lang="en-US" sz="2400">
                <a:solidFill>
                  <a:srgbClr val="545454"/>
                </a:solidFill>
                <a:latin typeface="DM Sans"/>
              </a:rPr>
              <a:t>proporsi customer yang mengajukan complain lebih tinggi untuk berhenti menggunakan layanan ecommerce sebesar 32.8%. Hal ini sejalan dengan asumsi diawal dimana customer yang complain cenderung lebih tinggi untuk churn dari ecommerce.</a:t>
            </a:r>
          </a:p>
          <a:p>
            <a:pPr algn="just">
              <a:lnSpc>
                <a:spcPts val="2879"/>
              </a:lnSpc>
            </a:pPr>
            <a:endParaRPr lang="en-US" sz="2400">
              <a:solidFill>
                <a:srgbClr val="545454"/>
              </a:solidFill>
              <a:latin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3006274" y="-4484346"/>
            <a:ext cx="6910189" cy="3322206"/>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3628748" y="-352174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3842695" y="-3209072"/>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4022296" y="-2850601"/>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4148951" y="-2464334"/>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4292805" y="-2024657"/>
            <a:ext cx="4347674" cy="4347674"/>
          </a:xfrm>
          <a:prstGeom prst="line">
            <a:avLst/>
          </a:prstGeom>
          <a:ln w="28575" cap="flat">
            <a:solidFill>
              <a:srgbClr val="8CA9AD"/>
            </a:solidFill>
            <a:prstDash val="solid"/>
            <a:headEnd type="none" w="sm" len="sm"/>
            <a:tailEnd type="none" w="sm" len="sm"/>
          </a:ln>
        </p:spPr>
      </p:sp>
      <p:sp>
        <p:nvSpPr>
          <p:cNvPr id="10" name="Freeform 10"/>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028700" y="3736745"/>
            <a:ext cx="12838176" cy="6063460"/>
          </a:xfrm>
          <a:custGeom>
            <a:avLst/>
            <a:gdLst/>
            <a:ahLst/>
            <a:cxnLst/>
            <a:rect l="l" t="t" r="r" b="b"/>
            <a:pathLst>
              <a:path w="12838176" h="6063460">
                <a:moveTo>
                  <a:pt x="0" y="0"/>
                </a:moveTo>
                <a:lnTo>
                  <a:pt x="12838176" y="0"/>
                </a:lnTo>
                <a:lnTo>
                  <a:pt x="12838176" y="6063459"/>
                </a:lnTo>
                <a:lnTo>
                  <a:pt x="0" y="6063459"/>
                </a:lnTo>
                <a:lnTo>
                  <a:pt x="0" y="0"/>
                </a:lnTo>
                <a:close/>
              </a:path>
            </a:pathLst>
          </a:custGeom>
          <a:blipFill>
            <a:blip r:embed="rId8"/>
            <a:stretch>
              <a:fillRect/>
            </a:stretch>
          </a:blipFill>
        </p:spPr>
      </p:sp>
      <p:sp>
        <p:nvSpPr>
          <p:cNvPr id="16" name="TextBox 16"/>
          <p:cNvSpPr txBox="1"/>
          <p:nvPr/>
        </p:nvSpPr>
        <p:spPr>
          <a:xfrm>
            <a:off x="2034326" y="718733"/>
            <a:ext cx="5628768" cy="2671813"/>
          </a:xfrm>
          <a:prstGeom prst="rect">
            <a:avLst/>
          </a:prstGeom>
        </p:spPr>
        <p:txBody>
          <a:bodyPr lIns="0" tIns="0" rIns="0" bIns="0" rtlCol="0" anchor="t">
            <a:spAutoFit/>
          </a:bodyPr>
          <a:lstStyle/>
          <a:p>
            <a:pPr algn="l">
              <a:lnSpc>
                <a:spcPts val="4201"/>
              </a:lnSpc>
            </a:pPr>
            <a:r>
              <a:rPr lang="en-US" sz="4244">
                <a:solidFill>
                  <a:srgbClr val="227C9D"/>
                </a:solidFill>
                <a:latin typeface="Kollektif Bold"/>
              </a:rPr>
              <a:t>SATISFACTION SCORE BY ACTIVED VS CHURNED CUSTOMER</a:t>
            </a:r>
          </a:p>
          <a:p>
            <a:pPr algn="l">
              <a:lnSpc>
                <a:spcPts val="4201"/>
              </a:lnSpc>
            </a:pPr>
            <a:endParaRPr lang="en-US" sz="4244">
              <a:solidFill>
                <a:srgbClr val="227C9D"/>
              </a:solidFill>
              <a:latin typeface="Kollektif Bold"/>
            </a:endParaRPr>
          </a:p>
        </p:txBody>
      </p:sp>
      <p:sp>
        <p:nvSpPr>
          <p:cNvPr id="17" name="TextBox 17"/>
          <p:cNvSpPr txBox="1"/>
          <p:nvPr/>
        </p:nvSpPr>
        <p:spPr>
          <a:xfrm>
            <a:off x="7831993" y="642533"/>
            <a:ext cx="8892673" cy="2816654"/>
          </a:xfrm>
          <a:prstGeom prst="rect">
            <a:avLst/>
          </a:prstGeom>
        </p:spPr>
        <p:txBody>
          <a:bodyPr lIns="0" tIns="0" rIns="0" bIns="0" rtlCol="0" anchor="t">
            <a:spAutoFit/>
          </a:bodyPr>
          <a:lstStyle/>
          <a:p>
            <a:pPr algn="l">
              <a:lnSpc>
                <a:spcPts val="2801"/>
              </a:lnSpc>
            </a:pPr>
            <a:r>
              <a:rPr lang="en-US" sz="2334">
                <a:solidFill>
                  <a:srgbClr val="545454"/>
                </a:solidFill>
                <a:latin typeface="DM Sans"/>
              </a:rPr>
              <a:t>Diketahui bahwa ternyata customer yang memberikan score 5 justru yang paling banyak berhenti dari layanan ecommerce. Sebaliknya, customer yang memberikan score 1 lebih sedikit yang churn. Hal ini membantah asumsi dimana diperkirakan customer yang memberikan score 1 akan menunjukkan tingkat churn yang tinggi daripada customer yang memberikan score diatas 1.</a:t>
            </a:r>
          </a:p>
          <a:p>
            <a:pPr algn="l">
              <a:lnSpc>
                <a:spcPts val="2801"/>
              </a:lnSpc>
            </a:pPr>
            <a:endParaRPr lang="en-US" sz="2334">
              <a:solidFill>
                <a:srgbClr val="545454"/>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920811" y="3268258"/>
            <a:ext cx="10620170" cy="13303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CONCLUSION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784200" y="5143500"/>
            <a:ext cx="10719600" cy="2514600"/>
          </a:xfrm>
          <a:prstGeom prst="rect">
            <a:avLst/>
          </a:prstGeom>
        </p:spPr>
        <p:txBody>
          <a:bodyPr lIns="0" tIns="0" rIns="0" bIns="0" rtlCol="0" anchor="t">
            <a:spAutoFit/>
          </a:bodyPr>
          <a:lstStyle/>
          <a:p>
            <a:pPr algn="just">
              <a:lnSpc>
                <a:spcPts val="3360"/>
              </a:lnSpc>
            </a:pPr>
            <a:r>
              <a:rPr lang="en-US" sz="2800">
                <a:solidFill>
                  <a:srgbClr val="545454"/>
                </a:solidFill>
                <a:latin typeface="DM Sans"/>
              </a:rPr>
              <a:t>Berdasarkan hasil classification report dari model yang sudah di jalankan, dapat disimpulkan bahwa bila seandainya nanti menggunakan model untuk memprediksi customer yang churn atau tidak, berdasarkan hasil F2 score oleh model DECISIONTREE mendapatkan akurasi F2 score 0.806.</a:t>
            </a:r>
          </a:p>
          <a:p>
            <a:pPr algn="ctr">
              <a:lnSpc>
                <a:spcPts val="3360"/>
              </a:lnSpc>
            </a:pPr>
            <a:endParaRPr lang="en-US" sz="2800">
              <a:solidFill>
                <a:srgbClr val="545454"/>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8" name="Group 8"/>
          <p:cNvGrpSpPr/>
          <p:nvPr/>
        </p:nvGrpSpPr>
        <p:grpSpPr>
          <a:xfrm>
            <a:off x="10234164" y="262780"/>
            <a:ext cx="6227854" cy="2713780"/>
            <a:chOff x="0" y="0"/>
            <a:chExt cx="1640258" cy="714740"/>
          </a:xfrm>
        </p:grpSpPr>
        <p:sp>
          <p:nvSpPr>
            <p:cNvPr id="9" name="Freeform 9"/>
            <p:cNvSpPr/>
            <p:nvPr/>
          </p:nvSpPr>
          <p:spPr>
            <a:xfrm>
              <a:off x="0" y="0"/>
              <a:ext cx="1640258" cy="714740"/>
            </a:xfrm>
            <a:custGeom>
              <a:avLst/>
              <a:gdLst/>
              <a:ahLst/>
              <a:cxnLst/>
              <a:rect l="l" t="t" r="r" b="b"/>
              <a:pathLst>
                <a:path w="1640258" h="714740">
                  <a:moveTo>
                    <a:pt x="62156" y="0"/>
                  </a:moveTo>
                  <a:lnTo>
                    <a:pt x="1578102" y="0"/>
                  </a:lnTo>
                  <a:cubicBezTo>
                    <a:pt x="1594587" y="0"/>
                    <a:pt x="1610396" y="6549"/>
                    <a:pt x="1622053" y="18205"/>
                  </a:cubicBezTo>
                  <a:cubicBezTo>
                    <a:pt x="1633709" y="29861"/>
                    <a:pt x="1640258" y="45671"/>
                    <a:pt x="1640258" y="62156"/>
                  </a:cubicBezTo>
                  <a:lnTo>
                    <a:pt x="1640258" y="652585"/>
                  </a:lnTo>
                  <a:cubicBezTo>
                    <a:pt x="1640258" y="686912"/>
                    <a:pt x="1612430" y="714740"/>
                    <a:pt x="1578102" y="714740"/>
                  </a:cubicBezTo>
                  <a:lnTo>
                    <a:pt x="62156" y="714740"/>
                  </a:lnTo>
                  <a:cubicBezTo>
                    <a:pt x="27828" y="714740"/>
                    <a:pt x="0" y="686912"/>
                    <a:pt x="0" y="652585"/>
                  </a:cubicBezTo>
                  <a:lnTo>
                    <a:pt x="0" y="62156"/>
                  </a:lnTo>
                  <a:cubicBezTo>
                    <a:pt x="0" y="27828"/>
                    <a:pt x="27828" y="0"/>
                    <a:pt x="62156" y="0"/>
                  </a:cubicBezTo>
                  <a:close/>
                </a:path>
              </a:pathLst>
            </a:custGeom>
            <a:solidFill>
              <a:srgbClr val="48CFAE"/>
            </a:solidFill>
          </p:spPr>
        </p:sp>
        <p:sp>
          <p:nvSpPr>
            <p:cNvPr id="10" name="TextBox 10"/>
            <p:cNvSpPr txBox="1"/>
            <p:nvPr/>
          </p:nvSpPr>
          <p:spPr>
            <a:xfrm>
              <a:off x="0" y="-57150"/>
              <a:ext cx="1640258" cy="771890"/>
            </a:xfrm>
            <a:prstGeom prst="rect">
              <a:avLst/>
            </a:prstGeom>
          </p:spPr>
          <p:txBody>
            <a:bodyPr lIns="50800" tIns="50800" rIns="50800" bIns="50800" rtlCol="0" anchor="ctr"/>
            <a:lstStyle/>
            <a:p>
              <a:pPr algn="ctr">
                <a:lnSpc>
                  <a:spcPts val="2939"/>
                </a:lnSpc>
                <a:spcBef>
                  <a:spcPct val="0"/>
                </a:spcBef>
              </a:pPr>
              <a:endParaRPr/>
            </a:p>
          </p:txBody>
        </p:sp>
      </p:grpSp>
      <p:grpSp>
        <p:nvGrpSpPr>
          <p:cNvPr id="11" name="Group 11"/>
          <p:cNvGrpSpPr/>
          <p:nvPr/>
        </p:nvGrpSpPr>
        <p:grpSpPr>
          <a:xfrm>
            <a:off x="8372475" y="455425"/>
            <a:ext cx="1543050" cy="154305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939"/>
                </a:lnSpc>
              </a:pPr>
              <a:endParaRPr/>
            </a:p>
          </p:txBody>
        </p:sp>
      </p:grpSp>
      <p:sp>
        <p:nvSpPr>
          <p:cNvPr id="14" name="Freeform 14"/>
          <p:cNvSpPr/>
          <p:nvPr/>
        </p:nvSpPr>
        <p:spPr>
          <a:xfrm>
            <a:off x="8609266" y="811774"/>
            <a:ext cx="1069467" cy="830353"/>
          </a:xfrm>
          <a:custGeom>
            <a:avLst/>
            <a:gdLst/>
            <a:ahLst/>
            <a:cxnLst/>
            <a:rect l="l" t="t" r="r" b="b"/>
            <a:pathLst>
              <a:path w="1069467" h="830353">
                <a:moveTo>
                  <a:pt x="0" y="0"/>
                </a:moveTo>
                <a:lnTo>
                  <a:pt x="1069468" y="0"/>
                </a:lnTo>
                <a:lnTo>
                  <a:pt x="1069468" y="830352"/>
                </a:lnTo>
                <a:lnTo>
                  <a:pt x="0" y="830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0970123" y="570545"/>
            <a:ext cx="4703093" cy="2129155"/>
          </a:xfrm>
          <a:prstGeom prst="rect">
            <a:avLst/>
          </a:prstGeom>
        </p:spPr>
        <p:txBody>
          <a:bodyPr lIns="0" tIns="0" rIns="0" bIns="0" rtlCol="0" anchor="t">
            <a:spAutoFit/>
          </a:bodyPr>
          <a:lstStyle/>
          <a:p>
            <a:pPr algn="l">
              <a:lnSpc>
                <a:spcPts val="3379"/>
              </a:lnSpc>
            </a:pPr>
            <a:r>
              <a:rPr lang="en-US" sz="2599">
                <a:solidFill>
                  <a:srgbClr val="FFFFFF"/>
                </a:solidFill>
                <a:latin typeface="DM Sans Bold Italics"/>
              </a:rPr>
              <a:t>Mencoba algoritma machine learning lainnya dan melakukan hyperparameter tuning.</a:t>
            </a:r>
          </a:p>
          <a:p>
            <a:pPr algn="l">
              <a:lnSpc>
                <a:spcPts val="3379"/>
              </a:lnSpc>
            </a:pPr>
            <a:endParaRPr lang="en-US" sz="2599">
              <a:solidFill>
                <a:srgbClr val="FFFFFF"/>
              </a:solidFill>
              <a:latin typeface="DM Sans Bold Italics"/>
            </a:endParaRPr>
          </a:p>
        </p:txBody>
      </p:sp>
      <p:grpSp>
        <p:nvGrpSpPr>
          <p:cNvPr id="16" name="Group 16"/>
          <p:cNvGrpSpPr/>
          <p:nvPr/>
        </p:nvGrpSpPr>
        <p:grpSpPr>
          <a:xfrm>
            <a:off x="8372475" y="3473478"/>
            <a:ext cx="8089543" cy="2914515"/>
            <a:chOff x="0" y="0"/>
            <a:chExt cx="10786057" cy="3886020"/>
          </a:xfrm>
        </p:grpSpPr>
        <p:grpSp>
          <p:nvGrpSpPr>
            <p:cNvPr id="17" name="Group 17"/>
            <p:cNvGrpSpPr/>
            <p:nvPr/>
          </p:nvGrpSpPr>
          <p:grpSpPr>
            <a:xfrm>
              <a:off x="2204542" y="0"/>
              <a:ext cx="8581515" cy="3886020"/>
              <a:chOff x="0" y="0"/>
              <a:chExt cx="1695114" cy="767609"/>
            </a:xfrm>
          </p:grpSpPr>
          <p:sp>
            <p:nvSpPr>
              <p:cNvPr id="18" name="Freeform 18"/>
              <p:cNvSpPr/>
              <p:nvPr/>
            </p:nvSpPr>
            <p:spPr>
              <a:xfrm>
                <a:off x="0" y="0"/>
                <a:ext cx="1695114" cy="767609"/>
              </a:xfrm>
              <a:custGeom>
                <a:avLst/>
                <a:gdLst/>
                <a:ahLst/>
                <a:cxnLst/>
                <a:rect l="l" t="t" r="r" b="b"/>
                <a:pathLst>
                  <a:path w="1695114" h="767609">
                    <a:moveTo>
                      <a:pt x="60144" y="0"/>
                    </a:moveTo>
                    <a:lnTo>
                      <a:pt x="1634970" y="0"/>
                    </a:lnTo>
                    <a:cubicBezTo>
                      <a:pt x="1650921" y="0"/>
                      <a:pt x="1666219" y="6337"/>
                      <a:pt x="1677498" y="17616"/>
                    </a:cubicBezTo>
                    <a:cubicBezTo>
                      <a:pt x="1688778" y="28895"/>
                      <a:pt x="1695114" y="44193"/>
                      <a:pt x="1695114" y="60144"/>
                    </a:cubicBezTo>
                    <a:lnTo>
                      <a:pt x="1695114" y="707465"/>
                    </a:lnTo>
                    <a:cubicBezTo>
                      <a:pt x="1695114" y="740681"/>
                      <a:pt x="1668187" y="767609"/>
                      <a:pt x="1634970" y="767609"/>
                    </a:cubicBezTo>
                    <a:lnTo>
                      <a:pt x="60144" y="767609"/>
                    </a:lnTo>
                    <a:cubicBezTo>
                      <a:pt x="44193" y="767609"/>
                      <a:pt x="28895" y="761272"/>
                      <a:pt x="17616" y="749993"/>
                    </a:cubicBezTo>
                    <a:cubicBezTo>
                      <a:pt x="6337" y="738714"/>
                      <a:pt x="0" y="723416"/>
                      <a:pt x="0" y="707465"/>
                    </a:cubicBezTo>
                    <a:lnTo>
                      <a:pt x="0" y="60144"/>
                    </a:lnTo>
                    <a:cubicBezTo>
                      <a:pt x="0" y="44193"/>
                      <a:pt x="6337" y="28895"/>
                      <a:pt x="17616" y="17616"/>
                    </a:cubicBezTo>
                    <a:cubicBezTo>
                      <a:pt x="28895" y="6337"/>
                      <a:pt x="44193" y="0"/>
                      <a:pt x="60144" y="0"/>
                    </a:cubicBezTo>
                    <a:close/>
                  </a:path>
                </a:pathLst>
              </a:custGeom>
              <a:solidFill>
                <a:srgbClr val="48CFAE"/>
              </a:solidFill>
            </p:spPr>
          </p:sp>
          <p:sp>
            <p:nvSpPr>
              <p:cNvPr id="19" name="TextBox 19"/>
              <p:cNvSpPr txBox="1"/>
              <p:nvPr/>
            </p:nvSpPr>
            <p:spPr>
              <a:xfrm>
                <a:off x="0" y="-76200"/>
                <a:ext cx="1695114" cy="843809"/>
              </a:xfrm>
              <a:prstGeom prst="rect">
                <a:avLst/>
              </a:prstGeom>
            </p:spPr>
            <p:txBody>
              <a:bodyPr lIns="50800" tIns="50800" rIns="50800" bIns="50800" rtlCol="0" anchor="ctr"/>
              <a:lstStyle/>
              <a:p>
                <a:pPr algn="ctr">
                  <a:lnSpc>
                    <a:spcPts val="3639"/>
                  </a:lnSpc>
                  <a:spcBef>
                    <a:spcPct val="0"/>
                  </a:spcBef>
                </a:pPr>
                <a:endParaRPr/>
              </a:p>
            </p:txBody>
          </p:sp>
        </p:grpSp>
        <p:grpSp>
          <p:nvGrpSpPr>
            <p:cNvPr id="20" name="Group 20"/>
            <p:cNvGrpSpPr/>
            <p:nvPr/>
          </p:nvGrpSpPr>
          <p:grpSpPr>
            <a:xfrm>
              <a:off x="0" y="0"/>
              <a:ext cx="2057400" cy="205740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22" name="TextBox 22"/>
              <p:cNvSpPr txBox="1"/>
              <p:nvPr/>
            </p:nvSpPr>
            <p:spPr>
              <a:xfrm>
                <a:off x="76200" y="0"/>
                <a:ext cx="660400" cy="736600"/>
              </a:xfrm>
              <a:prstGeom prst="rect">
                <a:avLst/>
              </a:prstGeom>
            </p:spPr>
            <p:txBody>
              <a:bodyPr lIns="50800" tIns="50800" rIns="50800" bIns="50800" rtlCol="0" anchor="ctr"/>
              <a:lstStyle/>
              <a:p>
                <a:pPr algn="ctr">
                  <a:lnSpc>
                    <a:spcPts val="3639"/>
                  </a:lnSpc>
                </a:pPr>
                <a:endParaRPr/>
              </a:p>
            </p:txBody>
          </p:sp>
        </p:grpSp>
        <p:sp>
          <p:nvSpPr>
            <p:cNvPr id="23" name="Freeform 23"/>
            <p:cNvSpPr/>
            <p:nvPr/>
          </p:nvSpPr>
          <p:spPr>
            <a:xfrm>
              <a:off x="315722" y="475132"/>
              <a:ext cx="1425956" cy="1107137"/>
            </a:xfrm>
            <a:custGeom>
              <a:avLst/>
              <a:gdLst/>
              <a:ahLst/>
              <a:cxnLst/>
              <a:rect l="l" t="t" r="r" b="b"/>
              <a:pathLst>
                <a:path w="1425956" h="1107137">
                  <a:moveTo>
                    <a:pt x="0" y="0"/>
                  </a:moveTo>
                  <a:lnTo>
                    <a:pt x="1425956" y="0"/>
                  </a:lnTo>
                  <a:lnTo>
                    <a:pt x="1425956" y="1107136"/>
                  </a:lnTo>
                  <a:lnTo>
                    <a:pt x="0" y="11071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TextBox 24"/>
            <p:cNvSpPr txBox="1"/>
            <p:nvPr/>
          </p:nvSpPr>
          <p:spPr>
            <a:xfrm>
              <a:off x="3463531" y="486594"/>
              <a:ext cx="6270791" cy="3262842"/>
            </a:xfrm>
            <a:prstGeom prst="rect">
              <a:avLst/>
            </a:prstGeom>
          </p:spPr>
          <p:txBody>
            <a:bodyPr lIns="0" tIns="0" rIns="0" bIns="0" rtlCol="0" anchor="t">
              <a:spAutoFit/>
            </a:bodyPr>
            <a:lstStyle/>
            <a:p>
              <a:pPr algn="l">
                <a:lnSpc>
                  <a:spcPts val="3249"/>
                </a:lnSpc>
              </a:pPr>
              <a:r>
                <a:rPr lang="en-US" sz="2499">
                  <a:solidFill>
                    <a:srgbClr val="FFFFFF"/>
                  </a:solidFill>
                  <a:latin typeface="DM Sans Bold Italics"/>
                </a:rPr>
                <a:t>Menganalisa data-data yang model yang salah prediksi untuk mengetahui alasannya dan karakteristiknya bagaimana.</a:t>
              </a:r>
            </a:p>
            <a:p>
              <a:pPr algn="l">
                <a:lnSpc>
                  <a:spcPts val="3249"/>
                </a:lnSpc>
              </a:pPr>
              <a:endParaRPr lang="en-US" sz="2499">
                <a:solidFill>
                  <a:srgbClr val="FFFFFF"/>
                </a:solidFill>
                <a:latin typeface="DM Sans Bold Italics"/>
              </a:endParaRPr>
            </a:p>
          </p:txBody>
        </p:sp>
      </p:grpSp>
      <p:grpSp>
        <p:nvGrpSpPr>
          <p:cNvPr id="25" name="Group 25"/>
          <p:cNvGrpSpPr/>
          <p:nvPr/>
        </p:nvGrpSpPr>
        <p:grpSpPr>
          <a:xfrm rot="2700000">
            <a:off x="-2137434" y="-378352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29" name="AutoShape 29"/>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30" name="AutoShape 30"/>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31" name="AutoShape 31"/>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32" name="AutoShape 32"/>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33" name="AutoShape 33"/>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34" name="AutoShape 34"/>
          <p:cNvSpPr/>
          <p:nvPr/>
        </p:nvSpPr>
        <p:spPr>
          <a:xfrm>
            <a:off x="-3359157" y="-461526"/>
            <a:ext cx="3377485" cy="3360058"/>
          </a:xfrm>
          <a:prstGeom prst="line">
            <a:avLst/>
          </a:prstGeom>
          <a:ln w="28575" cap="flat">
            <a:solidFill>
              <a:srgbClr val="8CA9AD"/>
            </a:solidFill>
            <a:prstDash val="solid"/>
            <a:headEnd type="none" w="sm" len="sm"/>
            <a:tailEnd type="none" w="sm" len="sm"/>
          </a:ln>
        </p:spPr>
      </p:sp>
      <p:sp>
        <p:nvSpPr>
          <p:cNvPr id="35" name="TextBox 35"/>
          <p:cNvSpPr txBox="1"/>
          <p:nvPr/>
        </p:nvSpPr>
        <p:spPr>
          <a:xfrm>
            <a:off x="207780" y="4808474"/>
            <a:ext cx="7254849" cy="670052"/>
          </a:xfrm>
          <a:prstGeom prst="rect">
            <a:avLst/>
          </a:prstGeom>
        </p:spPr>
        <p:txBody>
          <a:bodyPr lIns="0" tIns="0" rIns="0" bIns="0" rtlCol="0" anchor="t">
            <a:spAutoFit/>
          </a:bodyPr>
          <a:lstStyle/>
          <a:p>
            <a:pPr algn="ctr">
              <a:lnSpc>
                <a:spcPts val="5103"/>
              </a:lnSpc>
            </a:pPr>
            <a:r>
              <a:rPr lang="en-US" sz="4399" spc="941">
                <a:solidFill>
                  <a:srgbClr val="FE6D73"/>
                </a:solidFill>
                <a:latin typeface="Kollektif Bold"/>
              </a:rPr>
              <a:t>RECOMMENDATION</a:t>
            </a:r>
          </a:p>
        </p:txBody>
      </p:sp>
      <p:sp>
        <p:nvSpPr>
          <p:cNvPr id="36" name="TextBox 36"/>
          <p:cNvSpPr txBox="1"/>
          <p:nvPr/>
        </p:nvSpPr>
        <p:spPr>
          <a:xfrm>
            <a:off x="11178406" y="7791669"/>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DM Sans Bold"/>
              </a:rPr>
              <a:t>Lorna Alvarado</a:t>
            </a:r>
          </a:p>
        </p:txBody>
      </p:sp>
      <p:grpSp>
        <p:nvGrpSpPr>
          <p:cNvPr id="37" name="Group 37"/>
          <p:cNvGrpSpPr/>
          <p:nvPr/>
        </p:nvGrpSpPr>
        <p:grpSpPr>
          <a:xfrm>
            <a:off x="10025881" y="6883293"/>
            <a:ext cx="6591578" cy="2914515"/>
            <a:chOff x="0" y="0"/>
            <a:chExt cx="1736053" cy="767609"/>
          </a:xfrm>
        </p:grpSpPr>
        <p:sp>
          <p:nvSpPr>
            <p:cNvPr id="38" name="Freeform 38"/>
            <p:cNvSpPr/>
            <p:nvPr/>
          </p:nvSpPr>
          <p:spPr>
            <a:xfrm>
              <a:off x="0" y="0"/>
              <a:ext cx="1736053" cy="767609"/>
            </a:xfrm>
            <a:custGeom>
              <a:avLst/>
              <a:gdLst/>
              <a:ahLst/>
              <a:cxnLst/>
              <a:rect l="l" t="t" r="r" b="b"/>
              <a:pathLst>
                <a:path w="1736053" h="767609">
                  <a:moveTo>
                    <a:pt x="58726" y="0"/>
                  </a:moveTo>
                  <a:lnTo>
                    <a:pt x="1677327" y="0"/>
                  </a:lnTo>
                  <a:cubicBezTo>
                    <a:pt x="1692902" y="0"/>
                    <a:pt x="1707840" y="6187"/>
                    <a:pt x="1718853" y="17200"/>
                  </a:cubicBezTo>
                  <a:cubicBezTo>
                    <a:pt x="1729866" y="28214"/>
                    <a:pt x="1736053" y="43151"/>
                    <a:pt x="1736053" y="58726"/>
                  </a:cubicBezTo>
                  <a:lnTo>
                    <a:pt x="1736053" y="708883"/>
                  </a:lnTo>
                  <a:cubicBezTo>
                    <a:pt x="1736053" y="741316"/>
                    <a:pt x="1709761" y="767609"/>
                    <a:pt x="1677327" y="767609"/>
                  </a:cubicBezTo>
                  <a:lnTo>
                    <a:pt x="58726" y="767609"/>
                  </a:lnTo>
                  <a:cubicBezTo>
                    <a:pt x="43151" y="767609"/>
                    <a:pt x="28214" y="761422"/>
                    <a:pt x="17200" y="750408"/>
                  </a:cubicBezTo>
                  <a:cubicBezTo>
                    <a:pt x="6187" y="739395"/>
                    <a:pt x="0" y="724458"/>
                    <a:pt x="0" y="708883"/>
                  </a:cubicBezTo>
                  <a:lnTo>
                    <a:pt x="0" y="58726"/>
                  </a:lnTo>
                  <a:cubicBezTo>
                    <a:pt x="0" y="43151"/>
                    <a:pt x="6187" y="28214"/>
                    <a:pt x="17200" y="17200"/>
                  </a:cubicBezTo>
                  <a:cubicBezTo>
                    <a:pt x="28214" y="6187"/>
                    <a:pt x="43151" y="0"/>
                    <a:pt x="58726" y="0"/>
                  </a:cubicBezTo>
                  <a:close/>
                </a:path>
              </a:pathLst>
            </a:custGeom>
            <a:solidFill>
              <a:srgbClr val="48CFAE"/>
            </a:solidFill>
          </p:spPr>
        </p:sp>
        <p:sp>
          <p:nvSpPr>
            <p:cNvPr id="39" name="TextBox 39"/>
            <p:cNvSpPr txBox="1"/>
            <p:nvPr/>
          </p:nvSpPr>
          <p:spPr>
            <a:xfrm>
              <a:off x="0" y="-57150"/>
              <a:ext cx="1736053" cy="824759"/>
            </a:xfrm>
            <a:prstGeom prst="rect">
              <a:avLst/>
            </a:prstGeom>
          </p:spPr>
          <p:txBody>
            <a:bodyPr lIns="50800" tIns="50800" rIns="50800" bIns="50800" rtlCol="0" anchor="ctr"/>
            <a:lstStyle/>
            <a:p>
              <a:pPr algn="ctr">
                <a:lnSpc>
                  <a:spcPts val="2659"/>
                </a:lnSpc>
                <a:spcBef>
                  <a:spcPct val="0"/>
                </a:spcBef>
              </a:pPr>
              <a:endParaRPr/>
            </a:p>
          </p:txBody>
        </p:sp>
      </p:grpSp>
      <p:grpSp>
        <p:nvGrpSpPr>
          <p:cNvPr id="40" name="Group 40"/>
          <p:cNvGrpSpPr/>
          <p:nvPr/>
        </p:nvGrpSpPr>
        <p:grpSpPr>
          <a:xfrm>
            <a:off x="8372475" y="6883293"/>
            <a:ext cx="1543050" cy="1543050"/>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42" name="TextBox 4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43" name="Freeform 43"/>
          <p:cNvSpPr/>
          <p:nvPr/>
        </p:nvSpPr>
        <p:spPr>
          <a:xfrm>
            <a:off x="8609266" y="7239642"/>
            <a:ext cx="1069467" cy="830353"/>
          </a:xfrm>
          <a:custGeom>
            <a:avLst/>
            <a:gdLst/>
            <a:ahLst/>
            <a:cxnLst/>
            <a:rect l="l" t="t" r="r" b="b"/>
            <a:pathLst>
              <a:path w="1069467" h="830353">
                <a:moveTo>
                  <a:pt x="0" y="0"/>
                </a:moveTo>
                <a:lnTo>
                  <a:pt x="1069468" y="0"/>
                </a:lnTo>
                <a:lnTo>
                  <a:pt x="1069468" y="830353"/>
                </a:lnTo>
                <a:lnTo>
                  <a:pt x="0" y="8303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4" name="TextBox 44"/>
          <p:cNvSpPr txBox="1"/>
          <p:nvPr/>
        </p:nvSpPr>
        <p:spPr>
          <a:xfrm>
            <a:off x="10369063" y="7193281"/>
            <a:ext cx="5958056" cy="2275489"/>
          </a:xfrm>
          <a:prstGeom prst="rect">
            <a:avLst/>
          </a:prstGeom>
        </p:spPr>
        <p:txBody>
          <a:bodyPr lIns="0" tIns="0" rIns="0" bIns="0" rtlCol="0" anchor="t">
            <a:spAutoFit/>
          </a:bodyPr>
          <a:lstStyle/>
          <a:p>
            <a:pPr algn="l">
              <a:lnSpc>
                <a:spcPts val="3025"/>
              </a:lnSpc>
            </a:pPr>
            <a:r>
              <a:rPr lang="en-US" sz="2327">
                <a:solidFill>
                  <a:srgbClr val="FFFFFF"/>
                </a:solidFill>
                <a:latin typeface="DM Sans Bold Italics"/>
              </a:rPr>
              <a:t>Memberikan lebih banyak promo dan support customer yang baik di awal bagi customer baru agar dapat meningkatkan lamanya periode customer menggunakan layanan ecommerce.</a:t>
            </a:r>
          </a:p>
          <a:p>
            <a:pPr algn="l">
              <a:lnSpc>
                <a:spcPts val="3025"/>
              </a:lnSpc>
            </a:pPr>
            <a:endParaRPr lang="en-US" sz="2327">
              <a:solidFill>
                <a:srgbClr val="FFFFFF"/>
              </a:solidFill>
              <a:latin typeface="DM Sans Bold Itali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6579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TextBox 3"/>
          <p:cNvSpPr txBox="1"/>
          <p:nvPr/>
        </p:nvSpPr>
        <p:spPr>
          <a:xfrm>
            <a:off x="5386918" y="5866444"/>
            <a:ext cx="7514164" cy="438156"/>
          </a:xfrm>
          <a:prstGeom prst="rect">
            <a:avLst/>
          </a:prstGeom>
        </p:spPr>
        <p:txBody>
          <a:bodyPr lIns="0" tIns="0" rIns="0" bIns="0" rtlCol="0" anchor="t">
            <a:spAutoFit/>
          </a:bodyPr>
          <a:lstStyle/>
          <a:p>
            <a:pPr algn="ctr">
              <a:lnSpc>
                <a:spcPts val="3300"/>
              </a:lnSpc>
            </a:pPr>
            <a:r>
              <a:rPr lang="en-US" sz="3000">
                <a:solidFill>
                  <a:srgbClr val="545454"/>
                </a:solidFill>
                <a:latin typeface="DM Sans"/>
              </a:rPr>
              <a:t>www.reallygreatsite.com</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361</Words>
  <Application>Microsoft Office PowerPoint</Application>
  <PresentationFormat>Custom</PresentationFormat>
  <Paragraphs>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DM Sans Bold</vt:lpstr>
      <vt:lpstr>Kollektif Bold</vt:lpstr>
      <vt:lpstr>DM Sans</vt:lpstr>
      <vt:lpstr>Calibri</vt:lpstr>
      <vt:lpstr>Arial</vt:lpstr>
      <vt:lpstr>DM Sans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DAFFA K R</dc:creator>
  <cp:lastModifiedBy>daffaram01@gmail.com</cp:lastModifiedBy>
  <cp:revision>1</cp:revision>
  <dcterms:created xsi:type="dcterms:W3CDTF">2006-08-16T00:00:00Z</dcterms:created>
  <dcterms:modified xsi:type="dcterms:W3CDTF">2024-05-25T13:02:23Z</dcterms:modified>
  <dc:identifier>DAGGNg2oDeY</dc:identifier>
</cp:coreProperties>
</file>