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352" r:id="rId4"/>
    <p:sldId id="282" r:id="rId5"/>
    <p:sldId id="296" r:id="rId6"/>
    <p:sldId id="298" r:id="rId7"/>
    <p:sldId id="299" r:id="rId8"/>
    <p:sldId id="300" r:id="rId9"/>
    <p:sldId id="301" r:id="rId10"/>
    <p:sldId id="354" r:id="rId11"/>
    <p:sldId id="302" r:id="rId12"/>
    <p:sldId id="312" r:id="rId13"/>
    <p:sldId id="313" r:id="rId14"/>
    <p:sldId id="330" r:id="rId15"/>
    <p:sldId id="314" r:id="rId16"/>
    <p:sldId id="323" r:id="rId17"/>
    <p:sldId id="324" r:id="rId18"/>
    <p:sldId id="305" r:id="rId19"/>
    <p:sldId id="308" r:id="rId20"/>
    <p:sldId id="309" r:id="rId21"/>
    <p:sldId id="310" r:id="rId22"/>
    <p:sldId id="311" r:id="rId23"/>
    <p:sldId id="304" r:id="rId24"/>
    <p:sldId id="315" r:id="rId25"/>
    <p:sldId id="316" r:id="rId26"/>
    <p:sldId id="318" r:id="rId27"/>
    <p:sldId id="319" r:id="rId28"/>
    <p:sldId id="333" r:id="rId29"/>
    <p:sldId id="331" r:id="rId30"/>
    <p:sldId id="332" r:id="rId31"/>
    <p:sldId id="345" r:id="rId32"/>
    <p:sldId id="322" r:id="rId33"/>
    <p:sldId id="338" r:id="rId34"/>
    <p:sldId id="337" r:id="rId35"/>
    <p:sldId id="342" r:id="rId36"/>
    <p:sldId id="325" r:id="rId37"/>
    <p:sldId id="343" r:id="rId38"/>
    <p:sldId id="328" r:id="rId39"/>
    <p:sldId id="326" r:id="rId40"/>
    <p:sldId id="344" r:id="rId41"/>
    <p:sldId id="329" r:id="rId42"/>
    <p:sldId id="327" r:id="rId43"/>
    <p:sldId id="334" r:id="rId44"/>
    <p:sldId id="335" r:id="rId45"/>
    <p:sldId id="336" r:id="rId46"/>
    <p:sldId id="349" r:id="rId47"/>
    <p:sldId id="358" r:id="rId48"/>
    <p:sldId id="359" r:id="rId49"/>
    <p:sldId id="350" r:id="rId50"/>
    <p:sldId id="355" r:id="rId51"/>
    <p:sldId id="360" r:id="rId52"/>
    <p:sldId id="281" r:id="rId5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1DF9F7-7A4A-477F-A138-911800F7D012}">
          <p14:sldIdLst>
            <p14:sldId id="256"/>
            <p14:sldId id="258"/>
            <p14:sldId id="352"/>
            <p14:sldId id="282"/>
            <p14:sldId id="296"/>
            <p14:sldId id="298"/>
            <p14:sldId id="299"/>
            <p14:sldId id="300"/>
            <p14:sldId id="301"/>
            <p14:sldId id="354"/>
            <p14:sldId id="302"/>
            <p14:sldId id="312"/>
            <p14:sldId id="313"/>
            <p14:sldId id="330"/>
            <p14:sldId id="314"/>
            <p14:sldId id="323"/>
            <p14:sldId id="324"/>
            <p14:sldId id="305"/>
            <p14:sldId id="308"/>
            <p14:sldId id="309"/>
            <p14:sldId id="310"/>
            <p14:sldId id="311"/>
            <p14:sldId id="304"/>
            <p14:sldId id="315"/>
            <p14:sldId id="316"/>
            <p14:sldId id="318"/>
            <p14:sldId id="319"/>
            <p14:sldId id="333"/>
            <p14:sldId id="331"/>
            <p14:sldId id="332"/>
            <p14:sldId id="345"/>
            <p14:sldId id="322"/>
            <p14:sldId id="338"/>
            <p14:sldId id="337"/>
            <p14:sldId id="342"/>
            <p14:sldId id="325"/>
            <p14:sldId id="343"/>
            <p14:sldId id="328"/>
            <p14:sldId id="326"/>
            <p14:sldId id="344"/>
            <p14:sldId id="329"/>
            <p14:sldId id="327"/>
            <p14:sldId id="334"/>
            <p14:sldId id="335"/>
            <p14:sldId id="336"/>
            <p14:sldId id="349"/>
            <p14:sldId id="358"/>
            <p14:sldId id="359"/>
            <p14:sldId id="350"/>
            <p14:sldId id="355"/>
            <p14:sldId id="36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4622" autoAdjust="0"/>
  </p:normalViewPr>
  <p:slideViewPr>
    <p:cSldViewPr>
      <p:cViewPr varScale="1">
        <p:scale>
          <a:sx n="46" d="100"/>
          <a:sy n="46" d="100"/>
        </p:scale>
        <p:origin x="84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6A7D2-91FC-4FE6-995B-ADCF8E5934CE}" type="datetimeFigureOut">
              <a:rPr lang="en-ID" smtClean="0"/>
              <a:t>05/05/2025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B21E2-636A-4AF2-8C37-F8E30800F8D9}" type="slidenum">
              <a:rPr lang="en-ID" smtClean="0"/>
              <a:t>‹#›</a:t>
            </a:fld>
            <a:endParaRPr lang="en-ID"/>
          </a:p>
        </p:txBody>
      </p:sp>
    </p:spTree>
    <p:extLst>
      <p:ext uri="{BB962C8B-B14F-4D97-AF65-F5344CB8AC3E}">
        <p14:creationId xmlns:p14="http://schemas.microsoft.com/office/powerpoint/2010/main" val="1006859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49B21E2-636A-4AF2-8C37-F8E30800F8D9}" type="slidenum">
              <a:rPr lang="en-ID" smtClean="0"/>
              <a:t>43</a:t>
            </a:fld>
            <a:endParaRPr lang="en-ID"/>
          </a:p>
        </p:txBody>
      </p:sp>
    </p:spTree>
    <p:extLst>
      <p:ext uri="{BB962C8B-B14F-4D97-AF65-F5344CB8AC3E}">
        <p14:creationId xmlns:p14="http://schemas.microsoft.com/office/powerpoint/2010/main" val="28393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www.sublimetext.com/" TargetMode="External"/><Relationship Id="rId3" Type="http://schemas.openxmlformats.org/officeDocument/2006/relationships/image" Target="../media/image16.jpeg"/><Relationship Id="rId7" Type="http://schemas.openxmlformats.org/officeDocument/2006/relationships/hyperlink" Target="https://code.visualstudio.com/Download" TargetMode="Externa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hyperlink" Target="https://code.visualstudio.com/" TargetMode="External"/><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hyperlink" Target="https://www.apachefriends.org/download.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html/default.asp" TargetMode="External"/><Relationship Id="rId2" Type="http://schemas.openxmlformats.org/officeDocument/2006/relationships/hyperlink" Target="https://developer.mozilla.org/en-US/docs/Web/HTML/Element" TargetMode="External"/><Relationship Id="rId1" Type="http://schemas.openxmlformats.org/officeDocument/2006/relationships/slideLayout" Target="../slideLayouts/slideLayout7.xml"/><Relationship Id="rId4" Type="http://schemas.openxmlformats.org/officeDocument/2006/relationships/hyperlink" Target="https://devdocs.io/html-elemen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hyperlink" Target="https://www.pexels.com/"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hyperlink" Target="https://dprodagency-dev.netlify.app/"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4.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hyperlink" Target="https://codepen.io/lalwanivikas/pen/eZxjqo"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28700" y="3229084"/>
            <a:ext cx="15125700" cy="3281791"/>
            <a:chOff x="0" y="142875"/>
            <a:chExt cx="20167601" cy="4375722"/>
          </a:xfrm>
        </p:grpSpPr>
        <p:sp>
          <p:nvSpPr>
            <p:cNvPr id="4" name="AutoShape 4"/>
            <p:cNvSpPr/>
            <p:nvPr/>
          </p:nvSpPr>
          <p:spPr>
            <a:xfrm>
              <a:off x="0" y="4342799"/>
              <a:ext cx="13428455" cy="175798"/>
            </a:xfrm>
            <a:prstGeom prst="rect">
              <a:avLst/>
            </a:prstGeom>
            <a:solidFill>
              <a:srgbClr val="191919"/>
            </a:solidFill>
          </p:spPr>
        </p:sp>
        <p:sp>
          <p:nvSpPr>
            <p:cNvPr id="5" name="TextBox 5"/>
            <p:cNvSpPr txBox="1"/>
            <p:nvPr/>
          </p:nvSpPr>
          <p:spPr>
            <a:xfrm>
              <a:off x="0" y="142875"/>
              <a:ext cx="20167601" cy="3523615"/>
            </a:xfrm>
            <a:prstGeom prst="rect">
              <a:avLst/>
            </a:prstGeom>
          </p:spPr>
          <p:txBody>
            <a:bodyPr wrap="square" lIns="0" tIns="0" rIns="0" bIns="0" rtlCol="0" anchor="t">
              <a:spAutoFit/>
            </a:bodyPr>
            <a:lstStyle/>
            <a:p>
              <a:pPr>
                <a:lnSpc>
                  <a:spcPts val="10815"/>
                </a:lnSpc>
              </a:pPr>
              <a:r>
                <a:rPr lang="en-US" sz="7500">
                  <a:solidFill>
                    <a:srgbClr val="191919"/>
                  </a:solidFill>
                  <a:latin typeface="Arial" panose="020B0604020202020204" pitchFamily="34" charset="0"/>
                  <a:cs typeface="Arial" panose="020B0604020202020204" pitchFamily="34" charset="0"/>
                </a:rPr>
                <a:t>Pelatihan Junior Web Developer Part 1</a:t>
              </a:r>
            </a:p>
          </p:txBody>
        </p:sp>
      </p:grpSp>
      <p:grpSp>
        <p:nvGrpSpPr>
          <p:cNvPr id="6" name="Group 6"/>
          <p:cNvGrpSpPr/>
          <p:nvPr/>
        </p:nvGrpSpPr>
        <p:grpSpPr>
          <a:xfrm>
            <a:off x="1028700" y="7383950"/>
            <a:ext cx="15851399" cy="509114"/>
            <a:chOff x="0" y="-57148"/>
            <a:chExt cx="21135198" cy="678819"/>
          </a:xfrm>
        </p:grpSpPr>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4453"/>
              <a:ext cx="274167" cy="547637"/>
            </a:xfrm>
            <a:prstGeom prst="rect">
              <a:avLst/>
            </a:prstGeom>
          </p:spPr>
        </p:pic>
        <p:sp>
          <p:nvSpPr>
            <p:cNvPr id="8" name="TextBox 8"/>
            <p:cNvSpPr txBox="1"/>
            <p:nvPr/>
          </p:nvSpPr>
          <p:spPr>
            <a:xfrm>
              <a:off x="1320800" y="-57148"/>
              <a:ext cx="19814398" cy="678819"/>
            </a:xfrm>
            <a:prstGeom prst="rect">
              <a:avLst/>
            </a:prstGeom>
          </p:spPr>
          <p:txBody>
            <a:bodyPr wrap="square" lIns="0" tIns="0" rIns="0" bIns="0" rtlCol="0" anchor="t">
              <a:spAutoFit/>
            </a:bodyPr>
            <a:lstStyle/>
            <a:p>
              <a:pPr>
                <a:lnSpc>
                  <a:spcPts val="4197"/>
                </a:lnSpc>
                <a:spcBef>
                  <a:spcPct val="0"/>
                </a:spcBef>
              </a:pPr>
              <a:r>
                <a:rPr lang="en-ID" sz="2800" b="1" i="1">
                  <a:solidFill>
                    <a:srgbClr val="000000"/>
                  </a:solidFill>
                  <a:effectLst/>
                  <a:latin typeface="arial" panose="020B0604020202020204" pitchFamily="34" charset="0"/>
                </a:rPr>
                <a:t>Pemateri : Andi Daffa Liefalza S.Kom &amp; Barita Permana Pakpahan S.Kom</a:t>
              </a:r>
              <a:endParaRPr lang="en-US" sz="2800" i="1" dirty="0">
                <a:solidFill>
                  <a:srgbClr val="191919"/>
                </a:solidFill>
                <a:latin typeface="Anonymous Pro"/>
              </a:endParaRPr>
            </a:p>
          </p:txBody>
        </p:sp>
      </p:grpSp>
      <p:sp>
        <p:nvSpPr>
          <p:cNvPr id="9" name="TextBox 9"/>
          <p:cNvSpPr txBox="1"/>
          <p:nvPr/>
        </p:nvSpPr>
        <p:spPr>
          <a:xfrm>
            <a:off x="1028700" y="1171983"/>
            <a:ext cx="6632391" cy="408693"/>
          </a:xfrm>
          <a:prstGeom prst="rect">
            <a:avLst/>
          </a:prstGeom>
        </p:spPr>
        <p:txBody>
          <a:bodyPr lIns="0" tIns="0" rIns="0" bIns="0" rtlCol="0" anchor="t">
            <a:spAutoFit/>
          </a:bodyPr>
          <a:lstStyle/>
          <a:p>
            <a:pPr>
              <a:lnSpc>
                <a:spcPts val="3359"/>
              </a:lnSpc>
              <a:spcBef>
                <a:spcPct val="0"/>
              </a:spcBef>
            </a:pPr>
            <a:r>
              <a:rPr lang="en-US" sz="2400" spc="192">
                <a:solidFill>
                  <a:srgbClr val="191919"/>
                </a:solidFill>
                <a:latin typeface="Anonymous Pro"/>
              </a:rPr>
              <a:t>Web Development Intro &amp; HTML</a:t>
            </a:r>
            <a:endParaRPr lang="en-US" sz="2400" spc="192" dirty="0">
              <a:solidFill>
                <a:srgbClr val="191919"/>
              </a:solidFill>
              <a:latin typeface="Anonymous Pro"/>
            </a:endParaRPr>
          </a:p>
        </p:txBody>
      </p:sp>
      <p:grpSp>
        <p:nvGrpSpPr>
          <p:cNvPr id="10" name="Group 10"/>
          <p:cNvGrpSpPr/>
          <p:nvPr/>
        </p:nvGrpSpPr>
        <p:grpSpPr>
          <a:xfrm>
            <a:off x="16880099" y="1028700"/>
            <a:ext cx="758402" cy="8108537"/>
            <a:chOff x="0" y="0"/>
            <a:chExt cx="1011203" cy="10811383"/>
          </a:xfrm>
        </p:grpSpPr>
        <p:sp>
          <p:nvSpPr>
            <p:cNvPr id="11" name="AutoShape 11"/>
            <p:cNvSpPr/>
            <p:nvPr/>
          </p:nvSpPr>
          <p:spPr>
            <a:xfrm>
              <a:off x="486551" y="0"/>
              <a:ext cx="38100" cy="4013200"/>
            </a:xfrm>
            <a:prstGeom prst="rect">
              <a:avLst/>
            </a:prstGeom>
            <a:solidFill>
              <a:srgbClr val="191919"/>
            </a:solidFill>
          </p:spPr>
        </p:sp>
        <p:sp>
          <p:nvSpPr>
            <p:cNvPr id="12" name="TextBox 12"/>
            <p:cNvSpPr txBox="1"/>
            <p:nvPr/>
          </p:nvSpPr>
          <p:spPr>
            <a:xfrm>
              <a:off x="0" y="5050270"/>
              <a:ext cx="1011203" cy="653693"/>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01</a:t>
              </a:r>
            </a:p>
          </p:txBody>
        </p:sp>
        <p:sp>
          <p:nvSpPr>
            <p:cNvPr id="13" name="AutoShape 13"/>
            <p:cNvSpPr/>
            <p:nvPr/>
          </p:nvSpPr>
          <p:spPr>
            <a:xfrm>
              <a:off x="486551" y="6798183"/>
              <a:ext cx="38100" cy="4013200"/>
            </a:xfrm>
            <a:prstGeom prst="rect">
              <a:avLst/>
            </a:prstGeom>
            <a:solidFill>
              <a:srgbClr val="191919"/>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F0EEA-FC05-A303-8D8E-35CF7546A6B2}"/>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DD45921E-1D70-1F2A-754E-803484FCD745}"/>
              </a:ext>
            </a:extLst>
          </p:cNvPr>
          <p:cNvGrpSpPr/>
          <p:nvPr/>
        </p:nvGrpSpPr>
        <p:grpSpPr>
          <a:xfrm>
            <a:off x="1026319" y="197392"/>
            <a:ext cx="8803481" cy="1199450"/>
            <a:chOff x="-3175" y="-1108410"/>
            <a:chExt cx="11737975" cy="1599266"/>
          </a:xfrm>
        </p:grpSpPr>
        <p:sp>
          <p:nvSpPr>
            <p:cNvPr id="7" name="AutoShape 7">
              <a:extLst>
                <a:ext uri="{FF2B5EF4-FFF2-40B4-BE49-F238E27FC236}">
                  <a16:creationId xmlns:a16="http://schemas.microsoft.com/office/drawing/2014/main" id="{074B0421-FB64-7250-DF29-2E85DF6287E4}"/>
                </a:ext>
              </a:extLst>
            </p:cNvPr>
            <p:cNvSpPr/>
            <p:nvPr/>
          </p:nvSpPr>
          <p:spPr>
            <a:xfrm>
              <a:off x="-3175" y="315337"/>
              <a:ext cx="10820400" cy="175519"/>
            </a:xfrm>
            <a:prstGeom prst="rect">
              <a:avLst/>
            </a:prstGeom>
            <a:solidFill>
              <a:srgbClr val="191919"/>
            </a:solidFill>
          </p:spPr>
        </p:sp>
        <p:sp>
          <p:nvSpPr>
            <p:cNvPr id="8" name="TextBox 8">
              <a:extLst>
                <a:ext uri="{FF2B5EF4-FFF2-40B4-BE49-F238E27FC236}">
                  <a16:creationId xmlns:a16="http://schemas.microsoft.com/office/drawing/2014/main" id="{EDC26AEB-CB32-3C36-2804-30A950E82621}"/>
                </a:ext>
              </a:extLst>
            </p:cNvPr>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PHP &amp; MySQL</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D798C935-BC61-762F-73EF-812BDA13C61F}"/>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3F0BFC7D-E32E-0439-5C92-0257689D4482}"/>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9E62A944-6366-9D2B-6130-61BEB82D0270}"/>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10</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C69F62ED-9BDF-9A22-DE07-1013D08FFC33}"/>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EED0CB57-2199-614B-DA5E-319290A6F403}"/>
              </a:ext>
            </a:extLst>
          </p:cNvPr>
          <p:cNvSpPr txBox="1"/>
          <p:nvPr/>
        </p:nvSpPr>
        <p:spPr>
          <a:xfrm>
            <a:off x="6553200" y="2682738"/>
            <a:ext cx="5127156" cy="677108"/>
          </a:xfrm>
          <a:prstGeom prst="rect">
            <a:avLst/>
          </a:prstGeom>
          <a:noFill/>
        </p:spPr>
        <p:txBody>
          <a:bodyPr wrap="square" rtlCol="0">
            <a:spAutoFit/>
          </a:bodyPr>
          <a:lstStyle/>
          <a:p>
            <a:r>
              <a:rPr lang="en-US" sz="3800">
                <a:latin typeface="Anonymous Pro"/>
              </a:rPr>
              <a:t>Backend Technology</a:t>
            </a:r>
            <a:endParaRPr lang="en-ID" sz="3800">
              <a:latin typeface="Anonymous Pro"/>
            </a:endParaRPr>
          </a:p>
        </p:txBody>
      </p:sp>
      <p:pic>
        <p:nvPicPr>
          <p:cNvPr id="11" name="Picture 10">
            <a:extLst>
              <a:ext uri="{FF2B5EF4-FFF2-40B4-BE49-F238E27FC236}">
                <a16:creationId xmlns:a16="http://schemas.microsoft.com/office/drawing/2014/main" id="{5080EF06-2D0D-59AD-70D0-F9AC4D45E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395851"/>
            <a:ext cx="2743200" cy="2743200"/>
          </a:xfrm>
          <a:prstGeom prst="rect">
            <a:avLst/>
          </a:prstGeom>
        </p:spPr>
      </p:pic>
      <p:pic>
        <p:nvPicPr>
          <p:cNvPr id="13" name="Picture 12">
            <a:extLst>
              <a:ext uri="{FF2B5EF4-FFF2-40B4-BE49-F238E27FC236}">
                <a16:creationId xmlns:a16="http://schemas.microsoft.com/office/drawing/2014/main" id="{9623E7EE-CF79-ADFC-6E33-A80E11122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1178" y="3619500"/>
            <a:ext cx="3724275" cy="1924050"/>
          </a:xfrm>
          <a:prstGeom prst="rect">
            <a:avLst/>
          </a:prstGeom>
        </p:spPr>
      </p:pic>
      <p:sp>
        <p:nvSpPr>
          <p:cNvPr id="3" name="Arrow: Down 2">
            <a:extLst>
              <a:ext uri="{FF2B5EF4-FFF2-40B4-BE49-F238E27FC236}">
                <a16:creationId xmlns:a16="http://schemas.microsoft.com/office/drawing/2014/main" id="{90535CF6-5B0A-C886-EB65-18B6D1B8C1D6}"/>
              </a:ext>
            </a:extLst>
          </p:cNvPr>
          <p:cNvSpPr/>
          <p:nvPr/>
        </p:nvSpPr>
        <p:spPr>
          <a:xfrm>
            <a:off x="3200400" y="6187925"/>
            <a:ext cx="600075" cy="7843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A91896BA-9BB2-D999-3E3B-EAE9CCCE9D8B}"/>
              </a:ext>
            </a:extLst>
          </p:cNvPr>
          <p:cNvSpPr txBox="1"/>
          <p:nvPr/>
        </p:nvSpPr>
        <p:spPr>
          <a:xfrm>
            <a:off x="790574" y="7353300"/>
            <a:ext cx="8658225" cy="2062103"/>
          </a:xfrm>
          <a:prstGeom prst="rect">
            <a:avLst/>
          </a:prstGeom>
          <a:noFill/>
        </p:spPr>
        <p:txBody>
          <a:bodyPr wrap="square" rtlCol="0">
            <a:spAutoFit/>
          </a:bodyPr>
          <a:lstStyle/>
          <a:p>
            <a:r>
              <a:rPr lang="en-ID" sz="3200">
                <a:latin typeface="Anonymous Pro"/>
              </a:rPr>
              <a:t>Server-side Language, </a:t>
            </a:r>
            <a:r>
              <a:rPr lang="en-ID" sz="3200" b="1">
                <a:latin typeface="Anonymous Pro"/>
              </a:rPr>
              <a:t>PHP memproses logika dan data pada sisi server sebelum halaman dikirim ke pengguna</a:t>
            </a:r>
            <a:r>
              <a:rPr lang="en-ID" sz="3200">
                <a:latin typeface="Anonymous Pro"/>
              </a:rPr>
              <a:t>. </a:t>
            </a:r>
            <a:br>
              <a:rPr lang="en-ID" sz="3200">
                <a:latin typeface="Anonymous Pro"/>
              </a:rPr>
            </a:br>
            <a:endParaRPr lang="en-US" sz="3200" i="1">
              <a:latin typeface="Anonymous Pro"/>
            </a:endParaRPr>
          </a:p>
        </p:txBody>
      </p:sp>
      <p:sp>
        <p:nvSpPr>
          <p:cNvPr id="5" name="Arrow: Down 4">
            <a:extLst>
              <a:ext uri="{FF2B5EF4-FFF2-40B4-BE49-F238E27FC236}">
                <a16:creationId xmlns:a16="http://schemas.microsoft.com/office/drawing/2014/main" id="{DC7B27E7-8FB0-774A-9623-940FFA9EEEB4}"/>
              </a:ext>
            </a:extLst>
          </p:cNvPr>
          <p:cNvSpPr/>
          <p:nvPr/>
        </p:nvSpPr>
        <p:spPr>
          <a:xfrm>
            <a:off x="13193315" y="6187925"/>
            <a:ext cx="600075" cy="7843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6D1E2C02-B544-09DB-C5F3-842BBF704D6A}"/>
              </a:ext>
            </a:extLst>
          </p:cNvPr>
          <p:cNvSpPr txBox="1"/>
          <p:nvPr/>
        </p:nvSpPr>
        <p:spPr>
          <a:xfrm>
            <a:off x="11303470" y="7324287"/>
            <a:ext cx="5127156" cy="1569660"/>
          </a:xfrm>
          <a:prstGeom prst="rect">
            <a:avLst/>
          </a:prstGeom>
          <a:noFill/>
        </p:spPr>
        <p:txBody>
          <a:bodyPr wrap="square" rtlCol="0">
            <a:spAutoFit/>
          </a:bodyPr>
          <a:lstStyle/>
          <a:p>
            <a:r>
              <a:rPr lang="en-ID" sz="3200">
                <a:latin typeface="Anonymous Pro"/>
              </a:rPr>
              <a:t>DBMS, yang digunakan untuk </a:t>
            </a:r>
            <a:r>
              <a:rPr lang="en-ID" sz="3200" b="1">
                <a:latin typeface="Anonymous Pro"/>
              </a:rPr>
              <a:t>menyimpan, mengatur, dan mengambil data</a:t>
            </a:r>
            <a:r>
              <a:rPr lang="en-ID" sz="3200">
                <a:latin typeface="Anonymous Pro"/>
              </a:rPr>
              <a:t>.</a:t>
            </a:r>
            <a:endParaRPr lang="en-US" sz="3200" i="1">
              <a:latin typeface="Anonymous Pro"/>
            </a:endParaRPr>
          </a:p>
        </p:txBody>
      </p:sp>
    </p:spTree>
    <p:extLst>
      <p:ext uri="{BB962C8B-B14F-4D97-AF65-F5344CB8AC3E}">
        <p14:creationId xmlns:p14="http://schemas.microsoft.com/office/powerpoint/2010/main" val="628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297962"/>
            </a:xfrm>
            <a:prstGeom prst="rect">
              <a:avLst/>
            </a:prstGeom>
          </p:spPr>
          <p:txBody>
            <a:bodyPr wrap="square" lIns="0" tIns="0" rIns="0" bIns="0" rtlCol="0" anchor="t">
              <a:spAutoFit/>
            </a:bodyPr>
            <a:lstStyle/>
            <a:p>
              <a:pPr>
                <a:lnSpc>
                  <a:spcPts val="8320"/>
                </a:lnSpc>
              </a:pPr>
              <a:r>
                <a:rPr lang="en-US" sz="6000">
                  <a:solidFill>
                    <a:srgbClr val="191919"/>
                  </a:solidFill>
                  <a:latin typeface="Arial" panose="020B0604020202020204" pitchFamily="34" charset="0"/>
                  <a:cs typeface="Arial" panose="020B0604020202020204" pitchFamily="34" charset="0"/>
                </a:rPr>
                <a:t>Tools yang dibutuhkan</a:t>
              </a:r>
              <a:endParaRPr lang="en-US" sz="6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11</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pic>
        <p:nvPicPr>
          <p:cNvPr id="2" name="Picture 4">
            <a:extLst>
              <a:ext uri="{FF2B5EF4-FFF2-40B4-BE49-F238E27FC236}">
                <a16:creationId xmlns:a16="http://schemas.microsoft.com/office/drawing/2014/main" id="{980C9BAD-D550-13FE-8362-0E04A949B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720" y="306534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9F5814FD-380A-B569-BBA5-D81AF359C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099" y="3029340"/>
            <a:ext cx="1251780" cy="12517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a:extLst>
              <a:ext uri="{FF2B5EF4-FFF2-40B4-BE49-F238E27FC236}">
                <a16:creationId xmlns:a16="http://schemas.microsoft.com/office/drawing/2014/main" id="{F69CC336-0CD4-D581-FD9A-BA0A407875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5258" y="2904544"/>
            <a:ext cx="1508074" cy="1501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a:extLst>
              <a:ext uri="{FF2B5EF4-FFF2-40B4-BE49-F238E27FC236}">
                <a16:creationId xmlns:a16="http://schemas.microsoft.com/office/drawing/2014/main" id="{A573FF10-C2A5-0E8D-1B94-56878F758B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3711" y="2946089"/>
            <a:ext cx="1418201" cy="14182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D6428E-79CC-C5A0-729B-26E88ED9F7B7}"/>
              </a:ext>
            </a:extLst>
          </p:cNvPr>
          <p:cNvSpPr txBox="1"/>
          <p:nvPr/>
        </p:nvSpPr>
        <p:spPr>
          <a:xfrm>
            <a:off x="1600200" y="1947907"/>
            <a:ext cx="2486025" cy="646331"/>
          </a:xfrm>
          <a:prstGeom prst="rect">
            <a:avLst/>
          </a:prstGeom>
          <a:noFill/>
        </p:spPr>
        <p:txBody>
          <a:bodyPr wrap="square" rtlCol="0">
            <a:spAutoFit/>
          </a:bodyPr>
          <a:lstStyle/>
          <a:p>
            <a:r>
              <a:rPr lang="en-US" sz="3600">
                <a:latin typeface="Anonymous Pro"/>
              </a:rPr>
              <a:t>1. Browser</a:t>
            </a:r>
            <a:endParaRPr lang="en-ID" sz="3600">
              <a:latin typeface="Anonymous Pro"/>
            </a:endParaRPr>
          </a:p>
        </p:txBody>
      </p:sp>
      <p:sp>
        <p:nvSpPr>
          <p:cNvPr id="12" name="TextBox 11">
            <a:extLst>
              <a:ext uri="{FF2B5EF4-FFF2-40B4-BE49-F238E27FC236}">
                <a16:creationId xmlns:a16="http://schemas.microsoft.com/office/drawing/2014/main" id="{5600DD40-2853-E8B6-EE53-AA6269FD8439}"/>
              </a:ext>
            </a:extLst>
          </p:cNvPr>
          <p:cNvSpPr txBox="1"/>
          <p:nvPr/>
        </p:nvSpPr>
        <p:spPr>
          <a:xfrm>
            <a:off x="1569720" y="4448253"/>
            <a:ext cx="3248025" cy="369332"/>
          </a:xfrm>
          <a:prstGeom prst="rect">
            <a:avLst/>
          </a:prstGeom>
          <a:noFill/>
        </p:spPr>
        <p:txBody>
          <a:bodyPr wrap="square" rtlCol="0">
            <a:spAutoFit/>
          </a:bodyPr>
          <a:lstStyle/>
          <a:p>
            <a:r>
              <a:rPr lang="en-US">
                <a:latin typeface="Anonymous Pro"/>
              </a:rPr>
              <a:t>Google chrome</a:t>
            </a:r>
            <a:endParaRPr lang="en-ID">
              <a:latin typeface="Anonymous Pro"/>
            </a:endParaRPr>
          </a:p>
        </p:txBody>
      </p:sp>
      <p:sp>
        <p:nvSpPr>
          <p:cNvPr id="13" name="TextBox 12">
            <a:extLst>
              <a:ext uri="{FF2B5EF4-FFF2-40B4-BE49-F238E27FC236}">
                <a16:creationId xmlns:a16="http://schemas.microsoft.com/office/drawing/2014/main" id="{18555410-C537-26CA-0CB9-B9B262A251DA}"/>
              </a:ext>
            </a:extLst>
          </p:cNvPr>
          <p:cNvSpPr txBox="1"/>
          <p:nvPr/>
        </p:nvSpPr>
        <p:spPr>
          <a:xfrm>
            <a:off x="3810000" y="4448253"/>
            <a:ext cx="3248025" cy="369332"/>
          </a:xfrm>
          <a:prstGeom prst="rect">
            <a:avLst/>
          </a:prstGeom>
          <a:noFill/>
        </p:spPr>
        <p:txBody>
          <a:bodyPr wrap="square" rtlCol="0">
            <a:spAutoFit/>
          </a:bodyPr>
          <a:lstStyle/>
          <a:p>
            <a:r>
              <a:rPr lang="en-US">
                <a:latin typeface="Anonymous Pro"/>
              </a:rPr>
              <a:t>Mozilla</a:t>
            </a:r>
            <a:endParaRPr lang="en-ID">
              <a:latin typeface="Anonymous Pro"/>
            </a:endParaRPr>
          </a:p>
        </p:txBody>
      </p:sp>
      <p:sp>
        <p:nvSpPr>
          <p:cNvPr id="14" name="TextBox 13">
            <a:extLst>
              <a:ext uri="{FF2B5EF4-FFF2-40B4-BE49-F238E27FC236}">
                <a16:creationId xmlns:a16="http://schemas.microsoft.com/office/drawing/2014/main" id="{CFD0BD0F-E434-0957-BAF7-8B93E297A887}"/>
              </a:ext>
            </a:extLst>
          </p:cNvPr>
          <p:cNvSpPr txBox="1"/>
          <p:nvPr/>
        </p:nvSpPr>
        <p:spPr>
          <a:xfrm>
            <a:off x="6118860" y="4450807"/>
            <a:ext cx="3248025" cy="369332"/>
          </a:xfrm>
          <a:prstGeom prst="rect">
            <a:avLst/>
          </a:prstGeom>
          <a:noFill/>
        </p:spPr>
        <p:txBody>
          <a:bodyPr wrap="square" rtlCol="0">
            <a:spAutoFit/>
          </a:bodyPr>
          <a:lstStyle/>
          <a:p>
            <a:r>
              <a:rPr lang="en-US">
                <a:latin typeface="Anonymous Pro"/>
              </a:rPr>
              <a:t>Safari</a:t>
            </a:r>
            <a:endParaRPr lang="en-ID">
              <a:latin typeface="Anonymous Pro"/>
            </a:endParaRPr>
          </a:p>
        </p:txBody>
      </p:sp>
      <p:sp>
        <p:nvSpPr>
          <p:cNvPr id="15" name="TextBox 14">
            <a:extLst>
              <a:ext uri="{FF2B5EF4-FFF2-40B4-BE49-F238E27FC236}">
                <a16:creationId xmlns:a16="http://schemas.microsoft.com/office/drawing/2014/main" id="{FEA26FD7-EC12-F52D-2FB8-978BAB1F978F}"/>
              </a:ext>
            </a:extLst>
          </p:cNvPr>
          <p:cNvSpPr txBox="1"/>
          <p:nvPr/>
        </p:nvSpPr>
        <p:spPr>
          <a:xfrm>
            <a:off x="8458200" y="4487209"/>
            <a:ext cx="3248025" cy="369332"/>
          </a:xfrm>
          <a:prstGeom prst="rect">
            <a:avLst/>
          </a:prstGeom>
          <a:noFill/>
        </p:spPr>
        <p:txBody>
          <a:bodyPr wrap="square" rtlCol="0">
            <a:spAutoFit/>
          </a:bodyPr>
          <a:lstStyle/>
          <a:p>
            <a:r>
              <a:rPr lang="en-US">
                <a:latin typeface="Anonymous Pro"/>
              </a:rPr>
              <a:t>Edge</a:t>
            </a:r>
            <a:endParaRPr lang="en-ID">
              <a:latin typeface="Anonymous Pro"/>
            </a:endParaRPr>
          </a:p>
        </p:txBody>
      </p:sp>
      <p:sp>
        <p:nvSpPr>
          <p:cNvPr id="16" name="TextBox 15">
            <a:extLst>
              <a:ext uri="{FF2B5EF4-FFF2-40B4-BE49-F238E27FC236}">
                <a16:creationId xmlns:a16="http://schemas.microsoft.com/office/drawing/2014/main" id="{12ADAB3A-19FF-1592-0E7B-98D6375483B8}"/>
              </a:ext>
            </a:extLst>
          </p:cNvPr>
          <p:cNvSpPr txBox="1"/>
          <p:nvPr/>
        </p:nvSpPr>
        <p:spPr>
          <a:xfrm>
            <a:off x="1615440" y="5230507"/>
            <a:ext cx="4532201" cy="646331"/>
          </a:xfrm>
          <a:prstGeom prst="rect">
            <a:avLst/>
          </a:prstGeom>
          <a:noFill/>
        </p:spPr>
        <p:txBody>
          <a:bodyPr wrap="square" rtlCol="0">
            <a:spAutoFit/>
          </a:bodyPr>
          <a:lstStyle/>
          <a:p>
            <a:r>
              <a:rPr lang="en-US" sz="3600">
                <a:latin typeface="Anonymous Pro"/>
              </a:rPr>
              <a:t>2. Code Editor</a:t>
            </a:r>
            <a:endParaRPr lang="en-ID" sz="3600">
              <a:latin typeface="Anonymous Pro"/>
            </a:endParaRPr>
          </a:p>
        </p:txBody>
      </p:sp>
      <p:sp>
        <p:nvSpPr>
          <p:cNvPr id="17" name="TextBox 16">
            <a:extLst>
              <a:ext uri="{FF2B5EF4-FFF2-40B4-BE49-F238E27FC236}">
                <a16:creationId xmlns:a16="http://schemas.microsoft.com/office/drawing/2014/main" id="{6A6182A8-8C8F-8CAD-C8B7-7B9D8A914BCD}"/>
              </a:ext>
            </a:extLst>
          </p:cNvPr>
          <p:cNvSpPr txBox="1"/>
          <p:nvPr/>
        </p:nvSpPr>
        <p:spPr>
          <a:xfrm>
            <a:off x="2141220" y="6109471"/>
            <a:ext cx="8069580" cy="646331"/>
          </a:xfrm>
          <a:prstGeom prst="rect">
            <a:avLst/>
          </a:prstGeom>
          <a:noFill/>
        </p:spPr>
        <p:txBody>
          <a:bodyPr wrap="square" rtlCol="0">
            <a:spAutoFit/>
          </a:bodyPr>
          <a:lstStyle/>
          <a:p>
            <a:pPr marL="571500" indent="-571500">
              <a:buFont typeface="Arial" panose="020B0604020202020204" pitchFamily="34" charset="0"/>
              <a:buChar char="•"/>
            </a:pPr>
            <a:r>
              <a:rPr lang="en-US" sz="3600">
                <a:latin typeface="Anonymous Pro"/>
              </a:rPr>
              <a:t>Visual studio code</a:t>
            </a:r>
            <a:endParaRPr lang="en-ID" sz="3600">
              <a:latin typeface="Anonymous Pro"/>
            </a:endParaRPr>
          </a:p>
        </p:txBody>
      </p:sp>
      <p:sp>
        <p:nvSpPr>
          <p:cNvPr id="18" name="TextBox 17">
            <a:hlinkClick r:id="rId6"/>
            <a:extLst>
              <a:ext uri="{FF2B5EF4-FFF2-40B4-BE49-F238E27FC236}">
                <a16:creationId xmlns:a16="http://schemas.microsoft.com/office/drawing/2014/main" id="{25C17D3D-3AEF-6116-79D7-1FA5C674E804}"/>
              </a:ext>
            </a:extLst>
          </p:cNvPr>
          <p:cNvSpPr txBox="1"/>
          <p:nvPr/>
        </p:nvSpPr>
        <p:spPr>
          <a:xfrm>
            <a:off x="2841393" y="6755802"/>
            <a:ext cx="8069580" cy="1077218"/>
          </a:xfrm>
          <a:prstGeom prst="rect">
            <a:avLst/>
          </a:prstGeom>
          <a:noFill/>
        </p:spPr>
        <p:txBody>
          <a:bodyPr wrap="square" rtlCol="0">
            <a:spAutoFit/>
          </a:bodyPr>
          <a:lstStyle/>
          <a:p>
            <a:r>
              <a:rPr lang="en-US" sz="3200">
                <a:latin typeface="Anonymous Pro"/>
              </a:rPr>
              <a:t>Link instalasi : </a:t>
            </a:r>
            <a:r>
              <a:rPr lang="en-US" sz="3200" u="sng">
                <a:latin typeface="Anonymous Pro"/>
                <a:hlinkClick r:id="rId7"/>
              </a:rPr>
              <a:t>https://code.visualstudio.com/Download/</a:t>
            </a:r>
            <a:endParaRPr lang="en-ID" sz="3200" u="sng">
              <a:latin typeface="Anonymous Pro"/>
            </a:endParaRPr>
          </a:p>
        </p:txBody>
      </p:sp>
      <p:sp>
        <p:nvSpPr>
          <p:cNvPr id="23" name="TextBox 22">
            <a:extLst>
              <a:ext uri="{FF2B5EF4-FFF2-40B4-BE49-F238E27FC236}">
                <a16:creationId xmlns:a16="http://schemas.microsoft.com/office/drawing/2014/main" id="{C40CDDF7-0707-EC2D-E35B-54FD3C2BF8B4}"/>
              </a:ext>
            </a:extLst>
          </p:cNvPr>
          <p:cNvSpPr txBox="1"/>
          <p:nvPr/>
        </p:nvSpPr>
        <p:spPr>
          <a:xfrm>
            <a:off x="2141220" y="7696930"/>
            <a:ext cx="8069580" cy="646331"/>
          </a:xfrm>
          <a:prstGeom prst="rect">
            <a:avLst/>
          </a:prstGeom>
          <a:noFill/>
        </p:spPr>
        <p:txBody>
          <a:bodyPr wrap="square" rtlCol="0">
            <a:spAutoFit/>
          </a:bodyPr>
          <a:lstStyle/>
          <a:p>
            <a:pPr marL="571500" indent="-571500">
              <a:buFont typeface="Arial" panose="020B0604020202020204" pitchFamily="34" charset="0"/>
              <a:buChar char="•"/>
            </a:pPr>
            <a:r>
              <a:rPr lang="en-US" sz="3600">
                <a:latin typeface="Anonymous Pro"/>
              </a:rPr>
              <a:t>Sublime text</a:t>
            </a:r>
            <a:endParaRPr lang="en-ID" sz="3600">
              <a:latin typeface="Anonymous Pro"/>
            </a:endParaRPr>
          </a:p>
        </p:txBody>
      </p:sp>
      <p:sp>
        <p:nvSpPr>
          <p:cNvPr id="24" name="TextBox 23">
            <a:hlinkClick r:id="rId6"/>
            <a:extLst>
              <a:ext uri="{FF2B5EF4-FFF2-40B4-BE49-F238E27FC236}">
                <a16:creationId xmlns:a16="http://schemas.microsoft.com/office/drawing/2014/main" id="{1F8F5B73-75C5-3BEC-02C9-9AC2681A5499}"/>
              </a:ext>
            </a:extLst>
          </p:cNvPr>
          <p:cNvSpPr txBox="1"/>
          <p:nvPr/>
        </p:nvSpPr>
        <p:spPr>
          <a:xfrm>
            <a:off x="2843212" y="8435998"/>
            <a:ext cx="8069580" cy="584775"/>
          </a:xfrm>
          <a:prstGeom prst="rect">
            <a:avLst/>
          </a:prstGeom>
          <a:noFill/>
        </p:spPr>
        <p:txBody>
          <a:bodyPr wrap="square" rtlCol="0">
            <a:spAutoFit/>
          </a:bodyPr>
          <a:lstStyle/>
          <a:p>
            <a:r>
              <a:rPr lang="en-US" sz="3200">
                <a:latin typeface="Anonymous Pro"/>
              </a:rPr>
              <a:t>Link instalasi : </a:t>
            </a:r>
            <a:r>
              <a:rPr lang="en-US" sz="3200">
                <a:latin typeface="Anonymous Pro"/>
                <a:hlinkClick r:id="rId8">
                  <a:extLst>
                    <a:ext uri="{A12FA001-AC4F-418D-AE19-62706E023703}">
                      <ahyp:hlinkClr xmlns:ahyp="http://schemas.microsoft.com/office/drawing/2018/hyperlinkcolor" val="tx"/>
                    </a:ext>
                  </a:extLst>
                </a:hlinkClick>
              </a:rPr>
              <a:t>https://www.sublimetext.com/</a:t>
            </a:r>
            <a:endParaRPr lang="en-ID" sz="3200">
              <a:latin typeface="Anonymous Pro"/>
            </a:endParaRPr>
          </a:p>
        </p:txBody>
      </p:sp>
      <p:sp>
        <p:nvSpPr>
          <p:cNvPr id="25" name="TextBox 24">
            <a:extLst>
              <a:ext uri="{FF2B5EF4-FFF2-40B4-BE49-F238E27FC236}">
                <a16:creationId xmlns:a16="http://schemas.microsoft.com/office/drawing/2014/main" id="{1A407F64-8D4A-494D-2EA1-3C2A99F40B86}"/>
              </a:ext>
            </a:extLst>
          </p:cNvPr>
          <p:cNvSpPr txBox="1"/>
          <p:nvPr/>
        </p:nvSpPr>
        <p:spPr>
          <a:xfrm>
            <a:off x="2141220" y="9360245"/>
            <a:ext cx="8069580" cy="646331"/>
          </a:xfrm>
          <a:prstGeom prst="rect">
            <a:avLst/>
          </a:prstGeom>
          <a:noFill/>
        </p:spPr>
        <p:txBody>
          <a:bodyPr wrap="square" rtlCol="0">
            <a:spAutoFit/>
          </a:bodyPr>
          <a:lstStyle/>
          <a:p>
            <a:pPr marL="571500" indent="-571500">
              <a:buFont typeface="Arial" panose="020B0604020202020204" pitchFamily="34" charset="0"/>
              <a:buChar char="•"/>
            </a:pPr>
            <a:r>
              <a:rPr lang="en-US" sz="3600">
                <a:latin typeface="Anonymous Pro"/>
              </a:rPr>
              <a:t>Atom,dsb.</a:t>
            </a:r>
            <a:endParaRPr lang="en-ID" sz="3600">
              <a:latin typeface="Anonymous Pro"/>
            </a:endParaRPr>
          </a:p>
        </p:txBody>
      </p:sp>
      <p:sp>
        <p:nvSpPr>
          <p:cNvPr id="3" name="TextBox 2">
            <a:extLst>
              <a:ext uri="{FF2B5EF4-FFF2-40B4-BE49-F238E27FC236}">
                <a16:creationId xmlns:a16="http://schemas.microsoft.com/office/drawing/2014/main" id="{40EA6CAC-D291-58F9-3660-AC6AA92383CC}"/>
              </a:ext>
            </a:extLst>
          </p:cNvPr>
          <p:cNvSpPr txBox="1"/>
          <p:nvPr/>
        </p:nvSpPr>
        <p:spPr>
          <a:xfrm>
            <a:off x="10780189" y="2004164"/>
            <a:ext cx="4532201" cy="646331"/>
          </a:xfrm>
          <a:prstGeom prst="rect">
            <a:avLst/>
          </a:prstGeom>
          <a:noFill/>
        </p:spPr>
        <p:txBody>
          <a:bodyPr wrap="square" rtlCol="0">
            <a:spAutoFit/>
          </a:bodyPr>
          <a:lstStyle/>
          <a:p>
            <a:r>
              <a:rPr lang="en-US" sz="3600">
                <a:latin typeface="Anonymous Pro"/>
              </a:rPr>
              <a:t>3. Server Package</a:t>
            </a:r>
            <a:endParaRPr lang="en-ID" sz="3600">
              <a:latin typeface="Anonymous Pro"/>
            </a:endParaRPr>
          </a:p>
        </p:txBody>
      </p:sp>
      <p:sp>
        <p:nvSpPr>
          <p:cNvPr id="5" name="TextBox 4">
            <a:extLst>
              <a:ext uri="{FF2B5EF4-FFF2-40B4-BE49-F238E27FC236}">
                <a16:creationId xmlns:a16="http://schemas.microsoft.com/office/drawing/2014/main" id="{0546F6BC-3BEB-0FF3-8E7D-B1F0F6F772E0}"/>
              </a:ext>
            </a:extLst>
          </p:cNvPr>
          <p:cNvSpPr txBox="1"/>
          <p:nvPr/>
        </p:nvSpPr>
        <p:spPr>
          <a:xfrm>
            <a:off x="11277600" y="2798431"/>
            <a:ext cx="8069580" cy="646331"/>
          </a:xfrm>
          <a:prstGeom prst="rect">
            <a:avLst/>
          </a:prstGeom>
          <a:noFill/>
        </p:spPr>
        <p:txBody>
          <a:bodyPr wrap="square" rtlCol="0">
            <a:spAutoFit/>
          </a:bodyPr>
          <a:lstStyle/>
          <a:p>
            <a:pPr marL="571500" indent="-571500">
              <a:buFont typeface="Arial" panose="020B0604020202020204" pitchFamily="34" charset="0"/>
              <a:buChar char="•"/>
            </a:pPr>
            <a:r>
              <a:rPr lang="en-US" sz="3600">
                <a:latin typeface="Anonymous Pro"/>
              </a:rPr>
              <a:t>XAMPP</a:t>
            </a:r>
            <a:endParaRPr lang="en-ID" sz="3600">
              <a:latin typeface="Anonymous Pro"/>
            </a:endParaRPr>
          </a:p>
        </p:txBody>
      </p:sp>
      <p:sp>
        <p:nvSpPr>
          <p:cNvPr id="26" name="TextBox 25">
            <a:hlinkClick r:id="rId6"/>
            <a:extLst>
              <a:ext uri="{FF2B5EF4-FFF2-40B4-BE49-F238E27FC236}">
                <a16:creationId xmlns:a16="http://schemas.microsoft.com/office/drawing/2014/main" id="{AE1BEAE7-D3C3-720F-61B9-2913E6417C41}"/>
              </a:ext>
            </a:extLst>
          </p:cNvPr>
          <p:cNvSpPr txBox="1"/>
          <p:nvPr/>
        </p:nvSpPr>
        <p:spPr>
          <a:xfrm>
            <a:off x="10627443" y="3682634"/>
            <a:ext cx="6461760" cy="1569660"/>
          </a:xfrm>
          <a:prstGeom prst="rect">
            <a:avLst/>
          </a:prstGeom>
          <a:noFill/>
        </p:spPr>
        <p:txBody>
          <a:bodyPr wrap="square" rtlCol="0">
            <a:spAutoFit/>
          </a:bodyPr>
          <a:lstStyle/>
          <a:p>
            <a:r>
              <a:rPr lang="en-US" sz="3200">
                <a:latin typeface="Anonymous Pro"/>
              </a:rPr>
              <a:t>Link instalasi : </a:t>
            </a:r>
            <a:r>
              <a:rPr lang="en-US" sz="3200" u="sng">
                <a:latin typeface="Anonymous Pro"/>
                <a:hlinkClick r:id="rId9"/>
              </a:rPr>
              <a:t>https://www.apachefriends.org/download.html</a:t>
            </a:r>
            <a:endParaRPr lang="en-ID" sz="3200" u="sng">
              <a:latin typeface="Anonymous Pro"/>
            </a:endParaRPr>
          </a:p>
        </p:txBody>
      </p:sp>
    </p:spTree>
    <p:extLst>
      <p:ext uri="{BB962C8B-B14F-4D97-AF65-F5344CB8AC3E}">
        <p14:creationId xmlns:p14="http://schemas.microsoft.com/office/powerpoint/2010/main" val="128730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Pengenalan HTML</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12</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3" name="TextBox 2">
            <a:extLst>
              <a:ext uri="{FF2B5EF4-FFF2-40B4-BE49-F238E27FC236}">
                <a16:creationId xmlns:a16="http://schemas.microsoft.com/office/drawing/2014/main" id="{5DBF25DD-B688-6932-8EE5-D909D134DB7D}"/>
              </a:ext>
            </a:extLst>
          </p:cNvPr>
          <p:cNvSpPr txBox="1"/>
          <p:nvPr/>
        </p:nvSpPr>
        <p:spPr>
          <a:xfrm>
            <a:off x="1045978" y="2212350"/>
            <a:ext cx="15718022" cy="7786747"/>
          </a:xfrm>
          <a:prstGeom prst="rect">
            <a:avLst/>
          </a:prstGeom>
          <a:noFill/>
        </p:spPr>
        <p:txBody>
          <a:bodyPr wrap="square" rtlCol="0">
            <a:spAutoFit/>
          </a:bodyPr>
          <a:lstStyle/>
          <a:p>
            <a:pPr algn="just"/>
            <a:r>
              <a:rPr lang="en-US" sz="5000" i="1">
                <a:latin typeface="Anonymous Pro"/>
              </a:rPr>
              <a:t>HTML merupakan singkatan dari Hyper Text Markup Language. Merupakan Bahasa standar yang digunakan untuk membuat sebuah halaman website, dan mendeskripsikan sebuah struktur dari halaman web.</a:t>
            </a:r>
          </a:p>
          <a:p>
            <a:pPr algn="just"/>
            <a:endParaRPr lang="en-US" sz="5000" i="1">
              <a:latin typeface="Anonymous Pro"/>
            </a:endParaRPr>
          </a:p>
          <a:p>
            <a:pPr algn="just"/>
            <a:r>
              <a:rPr lang="en-US" sz="5000" i="1">
                <a:latin typeface="Anonymous Pro"/>
              </a:rPr>
              <a:t>HTML terdiri dari macam-macam element, yang dimana element-element tersebut berfungsi untuk memberi tau sebuah browser terkait apa yang ingin ditampilkan.</a:t>
            </a:r>
          </a:p>
          <a:p>
            <a:pPr algn="just"/>
            <a:endParaRPr lang="en-US" sz="5000" i="1">
              <a:latin typeface="Anonymous Pro"/>
            </a:endParaRPr>
          </a:p>
          <a:p>
            <a:pPr algn="just"/>
            <a:endParaRPr lang="en-US" sz="5000" i="1">
              <a:latin typeface="Anonymous Pro"/>
            </a:endParaRPr>
          </a:p>
        </p:txBody>
      </p:sp>
    </p:spTree>
    <p:extLst>
      <p:ext uri="{BB962C8B-B14F-4D97-AF65-F5344CB8AC3E}">
        <p14:creationId xmlns:p14="http://schemas.microsoft.com/office/powerpoint/2010/main" val="1733050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HTML Element</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13</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pic>
        <p:nvPicPr>
          <p:cNvPr id="3076" name="Picture 4">
            <a:extLst>
              <a:ext uri="{FF2B5EF4-FFF2-40B4-BE49-F238E27FC236}">
                <a16:creationId xmlns:a16="http://schemas.microsoft.com/office/drawing/2014/main" id="{37B259ED-C468-4254-0B1B-B52D603EC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96640"/>
            <a:ext cx="12430125" cy="30937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B7AE1C-8368-4EF4-2457-2BD0312F0A5E}"/>
              </a:ext>
            </a:extLst>
          </p:cNvPr>
          <p:cNvSpPr txBox="1"/>
          <p:nvPr/>
        </p:nvSpPr>
        <p:spPr>
          <a:xfrm>
            <a:off x="1029653" y="1762185"/>
            <a:ext cx="14606587" cy="1323439"/>
          </a:xfrm>
          <a:prstGeom prst="rect">
            <a:avLst/>
          </a:prstGeom>
          <a:noFill/>
        </p:spPr>
        <p:txBody>
          <a:bodyPr wrap="square" rtlCol="0">
            <a:spAutoFit/>
          </a:bodyPr>
          <a:lstStyle/>
          <a:p>
            <a:r>
              <a:rPr lang="en-US" sz="4000">
                <a:latin typeface="Anonymous Pro"/>
              </a:rPr>
              <a:t>Untuk dapat menampilkan sebuah konten pada browser, kita perlu menuliskan HTML </a:t>
            </a:r>
            <a:r>
              <a:rPr lang="en-US" sz="4000" i="1">
                <a:latin typeface="Anonymous Pro"/>
              </a:rPr>
              <a:t>Element. </a:t>
            </a:r>
            <a:endParaRPr lang="en-ID" sz="4000" i="1">
              <a:latin typeface="Anonymous Pro"/>
            </a:endParaRPr>
          </a:p>
        </p:txBody>
      </p:sp>
      <p:pic>
        <p:nvPicPr>
          <p:cNvPr id="3080" name="Picture 8" descr="HTML Elements | OnlineDesignTeacher">
            <a:extLst>
              <a:ext uri="{FF2B5EF4-FFF2-40B4-BE49-F238E27FC236}">
                <a16:creationId xmlns:a16="http://schemas.microsoft.com/office/drawing/2014/main" id="{5E80070B-2745-E1D1-E481-E0EAF676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7096285"/>
            <a:ext cx="8615473" cy="285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56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0"/>
                                        </p:tgtEl>
                                        <p:attrNameLst>
                                          <p:attrName>style.visibility</p:attrName>
                                        </p:attrNameLst>
                                      </p:cBhvr>
                                      <p:to>
                                        <p:strVal val="visible"/>
                                      </p:to>
                                    </p:set>
                                    <p:animEffect transition="in" filter="fade">
                                      <p:cBhvr>
                                        <p:cTn id="12"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HTML Element</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14</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4" name="TextBox 3">
            <a:extLst>
              <a:ext uri="{FF2B5EF4-FFF2-40B4-BE49-F238E27FC236}">
                <a16:creationId xmlns:a16="http://schemas.microsoft.com/office/drawing/2014/main" id="{88B7AE1C-8368-4EF4-2457-2BD0312F0A5E}"/>
              </a:ext>
            </a:extLst>
          </p:cNvPr>
          <p:cNvSpPr txBox="1"/>
          <p:nvPr/>
        </p:nvSpPr>
        <p:spPr>
          <a:xfrm>
            <a:off x="1026319" y="2324100"/>
            <a:ext cx="14661356" cy="2769989"/>
          </a:xfrm>
          <a:prstGeom prst="rect">
            <a:avLst/>
          </a:prstGeom>
          <a:noFill/>
        </p:spPr>
        <p:txBody>
          <a:bodyPr wrap="square" rtlCol="0">
            <a:spAutoFit/>
          </a:bodyPr>
          <a:lstStyle/>
          <a:p>
            <a:r>
              <a:rPr lang="en-US" sz="5800" i="1">
                <a:latin typeface="Anonymous Pro"/>
              </a:rPr>
              <a:t>Tetapi tidak semua element memiliki closing tag. Contohnya seperti &lt;br&gt; &lt;hr&gt; &lt;img&gt; dll. Element tersebut biasa disebut empty element</a:t>
            </a:r>
            <a:endParaRPr lang="en-ID" sz="5800" i="1">
              <a:latin typeface="Anonymous Pro"/>
            </a:endParaRPr>
          </a:p>
        </p:txBody>
      </p:sp>
    </p:spTree>
    <p:extLst>
      <p:ext uri="{BB962C8B-B14F-4D97-AF65-F5344CB8AC3E}">
        <p14:creationId xmlns:p14="http://schemas.microsoft.com/office/powerpoint/2010/main" val="419553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999173" y="334855"/>
            <a:ext cx="8791574" cy="1151045"/>
            <a:chOff x="-39369" y="-937794"/>
            <a:chExt cx="11722099" cy="1428650"/>
          </a:xfrm>
        </p:grpSpPr>
        <p:sp>
          <p:nvSpPr>
            <p:cNvPr id="7" name="AutoShape 7"/>
            <p:cNvSpPr/>
            <p:nvPr/>
          </p:nvSpPr>
          <p:spPr>
            <a:xfrm>
              <a:off x="-3176" y="315337"/>
              <a:ext cx="11433175" cy="175519"/>
            </a:xfrm>
            <a:prstGeom prst="rect">
              <a:avLst/>
            </a:prstGeom>
            <a:solidFill>
              <a:srgbClr val="191919"/>
            </a:solidFill>
          </p:spPr>
        </p:sp>
        <p:sp>
          <p:nvSpPr>
            <p:cNvPr id="8" name="TextBox 8"/>
            <p:cNvSpPr txBox="1"/>
            <p:nvPr/>
          </p:nvSpPr>
          <p:spPr>
            <a:xfrm>
              <a:off x="-39369" y="-937794"/>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Macam</a:t>
              </a:r>
              <a:r>
                <a:rPr lang="en-US" sz="7000" baseline="30000">
                  <a:solidFill>
                    <a:srgbClr val="191919"/>
                  </a:solidFill>
                  <a:latin typeface="Arial" panose="020B0604020202020204" pitchFamily="34" charset="0"/>
                  <a:cs typeface="Arial" panose="020B0604020202020204" pitchFamily="34" charset="0"/>
                </a:rPr>
                <a:t>2</a:t>
              </a:r>
              <a:r>
                <a:rPr lang="en-US" sz="7000">
                  <a:solidFill>
                    <a:srgbClr val="191919"/>
                  </a:solidFill>
                  <a:latin typeface="Arial" panose="020B0604020202020204" pitchFamily="34" charset="0"/>
                  <a:cs typeface="Arial" panose="020B0604020202020204" pitchFamily="34" charset="0"/>
                </a:rPr>
                <a:t> html element</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15</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4" name="TextBox 3">
            <a:extLst>
              <a:ext uri="{FF2B5EF4-FFF2-40B4-BE49-F238E27FC236}">
                <a16:creationId xmlns:a16="http://schemas.microsoft.com/office/drawing/2014/main" id="{85E2E88A-2EDE-949E-450C-F2E4B53238AD}"/>
              </a:ext>
            </a:extLst>
          </p:cNvPr>
          <p:cNvSpPr txBox="1"/>
          <p:nvPr/>
        </p:nvSpPr>
        <p:spPr>
          <a:xfrm>
            <a:off x="999173" y="1749980"/>
            <a:ext cx="15544799" cy="4493538"/>
          </a:xfrm>
          <a:prstGeom prst="rect">
            <a:avLst/>
          </a:prstGeom>
          <a:noFill/>
        </p:spPr>
        <p:txBody>
          <a:bodyPr wrap="square" rtlCol="0">
            <a:spAutoFit/>
          </a:bodyPr>
          <a:lstStyle/>
          <a:p>
            <a:pPr algn="just">
              <a:lnSpc>
                <a:spcPct val="200000"/>
              </a:lnSpc>
            </a:pPr>
            <a:r>
              <a:rPr lang="en-US" sz="5000" i="1" spc="500">
                <a:latin typeface="Anonymous Pro"/>
              </a:rPr>
              <a:t>h1,h2,h3,h4,h5,h6,p,a,table,img,input,button,canvas,head,main,figure, div, span, dan masih banyak lagi…</a:t>
            </a:r>
            <a:endParaRPr lang="en-ID" sz="5000" i="1" spc="500">
              <a:latin typeface="Anonymous Pro"/>
            </a:endParaRPr>
          </a:p>
        </p:txBody>
      </p:sp>
      <p:sp>
        <p:nvSpPr>
          <p:cNvPr id="13" name="TextBox 12">
            <a:extLst>
              <a:ext uri="{FF2B5EF4-FFF2-40B4-BE49-F238E27FC236}">
                <a16:creationId xmlns:a16="http://schemas.microsoft.com/office/drawing/2014/main" id="{44C74348-CCC9-A8E4-61FD-17E2190D9445}"/>
              </a:ext>
            </a:extLst>
          </p:cNvPr>
          <p:cNvSpPr txBox="1"/>
          <p:nvPr/>
        </p:nvSpPr>
        <p:spPr>
          <a:xfrm>
            <a:off x="999173" y="6905804"/>
            <a:ext cx="15852351" cy="1631216"/>
          </a:xfrm>
          <a:prstGeom prst="rect">
            <a:avLst/>
          </a:prstGeom>
          <a:noFill/>
        </p:spPr>
        <p:txBody>
          <a:bodyPr wrap="square" rtlCol="0">
            <a:spAutoFit/>
          </a:bodyPr>
          <a:lstStyle/>
          <a:p>
            <a:pPr algn="just"/>
            <a:r>
              <a:rPr lang="en-US" sz="5000">
                <a:latin typeface="Anonymous Pro"/>
              </a:rPr>
              <a:t>Dan masing-masing element tersebut memiliki kegunaannya tersendiri.</a:t>
            </a:r>
            <a:endParaRPr lang="en-ID" sz="5000">
              <a:latin typeface="Anonymous Pro"/>
            </a:endParaRPr>
          </a:p>
        </p:txBody>
      </p:sp>
    </p:spTree>
    <p:extLst>
      <p:ext uri="{BB962C8B-B14F-4D97-AF65-F5344CB8AC3E}">
        <p14:creationId xmlns:p14="http://schemas.microsoft.com/office/powerpoint/2010/main" val="422576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999173" y="334855"/>
            <a:ext cx="8791574" cy="1151045"/>
            <a:chOff x="-39369" y="-937794"/>
            <a:chExt cx="11722099" cy="1428650"/>
          </a:xfrm>
        </p:grpSpPr>
        <p:sp>
          <p:nvSpPr>
            <p:cNvPr id="7" name="AutoShape 7"/>
            <p:cNvSpPr/>
            <p:nvPr/>
          </p:nvSpPr>
          <p:spPr>
            <a:xfrm>
              <a:off x="-3176" y="315337"/>
              <a:ext cx="11433175" cy="175519"/>
            </a:xfrm>
            <a:prstGeom prst="rect">
              <a:avLst/>
            </a:prstGeom>
            <a:solidFill>
              <a:srgbClr val="191919"/>
            </a:solidFill>
          </p:spPr>
        </p:sp>
        <p:sp>
          <p:nvSpPr>
            <p:cNvPr id="8" name="TextBox 8"/>
            <p:cNvSpPr txBox="1"/>
            <p:nvPr/>
          </p:nvSpPr>
          <p:spPr>
            <a:xfrm>
              <a:off x="-39369" y="-937794"/>
              <a:ext cx="11722099" cy="1190105"/>
            </a:xfrm>
            <a:prstGeom prst="rect">
              <a:avLst/>
            </a:prstGeom>
          </p:spPr>
          <p:txBody>
            <a:bodyPr wrap="square" lIns="0" tIns="0" rIns="0" bIns="0" rtlCol="0" anchor="t">
              <a:spAutoFit/>
            </a:bodyPr>
            <a:lstStyle/>
            <a:p>
              <a:pPr>
                <a:lnSpc>
                  <a:spcPts val="8320"/>
                </a:lnSpc>
              </a:pPr>
              <a:r>
                <a:rPr lang="en-US" sz="5500">
                  <a:solidFill>
                    <a:srgbClr val="191919"/>
                  </a:solidFill>
                  <a:latin typeface="Arial" panose="020B0604020202020204" pitchFamily="34" charset="0"/>
                  <a:cs typeface="Arial" panose="020B0604020202020204" pitchFamily="34" charset="0"/>
                </a:rPr>
                <a:t>Cara mencari elemen html</a:t>
              </a:r>
              <a:endParaRPr lang="en-US" sz="55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16</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13" name="TextBox 12">
            <a:extLst>
              <a:ext uri="{FF2B5EF4-FFF2-40B4-BE49-F238E27FC236}">
                <a16:creationId xmlns:a16="http://schemas.microsoft.com/office/drawing/2014/main" id="{44C74348-CCC9-A8E4-61FD-17E2190D9445}"/>
              </a:ext>
            </a:extLst>
          </p:cNvPr>
          <p:cNvSpPr txBox="1"/>
          <p:nvPr/>
        </p:nvSpPr>
        <p:spPr>
          <a:xfrm>
            <a:off x="1217824" y="2556138"/>
            <a:ext cx="15852351" cy="1631216"/>
          </a:xfrm>
          <a:prstGeom prst="rect">
            <a:avLst/>
          </a:prstGeom>
          <a:noFill/>
        </p:spPr>
        <p:txBody>
          <a:bodyPr wrap="square" rtlCol="0">
            <a:spAutoFit/>
          </a:bodyPr>
          <a:lstStyle/>
          <a:p>
            <a:pPr algn="just"/>
            <a:r>
              <a:rPr lang="en-US" sz="5000">
                <a:latin typeface="Anonymous Pro"/>
              </a:rPr>
              <a:t>Untuk dapat mencari jenis-jenis dari elemen html, kita dapat mencari nya pada dokumentasi berikut ini : </a:t>
            </a:r>
          </a:p>
        </p:txBody>
      </p:sp>
      <p:sp>
        <p:nvSpPr>
          <p:cNvPr id="3" name="TextBox 2">
            <a:extLst>
              <a:ext uri="{FF2B5EF4-FFF2-40B4-BE49-F238E27FC236}">
                <a16:creationId xmlns:a16="http://schemas.microsoft.com/office/drawing/2014/main" id="{C48B5B82-47A4-1D12-315C-39F01BDF9C07}"/>
              </a:ext>
            </a:extLst>
          </p:cNvPr>
          <p:cNvSpPr txBox="1"/>
          <p:nvPr/>
        </p:nvSpPr>
        <p:spPr>
          <a:xfrm>
            <a:off x="1217824" y="4634177"/>
            <a:ext cx="15852351" cy="1015663"/>
          </a:xfrm>
          <a:prstGeom prst="rect">
            <a:avLst/>
          </a:prstGeom>
          <a:noFill/>
        </p:spPr>
        <p:txBody>
          <a:bodyPr wrap="square" rtlCol="0">
            <a:spAutoFit/>
          </a:bodyPr>
          <a:lstStyle/>
          <a:p>
            <a:pPr algn="just"/>
            <a:r>
              <a:rPr lang="en-US" sz="3000">
                <a:latin typeface="Anonymous Pro"/>
              </a:rPr>
              <a:t>1: Mozilla Developer Network (MDN) : </a:t>
            </a:r>
          </a:p>
          <a:p>
            <a:pPr algn="just"/>
            <a:r>
              <a:rPr lang="en-US" sz="3000">
                <a:latin typeface="Anonymous Pro"/>
              </a:rPr>
              <a:t>     </a:t>
            </a:r>
            <a:r>
              <a:rPr lang="en-US" sz="3000">
                <a:latin typeface="Anonymous Pro"/>
                <a:hlinkClick r:id="rId2"/>
              </a:rPr>
              <a:t>https://developer.mozilla.org/en-US/docs/Web/HTML/Element</a:t>
            </a:r>
            <a:endParaRPr lang="en-US" sz="3000">
              <a:latin typeface="Anonymous Pro"/>
            </a:endParaRPr>
          </a:p>
        </p:txBody>
      </p:sp>
      <p:sp>
        <p:nvSpPr>
          <p:cNvPr id="9" name="TextBox 8">
            <a:extLst>
              <a:ext uri="{FF2B5EF4-FFF2-40B4-BE49-F238E27FC236}">
                <a16:creationId xmlns:a16="http://schemas.microsoft.com/office/drawing/2014/main" id="{62AD51B2-41FD-45B1-CA31-FDDFF6812643}"/>
              </a:ext>
            </a:extLst>
          </p:cNvPr>
          <p:cNvSpPr txBox="1"/>
          <p:nvPr/>
        </p:nvSpPr>
        <p:spPr>
          <a:xfrm>
            <a:off x="1217824" y="6339476"/>
            <a:ext cx="15852351" cy="1015663"/>
          </a:xfrm>
          <a:prstGeom prst="rect">
            <a:avLst/>
          </a:prstGeom>
          <a:noFill/>
        </p:spPr>
        <p:txBody>
          <a:bodyPr wrap="square" rtlCol="0">
            <a:spAutoFit/>
          </a:bodyPr>
          <a:lstStyle/>
          <a:p>
            <a:pPr algn="just"/>
            <a:r>
              <a:rPr lang="en-US" sz="3000">
                <a:latin typeface="Anonymous Pro"/>
              </a:rPr>
              <a:t>2: w3schools</a:t>
            </a:r>
          </a:p>
          <a:p>
            <a:pPr algn="just"/>
            <a:r>
              <a:rPr lang="en-US" sz="3000">
                <a:latin typeface="Anonymous Pro"/>
              </a:rPr>
              <a:t>     </a:t>
            </a:r>
            <a:r>
              <a:rPr lang="en-US" sz="3000">
                <a:latin typeface="Anonymous Pro"/>
                <a:hlinkClick r:id="rId3"/>
              </a:rPr>
              <a:t>https://www.w3schools.com/html/default.asp</a:t>
            </a:r>
            <a:endParaRPr lang="en-US" sz="3000">
              <a:latin typeface="Anonymous Pro"/>
            </a:endParaRPr>
          </a:p>
        </p:txBody>
      </p:sp>
      <p:sp>
        <p:nvSpPr>
          <p:cNvPr id="10" name="TextBox 9">
            <a:extLst>
              <a:ext uri="{FF2B5EF4-FFF2-40B4-BE49-F238E27FC236}">
                <a16:creationId xmlns:a16="http://schemas.microsoft.com/office/drawing/2014/main" id="{7EC1CCF3-D386-C322-088F-58C4371CCCAD}"/>
              </a:ext>
            </a:extLst>
          </p:cNvPr>
          <p:cNvSpPr txBox="1"/>
          <p:nvPr/>
        </p:nvSpPr>
        <p:spPr>
          <a:xfrm>
            <a:off x="1217823" y="8182162"/>
            <a:ext cx="15852351" cy="1015663"/>
          </a:xfrm>
          <a:prstGeom prst="rect">
            <a:avLst/>
          </a:prstGeom>
          <a:noFill/>
        </p:spPr>
        <p:txBody>
          <a:bodyPr wrap="square" rtlCol="0">
            <a:spAutoFit/>
          </a:bodyPr>
          <a:lstStyle/>
          <a:p>
            <a:pPr algn="just"/>
            <a:r>
              <a:rPr lang="en-US" sz="3000">
                <a:latin typeface="Anonymous Pro"/>
              </a:rPr>
              <a:t>3: devdocs.io</a:t>
            </a:r>
          </a:p>
          <a:p>
            <a:pPr algn="just"/>
            <a:r>
              <a:rPr lang="en-US" sz="3000">
                <a:latin typeface="Anonymous Pro"/>
              </a:rPr>
              <a:t>     </a:t>
            </a:r>
            <a:r>
              <a:rPr lang="en-US" sz="3000">
                <a:latin typeface="Anonymous Pro"/>
                <a:hlinkClick r:id="rId4"/>
              </a:rPr>
              <a:t>https://devdocs.io/html-elements/</a:t>
            </a:r>
            <a:endParaRPr lang="en-US" sz="3000">
              <a:latin typeface="Anonymous Pro"/>
            </a:endParaRPr>
          </a:p>
        </p:txBody>
      </p:sp>
    </p:spTree>
    <p:extLst>
      <p:ext uri="{BB962C8B-B14F-4D97-AF65-F5344CB8AC3E}">
        <p14:creationId xmlns:p14="http://schemas.microsoft.com/office/powerpoint/2010/main" val="101108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A36CE-7706-8F55-B59F-E572BF35DCA6}"/>
              </a:ext>
            </a:extLst>
          </p:cNvPr>
          <p:cNvSpPr txBox="1"/>
          <p:nvPr/>
        </p:nvSpPr>
        <p:spPr>
          <a:xfrm>
            <a:off x="1142999" y="7581900"/>
            <a:ext cx="16598055" cy="1631216"/>
          </a:xfrm>
          <a:prstGeom prst="rect">
            <a:avLst/>
          </a:prstGeom>
          <a:noFill/>
        </p:spPr>
        <p:txBody>
          <a:bodyPr wrap="square" rtlCol="0">
            <a:spAutoFit/>
          </a:bodyPr>
          <a:lstStyle/>
          <a:p>
            <a:pPr algn="just"/>
            <a:r>
              <a:rPr lang="en-US" sz="5000" i="1">
                <a:latin typeface="Anonymous Pro"/>
              </a:rPr>
              <a:t>“Membaca dokumentasi adalah salah satu kunci penting dalam dunia programming”.</a:t>
            </a:r>
          </a:p>
        </p:txBody>
      </p:sp>
      <p:pic>
        <p:nvPicPr>
          <p:cNvPr id="5" name="Picture 4">
            <a:extLst>
              <a:ext uri="{FF2B5EF4-FFF2-40B4-BE49-F238E27FC236}">
                <a16:creationId xmlns:a16="http://schemas.microsoft.com/office/drawing/2014/main" id="{A558C3B2-8CA1-CE95-323A-B2D9C610AD99}"/>
              </a:ext>
            </a:extLst>
          </p:cNvPr>
          <p:cNvPicPr>
            <a:picLocks noChangeAspect="1"/>
          </p:cNvPicPr>
          <p:nvPr/>
        </p:nvPicPr>
        <p:blipFill>
          <a:blip r:embed="rId2"/>
          <a:stretch>
            <a:fillRect/>
          </a:stretch>
        </p:blipFill>
        <p:spPr>
          <a:xfrm>
            <a:off x="762000" y="495300"/>
            <a:ext cx="7586122" cy="2933910"/>
          </a:xfrm>
          <a:prstGeom prst="rect">
            <a:avLst/>
          </a:prstGeom>
        </p:spPr>
      </p:pic>
      <p:pic>
        <p:nvPicPr>
          <p:cNvPr id="12" name="Picture 11">
            <a:extLst>
              <a:ext uri="{FF2B5EF4-FFF2-40B4-BE49-F238E27FC236}">
                <a16:creationId xmlns:a16="http://schemas.microsoft.com/office/drawing/2014/main" id="{3EAAD69A-E26C-4C70-EB50-38C601AE7B0E}"/>
              </a:ext>
            </a:extLst>
          </p:cNvPr>
          <p:cNvPicPr>
            <a:picLocks noChangeAspect="1"/>
          </p:cNvPicPr>
          <p:nvPr/>
        </p:nvPicPr>
        <p:blipFill>
          <a:blip r:embed="rId3"/>
          <a:stretch>
            <a:fillRect/>
          </a:stretch>
        </p:blipFill>
        <p:spPr>
          <a:xfrm>
            <a:off x="482366" y="3768654"/>
            <a:ext cx="9093667" cy="2749691"/>
          </a:xfrm>
          <a:prstGeom prst="rect">
            <a:avLst/>
          </a:prstGeom>
        </p:spPr>
      </p:pic>
      <p:pic>
        <p:nvPicPr>
          <p:cNvPr id="15" name="Picture 14">
            <a:extLst>
              <a:ext uri="{FF2B5EF4-FFF2-40B4-BE49-F238E27FC236}">
                <a16:creationId xmlns:a16="http://schemas.microsoft.com/office/drawing/2014/main" id="{D682CD34-1034-D4A7-CD29-DF124586A561}"/>
              </a:ext>
            </a:extLst>
          </p:cNvPr>
          <p:cNvPicPr>
            <a:picLocks noChangeAspect="1"/>
          </p:cNvPicPr>
          <p:nvPr/>
        </p:nvPicPr>
        <p:blipFill>
          <a:blip r:embed="rId4"/>
          <a:stretch>
            <a:fillRect/>
          </a:stretch>
        </p:blipFill>
        <p:spPr>
          <a:xfrm>
            <a:off x="9970360" y="495300"/>
            <a:ext cx="7770695" cy="3962190"/>
          </a:xfrm>
          <a:prstGeom prst="rect">
            <a:avLst/>
          </a:prstGeom>
        </p:spPr>
      </p:pic>
    </p:spTree>
    <p:extLst>
      <p:ext uri="{BB962C8B-B14F-4D97-AF65-F5344CB8AC3E}">
        <p14:creationId xmlns:p14="http://schemas.microsoft.com/office/powerpoint/2010/main" val="386341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297962"/>
            </a:xfrm>
            <a:prstGeom prst="rect">
              <a:avLst/>
            </a:prstGeom>
          </p:spPr>
          <p:txBody>
            <a:bodyPr wrap="square" lIns="0" tIns="0" rIns="0" bIns="0" rtlCol="0" anchor="t">
              <a:spAutoFit/>
            </a:bodyPr>
            <a:lstStyle/>
            <a:p>
              <a:pPr>
                <a:lnSpc>
                  <a:spcPts val="8320"/>
                </a:lnSpc>
              </a:pPr>
              <a:r>
                <a:rPr lang="en-US" sz="6000">
                  <a:solidFill>
                    <a:srgbClr val="191919"/>
                  </a:solidFill>
                  <a:latin typeface="Arial" panose="020B0604020202020204" pitchFamily="34" charset="0"/>
                  <a:cs typeface="Arial" panose="020B0604020202020204" pitchFamily="34" charset="0"/>
                </a:rPr>
                <a:t>Cara membuat file html</a:t>
              </a:r>
              <a:endParaRPr lang="en-US" sz="6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18</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5" name="TextBox 4">
            <a:extLst>
              <a:ext uri="{FF2B5EF4-FFF2-40B4-BE49-F238E27FC236}">
                <a16:creationId xmlns:a16="http://schemas.microsoft.com/office/drawing/2014/main" id="{2DAB81B9-0FE6-EC15-F1A2-4D772651AA2C}"/>
              </a:ext>
            </a:extLst>
          </p:cNvPr>
          <p:cNvSpPr txBox="1"/>
          <p:nvPr/>
        </p:nvSpPr>
        <p:spPr>
          <a:xfrm>
            <a:off x="1001317" y="1699849"/>
            <a:ext cx="13686240" cy="1323439"/>
          </a:xfrm>
          <a:prstGeom prst="rect">
            <a:avLst/>
          </a:prstGeom>
          <a:noFill/>
        </p:spPr>
        <p:txBody>
          <a:bodyPr wrap="square" rtlCol="0">
            <a:spAutoFit/>
          </a:bodyPr>
          <a:lstStyle/>
          <a:p>
            <a:pPr marL="742950" indent="-742950">
              <a:buAutoNum type="arabicPeriod"/>
            </a:pPr>
            <a:r>
              <a:rPr lang="en-US" sz="2000">
                <a:latin typeface="Anonymous Pro"/>
              </a:rPr>
              <a:t>Buat sebuah folder dengan nama </a:t>
            </a:r>
          </a:p>
          <a:p>
            <a:pPr algn="just"/>
            <a:r>
              <a:rPr lang="en-US" sz="2000">
                <a:latin typeface="Anonymous Pro"/>
              </a:rPr>
              <a:t>      cc-webdev. Untuk pembuatan folder dapat dilakukan di disk mana saja, tapi kali ini kita akan membuat folder tersebut di desktop. Di dalam folder tersebut, buat 1 folder dengan nama pertemuan1</a:t>
            </a:r>
          </a:p>
          <a:p>
            <a:pPr algn="just"/>
            <a:endParaRPr lang="en-ID" sz="2000">
              <a:latin typeface="Anonymous Pro"/>
            </a:endParaRPr>
          </a:p>
        </p:txBody>
      </p:sp>
      <p:pic>
        <p:nvPicPr>
          <p:cNvPr id="11" name="Picture 10">
            <a:extLst>
              <a:ext uri="{FF2B5EF4-FFF2-40B4-BE49-F238E27FC236}">
                <a16:creationId xmlns:a16="http://schemas.microsoft.com/office/drawing/2014/main" id="{F4378EAA-A590-FDE9-1697-794D637A0A06}"/>
              </a:ext>
            </a:extLst>
          </p:cNvPr>
          <p:cNvPicPr>
            <a:picLocks noChangeAspect="1"/>
          </p:cNvPicPr>
          <p:nvPr/>
        </p:nvPicPr>
        <p:blipFill>
          <a:blip r:embed="rId2"/>
          <a:stretch>
            <a:fillRect/>
          </a:stretch>
        </p:blipFill>
        <p:spPr>
          <a:xfrm>
            <a:off x="1247775" y="3511156"/>
            <a:ext cx="10125178" cy="6139394"/>
          </a:xfrm>
          <a:prstGeom prst="rect">
            <a:avLst/>
          </a:prstGeom>
        </p:spPr>
      </p:pic>
      <p:pic>
        <p:nvPicPr>
          <p:cNvPr id="15" name="Picture 14">
            <a:extLst>
              <a:ext uri="{FF2B5EF4-FFF2-40B4-BE49-F238E27FC236}">
                <a16:creationId xmlns:a16="http://schemas.microsoft.com/office/drawing/2014/main" id="{7968E8DC-C365-F2C5-8380-12F02857D219}"/>
              </a:ext>
            </a:extLst>
          </p:cNvPr>
          <p:cNvPicPr>
            <a:picLocks noChangeAspect="1"/>
          </p:cNvPicPr>
          <p:nvPr/>
        </p:nvPicPr>
        <p:blipFill>
          <a:blip r:embed="rId3"/>
          <a:stretch>
            <a:fillRect/>
          </a:stretch>
        </p:blipFill>
        <p:spPr>
          <a:xfrm>
            <a:off x="11673354" y="3511156"/>
            <a:ext cx="4514108" cy="913335"/>
          </a:xfrm>
          <a:prstGeom prst="rect">
            <a:avLst/>
          </a:prstGeom>
        </p:spPr>
      </p:pic>
    </p:spTree>
    <p:extLst>
      <p:ext uri="{BB962C8B-B14F-4D97-AF65-F5344CB8AC3E}">
        <p14:creationId xmlns:p14="http://schemas.microsoft.com/office/powerpoint/2010/main" val="61875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297962"/>
            </a:xfrm>
            <a:prstGeom prst="rect">
              <a:avLst/>
            </a:prstGeom>
          </p:spPr>
          <p:txBody>
            <a:bodyPr wrap="square" lIns="0" tIns="0" rIns="0" bIns="0" rtlCol="0" anchor="t">
              <a:spAutoFit/>
            </a:bodyPr>
            <a:lstStyle/>
            <a:p>
              <a:pPr>
                <a:lnSpc>
                  <a:spcPts val="8320"/>
                </a:lnSpc>
              </a:pPr>
              <a:r>
                <a:rPr lang="en-US" sz="6000">
                  <a:solidFill>
                    <a:srgbClr val="191919"/>
                  </a:solidFill>
                  <a:latin typeface="Arial" panose="020B0604020202020204" pitchFamily="34" charset="0"/>
                  <a:cs typeface="Arial" panose="020B0604020202020204" pitchFamily="34" charset="0"/>
                </a:rPr>
                <a:t>Cara membuat file html</a:t>
              </a:r>
              <a:endParaRPr lang="en-US" sz="6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19</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5" name="TextBox 4">
            <a:extLst>
              <a:ext uri="{FF2B5EF4-FFF2-40B4-BE49-F238E27FC236}">
                <a16:creationId xmlns:a16="http://schemas.microsoft.com/office/drawing/2014/main" id="{2DAB81B9-0FE6-EC15-F1A2-4D772651AA2C}"/>
              </a:ext>
            </a:extLst>
          </p:cNvPr>
          <p:cNvSpPr txBox="1"/>
          <p:nvPr/>
        </p:nvSpPr>
        <p:spPr>
          <a:xfrm>
            <a:off x="1038226" y="1866900"/>
            <a:ext cx="13686240" cy="1938992"/>
          </a:xfrm>
          <a:prstGeom prst="rect">
            <a:avLst/>
          </a:prstGeom>
          <a:noFill/>
        </p:spPr>
        <p:txBody>
          <a:bodyPr wrap="square" rtlCol="0">
            <a:spAutoFit/>
          </a:bodyPr>
          <a:lstStyle/>
          <a:p>
            <a:r>
              <a:rPr lang="en-US" sz="4000">
                <a:latin typeface="Anonymous Pro"/>
              </a:rPr>
              <a:t>2.	Buka code editor yang telah diinstal, pilih menu explorer</a:t>
            </a:r>
          </a:p>
          <a:p>
            <a:endParaRPr lang="en-US" sz="4000">
              <a:latin typeface="Anonymous Pro"/>
            </a:endParaRPr>
          </a:p>
          <a:p>
            <a:pPr algn="just"/>
            <a:r>
              <a:rPr lang="en-US" sz="4000">
                <a:latin typeface="Anonymous Pro"/>
              </a:rPr>
              <a:t>      </a:t>
            </a:r>
            <a:endParaRPr lang="en-ID" sz="4000">
              <a:latin typeface="Anonymous Pro"/>
            </a:endParaRPr>
          </a:p>
        </p:txBody>
      </p:sp>
      <p:pic>
        <p:nvPicPr>
          <p:cNvPr id="12" name="Picture 11">
            <a:extLst>
              <a:ext uri="{FF2B5EF4-FFF2-40B4-BE49-F238E27FC236}">
                <a16:creationId xmlns:a16="http://schemas.microsoft.com/office/drawing/2014/main" id="{2A875D6F-06AE-5B78-7571-078AB25C3EAA}"/>
              </a:ext>
            </a:extLst>
          </p:cNvPr>
          <p:cNvPicPr>
            <a:picLocks noChangeAspect="1"/>
          </p:cNvPicPr>
          <p:nvPr/>
        </p:nvPicPr>
        <p:blipFill>
          <a:blip r:embed="rId2"/>
          <a:stretch>
            <a:fillRect/>
          </a:stretch>
        </p:blipFill>
        <p:spPr>
          <a:xfrm>
            <a:off x="1295400" y="2836396"/>
            <a:ext cx="12057006" cy="6382378"/>
          </a:xfrm>
          <a:prstGeom prst="rect">
            <a:avLst/>
          </a:prstGeom>
        </p:spPr>
      </p:pic>
    </p:spTree>
    <p:extLst>
      <p:ext uri="{BB962C8B-B14F-4D97-AF65-F5344CB8AC3E}">
        <p14:creationId xmlns:p14="http://schemas.microsoft.com/office/powerpoint/2010/main" val="236607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80099" y="1089288"/>
            <a:ext cx="758402" cy="8108537"/>
            <a:chOff x="0" y="0"/>
            <a:chExt cx="1011203" cy="10811383"/>
          </a:xfrm>
        </p:grpSpPr>
        <p:sp>
          <p:nvSpPr>
            <p:cNvPr id="3" name="AutoShape 3"/>
            <p:cNvSpPr/>
            <p:nvPr/>
          </p:nvSpPr>
          <p:spPr>
            <a:xfrm>
              <a:off x="486551" y="0"/>
              <a:ext cx="38100" cy="4013200"/>
            </a:xfrm>
            <a:prstGeom prst="rect">
              <a:avLst/>
            </a:prstGeom>
            <a:solidFill>
              <a:srgbClr val="191919"/>
            </a:solidFill>
          </p:spPr>
        </p:sp>
        <p:sp>
          <p:nvSpPr>
            <p:cNvPr id="4" name="TextBox 4"/>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02</a:t>
              </a:r>
            </a:p>
          </p:txBody>
        </p:sp>
        <p:sp>
          <p:nvSpPr>
            <p:cNvPr id="5" name="AutoShape 5"/>
            <p:cNvSpPr/>
            <p:nvPr/>
          </p:nvSpPr>
          <p:spPr>
            <a:xfrm>
              <a:off x="486551" y="6798183"/>
              <a:ext cx="38100" cy="4013200"/>
            </a:xfrm>
            <a:prstGeom prst="rect">
              <a:avLst/>
            </a:prstGeom>
            <a:solidFill>
              <a:srgbClr val="191919"/>
            </a:solidFill>
          </p:spPr>
        </p:sp>
      </p:grpSp>
      <p:grpSp>
        <p:nvGrpSpPr>
          <p:cNvPr id="6" name="Group 6"/>
          <p:cNvGrpSpPr/>
          <p:nvPr/>
        </p:nvGrpSpPr>
        <p:grpSpPr>
          <a:xfrm>
            <a:off x="925886" y="1235182"/>
            <a:ext cx="11875714" cy="1281884"/>
            <a:chOff x="44003" y="235593"/>
            <a:chExt cx="15834285" cy="1709178"/>
          </a:xfrm>
        </p:grpSpPr>
        <p:sp>
          <p:nvSpPr>
            <p:cNvPr id="7" name="AutoShape 7"/>
            <p:cNvSpPr/>
            <p:nvPr/>
          </p:nvSpPr>
          <p:spPr>
            <a:xfrm flipV="1">
              <a:off x="64167" y="1841683"/>
              <a:ext cx="9575799" cy="103088"/>
            </a:xfrm>
            <a:prstGeom prst="rect">
              <a:avLst/>
            </a:prstGeom>
            <a:solidFill>
              <a:srgbClr val="191919"/>
            </a:solidFill>
          </p:spPr>
        </p:sp>
        <p:sp>
          <p:nvSpPr>
            <p:cNvPr id="8" name="TextBox 8"/>
            <p:cNvSpPr txBox="1"/>
            <p:nvPr/>
          </p:nvSpPr>
          <p:spPr>
            <a:xfrm>
              <a:off x="44003" y="235593"/>
              <a:ext cx="15834285" cy="1419192"/>
            </a:xfrm>
            <a:prstGeom prst="rect">
              <a:avLst/>
            </a:prstGeom>
          </p:spPr>
          <p:txBody>
            <a:bodyPr wrap="square" lIns="0" tIns="0" rIns="0" bIns="0" rtlCol="0" anchor="t">
              <a:spAutoFit/>
            </a:bodyPr>
            <a:lstStyle/>
            <a:p>
              <a:pPr>
                <a:lnSpc>
                  <a:spcPts val="8320"/>
                </a:lnSpc>
              </a:pPr>
              <a:r>
                <a:rPr lang="en-US" sz="9000">
                  <a:solidFill>
                    <a:srgbClr val="191919"/>
                  </a:solidFill>
                  <a:latin typeface="Arial" panose="020B0604020202020204" pitchFamily="34" charset="0"/>
                  <a:cs typeface="Arial" panose="020B0604020202020204" pitchFamily="34" charset="0"/>
                </a:rPr>
                <a:t>Capaian Pembelajaran</a:t>
              </a:r>
              <a:endParaRPr lang="en-US" sz="9000" dirty="0">
                <a:solidFill>
                  <a:srgbClr val="191919"/>
                </a:solidFill>
                <a:latin typeface="Arial" panose="020B0604020202020204" pitchFamily="34" charset="0"/>
                <a:cs typeface="Arial" panose="020B0604020202020204" pitchFamily="34" charset="0"/>
              </a:endParaRPr>
            </a:p>
          </p:txBody>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3386054"/>
            <a:ext cx="205625" cy="410728"/>
          </a:xfrm>
          <a:prstGeom prst="rect">
            <a:avLst/>
          </a:prstGeom>
        </p:spPr>
      </p:pic>
      <p:sp>
        <p:nvSpPr>
          <p:cNvPr id="11" name="TextBox 11"/>
          <p:cNvSpPr txBox="1"/>
          <p:nvPr/>
        </p:nvSpPr>
        <p:spPr>
          <a:xfrm>
            <a:off x="1768358" y="3322092"/>
            <a:ext cx="1324304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memahami cara kerja website</a:t>
            </a:r>
            <a:endParaRPr lang="en-US" sz="3200" spc="96" dirty="0">
              <a:solidFill>
                <a:srgbClr val="191919"/>
              </a:solidFill>
              <a:latin typeface="Arial" panose="020B0604020202020204" pitchFamily="34" charset="0"/>
              <a:cs typeface="Arial" panose="020B0604020202020204" pitchFamily="34" charset="0"/>
            </a:endParaRPr>
          </a:p>
        </p:txBody>
      </p:sp>
      <p:pic>
        <p:nvPicPr>
          <p:cNvPr id="33" name="Picture 9">
            <a:extLst>
              <a:ext uri="{FF2B5EF4-FFF2-40B4-BE49-F238E27FC236}">
                <a16:creationId xmlns:a16="http://schemas.microsoft.com/office/drawing/2014/main" id="{F7CE264E-F6B3-8864-47BB-C763ED4D55D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4420988"/>
            <a:ext cx="205625" cy="410728"/>
          </a:xfrm>
          <a:prstGeom prst="rect">
            <a:avLst/>
          </a:prstGeom>
        </p:spPr>
      </p:pic>
      <p:sp>
        <p:nvSpPr>
          <p:cNvPr id="38" name="TextBox 11">
            <a:extLst>
              <a:ext uri="{FF2B5EF4-FFF2-40B4-BE49-F238E27FC236}">
                <a16:creationId xmlns:a16="http://schemas.microsoft.com/office/drawing/2014/main" id="{1D4DC035-8DE9-A3B3-FC8F-2DE4849EEBB0}"/>
              </a:ext>
            </a:extLst>
          </p:cNvPr>
          <p:cNvSpPr txBox="1"/>
          <p:nvPr/>
        </p:nvSpPr>
        <p:spPr>
          <a:xfrm>
            <a:off x="1768358" y="4357026"/>
            <a:ext cx="1324304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memahami teknologi-teknologi pembentuk website</a:t>
            </a:r>
            <a:endParaRPr lang="en-US" sz="3200" spc="96" dirty="0">
              <a:solidFill>
                <a:srgbClr val="191919"/>
              </a:solidFill>
              <a:latin typeface="Arial" panose="020B0604020202020204" pitchFamily="34" charset="0"/>
              <a:cs typeface="Arial" panose="020B0604020202020204" pitchFamily="34" charset="0"/>
            </a:endParaRPr>
          </a:p>
        </p:txBody>
      </p:sp>
      <p:pic>
        <p:nvPicPr>
          <p:cNvPr id="39" name="Picture 9">
            <a:extLst>
              <a:ext uri="{FF2B5EF4-FFF2-40B4-BE49-F238E27FC236}">
                <a16:creationId xmlns:a16="http://schemas.microsoft.com/office/drawing/2014/main" id="{B0A02C95-14E7-8081-4834-5957F10332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4082" y="5455922"/>
            <a:ext cx="205625" cy="410728"/>
          </a:xfrm>
          <a:prstGeom prst="rect">
            <a:avLst/>
          </a:prstGeom>
        </p:spPr>
      </p:pic>
      <p:sp>
        <p:nvSpPr>
          <p:cNvPr id="40" name="TextBox 11">
            <a:extLst>
              <a:ext uri="{FF2B5EF4-FFF2-40B4-BE49-F238E27FC236}">
                <a16:creationId xmlns:a16="http://schemas.microsoft.com/office/drawing/2014/main" id="{6B740702-CE27-C80A-6CDA-6A97058F0FFA}"/>
              </a:ext>
            </a:extLst>
          </p:cNvPr>
          <p:cNvSpPr txBox="1"/>
          <p:nvPr/>
        </p:nvSpPr>
        <p:spPr>
          <a:xfrm>
            <a:off x="1776553" y="5391960"/>
            <a:ext cx="1324304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dapat mengimplementasikan user interface</a:t>
            </a:r>
            <a:endParaRPr lang="en-US" sz="3200" spc="96" dirty="0">
              <a:solidFill>
                <a:srgbClr val="191919"/>
              </a:solidFill>
              <a:latin typeface="Arial" panose="020B0604020202020204" pitchFamily="34" charset="0"/>
              <a:cs typeface="Arial" panose="020B0604020202020204" pitchFamily="34" charset="0"/>
            </a:endParaRPr>
          </a:p>
        </p:txBody>
      </p:sp>
      <p:pic>
        <p:nvPicPr>
          <p:cNvPr id="45" name="Picture 9">
            <a:extLst>
              <a:ext uri="{FF2B5EF4-FFF2-40B4-BE49-F238E27FC236}">
                <a16:creationId xmlns:a16="http://schemas.microsoft.com/office/drawing/2014/main" id="{DB6635BD-4DFA-6721-E124-CE700DB36EE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6561572"/>
            <a:ext cx="205625" cy="410728"/>
          </a:xfrm>
          <a:prstGeom prst="rect">
            <a:avLst/>
          </a:prstGeom>
        </p:spPr>
      </p:pic>
      <p:sp>
        <p:nvSpPr>
          <p:cNvPr id="46" name="TextBox 11">
            <a:extLst>
              <a:ext uri="{FF2B5EF4-FFF2-40B4-BE49-F238E27FC236}">
                <a16:creationId xmlns:a16="http://schemas.microsoft.com/office/drawing/2014/main" id="{0E5B08BD-8B6F-C288-9B1C-61678DF3E0EE}"/>
              </a:ext>
            </a:extLst>
          </p:cNvPr>
          <p:cNvSpPr txBox="1"/>
          <p:nvPr/>
        </p:nvSpPr>
        <p:spPr>
          <a:xfrm>
            <a:off x="1776553" y="6435004"/>
            <a:ext cx="13852642" cy="1103315"/>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dapat menerapkan perintah eksekusi Bahasa pemrograman &amp; mengimplementasikan pemrograman terstruktur </a:t>
            </a:r>
            <a:endParaRPr lang="en-US" sz="3200" spc="96" dirty="0">
              <a:solidFill>
                <a:srgbClr val="191919"/>
              </a:solidFill>
              <a:latin typeface="Arial" panose="020B0604020202020204" pitchFamily="34" charset="0"/>
              <a:cs typeface="Arial" panose="020B0604020202020204" pitchFamily="34" charset="0"/>
            </a:endParaRPr>
          </a:p>
        </p:txBody>
      </p:sp>
      <p:pic>
        <p:nvPicPr>
          <p:cNvPr id="47" name="Picture 9">
            <a:extLst>
              <a:ext uri="{FF2B5EF4-FFF2-40B4-BE49-F238E27FC236}">
                <a16:creationId xmlns:a16="http://schemas.microsoft.com/office/drawing/2014/main" id="{9C59C78B-E944-1992-677B-B62CEBE17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4082" y="7855975"/>
            <a:ext cx="205625" cy="410728"/>
          </a:xfrm>
          <a:prstGeom prst="rect">
            <a:avLst/>
          </a:prstGeom>
        </p:spPr>
      </p:pic>
      <p:sp>
        <p:nvSpPr>
          <p:cNvPr id="48" name="TextBox 11">
            <a:extLst>
              <a:ext uri="{FF2B5EF4-FFF2-40B4-BE49-F238E27FC236}">
                <a16:creationId xmlns:a16="http://schemas.microsoft.com/office/drawing/2014/main" id="{CF52058D-A2C3-9012-DE9C-DC8BB0BCAE12}"/>
              </a:ext>
            </a:extLst>
          </p:cNvPr>
          <p:cNvSpPr txBox="1"/>
          <p:nvPr/>
        </p:nvSpPr>
        <p:spPr>
          <a:xfrm>
            <a:off x="1776553" y="7792013"/>
            <a:ext cx="13852642" cy="1103315"/>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dapat Menyusun fungsi, file atau sumber daya pemrograman dalam organisasi yang rapi (best practice struktur folder)</a:t>
            </a:r>
            <a:endParaRPr lang="en-US" sz="3200" spc="96" dirty="0">
              <a:solidFill>
                <a:srgbClr val="191919"/>
              </a:solidFill>
              <a:latin typeface="Arial" panose="020B0604020202020204" pitchFamily="34" charset="0"/>
              <a:cs typeface="Arial" panose="020B0604020202020204" pitchFamily="34" charset="0"/>
            </a:endParaRPr>
          </a:p>
        </p:txBody>
      </p:sp>
      <p:pic>
        <p:nvPicPr>
          <p:cNvPr id="49" name="Picture 9">
            <a:extLst>
              <a:ext uri="{FF2B5EF4-FFF2-40B4-BE49-F238E27FC236}">
                <a16:creationId xmlns:a16="http://schemas.microsoft.com/office/drawing/2014/main" id="{1273E962-E1E3-2873-271D-43CD12FCC4E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9154026"/>
            <a:ext cx="205625" cy="410728"/>
          </a:xfrm>
          <a:prstGeom prst="rect">
            <a:avLst/>
          </a:prstGeom>
        </p:spPr>
      </p:pic>
      <p:sp>
        <p:nvSpPr>
          <p:cNvPr id="50" name="TextBox 11">
            <a:extLst>
              <a:ext uri="{FF2B5EF4-FFF2-40B4-BE49-F238E27FC236}">
                <a16:creationId xmlns:a16="http://schemas.microsoft.com/office/drawing/2014/main" id="{11328A70-48C9-E6AD-E64C-657BF6484DB7}"/>
              </a:ext>
            </a:extLst>
          </p:cNvPr>
          <p:cNvSpPr txBox="1"/>
          <p:nvPr/>
        </p:nvSpPr>
        <p:spPr>
          <a:xfrm>
            <a:off x="1768358" y="9090064"/>
            <a:ext cx="13852642" cy="1103315"/>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familiar dalam penggunaan library atau komponen pre-existing</a:t>
            </a:r>
            <a:endParaRPr lang="en-US" sz="3200" spc="96" dirty="0">
              <a:solidFill>
                <a:srgbClr val="191919"/>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297962"/>
            </a:xfrm>
            <a:prstGeom prst="rect">
              <a:avLst/>
            </a:prstGeom>
          </p:spPr>
          <p:txBody>
            <a:bodyPr wrap="square" lIns="0" tIns="0" rIns="0" bIns="0" rtlCol="0" anchor="t">
              <a:spAutoFit/>
            </a:bodyPr>
            <a:lstStyle/>
            <a:p>
              <a:pPr>
                <a:lnSpc>
                  <a:spcPts val="8320"/>
                </a:lnSpc>
              </a:pPr>
              <a:r>
                <a:rPr lang="en-US" sz="6000">
                  <a:solidFill>
                    <a:srgbClr val="191919"/>
                  </a:solidFill>
                  <a:latin typeface="Arial" panose="020B0604020202020204" pitchFamily="34" charset="0"/>
                  <a:cs typeface="Arial" panose="020B0604020202020204" pitchFamily="34" charset="0"/>
                </a:rPr>
                <a:t>Cara membuat file html</a:t>
              </a:r>
              <a:endParaRPr lang="en-US" sz="6000" dirty="0">
                <a:solidFill>
                  <a:srgbClr val="191919"/>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2DAB81B9-0FE6-EC15-F1A2-4D772651AA2C}"/>
              </a:ext>
            </a:extLst>
          </p:cNvPr>
          <p:cNvSpPr txBox="1"/>
          <p:nvPr/>
        </p:nvSpPr>
        <p:spPr>
          <a:xfrm>
            <a:off x="1038225" y="1498801"/>
            <a:ext cx="14401799" cy="1938992"/>
          </a:xfrm>
          <a:prstGeom prst="rect">
            <a:avLst/>
          </a:prstGeom>
          <a:noFill/>
        </p:spPr>
        <p:txBody>
          <a:bodyPr wrap="square" rtlCol="0">
            <a:spAutoFit/>
          </a:bodyPr>
          <a:lstStyle/>
          <a:p>
            <a:r>
              <a:rPr lang="en-US" sz="3000">
                <a:latin typeface="Anonymous Pro"/>
              </a:rPr>
              <a:t>3.	kemudian pilih open folder dan sesuaikan dengan folder yang ingin dibuka, dalam hal ini folder pertemuan1.</a:t>
            </a:r>
          </a:p>
          <a:p>
            <a:endParaRPr lang="en-US" sz="3000">
              <a:latin typeface="Anonymous Pro"/>
            </a:endParaRPr>
          </a:p>
          <a:p>
            <a:pPr algn="just"/>
            <a:r>
              <a:rPr lang="en-US" sz="3000">
                <a:latin typeface="Anonymous Pro"/>
              </a:rPr>
              <a:t>      </a:t>
            </a:r>
            <a:endParaRPr lang="en-ID" sz="3000">
              <a:latin typeface="Anonymous Pro"/>
            </a:endParaRPr>
          </a:p>
        </p:txBody>
      </p:sp>
      <p:pic>
        <p:nvPicPr>
          <p:cNvPr id="12" name="Picture 11">
            <a:extLst>
              <a:ext uri="{FF2B5EF4-FFF2-40B4-BE49-F238E27FC236}">
                <a16:creationId xmlns:a16="http://schemas.microsoft.com/office/drawing/2014/main" id="{2A875D6F-06AE-5B78-7571-078AB25C3EAA}"/>
              </a:ext>
            </a:extLst>
          </p:cNvPr>
          <p:cNvPicPr>
            <a:picLocks noChangeAspect="1"/>
          </p:cNvPicPr>
          <p:nvPr/>
        </p:nvPicPr>
        <p:blipFill>
          <a:blip r:embed="rId2"/>
          <a:stretch>
            <a:fillRect/>
          </a:stretch>
        </p:blipFill>
        <p:spPr>
          <a:xfrm>
            <a:off x="1038225" y="2983923"/>
            <a:ext cx="8245023" cy="4364504"/>
          </a:xfrm>
          <a:prstGeom prst="rect">
            <a:avLst/>
          </a:prstGeom>
        </p:spPr>
      </p:pic>
      <p:pic>
        <p:nvPicPr>
          <p:cNvPr id="3" name="Picture 2">
            <a:extLst>
              <a:ext uri="{FF2B5EF4-FFF2-40B4-BE49-F238E27FC236}">
                <a16:creationId xmlns:a16="http://schemas.microsoft.com/office/drawing/2014/main" id="{299BC2FA-A478-FEEB-DBB9-FDFAD716A000}"/>
              </a:ext>
            </a:extLst>
          </p:cNvPr>
          <p:cNvPicPr>
            <a:picLocks noChangeAspect="1"/>
          </p:cNvPicPr>
          <p:nvPr/>
        </p:nvPicPr>
        <p:blipFill>
          <a:blip r:embed="rId3"/>
          <a:stretch>
            <a:fillRect/>
          </a:stretch>
        </p:blipFill>
        <p:spPr>
          <a:xfrm>
            <a:off x="9555062" y="2991543"/>
            <a:ext cx="2616334" cy="4007056"/>
          </a:xfrm>
          <a:prstGeom prst="rect">
            <a:avLst/>
          </a:prstGeom>
        </p:spPr>
      </p:pic>
      <p:pic>
        <p:nvPicPr>
          <p:cNvPr id="9" name="Picture 8">
            <a:extLst>
              <a:ext uri="{FF2B5EF4-FFF2-40B4-BE49-F238E27FC236}">
                <a16:creationId xmlns:a16="http://schemas.microsoft.com/office/drawing/2014/main" id="{67F47E2B-4F2A-3A19-BF5E-40C3C880A167}"/>
              </a:ext>
            </a:extLst>
          </p:cNvPr>
          <p:cNvPicPr>
            <a:picLocks noChangeAspect="1"/>
          </p:cNvPicPr>
          <p:nvPr/>
        </p:nvPicPr>
        <p:blipFill>
          <a:blip r:embed="rId4"/>
          <a:stretch>
            <a:fillRect/>
          </a:stretch>
        </p:blipFill>
        <p:spPr>
          <a:xfrm>
            <a:off x="12649200" y="6057900"/>
            <a:ext cx="4836786" cy="3647251"/>
          </a:xfrm>
          <a:prstGeom prst="rect">
            <a:avLst/>
          </a:prstGeom>
        </p:spPr>
      </p:pic>
    </p:spTree>
    <p:extLst>
      <p:ext uri="{BB962C8B-B14F-4D97-AF65-F5344CB8AC3E}">
        <p14:creationId xmlns:p14="http://schemas.microsoft.com/office/powerpoint/2010/main" val="119371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297962"/>
            </a:xfrm>
            <a:prstGeom prst="rect">
              <a:avLst/>
            </a:prstGeom>
          </p:spPr>
          <p:txBody>
            <a:bodyPr wrap="square" lIns="0" tIns="0" rIns="0" bIns="0" rtlCol="0" anchor="t">
              <a:spAutoFit/>
            </a:bodyPr>
            <a:lstStyle/>
            <a:p>
              <a:pPr>
                <a:lnSpc>
                  <a:spcPts val="8320"/>
                </a:lnSpc>
              </a:pPr>
              <a:r>
                <a:rPr lang="en-US" sz="6000">
                  <a:solidFill>
                    <a:srgbClr val="191919"/>
                  </a:solidFill>
                  <a:latin typeface="Arial" panose="020B0604020202020204" pitchFamily="34" charset="0"/>
                  <a:cs typeface="Arial" panose="020B0604020202020204" pitchFamily="34" charset="0"/>
                </a:rPr>
                <a:t>Cara membuat file html</a:t>
              </a:r>
              <a:endParaRPr lang="en-US" sz="6000" dirty="0">
                <a:solidFill>
                  <a:srgbClr val="191919"/>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2DAB81B9-0FE6-EC15-F1A2-4D772651AA2C}"/>
              </a:ext>
            </a:extLst>
          </p:cNvPr>
          <p:cNvSpPr txBox="1"/>
          <p:nvPr/>
        </p:nvSpPr>
        <p:spPr>
          <a:xfrm>
            <a:off x="1038225" y="1498801"/>
            <a:ext cx="14401799" cy="1938992"/>
          </a:xfrm>
          <a:prstGeom prst="rect">
            <a:avLst/>
          </a:prstGeom>
          <a:noFill/>
        </p:spPr>
        <p:txBody>
          <a:bodyPr wrap="square" rtlCol="0">
            <a:spAutoFit/>
          </a:bodyPr>
          <a:lstStyle/>
          <a:p>
            <a:r>
              <a:rPr lang="en-US" sz="3000">
                <a:latin typeface="Anonymous Pro"/>
              </a:rPr>
              <a:t>4.	Buat file baru dengan cara klik icon yang diberikan tanda merah, kemudian berikan nama index.html</a:t>
            </a:r>
          </a:p>
          <a:p>
            <a:endParaRPr lang="en-US" sz="3000">
              <a:latin typeface="Anonymous Pro"/>
            </a:endParaRPr>
          </a:p>
          <a:p>
            <a:pPr algn="just"/>
            <a:r>
              <a:rPr lang="en-US" sz="3000">
                <a:latin typeface="Anonymous Pro"/>
              </a:rPr>
              <a:t>      </a:t>
            </a:r>
            <a:endParaRPr lang="en-ID" sz="3000">
              <a:latin typeface="Anonymous Pro"/>
            </a:endParaRPr>
          </a:p>
        </p:txBody>
      </p:sp>
      <p:pic>
        <p:nvPicPr>
          <p:cNvPr id="4" name="Picture 3">
            <a:extLst>
              <a:ext uri="{FF2B5EF4-FFF2-40B4-BE49-F238E27FC236}">
                <a16:creationId xmlns:a16="http://schemas.microsoft.com/office/drawing/2014/main" id="{000EE610-C2FE-FA43-191F-ED7C9EC72EF6}"/>
              </a:ext>
            </a:extLst>
          </p:cNvPr>
          <p:cNvPicPr>
            <a:picLocks noChangeAspect="1"/>
          </p:cNvPicPr>
          <p:nvPr/>
        </p:nvPicPr>
        <p:blipFill>
          <a:blip r:embed="rId2"/>
          <a:stretch>
            <a:fillRect/>
          </a:stretch>
        </p:blipFill>
        <p:spPr>
          <a:xfrm>
            <a:off x="1143000" y="2892157"/>
            <a:ext cx="13006685" cy="6956106"/>
          </a:xfrm>
          <a:prstGeom prst="rect">
            <a:avLst/>
          </a:prstGeom>
        </p:spPr>
      </p:pic>
    </p:spTree>
    <p:extLst>
      <p:ext uri="{BB962C8B-B14F-4D97-AF65-F5344CB8AC3E}">
        <p14:creationId xmlns:p14="http://schemas.microsoft.com/office/powerpoint/2010/main" val="60354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297962"/>
            </a:xfrm>
            <a:prstGeom prst="rect">
              <a:avLst/>
            </a:prstGeom>
          </p:spPr>
          <p:txBody>
            <a:bodyPr wrap="square" lIns="0" tIns="0" rIns="0" bIns="0" rtlCol="0" anchor="t">
              <a:spAutoFit/>
            </a:bodyPr>
            <a:lstStyle/>
            <a:p>
              <a:pPr>
                <a:lnSpc>
                  <a:spcPts val="8320"/>
                </a:lnSpc>
              </a:pPr>
              <a:r>
                <a:rPr lang="en-US" sz="6000">
                  <a:solidFill>
                    <a:srgbClr val="191919"/>
                  </a:solidFill>
                  <a:latin typeface="Arial" panose="020B0604020202020204" pitchFamily="34" charset="0"/>
                  <a:cs typeface="Arial" panose="020B0604020202020204" pitchFamily="34" charset="0"/>
                </a:rPr>
                <a:t>Cara membuat file html</a:t>
              </a:r>
              <a:endParaRPr lang="en-US" sz="6000" dirty="0">
                <a:solidFill>
                  <a:srgbClr val="191919"/>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2DAB81B9-0FE6-EC15-F1A2-4D772651AA2C}"/>
              </a:ext>
            </a:extLst>
          </p:cNvPr>
          <p:cNvSpPr txBox="1"/>
          <p:nvPr/>
        </p:nvSpPr>
        <p:spPr>
          <a:xfrm>
            <a:off x="1038225" y="1498801"/>
            <a:ext cx="14401799" cy="1938992"/>
          </a:xfrm>
          <a:prstGeom prst="rect">
            <a:avLst/>
          </a:prstGeom>
          <a:noFill/>
        </p:spPr>
        <p:txBody>
          <a:bodyPr wrap="square" rtlCol="0">
            <a:spAutoFit/>
          </a:bodyPr>
          <a:lstStyle/>
          <a:p>
            <a:r>
              <a:rPr lang="en-US" sz="3000">
                <a:latin typeface="Anonymous Pro"/>
              </a:rPr>
              <a:t>5.	File html telah berhasil dibuat, dan syntax dibawah merupakan struktur dari html. Kita akan menggali lebih dalam terkait dengan struktur html pada slide berikutnya.</a:t>
            </a:r>
          </a:p>
          <a:p>
            <a:endParaRPr lang="en-US" sz="3000">
              <a:latin typeface="Anonymous Pro"/>
            </a:endParaRPr>
          </a:p>
          <a:p>
            <a:pPr algn="just"/>
            <a:r>
              <a:rPr lang="en-US" sz="3000">
                <a:latin typeface="Anonymous Pro"/>
              </a:rPr>
              <a:t>      </a:t>
            </a:r>
            <a:endParaRPr lang="en-ID" sz="3000">
              <a:latin typeface="Anonymous Pro"/>
            </a:endParaRPr>
          </a:p>
        </p:txBody>
      </p:sp>
      <p:pic>
        <p:nvPicPr>
          <p:cNvPr id="10" name="Picture 9">
            <a:extLst>
              <a:ext uri="{FF2B5EF4-FFF2-40B4-BE49-F238E27FC236}">
                <a16:creationId xmlns:a16="http://schemas.microsoft.com/office/drawing/2014/main" id="{855FEC57-90DF-6EC5-39E5-A04F81E6FD75}"/>
              </a:ext>
            </a:extLst>
          </p:cNvPr>
          <p:cNvPicPr>
            <a:picLocks noChangeAspect="1"/>
          </p:cNvPicPr>
          <p:nvPr/>
        </p:nvPicPr>
        <p:blipFill>
          <a:blip r:embed="rId2"/>
          <a:stretch>
            <a:fillRect/>
          </a:stretch>
        </p:blipFill>
        <p:spPr>
          <a:xfrm>
            <a:off x="1038225" y="3086100"/>
            <a:ext cx="14049375" cy="5611973"/>
          </a:xfrm>
          <a:prstGeom prst="rect">
            <a:avLst/>
          </a:prstGeom>
        </p:spPr>
      </p:pic>
    </p:spTree>
    <p:extLst>
      <p:ext uri="{BB962C8B-B14F-4D97-AF65-F5344CB8AC3E}">
        <p14:creationId xmlns:p14="http://schemas.microsoft.com/office/powerpoint/2010/main" val="64952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Struktur HTML</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23</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4" name="TextBox 3">
            <a:extLst>
              <a:ext uri="{FF2B5EF4-FFF2-40B4-BE49-F238E27FC236}">
                <a16:creationId xmlns:a16="http://schemas.microsoft.com/office/drawing/2014/main" id="{85E2E88A-2EDE-949E-450C-F2E4B53238AD}"/>
              </a:ext>
            </a:extLst>
          </p:cNvPr>
          <p:cNvSpPr txBox="1"/>
          <p:nvPr/>
        </p:nvSpPr>
        <p:spPr>
          <a:xfrm>
            <a:off x="999173" y="1520310"/>
            <a:ext cx="13487400" cy="630942"/>
          </a:xfrm>
          <a:prstGeom prst="rect">
            <a:avLst/>
          </a:prstGeom>
          <a:noFill/>
        </p:spPr>
        <p:txBody>
          <a:bodyPr wrap="square" rtlCol="0">
            <a:spAutoFit/>
          </a:bodyPr>
          <a:lstStyle/>
          <a:p>
            <a:r>
              <a:rPr lang="en-US" sz="3500">
                <a:latin typeface="Anonymous Pro"/>
              </a:rPr>
              <a:t>Pada pembahasan sebelumnya, kita telah memiliki struktur berikut.</a:t>
            </a:r>
            <a:endParaRPr lang="en-ID" sz="3500">
              <a:latin typeface="Anonymous Pro"/>
            </a:endParaRPr>
          </a:p>
        </p:txBody>
      </p:sp>
      <p:pic>
        <p:nvPicPr>
          <p:cNvPr id="10" name="Picture 9">
            <a:extLst>
              <a:ext uri="{FF2B5EF4-FFF2-40B4-BE49-F238E27FC236}">
                <a16:creationId xmlns:a16="http://schemas.microsoft.com/office/drawing/2014/main" id="{741225B8-A263-6083-0ACC-D6B94F12507B}"/>
              </a:ext>
            </a:extLst>
          </p:cNvPr>
          <p:cNvPicPr>
            <a:picLocks noChangeAspect="1"/>
          </p:cNvPicPr>
          <p:nvPr/>
        </p:nvPicPr>
        <p:blipFill>
          <a:blip r:embed="rId2"/>
          <a:stretch>
            <a:fillRect/>
          </a:stretch>
        </p:blipFill>
        <p:spPr>
          <a:xfrm>
            <a:off x="1061810" y="3040718"/>
            <a:ext cx="10528477" cy="4205563"/>
          </a:xfrm>
          <a:prstGeom prst="rect">
            <a:avLst/>
          </a:prstGeom>
        </p:spPr>
      </p:pic>
      <p:sp>
        <p:nvSpPr>
          <p:cNvPr id="2" name="TextBox 1">
            <a:extLst>
              <a:ext uri="{FF2B5EF4-FFF2-40B4-BE49-F238E27FC236}">
                <a16:creationId xmlns:a16="http://schemas.microsoft.com/office/drawing/2014/main" id="{DA62D26F-F1B6-A5DC-FD0C-6DF0D0E31D1D}"/>
              </a:ext>
            </a:extLst>
          </p:cNvPr>
          <p:cNvSpPr txBox="1"/>
          <p:nvPr/>
        </p:nvSpPr>
        <p:spPr>
          <a:xfrm>
            <a:off x="12177026" y="2687290"/>
            <a:ext cx="4343400" cy="7632859"/>
          </a:xfrm>
          <a:prstGeom prst="rect">
            <a:avLst/>
          </a:prstGeom>
          <a:noFill/>
        </p:spPr>
        <p:txBody>
          <a:bodyPr wrap="square" rtlCol="0">
            <a:spAutoFit/>
          </a:bodyPr>
          <a:lstStyle/>
          <a:p>
            <a:pPr marL="457200" indent="-457200">
              <a:buFont typeface="Arial" panose="020B0604020202020204" pitchFamily="34" charset="0"/>
              <a:buChar char="•"/>
            </a:pPr>
            <a:r>
              <a:rPr lang="en-US" sz="3500">
                <a:latin typeface="Anonymous Pro"/>
              </a:rPr>
              <a:t>&lt;html&gt; sebagai root dokumen, mengindikasikan bahwa file tersebut merupakan file html.</a:t>
            </a:r>
          </a:p>
          <a:p>
            <a:endParaRPr lang="en-US" sz="3500">
              <a:latin typeface="Anonymous Pro"/>
            </a:endParaRPr>
          </a:p>
          <a:p>
            <a:pPr marL="457200" indent="-457200">
              <a:buFont typeface="Arial" panose="020B0604020202020204" pitchFamily="34" charset="0"/>
              <a:buChar char="•"/>
            </a:pPr>
            <a:r>
              <a:rPr lang="en-US" sz="3500">
                <a:latin typeface="Anonymous Pro"/>
              </a:rPr>
              <a:t>&lt;head&gt; sebuah elemen / tag yang biasanya berisi informasi-informasi seperti meta, link,dan lain sebagainya.</a:t>
            </a:r>
            <a:endParaRPr lang="en-ID" sz="3500">
              <a:latin typeface="Anonymous Pro"/>
            </a:endParaRPr>
          </a:p>
        </p:txBody>
      </p:sp>
      <p:sp>
        <p:nvSpPr>
          <p:cNvPr id="3" name="TextBox 2">
            <a:extLst>
              <a:ext uri="{FF2B5EF4-FFF2-40B4-BE49-F238E27FC236}">
                <a16:creationId xmlns:a16="http://schemas.microsoft.com/office/drawing/2014/main" id="{A103999F-744A-CE86-2276-93BE2DB57F50}"/>
              </a:ext>
            </a:extLst>
          </p:cNvPr>
          <p:cNvSpPr txBox="1"/>
          <p:nvPr/>
        </p:nvSpPr>
        <p:spPr>
          <a:xfrm>
            <a:off x="762000" y="7629108"/>
            <a:ext cx="11415026" cy="2246769"/>
          </a:xfrm>
          <a:prstGeom prst="rect">
            <a:avLst/>
          </a:prstGeom>
          <a:noFill/>
        </p:spPr>
        <p:txBody>
          <a:bodyPr wrap="square" rtlCol="0">
            <a:spAutoFit/>
          </a:bodyPr>
          <a:lstStyle/>
          <a:p>
            <a:pPr marL="457200" indent="-457200">
              <a:buFont typeface="Arial" panose="020B0604020202020204" pitchFamily="34" charset="0"/>
              <a:buChar char="•"/>
            </a:pPr>
            <a:r>
              <a:rPr lang="en-US" sz="3500">
                <a:latin typeface="Anonymous Pro"/>
              </a:rPr>
              <a:t>&lt;title&gt; sebagai judul dokumen</a:t>
            </a:r>
          </a:p>
          <a:p>
            <a:endParaRPr lang="en-US" sz="3500">
              <a:latin typeface="Anonymous Pro"/>
            </a:endParaRPr>
          </a:p>
          <a:p>
            <a:pPr marL="457200" indent="-457200">
              <a:buFont typeface="Arial" panose="020B0604020202020204" pitchFamily="34" charset="0"/>
              <a:buChar char="•"/>
            </a:pPr>
            <a:r>
              <a:rPr lang="en-US" sz="3500">
                <a:latin typeface="Anonymous Pro"/>
              </a:rPr>
              <a:t>&lt;body&gt; tempat kita menuliskan elemen-elemen html dan juga sebagai area yang akan diperlihatkan di browser.</a:t>
            </a:r>
            <a:endParaRPr lang="en-ID" sz="3500">
              <a:latin typeface="Anonymous Pro"/>
            </a:endParaRPr>
          </a:p>
        </p:txBody>
      </p:sp>
    </p:spTree>
    <p:extLst>
      <p:ext uri="{BB962C8B-B14F-4D97-AF65-F5344CB8AC3E}">
        <p14:creationId xmlns:p14="http://schemas.microsoft.com/office/powerpoint/2010/main" val="329222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HTML Headings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24</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C76C8021-0CC2-ABE7-B48B-484698D605A1}"/>
              </a:ext>
            </a:extLst>
          </p:cNvPr>
          <p:cNvSpPr txBox="1"/>
          <p:nvPr/>
        </p:nvSpPr>
        <p:spPr>
          <a:xfrm>
            <a:off x="1038226" y="2171700"/>
            <a:ext cx="15344774" cy="2308324"/>
          </a:xfrm>
          <a:prstGeom prst="rect">
            <a:avLst/>
          </a:prstGeom>
          <a:noFill/>
        </p:spPr>
        <p:txBody>
          <a:bodyPr wrap="square" rtlCol="0">
            <a:spAutoFit/>
          </a:bodyPr>
          <a:lstStyle/>
          <a:p>
            <a:pPr algn="just"/>
            <a:r>
              <a:rPr lang="en-US" sz="3600">
                <a:latin typeface="Anonymous Pro"/>
              </a:rPr>
              <a:t>Untuk menampilkan sebuah heading, kita menggunakan element h1 – h6. Setiap levelnya menunjukan kepentingan yang berbeda, sebagai contoh, h1 merupakan heading terbesar yang biasanya digunakan sebagai judul awal di sebuah halaman web. Sedangkan h2 dan seterusnya biasanya digunakan sebagai sub judul.</a:t>
            </a:r>
            <a:endParaRPr lang="en-ID" sz="3600">
              <a:latin typeface="Anonymous Pro"/>
            </a:endParaRPr>
          </a:p>
        </p:txBody>
      </p:sp>
      <p:pic>
        <p:nvPicPr>
          <p:cNvPr id="9" name="Picture 8">
            <a:extLst>
              <a:ext uri="{FF2B5EF4-FFF2-40B4-BE49-F238E27FC236}">
                <a16:creationId xmlns:a16="http://schemas.microsoft.com/office/drawing/2014/main" id="{1379CD28-1DF4-A9CC-6503-1EE404C7213D}"/>
              </a:ext>
            </a:extLst>
          </p:cNvPr>
          <p:cNvPicPr>
            <a:picLocks noChangeAspect="1"/>
          </p:cNvPicPr>
          <p:nvPr/>
        </p:nvPicPr>
        <p:blipFill>
          <a:blip r:embed="rId2"/>
          <a:stretch>
            <a:fillRect/>
          </a:stretch>
        </p:blipFill>
        <p:spPr>
          <a:xfrm>
            <a:off x="1219200" y="4876990"/>
            <a:ext cx="7403715" cy="4838510"/>
          </a:xfrm>
          <a:prstGeom prst="rect">
            <a:avLst/>
          </a:prstGeom>
        </p:spPr>
      </p:pic>
      <p:pic>
        <p:nvPicPr>
          <p:cNvPr id="11" name="Picture 10">
            <a:extLst>
              <a:ext uri="{FF2B5EF4-FFF2-40B4-BE49-F238E27FC236}">
                <a16:creationId xmlns:a16="http://schemas.microsoft.com/office/drawing/2014/main" id="{ED8A7EAD-E713-83E3-B5C6-EE95AC555185}"/>
              </a:ext>
            </a:extLst>
          </p:cNvPr>
          <p:cNvPicPr>
            <a:picLocks noChangeAspect="1"/>
          </p:cNvPicPr>
          <p:nvPr/>
        </p:nvPicPr>
        <p:blipFill>
          <a:blip r:embed="rId3"/>
          <a:stretch>
            <a:fillRect/>
          </a:stretch>
        </p:blipFill>
        <p:spPr>
          <a:xfrm>
            <a:off x="10980603" y="4876990"/>
            <a:ext cx="5432877" cy="4452998"/>
          </a:xfrm>
          <a:prstGeom prst="rect">
            <a:avLst/>
          </a:prstGeom>
        </p:spPr>
      </p:pic>
      <p:cxnSp>
        <p:nvCxnSpPr>
          <p:cNvPr id="13" name="Straight Arrow Connector 12">
            <a:extLst>
              <a:ext uri="{FF2B5EF4-FFF2-40B4-BE49-F238E27FC236}">
                <a16:creationId xmlns:a16="http://schemas.microsoft.com/office/drawing/2014/main" id="{6A61736E-59C3-AFC1-B75D-0223E9B0EEE7}"/>
              </a:ext>
            </a:extLst>
          </p:cNvPr>
          <p:cNvCxnSpPr>
            <a:cxnSpLocks/>
          </p:cNvCxnSpPr>
          <p:nvPr/>
        </p:nvCxnSpPr>
        <p:spPr>
          <a:xfrm>
            <a:off x="8915400" y="7296245"/>
            <a:ext cx="1447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488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HTML Paragraph</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25</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55466D70-BED5-D2E9-04F2-8910F0610F91}"/>
              </a:ext>
            </a:extLst>
          </p:cNvPr>
          <p:cNvSpPr txBox="1"/>
          <p:nvPr/>
        </p:nvSpPr>
        <p:spPr>
          <a:xfrm>
            <a:off x="1038226" y="1778920"/>
            <a:ext cx="15344774" cy="1754326"/>
          </a:xfrm>
          <a:prstGeom prst="rect">
            <a:avLst/>
          </a:prstGeom>
          <a:noFill/>
        </p:spPr>
        <p:txBody>
          <a:bodyPr wrap="square" rtlCol="0">
            <a:spAutoFit/>
          </a:bodyPr>
          <a:lstStyle/>
          <a:p>
            <a:pPr algn="just"/>
            <a:r>
              <a:rPr lang="en-US" sz="3600">
                <a:latin typeface="Anonymous Pro"/>
              </a:rPr>
              <a:t>Untuk dapat menuliskan sebuah paragraph di html, kita dapat menggunakan element &lt;p&gt;. </a:t>
            </a:r>
          </a:p>
          <a:p>
            <a:pPr algn="just"/>
            <a:endParaRPr lang="en-US" sz="3600">
              <a:latin typeface="Anonymous Pro"/>
            </a:endParaRPr>
          </a:p>
        </p:txBody>
      </p:sp>
      <p:sp>
        <p:nvSpPr>
          <p:cNvPr id="11" name="Arrow: Right 10">
            <a:extLst>
              <a:ext uri="{FF2B5EF4-FFF2-40B4-BE49-F238E27FC236}">
                <a16:creationId xmlns:a16="http://schemas.microsoft.com/office/drawing/2014/main" id="{1C7AC9B5-9E9D-AA11-D727-9CFEE13934A8}"/>
              </a:ext>
            </a:extLst>
          </p:cNvPr>
          <p:cNvSpPr/>
          <p:nvPr/>
        </p:nvSpPr>
        <p:spPr>
          <a:xfrm rot="5400000">
            <a:off x="7620000" y="7552369"/>
            <a:ext cx="9144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7" name="Picture 16">
            <a:extLst>
              <a:ext uri="{FF2B5EF4-FFF2-40B4-BE49-F238E27FC236}">
                <a16:creationId xmlns:a16="http://schemas.microsoft.com/office/drawing/2014/main" id="{D5644B1C-C6C4-089F-43E1-D118E3023F07}"/>
              </a:ext>
            </a:extLst>
          </p:cNvPr>
          <p:cNvPicPr>
            <a:picLocks noChangeAspect="1"/>
          </p:cNvPicPr>
          <p:nvPr/>
        </p:nvPicPr>
        <p:blipFill>
          <a:blip r:embed="rId2"/>
          <a:stretch>
            <a:fillRect/>
          </a:stretch>
        </p:blipFill>
        <p:spPr>
          <a:xfrm>
            <a:off x="1038226" y="3281786"/>
            <a:ext cx="14353010" cy="3964834"/>
          </a:xfrm>
          <a:prstGeom prst="rect">
            <a:avLst/>
          </a:prstGeom>
        </p:spPr>
      </p:pic>
      <p:pic>
        <p:nvPicPr>
          <p:cNvPr id="23" name="Picture 22">
            <a:extLst>
              <a:ext uri="{FF2B5EF4-FFF2-40B4-BE49-F238E27FC236}">
                <a16:creationId xmlns:a16="http://schemas.microsoft.com/office/drawing/2014/main" id="{99D69234-8851-EDE2-188A-C026D16CA141}"/>
              </a:ext>
            </a:extLst>
          </p:cNvPr>
          <p:cNvPicPr>
            <a:picLocks noChangeAspect="1"/>
          </p:cNvPicPr>
          <p:nvPr/>
        </p:nvPicPr>
        <p:blipFill>
          <a:blip r:embed="rId3"/>
          <a:stretch>
            <a:fillRect/>
          </a:stretch>
        </p:blipFill>
        <p:spPr>
          <a:xfrm>
            <a:off x="240029" y="8588326"/>
            <a:ext cx="16640070" cy="1698674"/>
          </a:xfrm>
          <a:prstGeom prst="rect">
            <a:avLst/>
          </a:prstGeom>
        </p:spPr>
      </p:pic>
    </p:spTree>
    <p:extLst>
      <p:ext uri="{BB962C8B-B14F-4D97-AF65-F5344CB8AC3E}">
        <p14:creationId xmlns:p14="http://schemas.microsoft.com/office/powerpoint/2010/main" val="207840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Comments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26</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F54C12C5-B2E0-A19E-ACA1-73704E8CFFDE}"/>
              </a:ext>
            </a:extLst>
          </p:cNvPr>
          <p:cNvSpPr txBox="1"/>
          <p:nvPr/>
        </p:nvSpPr>
        <p:spPr>
          <a:xfrm>
            <a:off x="1038226" y="1781781"/>
            <a:ext cx="15344774" cy="2308324"/>
          </a:xfrm>
          <a:prstGeom prst="rect">
            <a:avLst/>
          </a:prstGeom>
          <a:noFill/>
        </p:spPr>
        <p:txBody>
          <a:bodyPr wrap="square" rtlCol="0">
            <a:spAutoFit/>
          </a:bodyPr>
          <a:lstStyle/>
          <a:p>
            <a:pPr marL="571500" indent="-571500" algn="just">
              <a:buFont typeface="Arial" panose="020B0604020202020204" pitchFamily="34" charset="0"/>
              <a:buChar char="•"/>
            </a:pPr>
            <a:r>
              <a:rPr lang="en-US" sz="3600">
                <a:latin typeface="Anonymous Pro"/>
              </a:rPr>
              <a:t>Komentar tidak akan di render browser</a:t>
            </a:r>
          </a:p>
          <a:p>
            <a:pPr marL="571500" indent="-571500" algn="just">
              <a:buFont typeface="Arial" panose="020B0604020202020204" pitchFamily="34" charset="0"/>
              <a:buChar char="•"/>
            </a:pPr>
            <a:r>
              <a:rPr lang="en-US" sz="3600">
                <a:latin typeface="Anonymous Pro"/>
              </a:rPr>
              <a:t>Komentar biasanya digunakan untuk memberikan informasi pada suatu kode</a:t>
            </a:r>
          </a:p>
          <a:p>
            <a:pPr marL="571500" indent="-571500" algn="just">
              <a:buFont typeface="Arial" panose="020B0604020202020204" pitchFamily="34" charset="0"/>
              <a:buChar char="•"/>
            </a:pPr>
            <a:r>
              <a:rPr lang="en-US" sz="3600">
                <a:latin typeface="Anonymous Pro"/>
              </a:rPr>
              <a:t>Dapat digunakan Ketika ingin debugging</a:t>
            </a:r>
          </a:p>
          <a:p>
            <a:pPr marL="571500" indent="-571500" algn="just">
              <a:buFont typeface="Arial" panose="020B0604020202020204" pitchFamily="34" charset="0"/>
              <a:buChar char="•"/>
            </a:pPr>
            <a:r>
              <a:rPr lang="en-ID" sz="3600">
                <a:latin typeface="Anonymous Pro"/>
              </a:rPr>
              <a:t>Pada visual studio code, tekan ctrl + / untuk menulis komentar</a:t>
            </a:r>
          </a:p>
        </p:txBody>
      </p:sp>
      <p:pic>
        <p:nvPicPr>
          <p:cNvPr id="5" name="Picture 4">
            <a:extLst>
              <a:ext uri="{FF2B5EF4-FFF2-40B4-BE49-F238E27FC236}">
                <a16:creationId xmlns:a16="http://schemas.microsoft.com/office/drawing/2014/main" id="{7ED70053-3BEC-C82D-6810-9DF1C622C69C}"/>
              </a:ext>
            </a:extLst>
          </p:cNvPr>
          <p:cNvPicPr>
            <a:picLocks noChangeAspect="1"/>
          </p:cNvPicPr>
          <p:nvPr/>
        </p:nvPicPr>
        <p:blipFill>
          <a:blip r:embed="rId2"/>
          <a:stretch>
            <a:fillRect/>
          </a:stretch>
        </p:blipFill>
        <p:spPr>
          <a:xfrm>
            <a:off x="534353" y="4610100"/>
            <a:ext cx="16352520" cy="5242285"/>
          </a:xfrm>
          <a:prstGeom prst="rect">
            <a:avLst/>
          </a:prstGeom>
        </p:spPr>
      </p:pic>
    </p:spTree>
    <p:extLst>
      <p:ext uri="{BB962C8B-B14F-4D97-AF65-F5344CB8AC3E}">
        <p14:creationId xmlns:p14="http://schemas.microsoft.com/office/powerpoint/2010/main" val="19526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Spacing</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27</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3F0BC9CE-E92B-C111-B6D2-003029D81ED2}"/>
              </a:ext>
            </a:extLst>
          </p:cNvPr>
          <p:cNvSpPr txBox="1"/>
          <p:nvPr/>
        </p:nvSpPr>
        <p:spPr>
          <a:xfrm>
            <a:off x="1026319" y="1713478"/>
            <a:ext cx="15344774" cy="646331"/>
          </a:xfrm>
          <a:prstGeom prst="rect">
            <a:avLst/>
          </a:prstGeom>
          <a:noFill/>
        </p:spPr>
        <p:txBody>
          <a:bodyPr wrap="square" rtlCol="0">
            <a:spAutoFit/>
          </a:bodyPr>
          <a:lstStyle/>
          <a:p>
            <a:pPr algn="just"/>
            <a:r>
              <a:rPr lang="en-US" sz="3600">
                <a:latin typeface="Anonymous Pro"/>
              </a:rPr>
              <a:t>Secara default, white spacing pada browser akan di hiraukan.</a:t>
            </a:r>
            <a:endParaRPr lang="en-ID" sz="3600">
              <a:latin typeface="Anonymous Pro"/>
            </a:endParaRPr>
          </a:p>
        </p:txBody>
      </p:sp>
      <p:pic>
        <p:nvPicPr>
          <p:cNvPr id="5" name="Picture 4">
            <a:extLst>
              <a:ext uri="{FF2B5EF4-FFF2-40B4-BE49-F238E27FC236}">
                <a16:creationId xmlns:a16="http://schemas.microsoft.com/office/drawing/2014/main" id="{136F9DD1-7454-3689-28D3-157354E586DA}"/>
              </a:ext>
            </a:extLst>
          </p:cNvPr>
          <p:cNvPicPr>
            <a:picLocks noChangeAspect="1"/>
          </p:cNvPicPr>
          <p:nvPr/>
        </p:nvPicPr>
        <p:blipFill>
          <a:blip r:embed="rId2"/>
          <a:stretch>
            <a:fillRect/>
          </a:stretch>
        </p:blipFill>
        <p:spPr>
          <a:xfrm>
            <a:off x="1143000" y="2494469"/>
            <a:ext cx="10210800" cy="4765041"/>
          </a:xfrm>
          <a:prstGeom prst="rect">
            <a:avLst/>
          </a:prstGeom>
        </p:spPr>
      </p:pic>
      <p:pic>
        <p:nvPicPr>
          <p:cNvPr id="10" name="Picture 9">
            <a:extLst>
              <a:ext uri="{FF2B5EF4-FFF2-40B4-BE49-F238E27FC236}">
                <a16:creationId xmlns:a16="http://schemas.microsoft.com/office/drawing/2014/main" id="{F5917800-3DCC-9BFD-DDC3-5A0835781A5E}"/>
              </a:ext>
            </a:extLst>
          </p:cNvPr>
          <p:cNvPicPr>
            <a:picLocks noChangeAspect="1"/>
          </p:cNvPicPr>
          <p:nvPr/>
        </p:nvPicPr>
        <p:blipFill>
          <a:blip r:embed="rId3"/>
          <a:stretch>
            <a:fillRect/>
          </a:stretch>
        </p:blipFill>
        <p:spPr>
          <a:xfrm>
            <a:off x="1981200" y="8859935"/>
            <a:ext cx="8464985" cy="1358970"/>
          </a:xfrm>
          <a:prstGeom prst="rect">
            <a:avLst/>
          </a:prstGeom>
        </p:spPr>
      </p:pic>
      <p:sp>
        <p:nvSpPr>
          <p:cNvPr id="3" name="Arrow: Right 2">
            <a:extLst>
              <a:ext uri="{FF2B5EF4-FFF2-40B4-BE49-F238E27FC236}">
                <a16:creationId xmlns:a16="http://schemas.microsoft.com/office/drawing/2014/main" id="{70C7CC1A-C0B9-C734-7DEC-3C2B0AC62FBE}"/>
              </a:ext>
            </a:extLst>
          </p:cNvPr>
          <p:cNvSpPr/>
          <p:nvPr/>
        </p:nvSpPr>
        <p:spPr>
          <a:xfrm rot="5400000">
            <a:off x="5577673" y="7759685"/>
            <a:ext cx="741378" cy="60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6191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Empty element</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28</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538ACBA8-645A-7055-B945-E07FFBB16401}"/>
              </a:ext>
            </a:extLst>
          </p:cNvPr>
          <p:cNvSpPr txBox="1"/>
          <p:nvPr/>
        </p:nvSpPr>
        <p:spPr>
          <a:xfrm>
            <a:off x="1026319" y="1947907"/>
            <a:ext cx="15344774" cy="2308324"/>
          </a:xfrm>
          <a:prstGeom prst="rect">
            <a:avLst/>
          </a:prstGeom>
          <a:noFill/>
        </p:spPr>
        <p:txBody>
          <a:bodyPr wrap="square" rtlCol="0">
            <a:spAutoFit/>
          </a:bodyPr>
          <a:lstStyle/>
          <a:p>
            <a:pPr algn="just"/>
            <a:r>
              <a:rPr lang="en-US" sz="3600">
                <a:latin typeface="Anonymous Pro"/>
              </a:rPr>
              <a:t>Empty element atau elemen kosong adalah sebuah elemen yang tidak perlu menggunakan tag penutup.</a:t>
            </a:r>
          </a:p>
          <a:p>
            <a:pPr algn="just"/>
            <a:endParaRPr lang="en-US" sz="3600">
              <a:latin typeface="Anonymous Pro"/>
            </a:endParaRPr>
          </a:p>
          <a:p>
            <a:pPr algn="just"/>
            <a:r>
              <a:rPr lang="en-ID" sz="3600">
                <a:latin typeface="Anonymous Pro"/>
              </a:rPr>
              <a:t>Contoh elemen-elemen kosong adalah : </a:t>
            </a:r>
          </a:p>
        </p:txBody>
      </p:sp>
      <p:sp>
        <p:nvSpPr>
          <p:cNvPr id="4" name="TextBox 3">
            <a:extLst>
              <a:ext uri="{FF2B5EF4-FFF2-40B4-BE49-F238E27FC236}">
                <a16:creationId xmlns:a16="http://schemas.microsoft.com/office/drawing/2014/main" id="{9BB64D3C-BE61-4746-A350-C9D8F2A1E177}"/>
              </a:ext>
            </a:extLst>
          </p:cNvPr>
          <p:cNvSpPr txBox="1"/>
          <p:nvPr/>
        </p:nvSpPr>
        <p:spPr>
          <a:xfrm>
            <a:off x="1565805" y="4807296"/>
            <a:ext cx="15344774" cy="2308324"/>
          </a:xfrm>
          <a:prstGeom prst="rect">
            <a:avLst/>
          </a:prstGeom>
          <a:noFill/>
        </p:spPr>
        <p:txBody>
          <a:bodyPr wrap="square" rtlCol="0">
            <a:spAutoFit/>
          </a:bodyPr>
          <a:lstStyle/>
          <a:p>
            <a:pPr marL="571500" indent="-571500" algn="just">
              <a:buFont typeface="Arial" panose="020B0604020202020204" pitchFamily="34" charset="0"/>
              <a:buChar char="•"/>
            </a:pPr>
            <a:r>
              <a:rPr lang="en-US" sz="3600">
                <a:latin typeface="Anonymous Pro"/>
              </a:rPr>
              <a:t>&lt;br&gt;</a:t>
            </a:r>
          </a:p>
          <a:p>
            <a:pPr marL="571500" indent="-571500" algn="just">
              <a:buFont typeface="Arial" panose="020B0604020202020204" pitchFamily="34" charset="0"/>
              <a:buChar char="•"/>
            </a:pPr>
            <a:r>
              <a:rPr lang="en-US" sz="3600">
                <a:latin typeface="Anonymous Pro"/>
              </a:rPr>
              <a:t>&lt;hr&gt;</a:t>
            </a:r>
          </a:p>
          <a:p>
            <a:pPr marL="571500" indent="-571500" algn="just">
              <a:buFont typeface="Arial" panose="020B0604020202020204" pitchFamily="34" charset="0"/>
              <a:buChar char="•"/>
            </a:pPr>
            <a:r>
              <a:rPr lang="en-US" sz="3600">
                <a:latin typeface="Anonymous Pro"/>
              </a:rPr>
              <a:t>&lt;img&gt;</a:t>
            </a:r>
          </a:p>
          <a:p>
            <a:pPr marL="571500" indent="-571500" algn="just">
              <a:buFont typeface="Arial" panose="020B0604020202020204" pitchFamily="34" charset="0"/>
              <a:buChar char="•"/>
            </a:pPr>
            <a:r>
              <a:rPr lang="en-US" sz="3600">
                <a:latin typeface="Anonymous Pro"/>
              </a:rPr>
              <a:t>….</a:t>
            </a:r>
          </a:p>
        </p:txBody>
      </p:sp>
    </p:spTree>
    <p:extLst>
      <p:ext uri="{BB962C8B-B14F-4D97-AF65-F5344CB8AC3E}">
        <p14:creationId xmlns:p14="http://schemas.microsoft.com/office/powerpoint/2010/main" val="402916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HTML Boilerplate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29</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31E66186-3966-B3A4-C5B9-898378DE5A7A}"/>
              </a:ext>
            </a:extLst>
          </p:cNvPr>
          <p:cNvSpPr txBox="1"/>
          <p:nvPr/>
        </p:nvSpPr>
        <p:spPr>
          <a:xfrm>
            <a:off x="1182053" y="3252379"/>
            <a:ext cx="15344774" cy="2308324"/>
          </a:xfrm>
          <a:prstGeom prst="rect">
            <a:avLst/>
          </a:prstGeom>
          <a:noFill/>
        </p:spPr>
        <p:txBody>
          <a:bodyPr wrap="square" rtlCol="0">
            <a:spAutoFit/>
          </a:bodyPr>
          <a:lstStyle/>
          <a:p>
            <a:pPr algn="just"/>
            <a:r>
              <a:rPr lang="en-US" sz="3600">
                <a:latin typeface="Anonymous Pro"/>
              </a:rPr>
              <a:t>Dengan menggunakan visual studio code, kita dapat membuat struktur html / boilerplate tanpa harus menulis struktur tersebut satu per satu.</a:t>
            </a:r>
          </a:p>
          <a:p>
            <a:pPr algn="just"/>
            <a:endParaRPr lang="en-US" sz="3600">
              <a:latin typeface="Anonymous Pro"/>
            </a:endParaRPr>
          </a:p>
          <a:p>
            <a:pPr algn="just"/>
            <a:r>
              <a:rPr lang="en-ID" sz="3600">
                <a:latin typeface="Anonymous Pro"/>
              </a:rPr>
              <a:t>Struktur html dapat di buat dengan hanya menuliskan ! + tab atau html:5 + tab</a:t>
            </a:r>
          </a:p>
        </p:txBody>
      </p:sp>
      <p:sp>
        <p:nvSpPr>
          <p:cNvPr id="3" name="TextBox 2">
            <a:extLst>
              <a:ext uri="{FF2B5EF4-FFF2-40B4-BE49-F238E27FC236}">
                <a16:creationId xmlns:a16="http://schemas.microsoft.com/office/drawing/2014/main" id="{32DDE5DA-8D86-D637-0103-5A57F6645361}"/>
              </a:ext>
            </a:extLst>
          </p:cNvPr>
          <p:cNvSpPr txBox="1"/>
          <p:nvPr/>
        </p:nvSpPr>
        <p:spPr>
          <a:xfrm>
            <a:off x="1166813" y="2095500"/>
            <a:ext cx="15344774" cy="646331"/>
          </a:xfrm>
          <a:prstGeom prst="rect">
            <a:avLst/>
          </a:prstGeom>
          <a:noFill/>
        </p:spPr>
        <p:txBody>
          <a:bodyPr wrap="square" rtlCol="0">
            <a:spAutoFit/>
          </a:bodyPr>
          <a:lstStyle/>
          <a:p>
            <a:pPr algn="just"/>
            <a:r>
              <a:rPr lang="en-US" sz="3600">
                <a:latin typeface="Anonymous Pro"/>
              </a:rPr>
              <a:t>Boilerplate bisa disebut sebagai template awal struktur html.</a:t>
            </a:r>
            <a:endParaRPr lang="en-ID" sz="3600">
              <a:latin typeface="Anonymous Pro"/>
            </a:endParaRPr>
          </a:p>
        </p:txBody>
      </p:sp>
      <p:pic>
        <p:nvPicPr>
          <p:cNvPr id="11" name="Picture 10">
            <a:extLst>
              <a:ext uri="{FF2B5EF4-FFF2-40B4-BE49-F238E27FC236}">
                <a16:creationId xmlns:a16="http://schemas.microsoft.com/office/drawing/2014/main" id="{F2D0F2EE-C779-6F64-7978-1738C67098A3}"/>
              </a:ext>
            </a:extLst>
          </p:cNvPr>
          <p:cNvPicPr>
            <a:picLocks noChangeAspect="1"/>
          </p:cNvPicPr>
          <p:nvPr/>
        </p:nvPicPr>
        <p:blipFill>
          <a:blip r:embed="rId2"/>
          <a:stretch>
            <a:fillRect/>
          </a:stretch>
        </p:blipFill>
        <p:spPr>
          <a:xfrm>
            <a:off x="457200" y="6362700"/>
            <a:ext cx="8249074" cy="2025754"/>
          </a:xfrm>
          <a:prstGeom prst="rect">
            <a:avLst/>
          </a:prstGeom>
        </p:spPr>
      </p:pic>
      <p:pic>
        <p:nvPicPr>
          <p:cNvPr id="13" name="Picture 12">
            <a:extLst>
              <a:ext uri="{FF2B5EF4-FFF2-40B4-BE49-F238E27FC236}">
                <a16:creationId xmlns:a16="http://schemas.microsoft.com/office/drawing/2014/main" id="{FBC59E84-6A27-77A0-9B33-60FE6CF7E207}"/>
              </a:ext>
            </a:extLst>
          </p:cNvPr>
          <p:cNvPicPr>
            <a:picLocks noChangeAspect="1"/>
          </p:cNvPicPr>
          <p:nvPr/>
        </p:nvPicPr>
        <p:blipFill>
          <a:blip r:embed="rId3"/>
          <a:stretch>
            <a:fillRect/>
          </a:stretch>
        </p:blipFill>
        <p:spPr>
          <a:xfrm>
            <a:off x="10091600" y="6144934"/>
            <a:ext cx="6788499" cy="2863997"/>
          </a:xfrm>
          <a:prstGeom prst="rect">
            <a:avLst/>
          </a:prstGeom>
        </p:spPr>
      </p:pic>
      <p:sp>
        <p:nvSpPr>
          <p:cNvPr id="14" name="Arrow: Right 13">
            <a:extLst>
              <a:ext uri="{FF2B5EF4-FFF2-40B4-BE49-F238E27FC236}">
                <a16:creationId xmlns:a16="http://schemas.microsoft.com/office/drawing/2014/main" id="{E9B40676-9D92-5CE6-A0A9-0104689F3ACF}"/>
              </a:ext>
            </a:extLst>
          </p:cNvPr>
          <p:cNvSpPr/>
          <p:nvPr/>
        </p:nvSpPr>
        <p:spPr>
          <a:xfrm>
            <a:off x="8991600" y="7200900"/>
            <a:ext cx="735087"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2841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7D231-648D-183A-6D3C-1402C9A5FE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B5E7399-1C37-9326-6055-8154F0C1490A}"/>
              </a:ext>
            </a:extLst>
          </p:cNvPr>
          <p:cNvGrpSpPr/>
          <p:nvPr/>
        </p:nvGrpSpPr>
        <p:grpSpPr>
          <a:xfrm>
            <a:off x="16880099" y="1089288"/>
            <a:ext cx="758402" cy="8108537"/>
            <a:chOff x="0" y="0"/>
            <a:chExt cx="1011203" cy="10811383"/>
          </a:xfrm>
        </p:grpSpPr>
        <p:sp>
          <p:nvSpPr>
            <p:cNvPr id="3" name="AutoShape 3">
              <a:extLst>
                <a:ext uri="{FF2B5EF4-FFF2-40B4-BE49-F238E27FC236}">
                  <a16:creationId xmlns:a16="http://schemas.microsoft.com/office/drawing/2014/main" id="{79DE2E4D-F722-DF2D-C26F-C64FF4AB28CA}"/>
                </a:ext>
              </a:extLst>
            </p:cNvPr>
            <p:cNvSpPr/>
            <p:nvPr/>
          </p:nvSpPr>
          <p:spPr>
            <a:xfrm>
              <a:off x="486551" y="0"/>
              <a:ext cx="38100" cy="4013200"/>
            </a:xfrm>
            <a:prstGeom prst="rect">
              <a:avLst/>
            </a:prstGeom>
            <a:solidFill>
              <a:srgbClr val="191919"/>
            </a:solidFill>
          </p:spPr>
        </p:sp>
        <p:sp>
          <p:nvSpPr>
            <p:cNvPr id="4" name="TextBox 4">
              <a:extLst>
                <a:ext uri="{FF2B5EF4-FFF2-40B4-BE49-F238E27FC236}">
                  <a16:creationId xmlns:a16="http://schemas.microsoft.com/office/drawing/2014/main" id="{19700F90-03E5-7240-DEEB-AA6996A3C4E7}"/>
                </a:ext>
              </a:extLst>
            </p:cNvPr>
            <p:cNvSpPr txBox="1"/>
            <p:nvPr/>
          </p:nvSpPr>
          <p:spPr>
            <a:xfrm>
              <a:off x="0" y="5050270"/>
              <a:ext cx="1011203" cy="653693"/>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03</a:t>
              </a:r>
            </a:p>
          </p:txBody>
        </p:sp>
        <p:sp>
          <p:nvSpPr>
            <p:cNvPr id="5" name="AutoShape 5">
              <a:extLst>
                <a:ext uri="{FF2B5EF4-FFF2-40B4-BE49-F238E27FC236}">
                  <a16:creationId xmlns:a16="http://schemas.microsoft.com/office/drawing/2014/main" id="{CF9F576B-8D42-B194-0DCF-21226A4F99EF}"/>
                </a:ext>
              </a:extLst>
            </p:cNvPr>
            <p:cNvSpPr/>
            <p:nvPr/>
          </p:nvSpPr>
          <p:spPr>
            <a:xfrm>
              <a:off x="486551" y="6798183"/>
              <a:ext cx="38100" cy="4013200"/>
            </a:xfrm>
            <a:prstGeom prst="rect">
              <a:avLst/>
            </a:prstGeom>
            <a:solidFill>
              <a:srgbClr val="191919"/>
            </a:solidFill>
          </p:spPr>
        </p:sp>
      </p:grpSp>
      <p:grpSp>
        <p:nvGrpSpPr>
          <p:cNvPr id="6" name="Group 6">
            <a:extLst>
              <a:ext uri="{FF2B5EF4-FFF2-40B4-BE49-F238E27FC236}">
                <a16:creationId xmlns:a16="http://schemas.microsoft.com/office/drawing/2014/main" id="{023A7B54-C952-C42B-0F56-909CD43F6A44}"/>
              </a:ext>
            </a:extLst>
          </p:cNvPr>
          <p:cNvGrpSpPr/>
          <p:nvPr/>
        </p:nvGrpSpPr>
        <p:grpSpPr>
          <a:xfrm>
            <a:off x="925886" y="1235182"/>
            <a:ext cx="10275514" cy="1281883"/>
            <a:chOff x="44003" y="235593"/>
            <a:chExt cx="13700685" cy="1709177"/>
          </a:xfrm>
        </p:grpSpPr>
        <p:sp>
          <p:nvSpPr>
            <p:cNvPr id="7" name="AutoShape 7">
              <a:extLst>
                <a:ext uri="{FF2B5EF4-FFF2-40B4-BE49-F238E27FC236}">
                  <a16:creationId xmlns:a16="http://schemas.microsoft.com/office/drawing/2014/main" id="{E41758A6-1856-D4C4-D5B9-81FF3EAE0F43}"/>
                </a:ext>
              </a:extLst>
            </p:cNvPr>
            <p:cNvSpPr/>
            <p:nvPr/>
          </p:nvSpPr>
          <p:spPr>
            <a:xfrm flipV="1">
              <a:off x="64167" y="1883811"/>
              <a:ext cx="12626421" cy="60959"/>
            </a:xfrm>
            <a:prstGeom prst="rect">
              <a:avLst/>
            </a:prstGeom>
            <a:solidFill>
              <a:srgbClr val="191919"/>
            </a:solidFill>
          </p:spPr>
        </p:sp>
        <p:sp>
          <p:nvSpPr>
            <p:cNvPr id="8" name="TextBox 8">
              <a:extLst>
                <a:ext uri="{FF2B5EF4-FFF2-40B4-BE49-F238E27FC236}">
                  <a16:creationId xmlns:a16="http://schemas.microsoft.com/office/drawing/2014/main" id="{3539B592-09A5-36E7-6136-28E67534C0BF}"/>
                </a:ext>
              </a:extLst>
            </p:cNvPr>
            <p:cNvSpPr txBox="1"/>
            <p:nvPr/>
          </p:nvSpPr>
          <p:spPr>
            <a:xfrm>
              <a:off x="44003" y="235593"/>
              <a:ext cx="13700685" cy="1419192"/>
            </a:xfrm>
            <a:prstGeom prst="rect">
              <a:avLst/>
            </a:prstGeom>
          </p:spPr>
          <p:txBody>
            <a:bodyPr wrap="square" lIns="0" tIns="0" rIns="0" bIns="0" rtlCol="0" anchor="t">
              <a:spAutoFit/>
            </a:bodyPr>
            <a:lstStyle/>
            <a:p>
              <a:pPr>
                <a:lnSpc>
                  <a:spcPts val="8320"/>
                </a:lnSpc>
              </a:pPr>
              <a:r>
                <a:rPr lang="en-US" sz="9000">
                  <a:solidFill>
                    <a:srgbClr val="191919"/>
                  </a:solidFill>
                  <a:latin typeface="Arial" panose="020B0604020202020204" pitchFamily="34" charset="0"/>
                  <a:cs typeface="Arial" panose="020B0604020202020204" pitchFamily="34" charset="0"/>
                </a:rPr>
                <a:t>Pembahasan Part1</a:t>
              </a:r>
              <a:endParaRPr lang="en-US" sz="9000" dirty="0">
                <a:solidFill>
                  <a:srgbClr val="191919"/>
                </a:solidFill>
                <a:latin typeface="Arial" panose="020B0604020202020204" pitchFamily="34" charset="0"/>
                <a:cs typeface="Arial" panose="020B0604020202020204" pitchFamily="34" charset="0"/>
              </a:endParaRPr>
            </a:p>
          </p:txBody>
        </p:sp>
      </p:grpSp>
      <p:pic>
        <p:nvPicPr>
          <p:cNvPr id="9" name="Picture 9">
            <a:extLst>
              <a:ext uri="{FF2B5EF4-FFF2-40B4-BE49-F238E27FC236}">
                <a16:creationId xmlns:a16="http://schemas.microsoft.com/office/drawing/2014/main" id="{5F393675-54A2-E8FE-329F-3932F5ECC37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3386054"/>
            <a:ext cx="205625" cy="410728"/>
          </a:xfrm>
          <a:prstGeom prst="rect">
            <a:avLst/>
          </a:prstGeom>
        </p:spPr>
      </p:pic>
      <p:sp>
        <p:nvSpPr>
          <p:cNvPr id="11" name="TextBox 11">
            <a:extLst>
              <a:ext uri="{FF2B5EF4-FFF2-40B4-BE49-F238E27FC236}">
                <a16:creationId xmlns:a16="http://schemas.microsoft.com/office/drawing/2014/main" id="{7D24C12B-E555-9E4A-6325-7A92D118246E}"/>
              </a:ext>
            </a:extLst>
          </p:cNvPr>
          <p:cNvSpPr txBox="1"/>
          <p:nvPr/>
        </p:nvSpPr>
        <p:spPr>
          <a:xfrm>
            <a:off x="1768358" y="3322092"/>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Frontend vs Backend</a:t>
            </a:r>
            <a:endParaRPr lang="en-US" sz="3200" spc="96" dirty="0">
              <a:solidFill>
                <a:srgbClr val="191919"/>
              </a:solidFill>
              <a:latin typeface="Arial" panose="020B0604020202020204" pitchFamily="34" charset="0"/>
              <a:cs typeface="Arial" panose="020B0604020202020204" pitchFamily="34" charset="0"/>
            </a:endParaRPr>
          </a:p>
        </p:txBody>
      </p:sp>
      <p:sp>
        <p:nvSpPr>
          <p:cNvPr id="20" name="TextBox 11">
            <a:extLst>
              <a:ext uri="{FF2B5EF4-FFF2-40B4-BE49-F238E27FC236}">
                <a16:creationId xmlns:a16="http://schemas.microsoft.com/office/drawing/2014/main" id="{75F4C764-5BCC-1846-6FA5-AC80E8CA3AFA}"/>
              </a:ext>
            </a:extLst>
          </p:cNvPr>
          <p:cNvSpPr txBox="1"/>
          <p:nvPr/>
        </p:nvSpPr>
        <p:spPr>
          <a:xfrm>
            <a:off x="1768358" y="4436793"/>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Cara kerja Website</a:t>
            </a:r>
            <a:endParaRPr lang="en-US" sz="3200" spc="96" dirty="0">
              <a:solidFill>
                <a:srgbClr val="191919"/>
              </a:solidFill>
              <a:latin typeface="Arial" panose="020B0604020202020204" pitchFamily="34" charset="0"/>
              <a:cs typeface="Arial" panose="020B0604020202020204" pitchFamily="34" charset="0"/>
            </a:endParaRPr>
          </a:p>
        </p:txBody>
      </p:sp>
      <p:sp>
        <p:nvSpPr>
          <p:cNvPr id="21" name="TextBox 11">
            <a:extLst>
              <a:ext uri="{FF2B5EF4-FFF2-40B4-BE49-F238E27FC236}">
                <a16:creationId xmlns:a16="http://schemas.microsoft.com/office/drawing/2014/main" id="{880E5BCA-B3C6-9F03-5038-9836C48DF4BB}"/>
              </a:ext>
            </a:extLst>
          </p:cNvPr>
          <p:cNvSpPr txBox="1"/>
          <p:nvPr/>
        </p:nvSpPr>
        <p:spPr>
          <a:xfrm>
            <a:off x="1748306" y="5458378"/>
            <a:ext cx="432597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Teknologi Website</a:t>
            </a:r>
            <a:endParaRPr lang="en-US" sz="3200" spc="96" dirty="0">
              <a:solidFill>
                <a:srgbClr val="191919"/>
              </a:solidFill>
              <a:latin typeface="Arial" panose="020B0604020202020204" pitchFamily="34" charset="0"/>
              <a:cs typeface="Arial" panose="020B0604020202020204" pitchFamily="34" charset="0"/>
            </a:endParaRPr>
          </a:p>
        </p:txBody>
      </p:sp>
      <p:sp>
        <p:nvSpPr>
          <p:cNvPr id="22" name="TextBox 11">
            <a:extLst>
              <a:ext uri="{FF2B5EF4-FFF2-40B4-BE49-F238E27FC236}">
                <a16:creationId xmlns:a16="http://schemas.microsoft.com/office/drawing/2014/main" id="{86211ECA-FD9F-1D35-264E-752EB6A80F46}"/>
              </a:ext>
            </a:extLst>
          </p:cNvPr>
          <p:cNvSpPr txBox="1"/>
          <p:nvPr/>
        </p:nvSpPr>
        <p:spPr>
          <a:xfrm>
            <a:off x="1768357" y="6463282"/>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Tools yang dibutuhkan</a:t>
            </a:r>
            <a:endParaRPr lang="en-US" sz="3200" spc="96" dirty="0">
              <a:solidFill>
                <a:srgbClr val="191919"/>
              </a:solidFill>
              <a:latin typeface="Arial" panose="020B0604020202020204" pitchFamily="34" charset="0"/>
              <a:cs typeface="Arial" panose="020B0604020202020204" pitchFamily="34" charset="0"/>
            </a:endParaRPr>
          </a:p>
        </p:txBody>
      </p:sp>
      <p:sp>
        <p:nvSpPr>
          <p:cNvPr id="23" name="TextBox 11">
            <a:extLst>
              <a:ext uri="{FF2B5EF4-FFF2-40B4-BE49-F238E27FC236}">
                <a16:creationId xmlns:a16="http://schemas.microsoft.com/office/drawing/2014/main" id="{88C5B65C-A184-3900-A483-DDB96EA6F414}"/>
              </a:ext>
            </a:extLst>
          </p:cNvPr>
          <p:cNvSpPr txBox="1"/>
          <p:nvPr/>
        </p:nvSpPr>
        <p:spPr>
          <a:xfrm>
            <a:off x="1768358" y="7577983"/>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Pengenalan HTML</a:t>
            </a:r>
            <a:endParaRPr lang="en-US" sz="3200" spc="96" dirty="0">
              <a:solidFill>
                <a:srgbClr val="191919"/>
              </a:solidFill>
              <a:latin typeface="Arial" panose="020B0604020202020204" pitchFamily="34" charset="0"/>
              <a:cs typeface="Arial" panose="020B0604020202020204" pitchFamily="34" charset="0"/>
            </a:endParaRPr>
          </a:p>
        </p:txBody>
      </p:sp>
      <p:pic>
        <p:nvPicPr>
          <p:cNvPr id="24" name="Picture 9">
            <a:extLst>
              <a:ext uri="{FF2B5EF4-FFF2-40B4-BE49-F238E27FC236}">
                <a16:creationId xmlns:a16="http://schemas.microsoft.com/office/drawing/2014/main" id="{32D39920-68D7-53FC-6F54-3D3BA54CED9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6" y="4447988"/>
            <a:ext cx="205625" cy="410728"/>
          </a:xfrm>
          <a:prstGeom prst="rect">
            <a:avLst/>
          </a:prstGeom>
        </p:spPr>
      </p:pic>
      <p:pic>
        <p:nvPicPr>
          <p:cNvPr id="25" name="Picture 9">
            <a:extLst>
              <a:ext uri="{FF2B5EF4-FFF2-40B4-BE49-F238E27FC236}">
                <a16:creationId xmlns:a16="http://schemas.microsoft.com/office/drawing/2014/main" id="{944EBB7A-6A69-B2A3-E910-9FA4DC5DC7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6" y="5509922"/>
            <a:ext cx="205625" cy="410728"/>
          </a:xfrm>
          <a:prstGeom prst="rect">
            <a:avLst/>
          </a:prstGeom>
        </p:spPr>
      </p:pic>
      <p:pic>
        <p:nvPicPr>
          <p:cNvPr id="26" name="Picture 9">
            <a:extLst>
              <a:ext uri="{FF2B5EF4-FFF2-40B4-BE49-F238E27FC236}">
                <a16:creationId xmlns:a16="http://schemas.microsoft.com/office/drawing/2014/main" id="{A75319AD-E1FB-7CB4-61D7-14E08BA0487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6" y="6560000"/>
            <a:ext cx="205625" cy="410728"/>
          </a:xfrm>
          <a:prstGeom prst="rect">
            <a:avLst/>
          </a:prstGeom>
        </p:spPr>
      </p:pic>
      <p:pic>
        <p:nvPicPr>
          <p:cNvPr id="27" name="Picture 9">
            <a:extLst>
              <a:ext uri="{FF2B5EF4-FFF2-40B4-BE49-F238E27FC236}">
                <a16:creationId xmlns:a16="http://schemas.microsoft.com/office/drawing/2014/main" id="{8757CB80-A841-FAE8-D6CA-6022485CB4A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41009" y="7635736"/>
            <a:ext cx="205625" cy="410728"/>
          </a:xfrm>
          <a:prstGeom prst="rect">
            <a:avLst/>
          </a:prstGeom>
        </p:spPr>
      </p:pic>
      <p:sp>
        <p:nvSpPr>
          <p:cNvPr id="12" name="TextBox 11">
            <a:extLst>
              <a:ext uri="{FF2B5EF4-FFF2-40B4-BE49-F238E27FC236}">
                <a16:creationId xmlns:a16="http://schemas.microsoft.com/office/drawing/2014/main" id="{DE436B14-3086-9D18-5DC6-52D3CB288669}"/>
              </a:ext>
            </a:extLst>
          </p:cNvPr>
          <p:cNvSpPr txBox="1"/>
          <p:nvPr/>
        </p:nvSpPr>
        <p:spPr>
          <a:xfrm>
            <a:off x="7543736" y="3324866"/>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Struktur HTML</a:t>
            </a:r>
            <a:endParaRPr lang="en-US" sz="3200" spc="96" dirty="0">
              <a:solidFill>
                <a:srgbClr val="191919"/>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D502280-0196-47D2-5360-B8CB734B833D}"/>
              </a:ext>
            </a:extLst>
          </p:cNvPr>
          <p:cNvSpPr txBox="1"/>
          <p:nvPr/>
        </p:nvSpPr>
        <p:spPr>
          <a:xfrm>
            <a:off x="7543736" y="4447988"/>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Tag (element) HTML</a:t>
            </a:r>
            <a:endParaRPr lang="en-US" sz="3200" spc="96" dirty="0">
              <a:solidFill>
                <a:srgbClr val="191919"/>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253FF0D-D316-69EF-0C7E-750DE3F6B953}"/>
              </a:ext>
            </a:extLst>
          </p:cNvPr>
          <p:cNvSpPr txBox="1"/>
          <p:nvPr/>
        </p:nvSpPr>
        <p:spPr>
          <a:xfrm>
            <a:off x="7543799" y="5483775"/>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Headings</a:t>
            </a:r>
            <a:endParaRPr lang="en-US" sz="3200" spc="96" dirty="0">
              <a:solidFill>
                <a:srgbClr val="191919"/>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C688778-46AA-1858-0C03-CEBF5A85A727}"/>
              </a:ext>
            </a:extLst>
          </p:cNvPr>
          <p:cNvSpPr txBox="1"/>
          <p:nvPr/>
        </p:nvSpPr>
        <p:spPr>
          <a:xfrm>
            <a:off x="7543799" y="6519923"/>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Paragraphs</a:t>
            </a:r>
            <a:endParaRPr lang="en-US" sz="3200" spc="96" dirty="0">
              <a:solidFill>
                <a:srgbClr val="191919"/>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2F7D815A-C48B-B5F1-32AF-5B3B85767607}"/>
              </a:ext>
            </a:extLst>
          </p:cNvPr>
          <p:cNvSpPr txBox="1"/>
          <p:nvPr/>
        </p:nvSpPr>
        <p:spPr>
          <a:xfrm>
            <a:off x="7543736" y="7577983"/>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White Spacing</a:t>
            </a:r>
            <a:endParaRPr lang="en-US" sz="3200" spc="96" dirty="0">
              <a:solidFill>
                <a:srgbClr val="191919"/>
              </a:solidFill>
              <a:latin typeface="Arial" panose="020B0604020202020204" pitchFamily="34" charset="0"/>
              <a:cs typeface="Arial" panose="020B0604020202020204" pitchFamily="34" charset="0"/>
            </a:endParaRPr>
          </a:p>
        </p:txBody>
      </p:sp>
      <p:pic>
        <p:nvPicPr>
          <p:cNvPr id="17" name="Picture 9">
            <a:extLst>
              <a:ext uri="{FF2B5EF4-FFF2-40B4-BE49-F238E27FC236}">
                <a16:creationId xmlns:a16="http://schemas.microsoft.com/office/drawing/2014/main" id="{88D64A62-568A-ADE4-497A-A570C075D1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16930" y="3386054"/>
            <a:ext cx="205625" cy="410728"/>
          </a:xfrm>
          <a:prstGeom prst="rect">
            <a:avLst/>
          </a:prstGeom>
        </p:spPr>
      </p:pic>
      <p:pic>
        <p:nvPicPr>
          <p:cNvPr id="18" name="Picture 9">
            <a:extLst>
              <a:ext uri="{FF2B5EF4-FFF2-40B4-BE49-F238E27FC236}">
                <a16:creationId xmlns:a16="http://schemas.microsoft.com/office/drawing/2014/main" id="{48990C96-DDBB-72CE-1551-416D0A627D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16930" y="4460406"/>
            <a:ext cx="205625" cy="410728"/>
          </a:xfrm>
          <a:prstGeom prst="rect">
            <a:avLst/>
          </a:prstGeom>
        </p:spPr>
      </p:pic>
      <p:pic>
        <p:nvPicPr>
          <p:cNvPr id="19" name="Picture 9">
            <a:extLst>
              <a:ext uri="{FF2B5EF4-FFF2-40B4-BE49-F238E27FC236}">
                <a16:creationId xmlns:a16="http://schemas.microsoft.com/office/drawing/2014/main" id="{7861CC4B-DE71-4017-730A-68630196687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22820" y="5583316"/>
            <a:ext cx="205625" cy="410728"/>
          </a:xfrm>
          <a:prstGeom prst="rect">
            <a:avLst/>
          </a:prstGeom>
        </p:spPr>
      </p:pic>
      <p:pic>
        <p:nvPicPr>
          <p:cNvPr id="28" name="Picture 9">
            <a:extLst>
              <a:ext uri="{FF2B5EF4-FFF2-40B4-BE49-F238E27FC236}">
                <a16:creationId xmlns:a16="http://schemas.microsoft.com/office/drawing/2014/main" id="{2E89278F-27D8-417A-4E9E-ABD6041C20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16930" y="6608452"/>
            <a:ext cx="205625" cy="410728"/>
          </a:xfrm>
          <a:prstGeom prst="rect">
            <a:avLst/>
          </a:prstGeom>
        </p:spPr>
      </p:pic>
      <p:pic>
        <p:nvPicPr>
          <p:cNvPr id="29" name="Picture 9">
            <a:extLst>
              <a:ext uri="{FF2B5EF4-FFF2-40B4-BE49-F238E27FC236}">
                <a16:creationId xmlns:a16="http://schemas.microsoft.com/office/drawing/2014/main" id="{454F3D2E-8EE7-2887-6545-7594ABE8239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22820" y="7635736"/>
            <a:ext cx="205625" cy="410728"/>
          </a:xfrm>
          <a:prstGeom prst="rect">
            <a:avLst/>
          </a:prstGeom>
        </p:spPr>
      </p:pic>
      <p:pic>
        <p:nvPicPr>
          <p:cNvPr id="10" name="Picture 9">
            <a:extLst>
              <a:ext uri="{FF2B5EF4-FFF2-40B4-BE49-F238E27FC236}">
                <a16:creationId xmlns:a16="http://schemas.microsoft.com/office/drawing/2014/main" id="{2AAACBCE-D0AA-B216-377C-A1372A89134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59580" y="3386054"/>
            <a:ext cx="205625" cy="410728"/>
          </a:xfrm>
          <a:prstGeom prst="rect">
            <a:avLst/>
          </a:prstGeom>
        </p:spPr>
      </p:pic>
      <p:sp>
        <p:nvSpPr>
          <p:cNvPr id="30" name="TextBox 29">
            <a:extLst>
              <a:ext uri="{FF2B5EF4-FFF2-40B4-BE49-F238E27FC236}">
                <a16:creationId xmlns:a16="http://schemas.microsoft.com/office/drawing/2014/main" id="{0039573E-3619-1986-3F85-0B395DEEFFF1}"/>
              </a:ext>
            </a:extLst>
          </p:cNvPr>
          <p:cNvSpPr txBox="1"/>
          <p:nvPr/>
        </p:nvSpPr>
        <p:spPr>
          <a:xfrm>
            <a:off x="13106400" y="3322092"/>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Links</a:t>
            </a:r>
            <a:endParaRPr lang="en-US" sz="3200" spc="96" dirty="0">
              <a:solidFill>
                <a:srgbClr val="191919"/>
              </a:solidFill>
              <a:latin typeface="Arial" panose="020B0604020202020204" pitchFamily="34" charset="0"/>
              <a:cs typeface="Arial" panose="020B0604020202020204" pitchFamily="34" charset="0"/>
            </a:endParaRPr>
          </a:p>
        </p:txBody>
      </p:sp>
      <p:pic>
        <p:nvPicPr>
          <p:cNvPr id="31" name="Picture 9">
            <a:extLst>
              <a:ext uri="{FF2B5EF4-FFF2-40B4-BE49-F238E27FC236}">
                <a16:creationId xmlns:a16="http://schemas.microsoft.com/office/drawing/2014/main" id="{734416FF-0834-D79D-FEEB-2D1181DF1B2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56210" y="4447988"/>
            <a:ext cx="205625" cy="410728"/>
          </a:xfrm>
          <a:prstGeom prst="rect">
            <a:avLst/>
          </a:prstGeom>
        </p:spPr>
      </p:pic>
      <p:sp>
        <p:nvSpPr>
          <p:cNvPr id="32" name="TextBox 31">
            <a:extLst>
              <a:ext uri="{FF2B5EF4-FFF2-40B4-BE49-F238E27FC236}">
                <a16:creationId xmlns:a16="http://schemas.microsoft.com/office/drawing/2014/main" id="{84806574-BB87-41E9-15CF-B88F5ED8FCA1}"/>
              </a:ext>
            </a:extLst>
          </p:cNvPr>
          <p:cNvSpPr txBox="1"/>
          <p:nvPr/>
        </p:nvSpPr>
        <p:spPr>
          <a:xfrm>
            <a:off x="13106400" y="4363011"/>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Attributes</a:t>
            </a:r>
            <a:endParaRPr lang="en-US" sz="3200" spc="96" dirty="0">
              <a:solidFill>
                <a:srgbClr val="191919"/>
              </a:solidFill>
              <a:latin typeface="Arial" panose="020B0604020202020204" pitchFamily="34" charset="0"/>
              <a:cs typeface="Arial" panose="020B0604020202020204" pitchFamily="34" charset="0"/>
            </a:endParaRPr>
          </a:p>
        </p:txBody>
      </p:sp>
      <p:pic>
        <p:nvPicPr>
          <p:cNvPr id="34" name="Picture 9">
            <a:extLst>
              <a:ext uri="{FF2B5EF4-FFF2-40B4-BE49-F238E27FC236}">
                <a16:creationId xmlns:a16="http://schemas.microsoft.com/office/drawing/2014/main" id="{072792D6-6E76-350F-F08E-E2FF8C7E32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63390" y="5583316"/>
            <a:ext cx="205625" cy="410728"/>
          </a:xfrm>
          <a:prstGeom prst="rect">
            <a:avLst/>
          </a:prstGeom>
        </p:spPr>
      </p:pic>
      <p:sp>
        <p:nvSpPr>
          <p:cNvPr id="35" name="TextBox 34">
            <a:extLst>
              <a:ext uri="{FF2B5EF4-FFF2-40B4-BE49-F238E27FC236}">
                <a16:creationId xmlns:a16="http://schemas.microsoft.com/office/drawing/2014/main" id="{69999818-A8CB-33F6-B154-3357F89CCE90}"/>
              </a:ext>
            </a:extLst>
          </p:cNvPr>
          <p:cNvSpPr txBox="1"/>
          <p:nvPr/>
        </p:nvSpPr>
        <p:spPr>
          <a:xfrm>
            <a:off x="13106399" y="5509922"/>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Images</a:t>
            </a:r>
            <a:endParaRPr lang="en-US" sz="3200" spc="96" dirty="0">
              <a:solidFill>
                <a:srgbClr val="191919"/>
              </a:solidFill>
              <a:latin typeface="Arial" panose="020B0604020202020204" pitchFamily="34" charset="0"/>
              <a:cs typeface="Arial" panose="020B0604020202020204" pitchFamily="34" charset="0"/>
            </a:endParaRPr>
          </a:p>
        </p:txBody>
      </p:sp>
      <p:pic>
        <p:nvPicPr>
          <p:cNvPr id="36" name="Picture 9">
            <a:extLst>
              <a:ext uri="{FF2B5EF4-FFF2-40B4-BE49-F238E27FC236}">
                <a16:creationId xmlns:a16="http://schemas.microsoft.com/office/drawing/2014/main" id="{68E41704-9F09-9FAC-6200-A9033903C04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453605" y="6608452"/>
            <a:ext cx="205625" cy="410728"/>
          </a:xfrm>
          <a:prstGeom prst="rect">
            <a:avLst/>
          </a:prstGeom>
        </p:spPr>
      </p:pic>
      <p:sp>
        <p:nvSpPr>
          <p:cNvPr id="37" name="TextBox 36">
            <a:extLst>
              <a:ext uri="{FF2B5EF4-FFF2-40B4-BE49-F238E27FC236}">
                <a16:creationId xmlns:a16="http://schemas.microsoft.com/office/drawing/2014/main" id="{0852FB5B-6822-E0BB-3AD2-F75E57134649}"/>
              </a:ext>
            </a:extLst>
          </p:cNvPr>
          <p:cNvSpPr txBox="1"/>
          <p:nvPr/>
        </p:nvSpPr>
        <p:spPr>
          <a:xfrm>
            <a:off x="13091159" y="6519923"/>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t>
            </a:r>
            <a:endParaRPr lang="en-US" sz="3200" spc="96" dirty="0">
              <a:solidFill>
                <a:srgbClr val="19191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202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12232481" cy="1212308"/>
            <a:chOff x="-3175" y="-1108410"/>
            <a:chExt cx="16309975" cy="1616410"/>
          </a:xfrm>
        </p:grpSpPr>
        <p:sp>
          <p:nvSpPr>
            <p:cNvPr id="7" name="AutoShape 7"/>
            <p:cNvSpPr/>
            <p:nvPr/>
          </p:nvSpPr>
          <p:spPr>
            <a:xfrm>
              <a:off x="-3175" y="315337"/>
              <a:ext cx="15763875" cy="192663"/>
            </a:xfrm>
            <a:prstGeom prst="rect">
              <a:avLst/>
            </a:prstGeom>
            <a:solidFill>
              <a:srgbClr val="191919"/>
            </a:solidFill>
          </p:spPr>
        </p:sp>
        <p:sp>
          <p:nvSpPr>
            <p:cNvPr id="8" name="TextBox 8"/>
            <p:cNvSpPr txBox="1"/>
            <p:nvPr/>
          </p:nvSpPr>
          <p:spPr>
            <a:xfrm>
              <a:off x="12701" y="-1108410"/>
              <a:ext cx="16294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Latihan Heading &amp; Paragraph</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30</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pic>
        <p:nvPicPr>
          <p:cNvPr id="3" name="Picture 2">
            <a:extLst>
              <a:ext uri="{FF2B5EF4-FFF2-40B4-BE49-F238E27FC236}">
                <a16:creationId xmlns:a16="http://schemas.microsoft.com/office/drawing/2014/main" id="{29E91690-9993-4413-C8AA-3049E8DDA6DD}"/>
              </a:ext>
            </a:extLst>
          </p:cNvPr>
          <p:cNvPicPr>
            <a:picLocks noChangeAspect="1"/>
          </p:cNvPicPr>
          <p:nvPr/>
        </p:nvPicPr>
        <p:blipFill>
          <a:blip r:embed="rId2"/>
          <a:stretch>
            <a:fillRect/>
          </a:stretch>
        </p:blipFill>
        <p:spPr>
          <a:xfrm>
            <a:off x="1038226" y="2487748"/>
            <a:ext cx="15544353" cy="4478882"/>
          </a:xfrm>
          <a:prstGeom prst="rect">
            <a:avLst/>
          </a:prstGeom>
        </p:spPr>
      </p:pic>
    </p:spTree>
    <p:extLst>
      <p:ext uri="{BB962C8B-B14F-4D97-AF65-F5344CB8AC3E}">
        <p14:creationId xmlns:p14="http://schemas.microsoft.com/office/powerpoint/2010/main" val="3513207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13146881" cy="1212308"/>
            <a:chOff x="-3175" y="-1108410"/>
            <a:chExt cx="17529175" cy="1616410"/>
          </a:xfrm>
        </p:grpSpPr>
        <p:sp>
          <p:nvSpPr>
            <p:cNvPr id="7" name="AutoShape 7"/>
            <p:cNvSpPr/>
            <p:nvPr/>
          </p:nvSpPr>
          <p:spPr>
            <a:xfrm>
              <a:off x="-3175" y="315337"/>
              <a:ext cx="15763875" cy="192663"/>
            </a:xfrm>
            <a:prstGeom prst="rect">
              <a:avLst/>
            </a:prstGeom>
            <a:solidFill>
              <a:srgbClr val="191919"/>
            </a:solidFill>
          </p:spPr>
        </p:sp>
        <p:sp>
          <p:nvSpPr>
            <p:cNvPr id="8" name="TextBox 8"/>
            <p:cNvSpPr txBox="1"/>
            <p:nvPr/>
          </p:nvSpPr>
          <p:spPr>
            <a:xfrm>
              <a:off x="12701" y="-1108410"/>
              <a:ext cx="175132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extra element / element sisipan</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31</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80D9F0B2-3680-FDA2-A4BA-D7CDF075CD72}"/>
              </a:ext>
            </a:extLst>
          </p:cNvPr>
          <p:cNvSpPr txBox="1"/>
          <p:nvPr/>
        </p:nvSpPr>
        <p:spPr>
          <a:xfrm>
            <a:off x="1038226" y="2019300"/>
            <a:ext cx="15344774"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a:latin typeface="Anonymous Pro"/>
              </a:rPr>
              <a:t>&lt;sup&gt;</a:t>
            </a:r>
          </a:p>
          <a:p>
            <a:pPr marL="571500" indent="-571500" algn="just">
              <a:buFont typeface="Arial" panose="020B0604020202020204" pitchFamily="34" charset="0"/>
              <a:buChar char="•"/>
            </a:pPr>
            <a:r>
              <a:rPr lang="en-US" sz="3600">
                <a:latin typeface="Anonymous Pro"/>
              </a:rPr>
              <a:t>&lt;sub&gt;</a:t>
            </a:r>
          </a:p>
          <a:p>
            <a:pPr marL="571500" indent="-571500" algn="just">
              <a:buFont typeface="Arial" panose="020B0604020202020204" pitchFamily="34" charset="0"/>
              <a:buChar char="•"/>
            </a:pPr>
            <a:r>
              <a:rPr lang="en-US" sz="3600">
                <a:latin typeface="Anonymous Pro"/>
              </a:rPr>
              <a:t>&lt;strong&gt;</a:t>
            </a:r>
          </a:p>
          <a:p>
            <a:pPr marL="571500" indent="-571500" algn="just">
              <a:buFont typeface="Arial" panose="020B0604020202020204" pitchFamily="34" charset="0"/>
              <a:buChar char="•"/>
            </a:pPr>
            <a:r>
              <a:rPr lang="en-US" sz="3600">
                <a:latin typeface="Anonymous Pro"/>
              </a:rPr>
              <a:t>&lt;b&gt;</a:t>
            </a:r>
          </a:p>
          <a:p>
            <a:pPr marL="571500" indent="-571500" algn="just">
              <a:buFont typeface="Arial" panose="020B0604020202020204" pitchFamily="34" charset="0"/>
              <a:buChar char="•"/>
            </a:pPr>
            <a:r>
              <a:rPr lang="en-US" sz="3600">
                <a:latin typeface="Anonymous Pro"/>
              </a:rPr>
              <a:t>&lt;em&gt;</a:t>
            </a:r>
          </a:p>
          <a:p>
            <a:pPr marL="571500" indent="-571500" algn="just">
              <a:buFont typeface="Arial" panose="020B0604020202020204" pitchFamily="34" charset="0"/>
              <a:buChar char="•"/>
            </a:pPr>
            <a:r>
              <a:rPr lang="en-US" sz="3600">
                <a:latin typeface="Anonymous Pro"/>
              </a:rPr>
              <a:t>&lt;i&gt;</a:t>
            </a:r>
          </a:p>
          <a:p>
            <a:pPr marL="571500" indent="-571500" algn="just">
              <a:buFont typeface="Arial" panose="020B0604020202020204" pitchFamily="34" charset="0"/>
              <a:buChar char="•"/>
            </a:pPr>
            <a:r>
              <a:rPr lang="en-US" sz="3600">
                <a:latin typeface="Anonymous Pro"/>
              </a:rPr>
              <a:t>…</a:t>
            </a:r>
            <a:endParaRPr lang="en-ID" sz="3600">
              <a:latin typeface="Anonymous Pro"/>
            </a:endParaRPr>
          </a:p>
        </p:txBody>
      </p:sp>
    </p:spTree>
    <p:extLst>
      <p:ext uri="{BB962C8B-B14F-4D97-AF65-F5344CB8AC3E}">
        <p14:creationId xmlns:p14="http://schemas.microsoft.com/office/powerpoint/2010/main" val="189486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Lists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32</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146BE54D-A06E-1020-9E33-291C7EA45676}"/>
              </a:ext>
            </a:extLst>
          </p:cNvPr>
          <p:cNvSpPr txBox="1"/>
          <p:nvPr/>
        </p:nvSpPr>
        <p:spPr>
          <a:xfrm>
            <a:off x="1026319" y="1947907"/>
            <a:ext cx="15344774" cy="1754326"/>
          </a:xfrm>
          <a:prstGeom prst="rect">
            <a:avLst/>
          </a:prstGeom>
          <a:noFill/>
        </p:spPr>
        <p:txBody>
          <a:bodyPr wrap="square" rtlCol="0">
            <a:spAutoFit/>
          </a:bodyPr>
          <a:lstStyle/>
          <a:p>
            <a:pPr algn="just"/>
            <a:r>
              <a:rPr lang="en-US" sz="3600">
                <a:latin typeface="Anonymous Pro"/>
              </a:rPr>
              <a:t>HTML List digunakan untuk mengelompokkan sekumpulan item. </a:t>
            </a:r>
          </a:p>
          <a:p>
            <a:pPr algn="just"/>
            <a:endParaRPr lang="en-ID" sz="3600">
              <a:latin typeface="Anonymous Pro"/>
            </a:endParaRPr>
          </a:p>
          <a:p>
            <a:pPr algn="just"/>
            <a:r>
              <a:rPr lang="en-ID" sz="3600">
                <a:latin typeface="Anonymous Pro"/>
              </a:rPr>
              <a:t>Item-item tersebut, bisa kita kelompokkan menjadi unordered list / ordered list.</a:t>
            </a:r>
            <a:endParaRPr lang="en-US" sz="3600">
              <a:latin typeface="Anonymous Pro"/>
            </a:endParaRPr>
          </a:p>
        </p:txBody>
      </p:sp>
      <p:pic>
        <p:nvPicPr>
          <p:cNvPr id="10" name="Picture 9">
            <a:extLst>
              <a:ext uri="{FF2B5EF4-FFF2-40B4-BE49-F238E27FC236}">
                <a16:creationId xmlns:a16="http://schemas.microsoft.com/office/drawing/2014/main" id="{ACAA5B84-F1D5-530D-059F-D1714D29F9D2}"/>
              </a:ext>
            </a:extLst>
          </p:cNvPr>
          <p:cNvPicPr>
            <a:picLocks noChangeAspect="1"/>
          </p:cNvPicPr>
          <p:nvPr/>
        </p:nvPicPr>
        <p:blipFill>
          <a:blip r:embed="rId2"/>
          <a:stretch>
            <a:fillRect/>
          </a:stretch>
        </p:blipFill>
        <p:spPr>
          <a:xfrm>
            <a:off x="1981200" y="4606870"/>
            <a:ext cx="5943245" cy="3162110"/>
          </a:xfrm>
          <a:prstGeom prst="rect">
            <a:avLst/>
          </a:prstGeom>
        </p:spPr>
      </p:pic>
      <p:pic>
        <p:nvPicPr>
          <p:cNvPr id="12" name="Picture 11">
            <a:extLst>
              <a:ext uri="{FF2B5EF4-FFF2-40B4-BE49-F238E27FC236}">
                <a16:creationId xmlns:a16="http://schemas.microsoft.com/office/drawing/2014/main" id="{A9012A71-439A-255F-F2E2-176141AB2145}"/>
              </a:ext>
            </a:extLst>
          </p:cNvPr>
          <p:cNvPicPr>
            <a:picLocks noChangeAspect="1"/>
          </p:cNvPicPr>
          <p:nvPr/>
        </p:nvPicPr>
        <p:blipFill>
          <a:blip r:embed="rId3"/>
          <a:stretch>
            <a:fillRect/>
          </a:stretch>
        </p:blipFill>
        <p:spPr>
          <a:xfrm>
            <a:off x="10058400" y="4876990"/>
            <a:ext cx="5815963" cy="3323408"/>
          </a:xfrm>
          <a:prstGeom prst="rect">
            <a:avLst/>
          </a:prstGeom>
        </p:spPr>
      </p:pic>
    </p:spTree>
    <p:extLst>
      <p:ext uri="{BB962C8B-B14F-4D97-AF65-F5344CB8AC3E}">
        <p14:creationId xmlns:p14="http://schemas.microsoft.com/office/powerpoint/2010/main" val="179658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Latihan Lists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33</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pic>
        <p:nvPicPr>
          <p:cNvPr id="9" name="Picture 8">
            <a:extLst>
              <a:ext uri="{FF2B5EF4-FFF2-40B4-BE49-F238E27FC236}">
                <a16:creationId xmlns:a16="http://schemas.microsoft.com/office/drawing/2014/main" id="{A97F0A41-E2C1-3F91-A916-756D077010FC}"/>
              </a:ext>
            </a:extLst>
          </p:cNvPr>
          <p:cNvPicPr>
            <a:picLocks noChangeAspect="1"/>
          </p:cNvPicPr>
          <p:nvPr/>
        </p:nvPicPr>
        <p:blipFill>
          <a:blip r:embed="rId2"/>
          <a:stretch>
            <a:fillRect/>
          </a:stretch>
        </p:blipFill>
        <p:spPr>
          <a:xfrm>
            <a:off x="45167" y="2671897"/>
            <a:ext cx="7910176" cy="5815047"/>
          </a:xfrm>
          <a:prstGeom prst="rect">
            <a:avLst/>
          </a:prstGeom>
        </p:spPr>
      </p:pic>
      <p:pic>
        <p:nvPicPr>
          <p:cNvPr id="11" name="Picture 10">
            <a:extLst>
              <a:ext uri="{FF2B5EF4-FFF2-40B4-BE49-F238E27FC236}">
                <a16:creationId xmlns:a16="http://schemas.microsoft.com/office/drawing/2014/main" id="{74A7FCEB-0279-6054-F7CF-BCD161BCB50C}"/>
              </a:ext>
            </a:extLst>
          </p:cNvPr>
          <p:cNvPicPr>
            <a:picLocks noChangeAspect="1"/>
          </p:cNvPicPr>
          <p:nvPr/>
        </p:nvPicPr>
        <p:blipFill>
          <a:blip r:embed="rId3"/>
          <a:stretch>
            <a:fillRect/>
          </a:stretch>
        </p:blipFill>
        <p:spPr>
          <a:xfrm>
            <a:off x="8915400" y="2679517"/>
            <a:ext cx="7031312" cy="5394868"/>
          </a:xfrm>
          <a:prstGeom prst="rect">
            <a:avLst/>
          </a:prstGeom>
        </p:spPr>
      </p:pic>
      <p:sp>
        <p:nvSpPr>
          <p:cNvPr id="12" name="TextBox 11">
            <a:extLst>
              <a:ext uri="{FF2B5EF4-FFF2-40B4-BE49-F238E27FC236}">
                <a16:creationId xmlns:a16="http://schemas.microsoft.com/office/drawing/2014/main" id="{314B3334-223C-B397-20C7-C2A8833F2F85}"/>
              </a:ext>
            </a:extLst>
          </p:cNvPr>
          <p:cNvSpPr txBox="1"/>
          <p:nvPr/>
        </p:nvSpPr>
        <p:spPr>
          <a:xfrm>
            <a:off x="1026319" y="1947907"/>
            <a:ext cx="3850481" cy="646331"/>
          </a:xfrm>
          <a:prstGeom prst="rect">
            <a:avLst/>
          </a:prstGeom>
          <a:noFill/>
        </p:spPr>
        <p:txBody>
          <a:bodyPr wrap="square" rtlCol="0">
            <a:spAutoFit/>
          </a:bodyPr>
          <a:lstStyle/>
          <a:p>
            <a:pPr algn="just"/>
            <a:r>
              <a:rPr lang="en-US" sz="3600">
                <a:latin typeface="Anonymous Pro"/>
              </a:rPr>
              <a:t>Unordered List</a:t>
            </a:r>
          </a:p>
        </p:txBody>
      </p:sp>
      <p:sp>
        <p:nvSpPr>
          <p:cNvPr id="13" name="TextBox 12">
            <a:extLst>
              <a:ext uri="{FF2B5EF4-FFF2-40B4-BE49-F238E27FC236}">
                <a16:creationId xmlns:a16="http://schemas.microsoft.com/office/drawing/2014/main" id="{E14BEE99-EE75-8F23-ABE1-837838CF0E78}"/>
              </a:ext>
            </a:extLst>
          </p:cNvPr>
          <p:cNvSpPr txBox="1"/>
          <p:nvPr/>
        </p:nvSpPr>
        <p:spPr>
          <a:xfrm>
            <a:off x="9829800" y="1949880"/>
            <a:ext cx="3850481" cy="646331"/>
          </a:xfrm>
          <a:prstGeom prst="rect">
            <a:avLst/>
          </a:prstGeom>
          <a:noFill/>
        </p:spPr>
        <p:txBody>
          <a:bodyPr wrap="square" rtlCol="0">
            <a:spAutoFit/>
          </a:bodyPr>
          <a:lstStyle/>
          <a:p>
            <a:pPr algn="just"/>
            <a:r>
              <a:rPr lang="en-US" sz="3600">
                <a:latin typeface="Anonymous Pro"/>
              </a:rPr>
              <a:t>Ordered List</a:t>
            </a:r>
          </a:p>
        </p:txBody>
      </p:sp>
      <p:sp>
        <p:nvSpPr>
          <p:cNvPr id="2" name="TextBox 1">
            <a:extLst>
              <a:ext uri="{FF2B5EF4-FFF2-40B4-BE49-F238E27FC236}">
                <a16:creationId xmlns:a16="http://schemas.microsoft.com/office/drawing/2014/main" id="{ECA9C7E3-CF75-8E34-56D3-DA64BA070870}"/>
              </a:ext>
            </a:extLst>
          </p:cNvPr>
          <p:cNvSpPr txBox="1"/>
          <p:nvPr/>
        </p:nvSpPr>
        <p:spPr>
          <a:xfrm>
            <a:off x="1243013" y="8973264"/>
            <a:ext cx="5862637" cy="646331"/>
          </a:xfrm>
          <a:prstGeom prst="rect">
            <a:avLst/>
          </a:prstGeom>
          <a:noFill/>
        </p:spPr>
        <p:txBody>
          <a:bodyPr wrap="square" rtlCol="0">
            <a:spAutoFit/>
          </a:bodyPr>
          <a:lstStyle/>
          <a:p>
            <a:pPr algn="just"/>
            <a:r>
              <a:rPr lang="en-US" sz="3600">
                <a:latin typeface="Anonymous Pro"/>
              </a:rPr>
              <a:t>Clue : terdapat ul di dalam li</a:t>
            </a:r>
          </a:p>
        </p:txBody>
      </p:sp>
      <p:sp>
        <p:nvSpPr>
          <p:cNvPr id="3" name="TextBox 2">
            <a:extLst>
              <a:ext uri="{FF2B5EF4-FFF2-40B4-BE49-F238E27FC236}">
                <a16:creationId xmlns:a16="http://schemas.microsoft.com/office/drawing/2014/main" id="{8DC45506-4B22-6605-C9FF-F28920FF077C}"/>
              </a:ext>
            </a:extLst>
          </p:cNvPr>
          <p:cNvSpPr txBox="1"/>
          <p:nvPr/>
        </p:nvSpPr>
        <p:spPr>
          <a:xfrm>
            <a:off x="9982200" y="8973263"/>
            <a:ext cx="5862637" cy="646331"/>
          </a:xfrm>
          <a:prstGeom prst="rect">
            <a:avLst/>
          </a:prstGeom>
          <a:noFill/>
        </p:spPr>
        <p:txBody>
          <a:bodyPr wrap="square" rtlCol="0">
            <a:spAutoFit/>
          </a:bodyPr>
          <a:lstStyle/>
          <a:p>
            <a:pPr algn="just"/>
            <a:r>
              <a:rPr lang="en-US" sz="3600">
                <a:latin typeface="Anonymous Pro"/>
              </a:rPr>
              <a:t>Clue : terdapat ol di dalam li</a:t>
            </a:r>
          </a:p>
        </p:txBody>
      </p:sp>
    </p:spTree>
    <p:extLst>
      <p:ext uri="{BB962C8B-B14F-4D97-AF65-F5344CB8AC3E}">
        <p14:creationId xmlns:p14="http://schemas.microsoft.com/office/powerpoint/2010/main" val="423487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Links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34</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605D86A9-D783-7902-9BCF-8693E07EBFCA}"/>
              </a:ext>
            </a:extLst>
          </p:cNvPr>
          <p:cNvSpPr txBox="1"/>
          <p:nvPr/>
        </p:nvSpPr>
        <p:spPr>
          <a:xfrm>
            <a:off x="1026319" y="1947907"/>
            <a:ext cx="15344774" cy="2308324"/>
          </a:xfrm>
          <a:prstGeom prst="rect">
            <a:avLst/>
          </a:prstGeom>
          <a:noFill/>
        </p:spPr>
        <p:txBody>
          <a:bodyPr wrap="square" rtlCol="0">
            <a:spAutoFit/>
          </a:bodyPr>
          <a:lstStyle/>
          <a:p>
            <a:pPr algn="just"/>
            <a:r>
              <a:rPr lang="en-US" sz="3600">
                <a:latin typeface="Anonymous Pro"/>
              </a:rPr>
              <a:t>Links dapat ditemukan di hampir seluruh halaman website. </a:t>
            </a:r>
          </a:p>
          <a:p>
            <a:pPr algn="just"/>
            <a:endParaRPr lang="en-US" sz="3600">
              <a:latin typeface="Anonymous Pro"/>
            </a:endParaRPr>
          </a:p>
          <a:p>
            <a:pPr algn="just"/>
            <a:r>
              <a:rPr lang="en-US" sz="3600">
                <a:latin typeface="Anonymous Pro"/>
              </a:rPr>
              <a:t>Links memungkinkan pengguna untuk nge link ke sebuah website lain, dari halaman ke halaman, atau ke sebuah area pada website itu sendiri.</a:t>
            </a:r>
          </a:p>
        </p:txBody>
      </p:sp>
      <p:sp>
        <p:nvSpPr>
          <p:cNvPr id="5" name="TextBox 4">
            <a:extLst>
              <a:ext uri="{FF2B5EF4-FFF2-40B4-BE49-F238E27FC236}">
                <a16:creationId xmlns:a16="http://schemas.microsoft.com/office/drawing/2014/main" id="{E0655230-37D0-EDB1-F998-EBAC9E622B05}"/>
              </a:ext>
            </a:extLst>
          </p:cNvPr>
          <p:cNvSpPr txBox="1"/>
          <p:nvPr/>
        </p:nvSpPr>
        <p:spPr>
          <a:xfrm>
            <a:off x="1068706" y="4686300"/>
            <a:ext cx="15344774" cy="1200329"/>
          </a:xfrm>
          <a:prstGeom prst="rect">
            <a:avLst/>
          </a:prstGeom>
          <a:noFill/>
        </p:spPr>
        <p:txBody>
          <a:bodyPr wrap="square" rtlCol="0">
            <a:spAutoFit/>
          </a:bodyPr>
          <a:lstStyle/>
          <a:p>
            <a:pPr algn="just"/>
            <a:r>
              <a:rPr lang="en-US" sz="3600">
                <a:latin typeface="Anonymous Pro"/>
              </a:rPr>
              <a:t>Untuk bisa membuat link, kita menggunakan element &lt;a&gt;. a adalah singkatan dari anchor.</a:t>
            </a:r>
          </a:p>
        </p:txBody>
      </p:sp>
      <p:pic>
        <p:nvPicPr>
          <p:cNvPr id="12" name="Picture 11">
            <a:extLst>
              <a:ext uri="{FF2B5EF4-FFF2-40B4-BE49-F238E27FC236}">
                <a16:creationId xmlns:a16="http://schemas.microsoft.com/office/drawing/2014/main" id="{C6349027-B07C-0C08-0A14-C19D952961ED}"/>
              </a:ext>
            </a:extLst>
          </p:cNvPr>
          <p:cNvPicPr>
            <a:picLocks noChangeAspect="1"/>
          </p:cNvPicPr>
          <p:nvPr/>
        </p:nvPicPr>
        <p:blipFill>
          <a:blip r:embed="rId2"/>
          <a:stretch>
            <a:fillRect/>
          </a:stretch>
        </p:blipFill>
        <p:spPr>
          <a:xfrm>
            <a:off x="1219200" y="6819900"/>
            <a:ext cx="9452522" cy="651898"/>
          </a:xfrm>
          <a:prstGeom prst="rect">
            <a:avLst/>
          </a:prstGeom>
        </p:spPr>
      </p:pic>
    </p:spTree>
    <p:extLst>
      <p:ext uri="{BB962C8B-B14F-4D97-AF65-F5344CB8AC3E}">
        <p14:creationId xmlns:p14="http://schemas.microsoft.com/office/powerpoint/2010/main" val="39592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Links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35</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605D86A9-D783-7902-9BCF-8693E07EBFCA}"/>
              </a:ext>
            </a:extLst>
          </p:cNvPr>
          <p:cNvSpPr txBox="1"/>
          <p:nvPr/>
        </p:nvSpPr>
        <p:spPr>
          <a:xfrm>
            <a:off x="1026319" y="1947907"/>
            <a:ext cx="15344774" cy="2308324"/>
          </a:xfrm>
          <a:prstGeom prst="rect">
            <a:avLst/>
          </a:prstGeom>
          <a:noFill/>
        </p:spPr>
        <p:txBody>
          <a:bodyPr wrap="square" rtlCol="0">
            <a:spAutoFit/>
          </a:bodyPr>
          <a:lstStyle/>
          <a:p>
            <a:pPr algn="just"/>
            <a:r>
              <a:rPr lang="en-US" sz="3600">
                <a:latin typeface="Anonymous Pro"/>
              </a:rPr>
              <a:t>Misalnya kita ingin mengarah kepada website dicoding, maka kita bisa menuliskan link nya seperti berikut : </a:t>
            </a:r>
          </a:p>
          <a:p>
            <a:pPr algn="just"/>
            <a:endParaRPr lang="en-US" sz="3600">
              <a:latin typeface="Anonymous Pro"/>
            </a:endParaRPr>
          </a:p>
          <a:p>
            <a:pPr algn="just"/>
            <a:endParaRPr lang="en-US" sz="3600">
              <a:latin typeface="Anonymous Pro"/>
            </a:endParaRPr>
          </a:p>
        </p:txBody>
      </p:sp>
      <p:pic>
        <p:nvPicPr>
          <p:cNvPr id="4" name="Picture 3">
            <a:extLst>
              <a:ext uri="{FF2B5EF4-FFF2-40B4-BE49-F238E27FC236}">
                <a16:creationId xmlns:a16="http://schemas.microsoft.com/office/drawing/2014/main" id="{EC4D3FEB-FA5A-2BCF-E8A6-C563BA0550F9}"/>
              </a:ext>
            </a:extLst>
          </p:cNvPr>
          <p:cNvPicPr>
            <a:picLocks noChangeAspect="1"/>
          </p:cNvPicPr>
          <p:nvPr/>
        </p:nvPicPr>
        <p:blipFill>
          <a:blip r:embed="rId2"/>
          <a:stretch>
            <a:fillRect/>
          </a:stretch>
        </p:blipFill>
        <p:spPr>
          <a:xfrm>
            <a:off x="1038226" y="4073300"/>
            <a:ext cx="14627608" cy="657232"/>
          </a:xfrm>
          <a:prstGeom prst="rect">
            <a:avLst/>
          </a:prstGeom>
        </p:spPr>
      </p:pic>
      <p:pic>
        <p:nvPicPr>
          <p:cNvPr id="10" name="Picture 9">
            <a:extLst>
              <a:ext uri="{FF2B5EF4-FFF2-40B4-BE49-F238E27FC236}">
                <a16:creationId xmlns:a16="http://schemas.microsoft.com/office/drawing/2014/main" id="{AC25EC74-EA32-04D2-070A-D7EE1F88B076}"/>
              </a:ext>
            </a:extLst>
          </p:cNvPr>
          <p:cNvPicPr>
            <a:picLocks noChangeAspect="1"/>
          </p:cNvPicPr>
          <p:nvPr/>
        </p:nvPicPr>
        <p:blipFill>
          <a:blip r:embed="rId3"/>
          <a:stretch>
            <a:fillRect/>
          </a:stretch>
        </p:blipFill>
        <p:spPr>
          <a:xfrm>
            <a:off x="1137761" y="5829300"/>
            <a:ext cx="5415439" cy="3800621"/>
          </a:xfrm>
          <a:prstGeom prst="rect">
            <a:avLst/>
          </a:prstGeom>
        </p:spPr>
      </p:pic>
      <p:pic>
        <p:nvPicPr>
          <p:cNvPr id="13" name="Picture 12">
            <a:extLst>
              <a:ext uri="{FF2B5EF4-FFF2-40B4-BE49-F238E27FC236}">
                <a16:creationId xmlns:a16="http://schemas.microsoft.com/office/drawing/2014/main" id="{C027BE1E-003C-CD89-6454-A600A230BFD0}"/>
              </a:ext>
            </a:extLst>
          </p:cNvPr>
          <p:cNvPicPr>
            <a:picLocks noChangeAspect="1"/>
          </p:cNvPicPr>
          <p:nvPr/>
        </p:nvPicPr>
        <p:blipFill>
          <a:blip r:embed="rId4"/>
          <a:stretch>
            <a:fillRect/>
          </a:stretch>
        </p:blipFill>
        <p:spPr>
          <a:xfrm>
            <a:off x="8426522" y="5852160"/>
            <a:ext cx="7239312" cy="3245209"/>
          </a:xfrm>
          <a:prstGeom prst="rect">
            <a:avLst/>
          </a:prstGeom>
        </p:spPr>
      </p:pic>
      <p:sp>
        <p:nvSpPr>
          <p:cNvPr id="14" name="Arrow: Right 13">
            <a:extLst>
              <a:ext uri="{FF2B5EF4-FFF2-40B4-BE49-F238E27FC236}">
                <a16:creationId xmlns:a16="http://schemas.microsoft.com/office/drawing/2014/main" id="{C6AB6DFD-C615-5AEC-79C4-EA6AB92AC846}"/>
              </a:ext>
            </a:extLst>
          </p:cNvPr>
          <p:cNvSpPr/>
          <p:nvPr/>
        </p:nvSpPr>
        <p:spPr>
          <a:xfrm>
            <a:off x="7427771" y="7219070"/>
            <a:ext cx="735087"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79500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Attributes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36</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2027CEEA-6C90-D338-8DCE-546FC0B0DF08}"/>
              </a:ext>
            </a:extLst>
          </p:cNvPr>
          <p:cNvSpPr txBox="1"/>
          <p:nvPr/>
        </p:nvSpPr>
        <p:spPr>
          <a:xfrm>
            <a:off x="1026319" y="1947907"/>
            <a:ext cx="15344774" cy="2308324"/>
          </a:xfrm>
          <a:prstGeom prst="rect">
            <a:avLst/>
          </a:prstGeom>
          <a:noFill/>
        </p:spPr>
        <p:txBody>
          <a:bodyPr wrap="square" rtlCol="0">
            <a:spAutoFit/>
          </a:bodyPr>
          <a:lstStyle/>
          <a:p>
            <a:pPr algn="just"/>
            <a:r>
              <a:rPr lang="en-US" sz="3600">
                <a:latin typeface="Anonymous Pro"/>
              </a:rPr>
              <a:t>Tunggu sebentar, pada kasus sebelumnya terdapat tulisan href. href itu berfungsi sebagai apa ya ? </a:t>
            </a:r>
          </a:p>
          <a:p>
            <a:pPr algn="just"/>
            <a:endParaRPr lang="en-US" sz="3600">
              <a:latin typeface="Anonymous Pro"/>
            </a:endParaRPr>
          </a:p>
          <a:p>
            <a:pPr algn="just"/>
            <a:endParaRPr lang="en-US" sz="3600">
              <a:latin typeface="Anonymous Pro"/>
            </a:endParaRPr>
          </a:p>
        </p:txBody>
      </p:sp>
      <p:pic>
        <p:nvPicPr>
          <p:cNvPr id="3" name="Picture 2">
            <a:extLst>
              <a:ext uri="{FF2B5EF4-FFF2-40B4-BE49-F238E27FC236}">
                <a16:creationId xmlns:a16="http://schemas.microsoft.com/office/drawing/2014/main" id="{913D42FA-616E-5330-5F49-82F06EBDE0F8}"/>
              </a:ext>
            </a:extLst>
          </p:cNvPr>
          <p:cNvPicPr>
            <a:picLocks noChangeAspect="1"/>
          </p:cNvPicPr>
          <p:nvPr/>
        </p:nvPicPr>
        <p:blipFill>
          <a:blip r:embed="rId2"/>
          <a:stretch>
            <a:fillRect/>
          </a:stretch>
        </p:blipFill>
        <p:spPr>
          <a:xfrm>
            <a:off x="1038226" y="4073300"/>
            <a:ext cx="14627608" cy="657232"/>
          </a:xfrm>
          <a:prstGeom prst="rect">
            <a:avLst/>
          </a:prstGeom>
        </p:spPr>
      </p:pic>
      <p:sp>
        <p:nvSpPr>
          <p:cNvPr id="5" name="TextBox 4">
            <a:extLst>
              <a:ext uri="{FF2B5EF4-FFF2-40B4-BE49-F238E27FC236}">
                <a16:creationId xmlns:a16="http://schemas.microsoft.com/office/drawing/2014/main" id="{B739D160-1A95-14C0-81A7-2D7E446805A8}"/>
              </a:ext>
            </a:extLst>
          </p:cNvPr>
          <p:cNvSpPr txBox="1"/>
          <p:nvPr/>
        </p:nvSpPr>
        <p:spPr>
          <a:xfrm>
            <a:off x="983933" y="5701763"/>
            <a:ext cx="15344774" cy="1754326"/>
          </a:xfrm>
          <a:prstGeom prst="rect">
            <a:avLst/>
          </a:prstGeom>
          <a:noFill/>
        </p:spPr>
        <p:txBody>
          <a:bodyPr wrap="square" rtlCol="0">
            <a:spAutoFit/>
          </a:bodyPr>
          <a:lstStyle/>
          <a:p>
            <a:pPr algn="just"/>
            <a:r>
              <a:rPr lang="en-US" sz="3600" i="1">
                <a:latin typeface="Anonymous Pro"/>
              </a:rPr>
              <a:t>href </a:t>
            </a:r>
            <a:r>
              <a:rPr lang="en-US" sz="3600">
                <a:latin typeface="Anonymous Pro"/>
              </a:rPr>
              <a:t>adalah sebuah attribute. Attribute berfungsi untuk memberikan informasi tambahan pada sebuah element. Dalam hal ini, href berfungsi sebagai hypertext reference atau kalo Bahasa mudahnya (sumber nya dari mana).</a:t>
            </a:r>
            <a:endParaRPr lang="en-US" sz="3600" i="1">
              <a:latin typeface="Anonymous Pro"/>
            </a:endParaRPr>
          </a:p>
        </p:txBody>
      </p:sp>
    </p:spTree>
    <p:extLst>
      <p:ext uri="{BB962C8B-B14F-4D97-AF65-F5344CB8AC3E}">
        <p14:creationId xmlns:p14="http://schemas.microsoft.com/office/powerpoint/2010/main" val="17448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Attributes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37</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2027CEEA-6C90-D338-8DCE-546FC0B0DF08}"/>
              </a:ext>
            </a:extLst>
          </p:cNvPr>
          <p:cNvSpPr txBox="1"/>
          <p:nvPr/>
        </p:nvSpPr>
        <p:spPr>
          <a:xfrm>
            <a:off x="1026319" y="1947907"/>
            <a:ext cx="15344774" cy="2862322"/>
          </a:xfrm>
          <a:prstGeom prst="rect">
            <a:avLst/>
          </a:prstGeom>
          <a:noFill/>
        </p:spPr>
        <p:txBody>
          <a:bodyPr wrap="square" rtlCol="0">
            <a:spAutoFit/>
          </a:bodyPr>
          <a:lstStyle/>
          <a:p>
            <a:pPr algn="just"/>
            <a:r>
              <a:rPr lang="en-US" sz="3600">
                <a:latin typeface="Anonymous Pro"/>
              </a:rPr>
              <a:t>Kita pasti akan sering  berpapasan dengan sebuah attribute. </a:t>
            </a:r>
          </a:p>
          <a:p>
            <a:pPr algn="just"/>
            <a:endParaRPr lang="en-US" sz="3600">
              <a:latin typeface="Anonymous Pro"/>
            </a:endParaRPr>
          </a:p>
          <a:p>
            <a:pPr algn="just"/>
            <a:r>
              <a:rPr lang="en-US" sz="3600">
                <a:latin typeface="Anonymous Pro"/>
              </a:rPr>
              <a:t>Contohnya saja template html yang telah dibuat secara otomatis tadi.</a:t>
            </a:r>
          </a:p>
          <a:p>
            <a:pPr algn="just"/>
            <a:endParaRPr lang="en-US" sz="3600">
              <a:latin typeface="Anonymous Pro"/>
            </a:endParaRPr>
          </a:p>
          <a:p>
            <a:pPr algn="just"/>
            <a:endParaRPr lang="en-US" sz="3600">
              <a:latin typeface="Anonymous Pro"/>
            </a:endParaRPr>
          </a:p>
        </p:txBody>
      </p:sp>
      <p:pic>
        <p:nvPicPr>
          <p:cNvPr id="4" name="Picture 3">
            <a:extLst>
              <a:ext uri="{FF2B5EF4-FFF2-40B4-BE49-F238E27FC236}">
                <a16:creationId xmlns:a16="http://schemas.microsoft.com/office/drawing/2014/main" id="{22D41661-BA9B-3755-824E-706364FBE58A}"/>
              </a:ext>
            </a:extLst>
          </p:cNvPr>
          <p:cNvPicPr>
            <a:picLocks noChangeAspect="1"/>
          </p:cNvPicPr>
          <p:nvPr/>
        </p:nvPicPr>
        <p:blipFill>
          <a:blip r:embed="rId2"/>
          <a:stretch>
            <a:fillRect/>
          </a:stretch>
        </p:blipFill>
        <p:spPr>
          <a:xfrm>
            <a:off x="1600200" y="4229100"/>
            <a:ext cx="11360074" cy="4792697"/>
          </a:xfrm>
          <a:prstGeom prst="rect">
            <a:avLst/>
          </a:prstGeom>
        </p:spPr>
      </p:pic>
    </p:spTree>
    <p:extLst>
      <p:ext uri="{BB962C8B-B14F-4D97-AF65-F5344CB8AC3E}">
        <p14:creationId xmlns:p14="http://schemas.microsoft.com/office/powerpoint/2010/main" val="147283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Latihan Linking</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38</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4" name="TextBox 3">
            <a:extLst>
              <a:ext uri="{FF2B5EF4-FFF2-40B4-BE49-F238E27FC236}">
                <a16:creationId xmlns:a16="http://schemas.microsoft.com/office/drawing/2014/main" id="{85E2E88A-2EDE-949E-450C-F2E4B53238AD}"/>
              </a:ext>
            </a:extLst>
          </p:cNvPr>
          <p:cNvSpPr txBox="1"/>
          <p:nvPr/>
        </p:nvSpPr>
        <p:spPr>
          <a:xfrm>
            <a:off x="4942893" y="3437301"/>
            <a:ext cx="8229600" cy="1945148"/>
          </a:xfrm>
          <a:prstGeom prst="rect">
            <a:avLst/>
          </a:prstGeom>
          <a:noFill/>
        </p:spPr>
        <p:txBody>
          <a:bodyPr wrap="square" rtlCol="0">
            <a:spAutoFit/>
          </a:bodyPr>
          <a:lstStyle/>
          <a:p>
            <a:pPr algn="just">
              <a:lnSpc>
                <a:spcPct val="200000"/>
              </a:lnSpc>
            </a:pPr>
            <a:r>
              <a:rPr lang="en-US" sz="7000" i="1" spc="500">
                <a:latin typeface="Anonymous Pro"/>
              </a:rPr>
              <a:t>Latihan Linking</a:t>
            </a:r>
            <a:endParaRPr lang="en-ID" sz="7000" i="1" spc="500">
              <a:latin typeface="Anonymous Pro"/>
            </a:endParaRPr>
          </a:p>
        </p:txBody>
      </p:sp>
    </p:spTree>
    <p:extLst>
      <p:ext uri="{BB962C8B-B14F-4D97-AF65-F5344CB8AC3E}">
        <p14:creationId xmlns:p14="http://schemas.microsoft.com/office/powerpoint/2010/main" val="1884935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Images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39</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8E59839A-C862-2EF6-F977-843D5BA71C04}"/>
              </a:ext>
            </a:extLst>
          </p:cNvPr>
          <p:cNvSpPr txBox="1"/>
          <p:nvPr/>
        </p:nvSpPr>
        <p:spPr>
          <a:xfrm>
            <a:off x="1026319" y="1947907"/>
            <a:ext cx="15344774" cy="646331"/>
          </a:xfrm>
          <a:prstGeom prst="rect">
            <a:avLst/>
          </a:prstGeom>
          <a:noFill/>
        </p:spPr>
        <p:txBody>
          <a:bodyPr wrap="square" rtlCol="0">
            <a:spAutoFit/>
          </a:bodyPr>
          <a:lstStyle/>
          <a:p>
            <a:pPr algn="just"/>
            <a:r>
              <a:rPr lang="en-US" sz="3600">
                <a:latin typeface="Anonymous Pro"/>
              </a:rPr>
              <a:t>Untuk menampilkan sebuah gambar, kita bisa menggunakan elemen &lt;img&gt; </a:t>
            </a:r>
          </a:p>
        </p:txBody>
      </p:sp>
      <p:pic>
        <p:nvPicPr>
          <p:cNvPr id="10" name="Picture 9">
            <a:extLst>
              <a:ext uri="{FF2B5EF4-FFF2-40B4-BE49-F238E27FC236}">
                <a16:creationId xmlns:a16="http://schemas.microsoft.com/office/drawing/2014/main" id="{5F99D4D7-AFB9-0C18-55C6-7680FAF5312D}"/>
              </a:ext>
            </a:extLst>
          </p:cNvPr>
          <p:cNvPicPr>
            <a:picLocks noChangeAspect="1"/>
          </p:cNvPicPr>
          <p:nvPr/>
        </p:nvPicPr>
        <p:blipFill>
          <a:blip r:embed="rId2"/>
          <a:stretch>
            <a:fillRect/>
          </a:stretch>
        </p:blipFill>
        <p:spPr>
          <a:xfrm>
            <a:off x="1053466" y="3512739"/>
            <a:ext cx="11831776" cy="1403360"/>
          </a:xfrm>
          <a:prstGeom prst="rect">
            <a:avLst/>
          </a:prstGeom>
        </p:spPr>
      </p:pic>
      <p:sp>
        <p:nvSpPr>
          <p:cNvPr id="11" name="TextBox 10">
            <a:extLst>
              <a:ext uri="{FF2B5EF4-FFF2-40B4-BE49-F238E27FC236}">
                <a16:creationId xmlns:a16="http://schemas.microsoft.com/office/drawing/2014/main" id="{B7AC37B9-E653-716F-18BF-645611D6370C}"/>
              </a:ext>
            </a:extLst>
          </p:cNvPr>
          <p:cNvSpPr txBox="1"/>
          <p:nvPr/>
        </p:nvSpPr>
        <p:spPr>
          <a:xfrm>
            <a:off x="1053466" y="5864759"/>
            <a:ext cx="15344774"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a:latin typeface="Anonymous Pro"/>
              </a:rPr>
              <a:t>Attribute src berfungsi untuk menentukan path / jalur dari sebuah gambar</a:t>
            </a:r>
          </a:p>
          <a:p>
            <a:pPr marL="571500" indent="-571500" algn="just">
              <a:buFont typeface="Arial" panose="020B0604020202020204" pitchFamily="34" charset="0"/>
              <a:buChar char="•"/>
            </a:pPr>
            <a:r>
              <a:rPr lang="en-US" sz="3600">
                <a:latin typeface="Anonymous Pro"/>
              </a:rPr>
              <a:t>Attribute alt digunakan untuk teks alternatif jika gambar yang dituju tidak berfungsi.</a:t>
            </a:r>
          </a:p>
        </p:txBody>
      </p:sp>
    </p:spTree>
    <p:extLst>
      <p:ext uri="{BB962C8B-B14F-4D97-AF65-F5344CB8AC3E}">
        <p14:creationId xmlns:p14="http://schemas.microsoft.com/office/powerpoint/2010/main" val="110077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8819A19-79CD-9071-BFA3-4276FC1E9DAF}"/>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DA501406-4F6F-50BD-D753-24234302008F}"/>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8416D5A7-AB74-092D-43BB-5F949EE7E459}"/>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Frontend vs backend</a:t>
              </a:r>
              <a:endParaRPr lang="en-US" sz="6500" dirty="0">
                <a:solidFill>
                  <a:srgbClr val="191919"/>
                </a:solidFill>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F4F63E3E-8C2E-3FE1-6A70-DED3CF1FEB54}"/>
              </a:ext>
            </a:extLst>
          </p:cNvPr>
          <p:cNvSpPr txBox="1"/>
          <p:nvPr/>
        </p:nvSpPr>
        <p:spPr>
          <a:xfrm>
            <a:off x="1937357" y="2857500"/>
            <a:ext cx="4572000" cy="1015663"/>
          </a:xfrm>
          <a:prstGeom prst="rect">
            <a:avLst/>
          </a:prstGeom>
          <a:noFill/>
        </p:spPr>
        <p:txBody>
          <a:bodyPr wrap="square" rtlCol="0">
            <a:spAutoFit/>
          </a:bodyPr>
          <a:lstStyle/>
          <a:p>
            <a:r>
              <a:rPr lang="en-US" sz="6000">
                <a:latin typeface="Anonymous Pro"/>
              </a:rPr>
              <a:t>Frontend ? </a:t>
            </a:r>
            <a:endParaRPr lang="en-ID" sz="6000">
              <a:latin typeface="Anonymous Pro"/>
            </a:endParaRPr>
          </a:p>
        </p:txBody>
      </p:sp>
      <p:sp>
        <p:nvSpPr>
          <p:cNvPr id="9" name="TextBox 8">
            <a:extLst>
              <a:ext uri="{FF2B5EF4-FFF2-40B4-BE49-F238E27FC236}">
                <a16:creationId xmlns:a16="http://schemas.microsoft.com/office/drawing/2014/main" id="{D704C7D9-7B71-9D05-CB08-3B2F33676C4C}"/>
              </a:ext>
            </a:extLst>
          </p:cNvPr>
          <p:cNvSpPr txBox="1"/>
          <p:nvPr/>
        </p:nvSpPr>
        <p:spPr>
          <a:xfrm>
            <a:off x="11582400" y="2857500"/>
            <a:ext cx="4572000" cy="1015663"/>
          </a:xfrm>
          <a:prstGeom prst="rect">
            <a:avLst/>
          </a:prstGeom>
          <a:noFill/>
        </p:spPr>
        <p:txBody>
          <a:bodyPr wrap="square" rtlCol="0">
            <a:spAutoFit/>
          </a:bodyPr>
          <a:lstStyle/>
          <a:p>
            <a:r>
              <a:rPr lang="en-US" sz="6000">
                <a:latin typeface="Anonymous Pro"/>
              </a:rPr>
              <a:t>Backend ? </a:t>
            </a:r>
            <a:endParaRPr lang="en-ID" sz="6000">
              <a:latin typeface="Anonymous Pro"/>
            </a:endParaRPr>
          </a:p>
        </p:txBody>
      </p:sp>
      <p:sp>
        <p:nvSpPr>
          <p:cNvPr id="10" name="TextBox 9">
            <a:extLst>
              <a:ext uri="{FF2B5EF4-FFF2-40B4-BE49-F238E27FC236}">
                <a16:creationId xmlns:a16="http://schemas.microsoft.com/office/drawing/2014/main" id="{8551B5D1-57F4-8F2C-DFBA-17EEAB94B47D}"/>
              </a:ext>
            </a:extLst>
          </p:cNvPr>
          <p:cNvSpPr txBox="1"/>
          <p:nvPr/>
        </p:nvSpPr>
        <p:spPr>
          <a:xfrm>
            <a:off x="946757" y="6413838"/>
            <a:ext cx="6553200" cy="1323439"/>
          </a:xfrm>
          <a:prstGeom prst="rect">
            <a:avLst/>
          </a:prstGeom>
          <a:noFill/>
        </p:spPr>
        <p:txBody>
          <a:bodyPr wrap="square" rtlCol="0">
            <a:spAutoFit/>
          </a:bodyPr>
          <a:lstStyle/>
          <a:p>
            <a:pPr algn="just"/>
            <a:r>
              <a:rPr lang="en-US" sz="4000" i="1">
                <a:latin typeface="Anonymous Pro"/>
              </a:rPr>
              <a:t>“Sebuah istilah yang berfokus pada tampilan / aspek visual”</a:t>
            </a:r>
            <a:endParaRPr lang="en-ID" sz="4000" i="1">
              <a:latin typeface="Anonymous Pro"/>
            </a:endParaRPr>
          </a:p>
        </p:txBody>
      </p:sp>
      <p:sp>
        <p:nvSpPr>
          <p:cNvPr id="13" name="TextBox 12">
            <a:extLst>
              <a:ext uri="{FF2B5EF4-FFF2-40B4-BE49-F238E27FC236}">
                <a16:creationId xmlns:a16="http://schemas.microsoft.com/office/drawing/2014/main" id="{09C0BEFF-94D1-63C4-1223-05898496C6EA}"/>
              </a:ext>
            </a:extLst>
          </p:cNvPr>
          <p:cNvSpPr txBox="1"/>
          <p:nvPr/>
        </p:nvSpPr>
        <p:spPr>
          <a:xfrm>
            <a:off x="9601200" y="6375738"/>
            <a:ext cx="7543800" cy="2554545"/>
          </a:xfrm>
          <a:prstGeom prst="rect">
            <a:avLst/>
          </a:prstGeom>
          <a:noFill/>
        </p:spPr>
        <p:txBody>
          <a:bodyPr wrap="square" rtlCol="0">
            <a:spAutoFit/>
          </a:bodyPr>
          <a:lstStyle/>
          <a:p>
            <a:pPr algn="just"/>
            <a:r>
              <a:rPr lang="en-US" sz="4000" i="1">
                <a:latin typeface="Anonymous Pro"/>
              </a:rPr>
              <a:t>“Sebuah istilah yang berfokus pada  server side logic, bagaimana agar sebuah data bisa tersimpan pada database, dll.”</a:t>
            </a:r>
            <a:endParaRPr lang="en-ID" sz="4000" i="1">
              <a:latin typeface="Anonymous Pro"/>
            </a:endParaRPr>
          </a:p>
        </p:txBody>
      </p:sp>
      <p:sp>
        <p:nvSpPr>
          <p:cNvPr id="3" name="Arrow: Down 2">
            <a:extLst>
              <a:ext uri="{FF2B5EF4-FFF2-40B4-BE49-F238E27FC236}">
                <a16:creationId xmlns:a16="http://schemas.microsoft.com/office/drawing/2014/main" id="{69630FD0-C9DA-11DB-47FD-4EDD6EF243AB}"/>
              </a:ext>
            </a:extLst>
          </p:cNvPr>
          <p:cNvSpPr/>
          <p:nvPr/>
        </p:nvSpPr>
        <p:spPr>
          <a:xfrm>
            <a:off x="3352800" y="4229100"/>
            <a:ext cx="609600" cy="1143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Arrow: Down 3">
            <a:extLst>
              <a:ext uri="{FF2B5EF4-FFF2-40B4-BE49-F238E27FC236}">
                <a16:creationId xmlns:a16="http://schemas.microsoft.com/office/drawing/2014/main" id="{7D70A222-0668-1A16-A0D8-A88AA549929A}"/>
              </a:ext>
            </a:extLst>
          </p:cNvPr>
          <p:cNvSpPr/>
          <p:nvPr/>
        </p:nvSpPr>
        <p:spPr>
          <a:xfrm>
            <a:off x="12763500" y="4180536"/>
            <a:ext cx="609600" cy="1143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22200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Images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40</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3" name="TextBox 2">
            <a:extLst>
              <a:ext uri="{FF2B5EF4-FFF2-40B4-BE49-F238E27FC236}">
                <a16:creationId xmlns:a16="http://schemas.microsoft.com/office/drawing/2014/main" id="{FE31A521-7093-569A-F8E0-DDE8C96688E0}"/>
              </a:ext>
            </a:extLst>
          </p:cNvPr>
          <p:cNvSpPr txBox="1"/>
          <p:nvPr/>
        </p:nvSpPr>
        <p:spPr>
          <a:xfrm>
            <a:off x="1026319" y="1947907"/>
            <a:ext cx="15344774" cy="3970318"/>
          </a:xfrm>
          <a:prstGeom prst="rect">
            <a:avLst/>
          </a:prstGeom>
          <a:noFill/>
        </p:spPr>
        <p:txBody>
          <a:bodyPr wrap="square" rtlCol="0">
            <a:spAutoFit/>
          </a:bodyPr>
          <a:lstStyle/>
          <a:p>
            <a:pPr algn="just"/>
            <a:r>
              <a:rPr lang="en-US" sz="3600">
                <a:latin typeface="Anonymous Pro"/>
              </a:rPr>
              <a:t>Website berikut ini adalah tempat untuk kita mendownload gambar secara gratis. 	</a:t>
            </a:r>
          </a:p>
          <a:p>
            <a:pPr algn="just"/>
            <a:r>
              <a:rPr lang="en-US" sz="3600">
                <a:latin typeface="Anonymous Pro"/>
              </a:rPr>
              <a:t>Website-website berikut antara lain : </a:t>
            </a:r>
          </a:p>
          <a:p>
            <a:pPr algn="just"/>
            <a:endParaRPr lang="en-US" sz="3600">
              <a:latin typeface="Anonymous Pro"/>
            </a:endParaRPr>
          </a:p>
          <a:p>
            <a:pPr marL="571500" indent="-571500" algn="just">
              <a:buFont typeface="Arial" panose="020B0604020202020204" pitchFamily="34" charset="0"/>
              <a:buChar char="•"/>
            </a:pPr>
            <a:r>
              <a:rPr lang="en-US" sz="3600">
                <a:latin typeface="Anonymous Pro"/>
                <a:hlinkClick r:id="rId2"/>
              </a:rPr>
              <a:t>https://www.pexels.com/</a:t>
            </a:r>
            <a:endParaRPr lang="en-US" sz="3600">
              <a:latin typeface="Anonymous Pro"/>
            </a:endParaRPr>
          </a:p>
          <a:p>
            <a:pPr marL="571500" indent="-571500" algn="just">
              <a:buFont typeface="Arial" panose="020B0604020202020204" pitchFamily="34" charset="0"/>
              <a:buChar char="•"/>
            </a:pPr>
            <a:r>
              <a:rPr lang="en-US" sz="3600">
                <a:latin typeface="Anonymous Pro"/>
                <a:hlinkClick r:id="rId3"/>
              </a:rPr>
              <a:t>https://unsplash.com/</a:t>
            </a:r>
            <a:endParaRPr lang="en-US" sz="3600">
              <a:latin typeface="Anonymous Pro"/>
            </a:endParaRPr>
          </a:p>
          <a:p>
            <a:pPr marL="571500" indent="-571500" algn="just">
              <a:buFont typeface="Arial" panose="020B0604020202020204" pitchFamily="34" charset="0"/>
              <a:buChar char="•"/>
            </a:pPr>
            <a:r>
              <a:rPr lang="en-US" sz="3600">
                <a:latin typeface="Anonymous Pro"/>
              </a:rPr>
              <a:t>…</a:t>
            </a:r>
          </a:p>
        </p:txBody>
      </p:sp>
    </p:spTree>
    <p:extLst>
      <p:ext uri="{BB962C8B-B14F-4D97-AF65-F5344CB8AC3E}">
        <p14:creationId xmlns:p14="http://schemas.microsoft.com/office/powerpoint/2010/main" val="149085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258977"/>
            </a:xfrm>
            <a:prstGeom prst="rect">
              <a:avLst/>
            </a:prstGeom>
          </p:spPr>
          <p:txBody>
            <a:bodyPr wrap="square" lIns="0" tIns="0" rIns="0" bIns="0" rtlCol="0" anchor="t">
              <a:spAutoFit/>
            </a:bodyPr>
            <a:lstStyle/>
            <a:p>
              <a:pPr>
                <a:lnSpc>
                  <a:spcPts val="8320"/>
                </a:lnSpc>
              </a:pPr>
              <a:r>
                <a:rPr lang="en-US" sz="5000">
                  <a:solidFill>
                    <a:srgbClr val="191919"/>
                  </a:solidFill>
                  <a:latin typeface="Arial" panose="020B0604020202020204" pitchFamily="34" charset="0"/>
                  <a:cs typeface="Arial" panose="020B0604020202020204" pitchFamily="34" charset="0"/>
                </a:rPr>
                <a:t>Latihan  – Linking gambar</a:t>
              </a:r>
              <a:endParaRPr lang="en-US" sz="5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41</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4" name="TextBox 3">
            <a:extLst>
              <a:ext uri="{FF2B5EF4-FFF2-40B4-BE49-F238E27FC236}">
                <a16:creationId xmlns:a16="http://schemas.microsoft.com/office/drawing/2014/main" id="{85E2E88A-2EDE-949E-450C-F2E4B53238AD}"/>
              </a:ext>
            </a:extLst>
          </p:cNvPr>
          <p:cNvSpPr txBox="1"/>
          <p:nvPr/>
        </p:nvSpPr>
        <p:spPr>
          <a:xfrm>
            <a:off x="3429001" y="3437301"/>
            <a:ext cx="11811000" cy="1945148"/>
          </a:xfrm>
          <a:prstGeom prst="rect">
            <a:avLst/>
          </a:prstGeom>
          <a:noFill/>
        </p:spPr>
        <p:txBody>
          <a:bodyPr wrap="square" rtlCol="0">
            <a:spAutoFit/>
          </a:bodyPr>
          <a:lstStyle/>
          <a:p>
            <a:pPr algn="just">
              <a:lnSpc>
                <a:spcPct val="200000"/>
              </a:lnSpc>
            </a:pPr>
            <a:r>
              <a:rPr lang="en-US" sz="7000" i="1" spc="500">
                <a:latin typeface="Anonymous Pro"/>
              </a:rPr>
              <a:t>Latihan Linking Gambar</a:t>
            </a:r>
            <a:endParaRPr lang="en-ID" sz="7000" i="1" spc="500">
              <a:latin typeface="Anonymous Pro"/>
            </a:endParaRPr>
          </a:p>
        </p:txBody>
      </p:sp>
    </p:spTree>
    <p:extLst>
      <p:ext uri="{BB962C8B-B14F-4D97-AF65-F5344CB8AC3E}">
        <p14:creationId xmlns:p14="http://schemas.microsoft.com/office/powerpoint/2010/main" val="2111904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Block vs inline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42</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DF15E4B7-ED06-C4C2-1FFD-1905B0EA23B6}"/>
              </a:ext>
            </a:extLst>
          </p:cNvPr>
          <p:cNvSpPr txBox="1"/>
          <p:nvPr/>
        </p:nvSpPr>
        <p:spPr>
          <a:xfrm>
            <a:off x="1038226" y="2171700"/>
            <a:ext cx="15344774" cy="3970318"/>
          </a:xfrm>
          <a:prstGeom prst="rect">
            <a:avLst/>
          </a:prstGeom>
          <a:noFill/>
        </p:spPr>
        <p:txBody>
          <a:bodyPr wrap="square" rtlCol="0">
            <a:spAutoFit/>
          </a:bodyPr>
          <a:lstStyle/>
          <a:p>
            <a:pPr algn="just"/>
            <a:r>
              <a:rPr lang="en-US" sz="3600">
                <a:latin typeface="Anonymous Pro"/>
              </a:rPr>
              <a:t>Setiap elemen HTML, memiliki nilai display default. Yakni display block &amp; display inline</a:t>
            </a:r>
          </a:p>
          <a:p>
            <a:pPr algn="just"/>
            <a:endParaRPr lang="en-US" sz="3600">
              <a:latin typeface="Anonymous Pro"/>
            </a:endParaRPr>
          </a:p>
          <a:p>
            <a:pPr marL="1028700" lvl="1" indent="-571500" algn="just">
              <a:buFont typeface="Arial" panose="020B0604020202020204" pitchFamily="34" charset="0"/>
              <a:buChar char="•"/>
            </a:pPr>
            <a:r>
              <a:rPr lang="en-US" sz="3600">
                <a:solidFill>
                  <a:srgbClr val="000000"/>
                </a:solidFill>
                <a:latin typeface="Anonymous Pro"/>
              </a:rPr>
              <a:t>Block level element akan memakan space dari ujung kiri ke ujung kanan.</a:t>
            </a:r>
          </a:p>
          <a:p>
            <a:pPr marL="1028700" lvl="1" indent="-571500" algn="just">
              <a:buFont typeface="Arial" panose="020B0604020202020204" pitchFamily="34" charset="0"/>
              <a:buChar char="•"/>
            </a:pPr>
            <a:r>
              <a:rPr lang="en-US" sz="3600">
                <a:solidFill>
                  <a:srgbClr val="000000"/>
                </a:solidFill>
                <a:latin typeface="Anonymous Pro"/>
              </a:rPr>
              <a:t>Inline element tidak membuat baris baru dan hanya memakan space sesuai dari sebuah konten.</a:t>
            </a:r>
          </a:p>
          <a:p>
            <a:pPr marL="1028700" lvl="1" indent="-571500" algn="just">
              <a:buFont typeface="Arial" panose="020B0604020202020204" pitchFamily="34" charset="0"/>
              <a:buChar char="•"/>
            </a:pPr>
            <a:endParaRPr lang="en-ID" sz="3600">
              <a:latin typeface="Anonymous Pro"/>
            </a:endParaRPr>
          </a:p>
        </p:txBody>
      </p:sp>
    </p:spTree>
    <p:extLst>
      <p:ext uri="{BB962C8B-B14F-4D97-AF65-F5344CB8AC3E}">
        <p14:creationId xmlns:p14="http://schemas.microsoft.com/office/powerpoint/2010/main" val="3004852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Block vs inline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43</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54CC615E-CAC3-4083-6A41-6A9D6C6E104D}"/>
              </a:ext>
            </a:extLst>
          </p:cNvPr>
          <p:cNvSpPr txBox="1"/>
          <p:nvPr/>
        </p:nvSpPr>
        <p:spPr>
          <a:xfrm>
            <a:off x="1014413" y="2594238"/>
            <a:ext cx="15344774" cy="646331"/>
          </a:xfrm>
          <a:prstGeom prst="rect">
            <a:avLst/>
          </a:prstGeom>
          <a:noFill/>
        </p:spPr>
        <p:txBody>
          <a:bodyPr wrap="square" rtlCol="0">
            <a:spAutoFit/>
          </a:bodyPr>
          <a:lstStyle/>
          <a:p>
            <a:pPr algn="just"/>
            <a:r>
              <a:rPr lang="en-US" sz="3600">
                <a:latin typeface="Anonymous Pro"/>
              </a:rPr>
              <a:t>Contoh block &amp; inline element:</a:t>
            </a:r>
            <a:endParaRPr lang="en-ID" sz="3600">
              <a:latin typeface="Anonymous Pro"/>
            </a:endParaRPr>
          </a:p>
        </p:txBody>
      </p:sp>
      <p:pic>
        <p:nvPicPr>
          <p:cNvPr id="5" name="Picture 4">
            <a:extLst>
              <a:ext uri="{FF2B5EF4-FFF2-40B4-BE49-F238E27FC236}">
                <a16:creationId xmlns:a16="http://schemas.microsoft.com/office/drawing/2014/main" id="{8A681DB4-3782-7552-6AF3-A5C8509E793C}"/>
              </a:ext>
            </a:extLst>
          </p:cNvPr>
          <p:cNvPicPr>
            <a:picLocks noChangeAspect="1"/>
          </p:cNvPicPr>
          <p:nvPr/>
        </p:nvPicPr>
        <p:blipFill>
          <a:blip r:embed="rId3"/>
          <a:stretch>
            <a:fillRect/>
          </a:stretch>
        </p:blipFill>
        <p:spPr>
          <a:xfrm>
            <a:off x="1219200" y="4146887"/>
            <a:ext cx="14500484" cy="1789903"/>
          </a:xfrm>
          <a:prstGeom prst="rect">
            <a:avLst/>
          </a:prstGeom>
        </p:spPr>
      </p:pic>
    </p:spTree>
    <p:extLst>
      <p:ext uri="{BB962C8B-B14F-4D97-AF65-F5344CB8AC3E}">
        <p14:creationId xmlns:p14="http://schemas.microsoft.com/office/powerpoint/2010/main" val="1843529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Block vs inline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44</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54CC615E-CAC3-4083-6A41-6A9D6C6E104D}"/>
              </a:ext>
            </a:extLst>
          </p:cNvPr>
          <p:cNvSpPr txBox="1"/>
          <p:nvPr/>
        </p:nvSpPr>
        <p:spPr>
          <a:xfrm>
            <a:off x="1038226" y="1994073"/>
            <a:ext cx="15344774" cy="1200329"/>
          </a:xfrm>
          <a:prstGeom prst="rect">
            <a:avLst/>
          </a:prstGeom>
          <a:noFill/>
        </p:spPr>
        <p:txBody>
          <a:bodyPr wrap="square" rtlCol="0">
            <a:spAutoFit/>
          </a:bodyPr>
          <a:lstStyle/>
          <a:p>
            <a:pPr algn="just"/>
            <a:r>
              <a:rPr lang="en-US" sz="3600">
                <a:latin typeface="Anonymous Pro"/>
              </a:rPr>
              <a:t>Beberapa elemen display block antara lain : </a:t>
            </a:r>
          </a:p>
          <a:p>
            <a:pPr algn="just"/>
            <a:endParaRPr lang="en-ID" sz="3600">
              <a:latin typeface="Anonymous Pro"/>
            </a:endParaRPr>
          </a:p>
        </p:txBody>
      </p:sp>
      <p:pic>
        <p:nvPicPr>
          <p:cNvPr id="11" name="Picture 10">
            <a:extLst>
              <a:ext uri="{FF2B5EF4-FFF2-40B4-BE49-F238E27FC236}">
                <a16:creationId xmlns:a16="http://schemas.microsoft.com/office/drawing/2014/main" id="{4EAD3751-A56C-7B6F-6578-FC6D977042B0}"/>
              </a:ext>
            </a:extLst>
          </p:cNvPr>
          <p:cNvPicPr>
            <a:picLocks noChangeAspect="1"/>
          </p:cNvPicPr>
          <p:nvPr/>
        </p:nvPicPr>
        <p:blipFill>
          <a:blip r:embed="rId2"/>
          <a:stretch>
            <a:fillRect/>
          </a:stretch>
        </p:blipFill>
        <p:spPr>
          <a:xfrm>
            <a:off x="1889760" y="2933700"/>
            <a:ext cx="13411200" cy="2864893"/>
          </a:xfrm>
          <a:prstGeom prst="rect">
            <a:avLst/>
          </a:prstGeom>
        </p:spPr>
      </p:pic>
      <p:sp>
        <p:nvSpPr>
          <p:cNvPr id="12" name="TextBox 11">
            <a:extLst>
              <a:ext uri="{FF2B5EF4-FFF2-40B4-BE49-F238E27FC236}">
                <a16:creationId xmlns:a16="http://schemas.microsoft.com/office/drawing/2014/main" id="{D21B0F19-DC3B-F6E3-CC7F-A46F46AEED06}"/>
              </a:ext>
            </a:extLst>
          </p:cNvPr>
          <p:cNvSpPr txBox="1"/>
          <p:nvPr/>
        </p:nvSpPr>
        <p:spPr>
          <a:xfrm>
            <a:off x="1038226" y="6738220"/>
            <a:ext cx="15344774" cy="1200329"/>
          </a:xfrm>
          <a:prstGeom prst="rect">
            <a:avLst/>
          </a:prstGeom>
          <a:noFill/>
        </p:spPr>
        <p:txBody>
          <a:bodyPr wrap="square" rtlCol="0">
            <a:spAutoFit/>
          </a:bodyPr>
          <a:lstStyle/>
          <a:p>
            <a:pPr algn="just"/>
            <a:r>
              <a:rPr lang="en-US" sz="3600">
                <a:latin typeface="Anonymous Pro"/>
              </a:rPr>
              <a:t>Beberapa elemen display inline antara lain : </a:t>
            </a:r>
          </a:p>
          <a:p>
            <a:pPr algn="just"/>
            <a:endParaRPr lang="en-ID" sz="3600">
              <a:latin typeface="Anonymous Pro"/>
            </a:endParaRPr>
          </a:p>
        </p:txBody>
      </p:sp>
      <p:pic>
        <p:nvPicPr>
          <p:cNvPr id="14" name="Picture 13">
            <a:extLst>
              <a:ext uri="{FF2B5EF4-FFF2-40B4-BE49-F238E27FC236}">
                <a16:creationId xmlns:a16="http://schemas.microsoft.com/office/drawing/2014/main" id="{0F4FCB62-F6A9-9AC7-E80E-CFB847DC8DE0}"/>
              </a:ext>
            </a:extLst>
          </p:cNvPr>
          <p:cNvPicPr>
            <a:picLocks noChangeAspect="1"/>
          </p:cNvPicPr>
          <p:nvPr/>
        </p:nvPicPr>
        <p:blipFill>
          <a:blip r:embed="rId3"/>
          <a:stretch>
            <a:fillRect/>
          </a:stretch>
        </p:blipFill>
        <p:spPr>
          <a:xfrm>
            <a:off x="1959293" y="7531007"/>
            <a:ext cx="10874732" cy="2755993"/>
          </a:xfrm>
          <a:prstGeom prst="rect">
            <a:avLst/>
          </a:prstGeom>
        </p:spPr>
      </p:pic>
    </p:spTree>
    <p:extLst>
      <p:ext uri="{BB962C8B-B14F-4D97-AF65-F5344CB8AC3E}">
        <p14:creationId xmlns:p14="http://schemas.microsoft.com/office/powerpoint/2010/main" val="193487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Block vs inline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45</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3" name="TextBox 2">
            <a:extLst>
              <a:ext uri="{FF2B5EF4-FFF2-40B4-BE49-F238E27FC236}">
                <a16:creationId xmlns:a16="http://schemas.microsoft.com/office/drawing/2014/main" id="{03992EB1-F71E-FDE8-A387-6E4DD7071A6B}"/>
              </a:ext>
            </a:extLst>
          </p:cNvPr>
          <p:cNvSpPr txBox="1"/>
          <p:nvPr/>
        </p:nvSpPr>
        <p:spPr>
          <a:xfrm>
            <a:off x="2207895" y="2315936"/>
            <a:ext cx="13963650" cy="4524315"/>
          </a:xfrm>
          <a:prstGeom prst="rect">
            <a:avLst/>
          </a:prstGeom>
          <a:noFill/>
        </p:spPr>
        <p:txBody>
          <a:bodyPr wrap="square" rtlCol="0">
            <a:spAutoFit/>
          </a:bodyPr>
          <a:lstStyle/>
          <a:p>
            <a:r>
              <a:rPr lang="en-US" sz="4800" i="1">
                <a:latin typeface="Anonymous Pro"/>
              </a:rPr>
              <a:t>Tip : Jika elemen membuat baris baru, maka dia blocklevel element karena element tersebut memanjang dari ujung ke ujung. Jika sebuah elemen tidak membuat baris baru, maka dia inline element.</a:t>
            </a:r>
          </a:p>
          <a:p>
            <a:endParaRPr lang="en-US" sz="4800" i="1">
              <a:latin typeface="Anonymous Pro"/>
            </a:endParaRPr>
          </a:p>
          <a:p>
            <a:endParaRPr lang="en-ID" sz="4800" i="1">
              <a:latin typeface="Anonymous Pro"/>
            </a:endParaRPr>
          </a:p>
        </p:txBody>
      </p:sp>
      <p:pic>
        <p:nvPicPr>
          <p:cNvPr id="4" name="Picture 3">
            <a:extLst>
              <a:ext uri="{FF2B5EF4-FFF2-40B4-BE49-F238E27FC236}">
                <a16:creationId xmlns:a16="http://schemas.microsoft.com/office/drawing/2014/main" id="{E5D2C21E-B0E9-4A8E-8EDC-A3C8F840E425}"/>
              </a:ext>
            </a:extLst>
          </p:cNvPr>
          <p:cNvPicPr>
            <a:picLocks noChangeAspect="1"/>
          </p:cNvPicPr>
          <p:nvPr/>
        </p:nvPicPr>
        <p:blipFill>
          <a:blip r:embed="rId2"/>
          <a:stretch>
            <a:fillRect/>
          </a:stretch>
        </p:blipFill>
        <p:spPr>
          <a:xfrm>
            <a:off x="1939478" y="6515100"/>
            <a:ext cx="14500484" cy="1789903"/>
          </a:xfrm>
          <a:prstGeom prst="rect">
            <a:avLst/>
          </a:prstGeom>
        </p:spPr>
      </p:pic>
    </p:spTree>
    <p:extLst>
      <p:ext uri="{BB962C8B-B14F-4D97-AF65-F5344CB8AC3E}">
        <p14:creationId xmlns:p14="http://schemas.microsoft.com/office/powerpoint/2010/main" val="2656969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212308"/>
            <a:chOff x="-3175" y="-1108410"/>
            <a:chExt cx="11737975" cy="1616410"/>
          </a:xfrm>
        </p:grpSpPr>
        <p:sp>
          <p:nvSpPr>
            <p:cNvPr id="7" name="AutoShape 7"/>
            <p:cNvSpPr/>
            <p:nvPr/>
          </p:nvSpPr>
          <p:spPr>
            <a:xfrm>
              <a:off x="-3175" y="315337"/>
              <a:ext cx="7458075" cy="192663"/>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div &amp; span</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46</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3B3158A3-E0F0-FAD1-B868-C33D717258C9}"/>
              </a:ext>
            </a:extLst>
          </p:cNvPr>
          <p:cNvSpPr txBox="1"/>
          <p:nvPr/>
        </p:nvSpPr>
        <p:spPr>
          <a:xfrm>
            <a:off x="1014412" y="2019300"/>
            <a:ext cx="15644811" cy="6740307"/>
          </a:xfrm>
          <a:prstGeom prst="rect">
            <a:avLst/>
          </a:prstGeom>
          <a:noFill/>
        </p:spPr>
        <p:txBody>
          <a:bodyPr wrap="square" rtlCol="0">
            <a:spAutoFit/>
          </a:bodyPr>
          <a:lstStyle/>
          <a:p>
            <a:r>
              <a:rPr lang="en-US" sz="4800" i="1">
                <a:latin typeface="Anonymous Pro"/>
              </a:rPr>
              <a:t>div &amp; span adalah sebuah elemen </a:t>
            </a:r>
            <a:r>
              <a:rPr lang="en-ID" sz="4800"/>
              <a:t>yang umumnya digunakan untuk mengelompokkan konten, tapi keduanya punya fungsi dan perilaku yang sedikit berbeda:</a:t>
            </a:r>
          </a:p>
          <a:p>
            <a:endParaRPr lang="en-US" sz="4800" i="1">
              <a:latin typeface="Anonymous Pro"/>
            </a:endParaRPr>
          </a:p>
          <a:p>
            <a:pPr marL="1143000" lvl="1" indent="-685800">
              <a:buFont typeface="Arial" panose="020B0604020202020204" pitchFamily="34" charset="0"/>
              <a:buChar char="•"/>
            </a:pPr>
            <a:r>
              <a:rPr lang="en-US" sz="4800" i="1">
                <a:latin typeface="Anonymous Pro"/>
              </a:rPr>
              <a:t>div bersifat block level element</a:t>
            </a:r>
          </a:p>
          <a:p>
            <a:pPr marL="1143000" lvl="1" indent="-685800">
              <a:buFont typeface="Arial" panose="020B0604020202020204" pitchFamily="34" charset="0"/>
              <a:buChar char="•"/>
            </a:pPr>
            <a:r>
              <a:rPr lang="en-US" sz="4800" i="1">
                <a:latin typeface="Anonymous Pro"/>
              </a:rPr>
              <a:t>span bersifat inline</a:t>
            </a:r>
          </a:p>
          <a:p>
            <a:pPr lvl="1"/>
            <a:endParaRPr lang="en-US" sz="4800" i="1">
              <a:latin typeface="Anonymous Pro"/>
            </a:endParaRPr>
          </a:p>
          <a:p>
            <a:r>
              <a:rPr lang="en-US" sz="4800" i="1">
                <a:latin typeface="Anonymous Pro"/>
              </a:rPr>
              <a:t>Div &amp; span adalah sebuah element html yang tidak memiliki makna dan sangat membantu jika sudah menggunakan css.</a:t>
            </a:r>
            <a:endParaRPr lang="en-ID" sz="4800" i="1">
              <a:latin typeface="Anonymous Pro"/>
            </a:endParaRPr>
          </a:p>
        </p:txBody>
      </p:sp>
    </p:spTree>
    <p:extLst>
      <p:ext uri="{BB962C8B-B14F-4D97-AF65-F5344CB8AC3E}">
        <p14:creationId xmlns:p14="http://schemas.microsoft.com/office/powerpoint/2010/main" val="1117179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60FBD-1805-7740-C590-189543B1B169}"/>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2B75111D-F7DB-F56B-78F8-BB1579E4515F}"/>
              </a:ext>
            </a:extLst>
          </p:cNvPr>
          <p:cNvGrpSpPr/>
          <p:nvPr/>
        </p:nvGrpSpPr>
        <p:grpSpPr>
          <a:xfrm>
            <a:off x="1026319" y="197392"/>
            <a:ext cx="8803481" cy="1199450"/>
            <a:chOff x="-3175" y="-1108410"/>
            <a:chExt cx="11737975" cy="1599266"/>
          </a:xfrm>
        </p:grpSpPr>
        <p:sp>
          <p:nvSpPr>
            <p:cNvPr id="7" name="AutoShape 7">
              <a:extLst>
                <a:ext uri="{FF2B5EF4-FFF2-40B4-BE49-F238E27FC236}">
                  <a16:creationId xmlns:a16="http://schemas.microsoft.com/office/drawing/2014/main" id="{4A55BE90-ABC0-69C3-954F-0B7DBB2A5664}"/>
                </a:ext>
              </a:extLst>
            </p:cNvPr>
            <p:cNvSpPr/>
            <p:nvPr/>
          </p:nvSpPr>
          <p:spPr>
            <a:xfrm>
              <a:off x="-3175" y="315337"/>
              <a:ext cx="10820400" cy="175519"/>
            </a:xfrm>
            <a:prstGeom prst="rect">
              <a:avLst/>
            </a:prstGeom>
            <a:solidFill>
              <a:srgbClr val="191919"/>
            </a:solidFill>
          </p:spPr>
        </p:sp>
        <p:sp>
          <p:nvSpPr>
            <p:cNvPr id="8" name="TextBox 8">
              <a:extLst>
                <a:ext uri="{FF2B5EF4-FFF2-40B4-BE49-F238E27FC236}">
                  <a16:creationId xmlns:a16="http://schemas.microsoft.com/office/drawing/2014/main" id="{9D31BED9-47A6-314E-88E6-CC5954CB6204}"/>
                </a:ext>
              </a:extLst>
            </p:cNvPr>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Semantics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CF2D54AE-A6CA-A04C-1F05-E13230A43080}"/>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427C2E08-A7A7-5A5C-9B13-F5B7E2044C2A}"/>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90E3C6F2-2A96-63DC-1A0B-A553E76481E8}"/>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47</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9E7EFC6A-0A3C-2163-C5AA-C1E8DC4DED86}"/>
                </a:ext>
              </a:extLst>
            </p:cNvPr>
            <p:cNvSpPr/>
            <p:nvPr/>
          </p:nvSpPr>
          <p:spPr>
            <a:xfrm>
              <a:off x="486551" y="6798183"/>
              <a:ext cx="38100" cy="4013200"/>
            </a:xfrm>
            <a:prstGeom prst="rect">
              <a:avLst/>
            </a:prstGeom>
            <a:solidFill>
              <a:srgbClr val="191919"/>
            </a:solidFill>
          </p:spPr>
        </p:sp>
      </p:grpSp>
      <p:sp>
        <p:nvSpPr>
          <p:cNvPr id="2" name="TextBox 1">
            <a:extLst>
              <a:ext uri="{FF2B5EF4-FFF2-40B4-BE49-F238E27FC236}">
                <a16:creationId xmlns:a16="http://schemas.microsoft.com/office/drawing/2014/main" id="{3A308CD9-4217-4A64-8AF2-B4210D42C219}"/>
              </a:ext>
            </a:extLst>
          </p:cNvPr>
          <p:cNvSpPr txBox="1"/>
          <p:nvPr/>
        </p:nvSpPr>
        <p:spPr>
          <a:xfrm>
            <a:off x="993630" y="1943100"/>
            <a:ext cx="14293993" cy="2308324"/>
          </a:xfrm>
          <a:prstGeom prst="rect">
            <a:avLst/>
          </a:prstGeom>
          <a:noFill/>
        </p:spPr>
        <p:txBody>
          <a:bodyPr wrap="square" rtlCol="0">
            <a:spAutoFit/>
          </a:bodyPr>
          <a:lstStyle/>
          <a:p>
            <a:r>
              <a:rPr lang="en-ID" sz="3600"/>
              <a:t>Semantic HTML adalah penggunaan elemen HTML yang memiliki makna (meaning) secara jelas terhadap konten yang dibungkusnya.</a:t>
            </a:r>
          </a:p>
          <a:p>
            <a:endParaRPr lang="en-ID" sz="3600" i="1">
              <a:latin typeface="Anonymous Pro"/>
            </a:endParaRPr>
          </a:p>
          <a:p>
            <a:r>
              <a:rPr lang="en-ID" sz="3600" i="1">
                <a:latin typeface="Anonymous Pro"/>
              </a:rPr>
              <a:t>Contoh: </a:t>
            </a:r>
            <a:r>
              <a:rPr lang="en-ID" sz="3600">
                <a:latin typeface="Anonymous Pro"/>
              </a:rPr>
              <a:t>&lt;header&gt;&lt;/header&gt;, &lt;footer&gt; &lt;section&gt; &lt;article&gt; &lt;dll&gt;</a:t>
            </a:r>
            <a:endParaRPr lang="en-US" sz="3600" i="1">
              <a:latin typeface="Anonymous Pro"/>
            </a:endParaRPr>
          </a:p>
        </p:txBody>
      </p:sp>
      <p:sp>
        <p:nvSpPr>
          <p:cNvPr id="5" name="TextBox 4">
            <a:extLst>
              <a:ext uri="{FF2B5EF4-FFF2-40B4-BE49-F238E27FC236}">
                <a16:creationId xmlns:a16="http://schemas.microsoft.com/office/drawing/2014/main" id="{55B6AD35-E5A2-0A34-4A1F-E6AEE64D9507}"/>
              </a:ext>
            </a:extLst>
          </p:cNvPr>
          <p:cNvSpPr txBox="1"/>
          <p:nvPr/>
        </p:nvSpPr>
        <p:spPr>
          <a:xfrm>
            <a:off x="1111394" y="6035577"/>
            <a:ext cx="14293993" cy="2308324"/>
          </a:xfrm>
          <a:prstGeom prst="rect">
            <a:avLst/>
          </a:prstGeom>
          <a:noFill/>
        </p:spPr>
        <p:txBody>
          <a:bodyPr wrap="square" rtlCol="0">
            <a:spAutoFit/>
          </a:bodyPr>
          <a:lstStyle/>
          <a:p>
            <a:pPr marL="571500" indent="-571500">
              <a:buFont typeface="Arial" panose="020B0604020202020204" pitchFamily="34" charset="0"/>
              <a:buChar char="•"/>
            </a:pPr>
            <a:r>
              <a:rPr lang="en-ID" sz="3600"/>
              <a:t>Membantu mesin pencari (SEO) memahami isi halaman</a:t>
            </a:r>
          </a:p>
          <a:p>
            <a:pPr marL="571500" indent="-571500">
              <a:buFont typeface="Arial" panose="020B0604020202020204" pitchFamily="34" charset="0"/>
              <a:buChar char="•"/>
            </a:pPr>
            <a:r>
              <a:rPr lang="en-ID" sz="3600"/>
              <a:t>Meningkatkan aksesibilitas (screen reader, dll)</a:t>
            </a:r>
          </a:p>
          <a:p>
            <a:pPr marL="571500" indent="-571500">
              <a:buFont typeface="Arial" panose="020B0604020202020204" pitchFamily="34" charset="0"/>
              <a:buChar char="•"/>
            </a:pPr>
            <a:r>
              <a:rPr lang="en-ID" sz="3600"/>
              <a:t>Kode lebih terstruktur dan mudah dipahami</a:t>
            </a:r>
          </a:p>
          <a:p>
            <a:pPr marL="571500" indent="-571500">
              <a:buFont typeface="Arial" panose="020B0604020202020204" pitchFamily="34" charset="0"/>
              <a:buChar char="•"/>
            </a:pPr>
            <a:r>
              <a:rPr lang="en-ID" sz="3600"/>
              <a:t>Best practice dalam modern web development</a:t>
            </a:r>
            <a:endParaRPr lang="en-US" sz="3600" b="1" i="1">
              <a:latin typeface="Anonymous Pro"/>
            </a:endParaRPr>
          </a:p>
        </p:txBody>
      </p:sp>
      <p:sp>
        <p:nvSpPr>
          <p:cNvPr id="9" name="TextBox 8">
            <a:extLst>
              <a:ext uri="{FF2B5EF4-FFF2-40B4-BE49-F238E27FC236}">
                <a16:creationId xmlns:a16="http://schemas.microsoft.com/office/drawing/2014/main" id="{9EA8A810-0607-549B-8CD8-A89F368BD7CC}"/>
              </a:ext>
            </a:extLst>
          </p:cNvPr>
          <p:cNvSpPr txBox="1"/>
          <p:nvPr/>
        </p:nvSpPr>
        <p:spPr>
          <a:xfrm>
            <a:off x="1111394" y="4950082"/>
            <a:ext cx="14293993" cy="646331"/>
          </a:xfrm>
          <a:prstGeom prst="rect">
            <a:avLst/>
          </a:prstGeom>
          <a:noFill/>
        </p:spPr>
        <p:txBody>
          <a:bodyPr wrap="square" rtlCol="0">
            <a:spAutoFit/>
          </a:bodyPr>
          <a:lstStyle/>
          <a:p>
            <a:r>
              <a:rPr lang="en-ID" sz="3600" b="1"/>
              <a:t>Kenapa Penting?</a:t>
            </a:r>
            <a:endParaRPr lang="en-US" sz="3600" b="1" i="1">
              <a:latin typeface="Anonymous Pro"/>
            </a:endParaRPr>
          </a:p>
        </p:txBody>
      </p:sp>
    </p:spTree>
    <p:extLst>
      <p:ext uri="{BB962C8B-B14F-4D97-AF65-F5344CB8AC3E}">
        <p14:creationId xmlns:p14="http://schemas.microsoft.com/office/powerpoint/2010/main" val="75494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AA7D9-4A9F-1DF5-6FE7-CD6522A4126D}"/>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2B153F00-EA4A-1570-CE56-5F1CE440B6D5}"/>
              </a:ext>
            </a:extLst>
          </p:cNvPr>
          <p:cNvGrpSpPr/>
          <p:nvPr/>
        </p:nvGrpSpPr>
        <p:grpSpPr>
          <a:xfrm>
            <a:off x="1026319" y="197392"/>
            <a:ext cx="12203905" cy="1199450"/>
            <a:chOff x="-3175" y="-1108410"/>
            <a:chExt cx="16271874" cy="1599266"/>
          </a:xfrm>
        </p:grpSpPr>
        <p:sp>
          <p:nvSpPr>
            <p:cNvPr id="7" name="AutoShape 7">
              <a:extLst>
                <a:ext uri="{FF2B5EF4-FFF2-40B4-BE49-F238E27FC236}">
                  <a16:creationId xmlns:a16="http://schemas.microsoft.com/office/drawing/2014/main" id="{D886D5A4-F922-AF2B-39EF-F22B7EEE96C8}"/>
                </a:ext>
              </a:extLst>
            </p:cNvPr>
            <p:cNvSpPr/>
            <p:nvPr/>
          </p:nvSpPr>
          <p:spPr>
            <a:xfrm>
              <a:off x="-3175" y="315337"/>
              <a:ext cx="10820400" cy="175519"/>
            </a:xfrm>
            <a:prstGeom prst="rect">
              <a:avLst/>
            </a:prstGeom>
            <a:solidFill>
              <a:srgbClr val="191919"/>
            </a:solidFill>
          </p:spPr>
        </p:sp>
        <p:sp>
          <p:nvSpPr>
            <p:cNvPr id="8" name="TextBox 8">
              <a:extLst>
                <a:ext uri="{FF2B5EF4-FFF2-40B4-BE49-F238E27FC236}">
                  <a16:creationId xmlns:a16="http://schemas.microsoft.com/office/drawing/2014/main" id="{1A9C13DE-61A2-7C25-BCDB-4949DBF05134}"/>
                </a:ext>
              </a:extLst>
            </p:cNvPr>
            <p:cNvSpPr txBox="1"/>
            <p:nvPr/>
          </p:nvSpPr>
          <p:spPr>
            <a:xfrm>
              <a:off x="12700" y="-1108410"/>
              <a:ext cx="162559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Semantics vs non semantics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1B2B46E9-C9DF-C9D6-0FA7-3D1FFAFC9969}"/>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0F756D2A-5421-9C9B-E9FB-3E839DA329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190C2234-C98E-49E1-9711-6C3C7DA3FB99}"/>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48</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E8328A1-7B78-95A3-0D5A-8AC3F9D10477}"/>
                </a:ext>
              </a:extLst>
            </p:cNvPr>
            <p:cNvSpPr/>
            <p:nvPr/>
          </p:nvSpPr>
          <p:spPr>
            <a:xfrm>
              <a:off x="486551" y="6798183"/>
              <a:ext cx="38100" cy="4013200"/>
            </a:xfrm>
            <a:prstGeom prst="rect">
              <a:avLst/>
            </a:prstGeom>
            <a:solidFill>
              <a:srgbClr val="191919"/>
            </a:solidFill>
          </p:spPr>
        </p:sp>
      </p:grpSp>
      <p:pic>
        <p:nvPicPr>
          <p:cNvPr id="2052" name="Picture 4" descr="The Importance of HTML and Its Semantics in Modern Software Development |  by João Henrique Xavier | JavaScript in Plain English">
            <a:extLst>
              <a:ext uri="{FF2B5EF4-FFF2-40B4-BE49-F238E27FC236}">
                <a16:creationId xmlns:a16="http://schemas.microsoft.com/office/drawing/2014/main" id="{E06009D5-C581-5715-360E-2FC33010E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866900"/>
            <a:ext cx="12793807" cy="79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130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78706" y="230348"/>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Tables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932486" y="1122244"/>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49</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3" name="TextBox 2">
            <a:extLst>
              <a:ext uri="{FF2B5EF4-FFF2-40B4-BE49-F238E27FC236}">
                <a16:creationId xmlns:a16="http://schemas.microsoft.com/office/drawing/2014/main" id="{58061380-E697-3547-0706-8644CDB61090}"/>
              </a:ext>
            </a:extLst>
          </p:cNvPr>
          <p:cNvSpPr txBox="1"/>
          <p:nvPr/>
        </p:nvSpPr>
        <p:spPr>
          <a:xfrm>
            <a:off x="1090613" y="1862958"/>
            <a:ext cx="15344774" cy="3046988"/>
          </a:xfrm>
          <a:prstGeom prst="rect">
            <a:avLst/>
          </a:prstGeom>
          <a:noFill/>
        </p:spPr>
        <p:txBody>
          <a:bodyPr wrap="square" rtlCol="0">
            <a:spAutoFit/>
          </a:bodyPr>
          <a:lstStyle/>
          <a:p>
            <a:pPr algn="just"/>
            <a:r>
              <a:rPr lang="en-US" sz="4800">
                <a:latin typeface="Anonymous Pro"/>
              </a:rPr>
              <a:t>Tables adalah sebuah elemen yang dapat digunakan untuk Menyusun sebuah data</a:t>
            </a:r>
          </a:p>
          <a:p>
            <a:pPr algn="just"/>
            <a:endParaRPr lang="en-US" sz="4800">
              <a:solidFill>
                <a:srgbClr val="000000"/>
              </a:solidFill>
              <a:latin typeface="Anonymous Pro"/>
            </a:endParaRPr>
          </a:p>
          <a:p>
            <a:pPr marL="1028700" lvl="1" indent="-571500" algn="just">
              <a:buFont typeface="Arial" panose="020B0604020202020204" pitchFamily="34" charset="0"/>
              <a:buChar char="•"/>
            </a:pPr>
            <a:endParaRPr lang="en-ID" sz="4800">
              <a:latin typeface="Anonymous Pro"/>
            </a:endParaRPr>
          </a:p>
        </p:txBody>
      </p:sp>
      <p:graphicFrame>
        <p:nvGraphicFramePr>
          <p:cNvPr id="18" name="Table 17">
            <a:extLst>
              <a:ext uri="{FF2B5EF4-FFF2-40B4-BE49-F238E27FC236}">
                <a16:creationId xmlns:a16="http://schemas.microsoft.com/office/drawing/2014/main" id="{AF6F4190-5D22-AB0C-3F34-214B6F4EC9FC}"/>
              </a:ext>
            </a:extLst>
          </p:cNvPr>
          <p:cNvGraphicFramePr>
            <a:graphicFrameLocks noGrp="1"/>
          </p:cNvGraphicFramePr>
          <p:nvPr>
            <p:extLst>
              <p:ext uri="{D42A27DB-BD31-4B8C-83A1-F6EECF244321}">
                <p14:modId xmlns:p14="http://schemas.microsoft.com/office/powerpoint/2010/main" val="2396867579"/>
              </p:ext>
            </p:extLst>
          </p:nvPr>
        </p:nvGraphicFramePr>
        <p:xfrm>
          <a:off x="1371600" y="4152900"/>
          <a:ext cx="11277600" cy="5303520"/>
        </p:xfrm>
        <a:graphic>
          <a:graphicData uri="http://schemas.openxmlformats.org/drawingml/2006/table">
            <a:tbl>
              <a:tblPr>
                <a:tableStyleId>{9D7B26C5-4107-4FEC-AEDC-1716B250A1EF}</a:tableStyleId>
              </a:tblPr>
              <a:tblGrid>
                <a:gridCol w="5638800">
                  <a:extLst>
                    <a:ext uri="{9D8B030D-6E8A-4147-A177-3AD203B41FA5}">
                      <a16:colId xmlns:a16="http://schemas.microsoft.com/office/drawing/2014/main" val="720387898"/>
                    </a:ext>
                  </a:extLst>
                </a:gridCol>
                <a:gridCol w="5638800">
                  <a:extLst>
                    <a:ext uri="{9D8B030D-6E8A-4147-A177-3AD203B41FA5}">
                      <a16:colId xmlns:a16="http://schemas.microsoft.com/office/drawing/2014/main" val="1113582945"/>
                    </a:ext>
                  </a:extLst>
                </a:gridCol>
              </a:tblGrid>
              <a:tr h="0">
                <a:tc>
                  <a:txBody>
                    <a:bodyPr/>
                    <a:lstStyle/>
                    <a:p>
                      <a:r>
                        <a:rPr lang="en-ID" sz="3000" b="1"/>
                        <a:t>Tag</a:t>
                      </a:r>
                    </a:p>
                  </a:txBody>
                  <a:tcPr anchor="ctr"/>
                </a:tc>
                <a:tc>
                  <a:txBody>
                    <a:bodyPr/>
                    <a:lstStyle/>
                    <a:p>
                      <a:r>
                        <a:rPr lang="en-ID" sz="3000" b="1"/>
                        <a:t>Keterangan</a:t>
                      </a:r>
                    </a:p>
                  </a:txBody>
                  <a:tcPr anchor="ctr"/>
                </a:tc>
                <a:extLst>
                  <a:ext uri="{0D108BD9-81ED-4DB2-BD59-A6C34878D82A}">
                    <a16:rowId xmlns:a16="http://schemas.microsoft.com/office/drawing/2014/main" val="934742845"/>
                  </a:ext>
                </a:extLst>
              </a:tr>
              <a:tr h="0">
                <a:tc>
                  <a:txBody>
                    <a:bodyPr/>
                    <a:lstStyle/>
                    <a:p>
                      <a:r>
                        <a:rPr lang="en-ID" sz="3000"/>
                        <a:t>&lt;table&gt;</a:t>
                      </a:r>
                    </a:p>
                  </a:txBody>
                  <a:tcPr anchor="ctr"/>
                </a:tc>
                <a:tc>
                  <a:txBody>
                    <a:bodyPr/>
                    <a:lstStyle/>
                    <a:p>
                      <a:r>
                        <a:rPr lang="en-ID" sz="3000"/>
                        <a:t>Membungkus seluruh isi tabel</a:t>
                      </a:r>
                    </a:p>
                  </a:txBody>
                  <a:tcPr anchor="ctr"/>
                </a:tc>
                <a:extLst>
                  <a:ext uri="{0D108BD9-81ED-4DB2-BD59-A6C34878D82A}">
                    <a16:rowId xmlns:a16="http://schemas.microsoft.com/office/drawing/2014/main" val="3734724213"/>
                  </a:ext>
                </a:extLst>
              </a:tr>
              <a:tr h="0">
                <a:tc>
                  <a:txBody>
                    <a:bodyPr/>
                    <a:lstStyle/>
                    <a:p>
                      <a:r>
                        <a:rPr lang="en-ID" sz="3000"/>
                        <a:t>&lt;thead&gt;</a:t>
                      </a:r>
                    </a:p>
                  </a:txBody>
                  <a:tcPr anchor="ctr"/>
                </a:tc>
                <a:tc>
                  <a:txBody>
                    <a:bodyPr/>
                    <a:lstStyle/>
                    <a:p>
                      <a:r>
                        <a:rPr lang="en-ID" sz="3000"/>
                        <a:t>Bagian kepala tabel (biasanya judul kolom)</a:t>
                      </a:r>
                    </a:p>
                  </a:txBody>
                  <a:tcPr anchor="ctr"/>
                </a:tc>
                <a:extLst>
                  <a:ext uri="{0D108BD9-81ED-4DB2-BD59-A6C34878D82A}">
                    <a16:rowId xmlns:a16="http://schemas.microsoft.com/office/drawing/2014/main" val="1320843232"/>
                  </a:ext>
                </a:extLst>
              </a:tr>
              <a:tr h="0">
                <a:tc>
                  <a:txBody>
                    <a:bodyPr/>
                    <a:lstStyle/>
                    <a:p>
                      <a:r>
                        <a:rPr lang="en-ID" sz="3000"/>
                        <a:t>&lt;tbody&gt;</a:t>
                      </a:r>
                    </a:p>
                  </a:txBody>
                  <a:tcPr anchor="ctr"/>
                </a:tc>
                <a:tc>
                  <a:txBody>
                    <a:bodyPr/>
                    <a:lstStyle/>
                    <a:p>
                      <a:r>
                        <a:rPr lang="it-IT" sz="3000"/>
                        <a:t>Isi utama tabel (data-data baris)</a:t>
                      </a:r>
                    </a:p>
                  </a:txBody>
                  <a:tcPr anchor="ctr"/>
                </a:tc>
                <a:extLst>
                  <a:ext uri="{0D108BD9-81ED-4DB2-BD59-A6C34878D82A}">
                    <a16:rowId xmlns:a16="http://schemas.microsoft.com/office/drawing/2014/main" val="731769787"/>
                  </a:ext>
                </a:extLst>
              </a:tr>
              <a:tr h="0">
                <a:tc>
                  <a:txBody>
                    <a:bodyPr/>
                    <a:lstStyle/>
                    <a:p>
                      <a:r>
                        <a:rPr lang="en-ID" sz="3000"/>
                        <a:t>&lt;tfoot&gt;</a:t>
                      </a:r>
                    </a:p>
                  </a:txBody>
                  <a:tcPr anchor="ctr"/>
                </a:tc>
                <a:tc>
                  <a:txBody>
                    <a:bodyPr/>
                    <a:lstStyle/>
                    <a:p>
                      <a:r>
                        <a:rPr lang="da-DK" sz="3000"/>
                        <a:t>Bagian kaki tabel (opsional, seperti total)</a:t>
                      </a:r>
                    </a:p>
                  </a:txBody>
                  <a:tcPr anchor="ctr"/>
                </a:tc>
                <a:extLst>
                  <a:ext uri="{0D108BD9-81ED-4DB2-BD59-A6C34878D82A}">
                    <a16:rowId xmlns:a16="http://schemas.microsoft.com/office/drawing/2014/main" val="395204224"/>
                  </a:ext>
                </a:extLst>
              </a:tr>
              <a:tr h="502920">
                <a:tc>
                  <a:txBody>
                    <a:bodyPr/>
                    <a:lstStyle/>
                    <a:p>
                      <a:r>
                        <a:rPr lang="en-ID" sz="3000"/>
                        <a:t>&lt;tr&gt;</a:t>
                      </a:r>
                    </a:p>
                  </a:txBody>
                  <a:tcPr anchor="ctr"/>
                </a:tc>
                <a:tc>
                  <a:txBody>
                    <a:bodyPr/>
                    <a:lstStyle/>
                    <a:p>
                      <a:r>
                        <a:rPr lang="en-US" sz="3000"/>
                        <a:t>Table row / baris dalam tabel</a:t>
                      </a:r>
                    </a:p>
                  </a:txBody>
                  <a:tcPr anchor="ctr"/>
                </a:tc>
                <a:extLst>
                  <a:ext uri="{0D108BD9-81ED-4DB2-BD59-A6C34878D82A}">
                    <a16:rowId xmlns:a16="http://schemas.microsoft.com/office/drawing/2014/main" val="2081863254"/>
                  </a:ext>
                </a:extLst>
              </a:tr>
              <a:tr h="0">
                <a:tc>
                  <a:txBody>
                    <a:bodyPr/>
                    <a:lstStyle/>
                    <a:p>
                      <a:r>
                        <a:rPr lang="en-ID" sz="3000"/>
                        <a:t>&lt;th&gt;</a:t>
                      </a:r>
                    </a:p>
                  </a:txBody>
                  <a:tcPr anchor="ctr"/>
                </a:tc>
                <a:tc>
                  <a:txBody>
                    <a:bodyPr/>
                    <a:lstStyle/>
                    <a:p>
                      <a:r>
                        <a:rPr lang="en-US" sz="3000"/>
                        <a:t>Table header cell (huruf tebal)</a:t>
                      </a:r>
                    </a:p>
                  </a:txBody>
                  <a:tcPr anchor="ctr"/>
                </a:tc>
                <a:extLst>
                  <a:ext uri="{0D108BD9-81ED-4DB2-BD59-A6C34878D82A}">
                    <a16:rowId xmlns:a16="http://schemas.microsoft.com/office/drawing/2014/main" val="475093717"/>
                  </a:ext>
                </a:extLst>
              </a:tr>
              <a:tr h="0">
                <a:tc>
                  <a:txBody>
                    <a:bodyPr/>
                    <a:lstStyle/>
                    <a:p>
                      <a:r>
                        <a:rPr lang="en-ID" sz="3000"/>
                        <a:t>&lt;td&gt;</a:t>
                      </a:r>
                    </a:p>
                  </a:txBody>
                  <a:tcPr anchor="ctr"/>
                </a:tc>
                <a:tc>
                  <a:txBody>
                    <a:bodyPr/>
                    <a:lstStyle/>
                    <a:p>
                      <a:r>
                        <a:rPr lang="it-IT" sz="3000"/>
                        <a:t>Table data cell (isi data biasa)</a:t>
                      </a:r>
                    </a:p>
                  </a:txBody>
                  <a:tcPr anchor="ctr"/>
                </a:tc>
                <a:extLst>
                  <a:ext uri="{0D108BD9-81ED-4DB2-BD59-A6C34878D82A}">
                    <a16:rowId xmlns:a16="http://schemas.microsoft.com/office/drawing/2014/main" val="23430737"/>
                  </a:ext>
                </a:extLst>
              </a:tr>
            </a:tbl>
          </a:graphicData>
        </a:graphic>
      </p:graphicFrame>
    </p:spTree>
    <p:extLst>
      <p:ext uri="{BB962C8B-B14F-4D97-AF65-F5344CB8AC3E}">
        <p14:creationId xmlns:p14="http://schemas.microsoft.com/office/powerpoint/2010/main" val="24802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8819A19-79CD-9071-BFA3-4276FC1E9DAF}"/>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DA501406-4F6F-50BD-D753-24234302008F}"/>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8416D5A7-AB74-092D-43BB-5F949EE7E459}"/>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Frontend vs backend</a:t>
              </a:r>
              <a:endParaRPr lang="en-US" sz="6500" dirty="0">
                <a:solidFill>
                  <a:srgbClr val="191919"/>
                </a:solidFill>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F4F63E3E-8C2E-3FE1-6A70-DED3CF1FEB54}"/>
              </a:ext>
            </a:extLst>
          </p:cNvPr>
          <p:cNvSpPr txBox="1"/>
          <p:nvPr/>
        </p:nvSpPr>
        <p:spPr>
          <a:xfrm>
            <a:off x="3962400" y="2110939"/>
            <a:ext cx="5911243" cy="738664"/>
          </a:xfrm>
          <a:prstGeom prst="rect">
            <a:avLst/>
          </a:prstGeom>
          <a:noFill/>
        </p:spPr>
        <p:txBody>
          <a:bodyPr wrap="square" rtlCol="0">
            <a:spAutoFit/>
          </a:bodyPr>
          <a:lstStyle/>
          <a:p>
            <a:r>
              <a:rPr lang="en-US" sz="4200">
                <a:latin typeface="Anonymous Pro"/>
              </a:rPr>
              <a:t>Contoh Frontend</a:t>
            </a:r>
            <a:endParaRPr lang="en-ID" sz="4200">
              <a:latin typeface="Anonymous Pro"/>
            </a:endParaRPr>
          </a:p>
        </p:txBody>
      </p:sp>
      <p:cxnSp>
        <p:nvCxnSpPr>
          <p:cNvPr id="14" name="Straight Connector 13">
            <a:extLst>
              <a:ext uri="{FF2B5EF4-FFF2-40B4-BE49-F238E27FC236}">
                <a16:creationId xmlns:a16="http://schemas.microsoft.com/office/drawing/2014/main" id="{0779BE72-0999-3241-B8EE-FE2CB23BDCD5}"/>
              </a:ext>
            </a:extLst>
          </p:cNvPr>
          <p:cNvCxnSpPr/>
          <p:nvPr/>
        </p:nvCxnSpPr>
        <p:spPr>
          <a:xfrm>
            <a:off x="10363200" y="8877300"/>
            <a:ext cx="0" cy="762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53FE703-BCB8-C2DC-9FCF-654C44E7859B}"/>
              </a:ext>
            </a:extLst>
          </p:cNvPr>
          <p:cNvSpPr txBox="1"/>
          <p:nvPr/>
        </p:nvSpPr>
        <p:spPr>
          <a:xfrm>
            <a:off x="13487400" y="5494136"/>
            <a:ext cx="3698942" cy="677108"/>
          </a:xfrm>
          <a:prstGeom prst="rect">
            <a:avLst/>
          </a:prstGeom>
          <a:noFill/>
        </p:spPr>
        <p:txBody>
          <a:bodyPr wrap="square" rtlCol="0">
            <a:spAutoFit/>
          </a:bodyPr>
          <a:lstStyle/>
          <a:p>
            <a:r>
              <a:rPr lang="en-US" sz="3800">
                <a:latin typeface="Anonymous Pro"/>
              </a:rPr>
              <a:t>Backend (hidden)</a:t>
            </a:r>
            <a:endParaRPr lang="en-ID" sz="3800">
              <a:latin typeface="Anonymous Pro"/>
            </a:endParaRPr>
          </a:p>
        </p:txBody>
      </p:sp>
      <p:sp>
        <p:nvSpPr>
          <p:cNvPr id="12" name="Arrow: Right 11">
            <a:extLst>
              <a:ext uri="{FF2B5EF4-FFF2-40B4-BE49-F238E27FC236}">
                <a16:creationId xmlns:a16="http://schemas.microsoft.com/office/drawing/2014/main" id="{5664A4D7-3140-AEB0-CCC4-CE92A4475A5A}"/>
              </a:ext>
            </a:extLst>
          </p:cNvPr>
          <p:cNvSpPr/>
          <p:nvPr/>
        </p:nvSpPr>
        <p:spPr>
          <a:xfrm>
            <a:off x="11658600" y="6515100"/>
            <a:ext cx="15240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a:extLst>
              <a:ext uri="{FF2B5EF4-FFF2-40B4-BE49-F238E27FC236}">
                <a16:creationId xmlns:a16="http://schemas.microsoft.com/office/drawing/2014/main" id="{13696468-52E0-3B13-412A-81D84B4223E1}"/>
              </a:ext>
            </a:extLst>
          </p:cNvPr>
          <p:cNvSpPr txBox="1"/>
          <p:nvPr/>
        </p:nvSpPr>
        <p:spPr>
          <a:xfrm>
            <a:off x="13487400" y="6562635"/>
            <a:ext cx="4191000" cy="1200329"/>
          </a:xfrm>
          <a:prstGeom prst="rect">
            <a:avLst/>
          </a:prstGeom>
          <a:noFill/>
        </p:spPr>
        <p:txBody>
          <a:bodyPr wrap="square" rtlCol="0">
            <a:spAutoFit/>
          </a:bodyPr>
          <a:lstStyle/>
          <a:p>
            <a:r>
              <a:rPr lang="en-US" sz="2400">
                <a:latin typeface="Anonymous Pro"/>
              </a:rPr>
              <a:t>Handling data request, authentication &amp; authorization, pengelolaan basis data, dsb…</a:t>
            </a:r>
            <a:endParaRPr lang="en-ID" sz="2400">
              <a:latin typeface="Anonymous Pro"/>
            </a:endParaRPr>
          </a:p>
        </p:txBody>
      </p:sp>
      <p:sp>
        <p:nvSpPr>
          <p:cNvPr id="6" name="Arrow: Right 5">
            <a:extLst>
              <a:ext uri="{FF2B5EF4-FFF2-40B4-BE49-F238E27FC236}">
                <a16:creationId xmlns:a16="http://schemas.microsoft.com/office/drawing/2014/main" id="{B50C3725-CF5D-07B1-A380-74DBA41A7360}"/>
              </a:ext>
            </a:extLst>
          </p:cNvPr>
          <p:cNvSpPr/>
          <p:nvPr/>
        </p:nvSpPr>
        <p:spPr>
          <a:xfrm rot="5400000">
            <a:off x="5219700" y="3501692"/>
            <a:ext cx="15240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 name="Picture 9">
            <a:extLst>
              <a:ext uri="{FF2B5EF4-FFF2-40B4-BE49-F238E27FC236}">
                <a16:creationId xmlns:a16="http://schemas.microsoft.com/office/drawing/2014/main" id="{C230DA57-85BA-5DC3-EEA3-61613D0C5D86}"/>
              </a:ext>
            </a:extLst>
          </p:cNvPr>
          <p:cNvPicPr>
            <a:picLocks noChangeAspect="1"/>
          </p:cNvPicPr>
          <p:nvPr/>
        </p:nvPicPr>
        <p:blipFill>
          <a:blip r:embed="rId2"/>
          <a:stretch>
            <a:fillRect/>
          </a:stretch>
        </p:blipFill>
        <p:spPr>
          <a:xfrm>
            <a:off x="467988" y="4687181"/>
            <a:ext cx="11027424" cy="5212432"/>
          </a:xfrm>
          <a:prstGeom prst="rect">
            <a:avLst/>
          </a:prstGeom>
        </p:spPr>
      </p:pic>
    </p:spTree>
    <p:extLst>
      <p:ext uri="{BB962C8B-B14F-4D97-AF65-F5344CB8AC3E}">
        <p14:creationId xmlns:p14="http://schemas.microsoft.com/office/powerpoint/2010/main" val="3874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0ECB6-D9F9-B928-4D08-7A310E80A9C1}"/>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6AAD63F4-228A-0BA9-CC06-7F0721A8F852}"/>
              </a:ext>
            </a:extLst>
          </p:cNvPr>
          <p:cNvGrpSpPr/>
          <p:nvPr/>
        </p:nvGrpSpPr>
        <p:grpSpPr>
          <a:xfrm>
            <a:off x="1026319" y="197392"/>
            <a:ext cx="8803481" cy="1199450"/>
            <a:chOff x="-3175" y="-1108410"/>
            <a:chExt cx="11737975" cy="1599266"/>
          </a:xfrm>
        </p:grpSpPr>
        <p:sp>
          <p:nvSpPr>
            <p:cNvPr id="7" name="AutoShape 7">
              <a:extLst>
                <a:ext uri="{FF2B5EF4-FFF2-40B4-BE49-F238E27FC236}">
                  <a16:creationId xmlns:a16="http://schemas.microsoft.com/office/drawing/2014/main" id="{1C08BE92-5CC5-04BB-511C-61AD81526919}"/>
                </a:ext>
              </a:extLst>
            </p:cNvPr>
            <p:cNvSpPr/>
            <p:nvPr/>
          </p:nvSpPr>
          <p:spPr>
            <a:xfrm>
              <a:off x="-3175" y="315337"/>
              <a:ext cx="10820400" cy="175519"/>
            </a:xfrm>
            <a:prstGeom prst="rect">
              <a:avLst/>
            </a:prstGeom>
            <a:solidFill>
              <a:srgbClr val="191919"/>
            </a:solidFill>
          </p:spPr>
        </p:sp>
        <p:sp>
          <p:nvSpPr>
            <p:cNvPr id="8" name="TextBox 8">
              <a:extLst>
                <a:ext uri="{FF2B5EF4-FFF2-40B4-BE49-F238E27FC236}">
                  <a16:creationId xmlns:a16="http://schemas.microsoft.com/office/drawing/2014/main" id="{0947933B-3EC1-64B8-90F7-F2A633703D05}"/>
                </a:ext>
              </a:extLst>
            </p:cNvPr>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Forms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CA6688BE-BC34-A5EF-9F76-7C2B02B352DB}"/>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1B0FF3FA-1530-523B-EF1A-5F7B2BBB4ACB}"/>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1A5E5860-9CFE-7A71-3A0A-6CDD3E6D7137}"/>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50</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27FCB27F-6608-AB19-6700-EE9E8BE3E772}"/>
                </a:ext>
              </a:extLst>
            </p:cNvPr>
            <p:cNvSpPr/>
            <p:nvPr/>
          </p:nvSpPr>
          <p:spPr>
            <a:xfrm>
              <a:off x="486551" y="6798183"/>
              <a:ext cx="38100" cy="4013200"/>
            </a:xfrm>
            <a:prstGeom prst="rect">
              <a:avLst/>
            </a:prstGeom>
            <a:solidFill>
              <a:srgbClr val="191919"/>
            </a:solidFill>
          </p:spPr>
        </p:sp>
      </p:grpSp>
      <p:sp>
        <p:nvSpPr>
          <p:cNvPr id="3" name="TextBox 2">
            <a:extLst>
              <a:ext uri="{FF2B5EF4-FFF2-40B4-BE49-F238E27FC236}">
                <a16:creationId xmlns:a16="http://schemas.microsoft.com/office/drawing/2014/main" id="{169E27C6-038F-5493-43A9-185DC3BDE225}"/>
              </a:ext>
            </a:extLst>
          </p:cNvPr>
          <p:cNvSpPr txBox="1"/>
          <p:nvPr/>
        </p:nvSpPr>
        <p:spPr>
          <a:xfrm>
            <a:off x="1038226" y="1638300"/>
            <a:ext cx="15344774" cy="3046988"/>
          </a:xfrm>
          <a:prstGeom prst="rect">
            <a:avLst/>
          </a:prstGeom>
          <a:noFill/>
        </p:spPr>
        <p:txBody>
          <a:bodyPr wrap="square" rtlCol="0">
            <a:spAutoFit/>
          </a:bodyPr>
          <a:lstStyle/>
          <a:p>
            <a:pPr algn="just"/>
            <a:r>
              <a:rPr lang="en-US" sz="4800">
                <a:latin typeface="Anonymous Pro"/>
              </a:rPr>
              <a:t>Form adalah elemen HTML yang digunakan untuk mengumpulkan input dari pengguna.</a:t>
            </a:r>
          </a:p>
          <a:p>
            <a:pPr algn="just"/>
            <a:r>
              <a:rPr lang="en-US" sz="4800">
                <a:latin typeface="Anonymous Pro"/>
              </a:rPr>
              <a:t>Contoh: login, pendaftaran, pencarian, dsb.</a:t>
            </a:r>
          </a:p>
          <a:p>
            <a:pPr algn="just"/>
            <a:r>
              <a:rPr lang="en-US" sz="4800">
                <a:latin typeface="Anonymous Pro"/>
              </a:rPr>
              <a:t>Diawali dengan tag: &lt;form&gt;&lt;/form&gt;</a:t>
            </a:r>
          </a:p>
        </p:txBody>
      </p:sp>
      <p:graphicFrame>
        <p:nvGraphicFramePr>
          <p:cNvPr id="2" name="Table 1">
            <a:extLst>
              <a:ext uri="{FF2B5EF4-FFF2-40B4-BE49-F238E27FC236}">
                <a16:creationId xmlns:a16="http://schemas.microsoft.com/office/drawing/2014/main" id="{5B0516F6-650E-2727-987F-617ECEBCA53C}"/>
              </a:ext>
            </a:extLst>
          </p:cNvPr>
          <p:cNvGraphicFramePr>
            <a:graphicFrameLocks noGrp="1"/>
          </p:cNvGraphicFramePr>
          <p:nvPr>
            <p:extLst>
              <p:ext uri="{D42A27DB-BD31-4B8C-83A1-F6EECF244321}">
                <p14:modId xmlns:p14="http://schemas.microsoft.com/office/powerpoint/2010/main" val="1932710995"/>
              </p:ext>
            </p:extLst>
          </p:nvPr>
        </p:nvGraphicFramePr>
        <p:xfrm>
          <a:off x="1073726" y="4944064"/>
          <a:ext cx="12489874" cy="5196840"/>
        </p:xfrm>
        <a:graphic>
          <a:graphicData uri="http://schemas.openxmlformats.org/drawingml/2006/table">
            <a:tbl>
              <a:tblPr>
                <a:tableStyleId>{5940675A-B579-460E-94D1-54222C63F5DA}</a:tableStyleId>
              </a:tblPr>
              <a:tblGrid>
                <a:gridCol w="6244937">
                  <a:extLst>
                    <a:ext uri="{9D8B030D-6E8A-4147-A177-3AD203B41FA5}">
                      <a16:colId xmlns:a16="http://schemas.microsoft.com/office/drawing/2014/main" val="1454718992"/>
                    </a:ext>
                  </a:extLst>
                </a:gridCol>
                <a:gridCol w="6244937">
                  <a:extLst>
                    <a:ext uri="{9D8B030D-6E8A-4147-A177-3AD203B41FA5}">
                      <a16:colId xmlns:a16="http://schemas.microsoft.com/office/drawing/2014/main" val="742367024"/>
                    </a:ext>
                  </a:extLst>
                </a:gridCol>
              </a:tblGrid>
              <a:tr h="415025">
                <a:tc>
                  <a:txBody>
                    <a:bodyPr/>
                    <a:lstStyle/>
                    <a:p>
                      <a:r>
                        <a:rPr lang="en-ID" sz="2500" b="1">
                          <a:solidFill>
                            <a:schemeClr val="tx1"/>
                          </a:solidFill>
                        </a:rPr>
                        <a:t>Tag</a:t>
                      </a:r>
                    </a:p>
                  </a:txBody>
                  <a:tcPr anchor="ctr"/>
                </a:tc>
                <a:tc>
                  <a:txBody>
                    <a:bodyPr/>
                    <a:lstStyle/>
                    <a:p>
                      <a:r>
                        <a:rPr lang="en-ID" sz="2500" b="1">
                          <a:solidFill>
                            <a:schemeClr val="tx1"/>
                          </a:solidFill>
                        </a:rPr>
                        <a:t>Fungsi</a:t>
                      </a:r>
                    </a:p>
                  </a:txBody>
                  <a:tcPr anchor="ctr"/>
                </a:tc>
                <a:extLst>
                  <a:ext uri="{0D108BD9-81ED-4DB2-BD59-A6C34878D82A}">
                    <a16:rowId xmlns:a16="http://schemas.microsoft.com/office/drawing/2014/main" val="1054293478"/>
                  </a:ext>
                </a:extLst>
              </a:tr>
              <a:tr h="415025">
                <a:tc>
                  <a:txBody>
                    <a:bodyPr/>
                    <a:lstStyle/>
                    <a:p>
                      <a:r>
                        <a:rPr lang="en-ID" sz="2500"/>
                        <a:t>&lt;input type="text"&gt;</a:t>
                      </a:r>
                    </a:p>
                  </a:txBody>
                  <a:tcPr anchor="ctr"/>
                </a:tc>
                <a:tc>
                  <a:txBody>
                    <a:bodyPr/>
                    <a:lstStyle/>
                    <a:p>
                      <a:r>
                        <a:rPr lang="en-ID" sz="2500"/>
                        <a:t>Input teks biasa</a:t>
                      </a:r>
                    </a:p>
                  </a:txBody>
                  <a:tcPr anchor="ctr"/>
                </a:tc>
                <a:extLst>
                  <a:ext uri="{0D108BD9-81ED-4DB2-BD59-A6C34878D82A}">
                    <a16:rowId xmlns:a16="http://schemas.microsoft.com/office/drawing/2014/main" val="3809654744"/>
                  </a:ext>
                </a:extLst>
              </a:tr>
              <a:tr h="415025">
                <a:tc>
                  <a:txBody>
                    <a:bodyPr/>
                    <a:lstStyle/>
                    <a:p>
                      <a:r>
                        <a:rPr lang="en-ID" sz="2500"/>
                        <a:t>&lt;input type="email"&gt;</a:t>
                      </a:r>
                    </a:p>
                  </a:txBody>
                  <a:tcPr anchor="ctr"/>
                </a:tc>
                <a:tc>
                  <a:txBody>
                    <a:bodyPr/>
                    <a:lstStyle/>
                    <a:p>
                      <a:r>
                        <a:rPr lang="fi-FI" sz="2500"/>
                        <a:t>Input untuk email (validasi otomatis)</a:t>
                      </a:r>
                    </a:p>
                  </a:txBody>
                  <a:tcPr anchor="ctr"/>
                </a:tc>
                <a:extLst>
                  <a:ext uri="{0D108BD9-81ED-4DB2-BD59-A6C34878D82A}">
                    <a16:rowId xmlns:a16="http://schemas.microsoft.com/office/drawing/2014/main" val="1970644762"/>
                  </a:ext>
                </a:extLst>
              </a:tr>
              <a:tr h="415025">
                <a:tc>
                  <a:txBody>
                    <a:bodyPr/>
                    <a:lstStyle/>
                    <a:p>
                      <a:r>
                        <a:rPr lang="en-ID" sz="2500"/>
                        <a:t>&lt;input type="password"&gt;</a:t>
                      </a:r>
                    </a:p>
                  </a:txBody>
                  <a:tcPr anchor="ctr"/>
                </a:tc>
                <a:tc>
                  <a:txBody>
                    <a:bodyPr/>
                    <a:lstStyle/>
                    <a:p>
                      <a:r>
                        <a:rPr lang="en-ID" sz="2500"/>
                        <a:t>Input untuk password</a:t>
                      </a:r>
                    </a:p>
                  </a:txBody>
                  <a:tcPr anchor="ctr"/>
                </a:tc>
                <a:extLst>
                  <a:ext uri="{0D108BD9-81ED-4DB2-BD59-A6C34878D82A}">
                    <a16:rowId xmlns:a16="http://schemas.microsoft.com/office/drawing/2014/main" val="2019497743"/>
                  </a:ext>
                </a:extLst>
              </a:tr>
              <a:tr h="415025">
                <a:tc>
                  <a:txBody>
                    <a:bodyPr/>
                    <a:lstStyle/>
                    <a:p>
                      <a:r>
                        <a:rPr lang="en-ID" sz="2500"/>
                        <a:t>&lt;input type="number"&gt;</a:t>
                      </a:r>
                    </a:p>
                  </a:txBody>
                  <a:tcPr anchor="ctr"/>
                </a:tc>
                <a:tc>
                  <a:txBody>
                    <a:bodyPr/>
                    <a:lstStyle/>
                    <a:p>
                      <a:r>
                        <a:rPr lang="en-ID" sz="2500"/>
                        <a:t>Input angka</a:t>
                      </a:r>
                    </a:p>
                  </a:txBody>
                  <a:tcPr anchor="ctr"/>
                </a:tc>
                <a:extLst>
                  <a:ext uri="{0D108BD9-81ED-4DB2-BD59-A6C34878D82A}">
                    <a16:rowId xmlns:a16="http://schemas.microsoft.com/office/drawing/2014/main" val="3645297032"/>
                  </a:ext>
                </a:extLst>
              </a:tr>
              <a:tr h="415025">
                <a:tc>
                  <a:txBody>
                    <a:bodyPr/>
                    <a:lstStyle/>
                    <a:p>
                      <a:r>
                        <a:rPr lang="en-ID" sz="2500"/>
                        <a:t>&lt;input type="checkbox"&gt;</a:t>
                      </a:r>
                    </a:p>
                  </a:txBody>
                  <a:tcPr anchor="ctr"/>
                </a:tc>
                <a:tc>
                  <a:txBody>
                    <a:bodyPr/>
                    <a:lstStyle/>
                    <a:p>
                      <a:r>
                        <a:rPr lang="en-ID" sz="2500"/>
                        <a:t>Centang pilihan</a:t>
                      </a:r>
                    </a:p>
                  </a:txBody>
                  <a:tcPr anchor="ctr"/>
                </a:tc>
                <a:extLst>
                  <a:ext uri="{0D108BD9-81ED-4DB2-BD59-A6C34878D82A}">
                    <a16:rowId xmlns:a16="http://schemas.microsoft.com/office/drawing/2014/main" val="3244164444"/>
                  </a:ext>
                </a:extLst>
              </a:tr>
              <a:tr h="415025">
                <a:tc>
                  <a:txBody>
                    <a:bodyPr/>
                    <a:lstStyle/>
                    <a:p>
                      <a:r>
                        <a:rPr lang="en-ID" sz="2500"/>
                        <a:t>&lt;input type="radio"&gt;</a:t>
                      </a:r>
                    </a:p>
                  </a:txBody>
                  <a:tcPr anchor="ctr"/>
                </a:tc>
                <a:tc>
                  <a:txBody>
                    <a:bodyPr/>
                    <a:lstStyle/>
                    <a:p>
                      <a:r>
                        <a:rPr lang="fi-FI" sz="2500"/>
                        <a:t>Pilihan tunggal dari beberapa opsi</a:t>
                      </a:r>
                    </a:p>
                  </a:txBody>
                  <a:tcPr anchor="ctr"/>
                </a:tc>
                <a:extLst>
                  <a:ext uri="{0D108BD9-81ED-4DB2-BD59-A6C34878D82A}">
                    <a16:rowId xmlns:a16="http://schemas.microsoft.com/office/drawing/2014/main" val="1162568764"/>
                  </a:ext>
                </a:extLst>
              </a:tr>
              <a:tr h="415025">
                <a:tc>
                  <a:txBody>
                    <a:bodyPr/>
                    <a:lstStyle/>
                    <a:p>
                      <a:r>
                        <a:rPr lang="en-ID" sz="2500"/>
                        <a:t>&lt;input type="file"&gt;</a:t>
                      </a:r>
                    </a:p>
                  </a:txBody>
                  <a:tcPr anchor="ctr"/>
                </a:tc>
                <a:tc>
                  <a:txBody>
                    <a:bodyPr/>
                    <a:lstStyle/>
                    <a:p>
                      <a:r>
                        <a:rPr lang="en-ID" sz="2500"/>
                        <a:t>Upload file</a:t>
                      </a:r>
                    </a:p>
                  </a:txBody>
                  <a:tcPr anchor="ctr"/>
                </a:tc>
                <a:extLst>
                  <a:ext uri="{0D108BD9-81ED-4DB2-BD59-A6C34878D82A}">
                    <a16:rowId xmlns:a16="http://schemas.microsoft.com/office/drawing/2014/main" val="981688571"/>
                  </a:ext>
                </a:extLst>
              </a:tr>
              <a:tr h="415025">
                <a:tc>
                  <a:txBody>
                    <a:bodyPr/>
                    <a:lstStyle/>
                    <a:p>
                      <a:r>
                        <a:rPr lang="en-ID" sz="2500"/>
                        <a:t>&lt;textarea&gt;</a:t>
                      </a:r>
                    </a:p>
                  </a:txBody>
                  <a:tcPr anchor="ctr"/>
                </a:tc>
                <a:tc>
                  <a:txBody>
                    <a:bodyPr/>
                    <a:lstStyle/>
                    <a:p>
                      <a:r>
                        <a:rPr lang="en-ID" sz="2500"/>
                        <a:t>Input teks panjang</a:t>
                      </a:r>
                    </a:p>
                  </a:txBody>
                  <a:tcPr anchor="ctr"/>
                </a:tc>
                <a:extLst>
                  <a:ext uri="{0D108BD9-81ED-4DB2-BD59-A6C34878D82A}">
                    <a16:rowId xmlns:a16="http://schemas.microsoft.com/office/drawing/2014/main" val="1219526423"/>
                  </a:ext>
                </a:extLst>
              </a:tr>
              <a:tr h="415025">
                <a:tc>
                  <a:txBody>
                    <a:bodyPr/>
                    <a:lstStyle/>
                    <a:p>
                      <a:r>
                        <a:rPr lang="en-ID" sz="2500"/>
                        <a:t>&lt;select&gt; + &lt;option&gt;</a:t>
                      </a:r>
                    </a:p>
                  </a:txBody>
                  <a:tcPr anchor="ctr"/>
                </a:tc>
                <a:tc>
                  <a:txBody>
                    <a:bodyPr/>
                    <a:lstStyle/>
                    <a:p>
                      <a:r>
                        <a:rPr lang="en-ID" sz="2500"/>
                        <a:t>Dropdown pilihan</a:t>
                      </a:r>
                    </a:p>
                  </a:txBody>
                  <a:tcPr anchor="ctr"/>
                </a:tc>
                <a:extLst>
                  <a:ext uri="{0D108BD9-81ED-4DB2-BD59-A6C34878D82A}">
                    <a16:rowId xmlns:a16="http://schemas.microsoft.com/office/drawing/2014/main" val="2020970392"/>
                  </a:ext>
                </a:extLst>
              </a:tr>
              <a:tr h="415025">
                <a:tc>
                  <a:txBody>
                    <a:bodyPr/>
                    <a:lstStyle/>
                    <a:p>
                      <a:r>
                        <a:rPr lang="en-ID" sz="2500"/>
                        <a:t>&lt;button&gt; / &lt;input type="submit"&gt;</a:t>
                      </a:r>
                    </a:p>
                  </a:txBody>
                  <a:tcPr anchor="ctr"/>
                </a:tc>
                <a:tc>
                  <a:txBody>
                    <a:bodyPr/>
                    <a:lstStyle/>
                    <a:p>
                      <a:r>
                        <a:rPr lang="en-ID" sz="2500"/>
                        <a:t>Tombol kirim</a:t>
                      </a:r>
                    </a:p>
                  </a:txBody>
                  <a:tcPr anchor="ctr"/>
                </a:tc>
                <a:extLst>
                  <a:ext uri="{0D108BD9-81ED-4DB2-BD59-A6C34878D82A}">
                    <a16:rowId xmlns:a16="http://schemas.microsoft.com/office/drawing/2014/main" val="99536889"/>
                  </a:ext>
                </a:extLst>
              </a:tr>
            </a:tbl>
          </a:graphicData>
        </a:graphic>
      </p:graphicFrame>
    </p:spTree>
    <p:extLst>
      <p:ext uri="{BB962C8B-B14F-4D97-AF65-F5344CB8AC3E}">
        <p14:creationId xmlns:p14="http://schemas.microsoft.com/office/powerpoint/2010/main" val="1439838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C418D-6D09-F300-A3BB-292C4815BD91}"/>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A6C8D87E-79A9-848F-CD6E-649F82A6BB4D}"/>
              </a:ext>
            </a:extLst>
          </p:cNvPr>
          <p:cNvGrpSpPr/>
          <p:nvPr/>
        </p:nvGrpSpPr>
        <p:grpSpPr>
          <a:xfrm>
            <a:off x="1026319" y="197392"/>
            <a:ext cx="8803481" cy="1199450"/>
            <a:chOff x="-3175" y="-1108410"/>
            <a:chExt cx="11737975" cy="1599266"/>
          </a:xfrm>
        </p:grpSpPr>
        <p:sp>
          <p:nvSpPr>
            <p:cNvPr id="7" name="AutoShape 7">
              <a:extLst>
                <a:ext uri="{FF2B5EF4-FFF2-40B4-BE49-F238E27FC236}">
                  <a16:creationId xmlns:a16="http://schemas.microsoft.com/office/drawing/2014/main" id="{60DB4FCC-4DD5-CB7F-BC20-03D9A7D4E960}"/>
                </a:ext>
              </a:extLst>
            </p:cNvPr>
            <p:cNvSpPr/>
            <p:nvPr/>
          </p:nvSpPr>
          <p:spPr>
            <a:xfrm>
              <a:off x="-3175" y="315337"/>
              <a:ext cx="10820400" cy="175519"/>
            </a:xfrm>
            <a:prstGeom prst="rect">
              <a:avLst/>
            </a:prstGeom>
            <a:solidFill>
              <a:srgbClr val="191919"/>
            </a:solidFill>
          </p:spPr>
        </p:sp>
        <p:sp>
          <p:nvSpPr>
            <p:cNvPr id="8" name="TextBox 8">
              <a:extLst>
                <a:ext uri="{FF2B5EF4-FFF2-40B4-BE49-F238E27FC236}">
                  <a16:creationId xmlns:a16="http://schemas.microsoft.com/office/drawing/2014/main" id="{2AE3ED72-135F-FB17-3C98-B6814A7BCC64}"/>
                </a:ext>
              </a:extLst>
            </p:cNvPr>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Structuring Mockup</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70309A2B-B9A4-39B9-DB80-E3D81BCD1AE1}"/>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B517634A-BDF7-239D-65CF-1E52A8F4F218}"/>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B0F3CA13-E7B5-49F1-E2A8-F53141CED18B}"/>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51</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994BC0AD-610C-3C21-7F8F-F7EA863FB21D}"/>
                </a:ext>
              </a:extLst>
            </p:cNvPr>
            <p:cNvSpPr/>
            <p:nvPr/>
          </p:nvSpPr>
          <p:spPr>
            <a:xfrm>
              <a:off x="486551" y="6798183"/>
              <a:ext cx="38100" cy="4013200"/>
            </a:xfrm>
            <a:prstGeom prst="rect">
              <a:avLst/>
            </a:prstGeom>
            <a:solidFill>
              <a:srgbClr val="191919"/>
            </a:solidFill>
          </p:spPr>
        </p:sp>
      </p:grpSp>
      <p:sp>
        <p:nvSpPr>
          <p:cNvPr id="5" name="TextBox 4">
            <a:extLst>
              <a:ext uri="{FF2B5EF4-FFF2-40B4-BE49-F238E27FC236}">
                <a16:creationId xmlns:a16="http://schemas.microsoft.com/office/drawing/2014/main" id="{0CB9020B-E862-93E4-5688-2F3566147318}"/>
              </a:ext>
            </a:extLst>
          </p:cNvPr>
          <p:cNvSpPr txBox="1"/>
          <p:nvPr/>
        </p:nvSpPr>
        <p:spPr>
          <a:xfrm>
            <a:off x="4114800" y="3848100"/>
            <a:ext cx="10439400" cy="830997"/>
          </a:xfrm>
          <a:prstGeom prst="rect">
            <a:avLst/>
          </a:prstGeom>
          <a:noFill/>
        </p:spPr>
        <p:txBody>
          <a:bodyPr wrap="square">
            <a:spAutoFit/>
          </a:bodyPr>
          <a:lstStyle/>
          <a:p>
            <a:r>
              <a:rPr lang="en-ID" sz="4800">
                <a:latin typeface="Anonymous Pro"/>
                <a:hlinkClick r:id="rId2"/>
              </a:rPr>
              <a:t>https://dprodagency-dev.netlify.app/</a:t>
            </a:r>
            <a:endParaRPr lang="en-ID" sz="4800">
              <a:latin typeface="Anonymous Pro"/>
            </a:endParaRPr>
          </a:p>
        </p:txBody>
      </p:sp>
    </p:spTree>
    <p:extLst>
      <p:ext uri="{BB962C8B-B14F-4D97-AF65-F5344CB8AC3E}">
        <p14:creationId xmlns:p14="http://schemas.microsoft.com/office/powerpoint/2010/main" val="2006987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32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Cara kerja website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06</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pic>
        <p:nvPicPr>
          <p:cNvPr id="11" name="Picture 10">
            <a:extLst>
              <a:ext uri="{FF2B5EF4-FFF2-40B4-BE49-F238E27FC236}">
                <a16:creationId xmlns:a16="http://schemas.microsoft.com/office/drawing/2014/main" id="{CA59B4D8-C9CA-FD97-AA9B-06356CC8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3" y="1733628"/>
            <a:ext cx="15334479" cy="7464197"/>
          </a:xfrm>
          <a:prstGeom prst="rect">
            <a:avLst/>
          </a:prstGeom>
        </p:spPr>
      </p:pic>
      <p:sp>
        <p:nvSpPr>
          <p:cNvPr id="12" name="TextBox 11">
            <a:extLst>
              <a:ext uri="{FF2B5EF4-FFF2-40B4-BE49-F238E27FC236}">
                <a16:creationId xmlns:a16="http://schemas.microsoft.com/office/drawing/2014/main" id="{DBDD2888-7991-2B82-6534-66F72743F192}"/>
              </a:ext>
            </a:extLst>
          </p:cNvPr>
          <p:cNvSpPr txBox="1"/>
          <p:nvPr/>
        </p:nvSpPr>
        <p:spPr>
          <a:xfrm>
            <a:off x="2128347" y="9486900"/>
            <a:ext cx="5911243" cy="461665"/>
          </a:xfrm>
          <a:prstGeom prst="rect">
            <a:avLst/>
          </a:prstGeom>
          <a:noFill/>
        </p:spPr>
        <p:txBody>
          <a:bodyPr wrap="square" rtlCol="0">
            <a:spAutoFit/>
          </a:bodyPr>
          <a:lstStyle/>
          <a:p>
            <a:r>
              <a:rPr lang="en-US" sz="2400">
                <a:latin typeface="Anonymous Pro"/>
              </a:rPr>
              <a:t>Source: </a:t>
            </a:r>
            <a:r>
              <a:rPr lang="en-US" sz="2400" i="1">
                <a:latin typeface="Anonymous Pro"/>
              </a:rPr>
              <a:t>jagoanhosting</a:t>
            </a:r>
            <a:endParaRPr lang="en-ID" sz="2400" i="1">
              <a:latin typeface="Anonymous Pro"/>
            </a:endParaRPr>
          </a:p>
        </p:txBody>
      </p:sp>
    </p:spTree>
    <p:extLst>
      <p:ext uri="{BB962C8B-B14F-4D97-AF65-F5344CB8AC3E}">
        <p14:creationId xmlns:p14="http://schemas.microsoft.com/office/powerpoint/2010/main" val="56731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Cara kerja website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07</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pic>
        <p:nvPicPr>
          <p:cNvPr id="4" name="Picture 3">
            <a:extLst>
              <a:ext uri="{FF2B5EF4-FFF2-40B4-BE49-F238E27FC236}">
                <a16:creationId xmlns:a16="http://schemas.microsoft.com/office/drawing/2014/main" id="{58814E0A-EA2F-7F05-B969-6C9E45DAE1D9}"/>
              </a:ext>
            </a:extLst>
          </p:cNvPr>
          <p:cNvPicPr>
            <a:picLocks noChangeAspect="1"/>
          </p:cNvPicPr>
          <p:nvPr/>
        </p:nvPicPr>
        <p:blipFill>
          <a:blip r:embed="rId2"/>
          <a:stretch>
            <a:fillRect/>
          </a:stretch>
        </p:blipFill>
        <p:spPr>
          <a:xfrm>
            <a:off x="1038226" y="1788762"/>
            <a:ext cx="15448808" cy="813096"/>
          </a:xfrm>
          <a:prstGeom prst="rect">
            <a:avLst/>
          </a:prstGeom>
        </p:spPr>
      </p:pic>
      <p:cxnSp>
        <p:nvCxnSpPr>
          <p:cNvPr id="10" name="Straight Arrow Connector 9">
            <a:extLst>
              <a:ext uri="{FF2B5EF4-FFF2-40B4-BE49-F238E27FC236}">
                <a16:creationId xmlns:a16="http://schemas.microsoft.com/office/drawing/2014/main" id="{5B65B7A4-0E9F-B9C1-9904-F357F734E1C9}"/>
              </a:ext>
            </a:extLst>
          </p:cNvPr>
          <p:cNvCxnSpPr>
            <a:cxnSpLocks/>
          </p:cNvCxnSpPr>
          <p:nvPr/>
        </p:nvCxnSpPr>
        <p:spPr>
          <a:xfrm>
            <a:off x="8305800" y="2781300"/>
            <a:ext cx="0" cy="1093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2BE87383-30C0-8CA1-8CAA-1692E779A50F}"/>
              </a:ext>
            </a:extLst>
          </p:cNvPr>
          <p:cNvPicPr>
            <a:picLocks noChangeAspect="1"/>
          </p:cNvPicPr>
          <p:nvPr/>
        </p:nvPicPr>
        <p:blipFill>
          <a:blip r:embed="rId3"/>
          <a:stretch>
            <a:fillRect/>
          </a:stretch>
        </p:blipFill>
        <p:spPr>
          <a:xfrm>
            <a:off x="2590800" y="4099188"/>
            <a:ext cx="12008467" cy="6121715"/>
          </a:xfrm>
          <a:prstGeom prst="rect">
            <a:avLst/>
          </a:prstGeom>
        </p:spPr>
      </p:pic>
    </p:spTree>
    <p:extLst>
      <p:ext uri="{BB962C8B-B14F-4D97-AF65-F5344CB8AC3E}">
        <p14:creationId xmlns:p14="http://schemas.microsoft.com/office/powerpoint/2010/main" val="221845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14899481" cy="1199450"/>
            <a:chOff x="-3175" y="-1108410"/>
            <a:chExt cx="19865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9850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Teknologi Pembentuk Website</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08</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pic>
        <p:nvPicPr>
          <p:cNvPr id="4098" name="Picture 2" descr="Html 5 - Free brands and logotypes icons">
            <a:extLst>
              <a:ext uri="{FF2B5EF4-FFF2-40B4-BE49-F238E27FC236}">
                <a16:creationId xmlns:a16="http://schemas.microsoft.com/office/drawing/2014/main" id="{698B6F4C-3CB3-05E0-4B1A-8682EFB44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319" y="2429064"/>
            <a:ext cx="2447925" cy="24479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ss 3 - Free technology icons">
            <a:extLst>
              <a:ext uri="{FF2B5EF4-FFF2-40B4-BE49-F238E27FC236}">
                <a16:creationId xmlns:a16="http://schemas.microsoft.com/office/drawing/2014/main" id="{854D0845-E58A-224E-819F-E39E27205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429065"/>
            <a:ext cx="2447925" cy="24479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js-logo – The International Conference On Missions">
            <a:extLst>
              <a:ext uri="{FF2B5EF4-FFF2-40B4-BE49-F238E27FC236}">
                <a16:creationId xmlns:a16="http://schemas.microsoft.com/office/drawing/2014/main" id="{CAC7E4E9-A885-55BE-7760-C6B8998ED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0" y="2429065"/>
            <a:ext cx="2507456" cy="250745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74F24453-09DC-4E92-2CB1-42C0EE27038C}"/>
              </a:ext>
            </a:extLst>
          </p:cNvPr>
          <p:cNvPicPr>
            <a:picLocks noChangeAspect="1"/>
          </p:cNvPicPr>
          <p:nvPr/>
        </p:nvPicPr>
        <p:blipFill>
          <a:blip r:embed="rId5"/>
          <a:stretch>
            <a:fillRect/>
          </a:stretch>
        </p:blipFill>
        <p:spPr>
          <a:xfrm>
            <a:off x="2781980" y="6187925"/>
            <a:ext cx="2159111" cy="3778444"/>
          </a:xfrm>
          <a:prstGeom prst="rect">
            <a:avLst/>
          </a:prstGeom>
        </p:spPr>
      </p:pic>
      <p:pic>
        <p:nvPicPr>
          <p:cNvPr id="26" name="Picture 25">
            <a:extLst>
              <a:ext uri="{FF2B5EF4-FFF2-40B4-BE49-F238E27FC236}">
                <a16:creationId xmlns:a16="http://schemas.microsoft.com/office/drawing/2014/main" id="{89296BB7-336F-3087-E564-FA9CB1305371}"/>
              </a:ext>
            </a:extLst>
          </p:cNvPr>
          <p:cNvPicPr>
            <a:picLocks noChangeAspect="1"/>
          </p:cNvPicPr>
          <p:nvPr/>
        </p:nvPicPr>
        <p:blipFill>
          <a:blip r:embed="rId6"/>
          <a:stretch>
            <a:fillRect/>
          </a:stretch>
        </p:blipFill>
        <p:spPr>
          <a:xfrm>
            <a:off x="7402461" y="6187925"/>
            <a:ext cx="1968601" cy="3810196"/>
          </a:xfrm>
          <a:prstGeom prst="rect">
            <a:avLst/>
          </a:prstGeom>
        </p:spPr>
      </p:pic>
      <p:pic>
        <p:nvPicPr>
          <p:cNvPr id="28" name="Picture 27">
            <a:extLst>
              <a:ext uri="{FF2B5EF4-FFF2-40B4-BE49-F238E27FC236}">
                <a16:creationId xmlns:a16="http://schemas.microsoft.com/office/drawing/2014/main" id="{7063C47E-E4AC-CDA7-4AC5-316E80F744EF}"/>
              </a:ext>
            </a:extLst>
          </p:cNvPr>
          <p:cNvPicPr>
            <a:picLocks noChangeAspect="1"/>
          </p:cNvPicPr>
          <p:nvPr/>
        </p:nvPicPr>
        <p:blipFill>
          <a:blip r:embed="rId7"/>
          <a:stretch>
            <a:fillRect/>
          </a:stretch>
        </p:blipFill>
        <p:spPr>
          <a:xfrm>
            <a:off x="12872194" y="6333983"/>
            <a:ext cx="1911448" cy="3664138"/>
          </a:xfrm>
          <a:prstGeom prst="rect">
            <a:avLst/>
          </a:prstGeom>
        </p:spPr>
      </p:pic>
      <p:cxnSp>
        <p:nvCxnSpPr>
          <p:cNvPr id="30" name="Straight Arrow Connector 29">
            <a:extLst>
              <a:ext uri="{FF2B5EF4-FFF2-40B4-BE49-F238E27FC236}">
                <a16:creationId xmlns:a16="http://schemas.microsoft.com/office/drawing/2014/main" id="{BCBB2E02-518A-1C8B-6BFB-43929949D2DA}"/>
              </a:ext>
            </a:extLst>
          </p:cNvPr>
          <p:cNvCxnSpPr/>
          <p:nvPr/>
        </p:nvCxnSpPr>
        <p:spPr>
          <a:xfrm>
            <a:off x="3774281" y="5143500"/>
            <a:ext cx="0"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6351B42-EFA3-AF3F-71EA-4BE09A0C131F}"/>
              </a:ext>
            </a:extLst>
          </p:cNvPr>
          <p:cNvCxnSpPr/>
          <p:nvPr/>
        </p:nvCxnSpPr>
        <p:spPr>
          <a:xfrm>
            <a:off x="8386761" y="5129719"/>
            <a:ext cx="0"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BE21CE9-9549-FA74-A920-EAB8D8C8C819}"/>
              </a:ext>
            </a:extLst>
          </p:cNvPr>
          <p:cNvCxnSpPr/>
          <p:nvPr/>
        </p:nvCxnSpPr>
        <p:spPr>
          <a:xfrm>
            <a:off x="13826728" y="5146229"/>
            <a:ext cx="0"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741080F-FDA4-491C-B025-3C07BB5C91FD}"/>
              </a:ext>
            </a:extLst>
          </p:cNvPr>
          <p:cNvSpPr txBox="1"/>
          <p:nvPr/>
        </p:nvSpPr>
        <p:spPr>
          <a:xfrm>
            <a:off x="10045648" y="1602457"/>
            <a:ext cx="7199364" cy="477054"/>
          </a:xfrm>
          <a:prstGeom prst="rect">
            <a:avLst/>
          </a:prstGeom>
          <a:noFill/>
        </p:spPr>
        <p:txBody>
          <a:bodyPr wrap="square" rtlCol="0">
            <a:spAutoFit/>
          </a:bodyPr>
          <a:lstStyle/>
          <a:p>
            <a:r>
              <a:rPr lang="en-US" sz="2500">
                <a:latin typeface="Anonymous Pro"/>
              </a:rPr>
              <a:t>Client Side Technology (Frontend Technology)</a:t>
            </a:r>
            <a:endParaRPr lang="en-ID" sz="2500">
              <a:latin typeface="Anonymous Pro"/>
            </a:endParaRPr>
          </a:p>
        </p:txBody>
      </p:sp>
    </p:spTree>
    <p:extLst>
      <p:ext uri="{BB962C8B-B14F-4D97-AF65-F5344CB8AC3E}">
        <p14:creationId xmlns:p14="http://schemas.microsoft.com/office/powerpoint/2010/main" val="411469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1026319" y="197392"/>
            <a:ext cx="8803481" cy="1199450"/>
            <a:chOff x="-3175" y="-1108410"/>
            <a:chExt cx="11737975" cy="1599266"/>
          </a:xfrm>
        </p:grpSpPr>
        <p:sp>
          <p:nvSpPr>
            <p:cNvPr id="7" name="AutoShape 7"/>
            <p:cNvSpPr/>
            <p:nvPr/>
          </p:nvSpPr>
          <p:spPr>
            <a:xfrm>
              <a:off x="-3175" y="315337"/>
              <a:ext cx="10820400" cy="175519"/>
            </a:xfrm>
            <a:prstGeom prst="rect">
              <a:avLst/>
            </a:prstGeom>
            <a:solidFill>
              <a:srgbClr val="191919"/>
            </a:solidFill>
          </p:spPr>
        </p:sp>
        <p:sp>
          <p:nvSpPr>
            <p:cNvPr id="8" name="TextBox 8"/>
            <p:cNvSpPr txBox="1"/>
            <p:nvPr/>
          </p:nvSpPr>
          <p:spPr>
            <a:xfrm>
              <a:off x="12701" y="-1108410"/>
              <a:ext cx="11722099" cy="1419192"/>
            </a:xfrm>
            <a:prstGeom prst="rect">
              <a:avLst/>
            </a:prstGeom>
          </p:spPr>
          <p:txBody>
            <a:bodyPr wrap="square" lIns="0" tIns="0" rIns="0" bIns="0" rtlCol="0" anchor="t">
              <a:spAutoFit/>
            </a:bodyPr>
            <a:lstStyle/>
            <a:p>
              <a:pPr>
                <a:lnSpc>
                  <a:spcPts val="8320"/>
                </a:lnSpc>
              </a:pPr>
              <a:r>
                <a:rPr lang="en-US" sz="7000">
                  <a:solidFill>
                    <a:srgbClr val="191919"/>
                  </a:solidFill>
                  <a:latin typeface="Arial" panose="020B0604020202020204" pitchFamily="34" charset="0"/>
                  <a:cs typeface="Arial" panose="020B0604020202020204" pitchFamily="34" charset="0"/>
                </a:rPr>
                <a:t>Peranan html,css,js</a:t>
              </a:r>
              <a:endParaRPr lang="en-US" sz="7000" dirty="0">
                <a:solidFill>
                  <a:srgbClr val="191919"/>
                </a:solidFill>
                <a:latin typeface="Arial" panose="020B0604020202020204" pitchFamily="34" charset="0"/>
                <a:cs typeface="Arial" panose="020B0604020202020204" pitchFamily="34" charset="0"/>
              </a:endParaRPr>
            </a:p>
          </p:txBody>
        </p:sp>
      </p:grpSp>
      <p:grpSp>
        <p:nvGrpSpPr>
          <p:cNvPr id="19" name="Group 2">
            <a:extLst>
              <a:ext uri="{FF2B5EF4-FFF2-40B4-BE49-F238E27FC236}">
                <a16:creationId xmlns:a16="http://schemas.microsoft.com/office/drawing/2014/main" id="{6CC4268C-7D07-4BBF-8C30-7BDF81B0E4EC}"/>
              </a:ext>
            </a:extLst>
          </p:cNvPr>
          <p:cNvGrpSpPr/>
          <p:nvPr/>
        </p:nvGrpSpPr>
        <p:grpSpPr>
          <a:xfrm>
            <a:off x="16880099" y="1089288"/>
            <a:ext cx="758402" cy="8108537"/>
            <a:chOff x="0" y="0"/>
            <a:chExt cx="1011203" cy="10811383"/>
          </a:xfrm>
        </p:grpSpPr>
        <p:sp>
          <p:nvSpPr>
            <p:cNvPr id="20" name="AutoShape 3">
              <a:extLst>
                <a:ext uri="{FF2B5EF4-FFF2-40B4-BE49-F238E27FC236}">
                  <a16:creationId xmlns:a16="http://schemas.microsoft.com/office/drawing/2014/main" id="{EBC485A6-EB74-41B2-B50D-576661A0CCE4}"/>
                </a:ext>
              </a:extLst>
            </p:cNvPr>
            <p:cNvSpPr/>
            <p:nvPr/>
          </p:nvSpPr>
          <p:spPr>
            <a:xfrm>
              <a:off x="486551" y="0"/>
              <a:ext cx="38100" cy="4013200"/>
            </a:xfrm>
            <a:prstGeom prst="rect">
              <a:avLst/>
            </a:prstGeom>
            <a:solidFill>
              <a:srgbClr val="191919"/>
            </a:solidFill>
          </p:spPr>
        </p:sp>
        <p:sp>
          <p:nvSpPr>
            <p:cNvPr id="21" name="TextBox 4">
              <a:extLst>
                <a:ext uri="{FF2B5EF4-FFF2-40B4-BE49-F238E27FC236}">
                  <a16:creationId xmlns:a16="http://schemas.microsoft.com/office/drawing/2014/main" id="{000CAEE8-4564-497F-9060-700A6BEB790E}"/>
                </a:ext>
              </a:extLst>
            </p:cNvPr>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09</a:t>
              </a:r>
              <a:endParaRPr lang="en-US" sz="2998" dirty="0">
                <a:solidFill>
                  <a:srgbClr val="191919"/>
                </a:solidFill>
                <a:latin typeface="Anonymous Pro Bold"/>
              </a:endParaRPr>
            </a:p>
          </p:txBody>
        </p:sp>
        <p:sp>
          <p:nvSpPr>
            <p:cNvPr id="22" name="AutoShape 5">
              <a:extLst>
                <a:ext uri="{FF2B5EF4-FFF2-40B4-BE49-F238E27FC236}">
                  <a16:creationId xmlns:a16="http://schemas.microsoft.com/office/drawing/2014/main" id="{044725BE-F558-402D-B5AE-CCF8628304C1}"/>
                </a:ext>
              </a:extLst>
            </p:cNvPr>
            <p:cNvSpPr/>
            <p:nvPr/>
          </p:nvSpPr>
          <p:spPr>
            <a:xfrm>
              <a:off x="486551" y="6798183"/>
              <a:ext cx="38100" cy="4013200"/>
            </a:xfrm>
            <a:prstGeom prst="rect">
              <a:avLst/>
            </a:prstGeom>
            <a:solidFill>
              <a:srgbClr val="191919"/>
            </a:solidFill>
          </p:spPr>
        </p:sp>
      </p:grpSp>
      <p:sp>
        <p:nvSpPr>
          <p:cNvPr id="3" name="TextBox 2">
            <a:extLst>
              <a:ext uri="{FF2B5EF4-FFF2-40B4-BE49-F238E27FC236}">
                <a16:creationId xmlns:a16="http://schemas.microsoft.com/office/drawing/2014/main" id="{59CCC578-CDEE-1D0C-17BF-A2D5E6607254}"/>
              </a:ext>
            </a:extLst>
          </p:cNvPr>
          <p:cNvSpPr txBox="1"/>
          <p:nvPr/>
        </p:nvSpPr>
        <p:spPr>
          <a:xfrm>
            <a:off x="2743200" y="4520675"/>
            <a:ext cx="12192000" cy="861774"/>
          </a:xfrm>
          <a:prstGeom prst="rect">
            <a:avLst/>
          </a:prstGeom>
          <a:noFill/>
        </p:spPr>
        <p:txBody>
          <a:bodyPr wrap="square">
            <a:spAutoFit/>
          </a:bodyPr>
          <a:lstStyle/>
          <a:p>
            <a:r>
              <a:rPr lang="en-ID" sz="5000">
                <a:hlinkClick r:id="rId2"/>
              </a:rPr>
              <a:t>https://codepen.io/lalwanivikas/pen/eZxjqo</a:t>
            </a:r>
            <a:endParaRPr lang="en-ID" sz="5000"/>
          </a:p>
        </p:txBody>
      </p:sp>
      <p:sp>
        <p:nvSpPr>
          <p:cNvPr id="5" name="TextBox 4">
            <a:extLst>
              <a:ext uri="{FF2B5EF4-FFF2-40B4-BE49-F238E27FC236}">
                <a16:creationId xmlns:a16="http://schemas.microsoft.com/office/drawing/2014/main" id="{2DAB81B9-0FE6-EC15-F1A2-4D772651AA2C}"/>
              </a:ext>
            </a:extLst>
          </p:cNvPr>
          <p:cNvSpPr txBox="1"/>
          <p:nvPr/>
        </p:nvSpPr>
        <p:spPr>
          <a:xfrm>
            <a:off x="3646646" y="2933700"/>
            <a:ext cx="10385107" cy="1015663"/>
          </a:xfrm>
          <a:prstGeom prst="rect">
            <a:avLst/>
          </a:prstGeom>
          <a:noFill/>
        </p:spPr>
        <p:txBody>
          <a:bodyPr wrap="square" rtlCol="0">
            <a:spAutoFit/>
          </a:bodyPr>
          <a:lstStyle/>
          <a:p>
            <a:r>
              <a:rPr lang="en-US" sz="6000">
                <a:latin typeface="Anonymous Pro"/>
              </a:rPr>
              <a:t>Contoh penggunaan html,css,js</a:t>
            </a:r>
            <a:endParaRPr lang="en-ID" sz="6000">
              <a:latin typeface="Anonymous Pro"/>
            </a:endParaRPr>
          </a:p>
        </p:txBody>
      </p:sp>
    </p:spTree>
    <p:extLst>
      <p:ext uri="{BB962C8B-B14F-4D97-AF65-F5344CB8AC3E}">
        <p14:creationId xmlns:p14="http://schemas.microsoft.com/office/powerpoint/2010/main" val="3806005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3745</TotalTime>
  <Words>1772</Words>
  <Application>Microsoft Office PowerPoint</Application>
  <PresentationFormat>Custom</PresentationFormat>
  <Paragraphs>300</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Anonymous Pro</vt:lpstr>
      <vt:lpstr>Anonymous Pro Bold</vt:lpstr>
      <vt:lpstr>Arial</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Architecture Presentation</dc:title>
  <dc:creator>Daffa</dc:creator>
  <cp:lastModifiedBy>Andi Daffa Liefalza</cp:lastModifiedBy>
  <cp:revision>112</cp:revision>
  <dcterms:created xsi:type="dcterms:W3CDTF">2006-08-16T00:00:00Z</dcterms:created>
  <dcterms:modified xsi:type="dcterms:W3CDTF">2025-05-04T19:59:56Z</dcterms:modified>
  <dc:identifier>DAEcW8dF6F8</dc:identifier>
</cp:coreProperties>
</file>