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6" r:id="rId2"/>
    <p:sldId id="258" r:id="rId3"/>
    <p:sldId id="352" r:id="rId4"/>
    <p:sldId id="282" r:id="rId5"/>
    <p:sldId id="295" r:id="rId6"/>
    <p:sldId id="296" r:id="rId7"/>
    <p:sldId id="357" r:id="rId8"/>
    <p:sldId id="358" r:id="rId9"/>
    <p:sldId id="359" r:id="rId10"/>
    <p:sldId id="360" r:id="rId11"/>
    <p:sldId id="361" r:id="rId12"/>
    <p:sldId id="365" r:id="rId13"/>
    <p:sldId id="377" r:id="rId14"/>
    <p:sldId id="376" r:id="rId15"/>
    <p:sldId id="378" r:id="rId16"/>
    <p:sldId id="366" r:id="rId17"/>
    <p:sldId id="257" r:id="rId18"/>
    <p:sldId id="368" r:id="rId19"/>
    <p:sldId id="266" r:id="rId20"/>
    <p:sldId id="267" r:id="rId21"/>
    <p:sldId id="268" r:id="rId22"/>
    <p:sldId id="269" r:id="rId23"/>
    <p:sldId id="262" r:id="rId24"/>
    <p:sldId id="270" r:id="rId25"/>
    <p:sldId id="379" r:id="rId26"/>
    <p:sldId id="363" r:id="rId27"/>
    <p:sldId id="367" r:id="rId2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22" autoAdjust="0"/>
  </p:normalViewPr>
  <p:slideViewPr>
    <p:cSldViewPr>
      <p:cViewPr varScale="1">
        <p:scale>
          <a:sx n="46" d="100"/>
          <a:sy n="46" d="100"/>
        </p:scale>
        <p:origin x="5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mozilla.org/en-US/docs/Web/CSS/CSS_flexible_box_layout"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www.figma.com/design/RItgkQpfl5N4t5vTFApNR5/Untitled?node-id=0-1&amp;p=f&amp;t=YL670tLKBNb1mCCy-0"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028700" y="3229084"/>
            <a:ext cx="15125700" cy="3281791"/>
            <a:chOff x="0" y="142875"/>
            <a:chExt cx="20167601" cy="4375722"/>
          </a:xfrm>
        </p:grpSpPr>
        <p:sp>
          <p:nvSpPr>
            <p:cNvPr id="4" name="AutoShape 4"/>
            <p:cNvSpPr/>
            <p:nvPr/>
          </p:nvSpPr>
          <p:spPr>
            <a:xfrm>
              <a:off x="0" y="4342799"/>
              <a:ext cx="13428455" cy="175798"/>
            </a:xfrm>
            <a:prstGeom prst="rect">
              <a:avLst/>
            </a:prstGeom>
            <a:solidFill>
              <a:srgbClr val="191919"/>
            </a:solidFill>
          </p:spPr>
        </p:sp>
        <p:sp>
          <p:nvSpPr>
            <p:cNvPr id="5" name="TextBox 5"/>
            <p:cNvSpPr txBox="1"/>
            <p:nvPr/>
          </p:nvSpPr>
          <p:spPr>
            <a:xfrm>
              <a:off x="0" y="142875"/>
              <a:ext cx="20167601" cy="3523615"/>
            </a:xfrm>
            <a:prstGeom prst="rect">
              <a:avLst/>
            </a:prstGeom>
          </p:spPr>
          <p:txBody>
            <a:bodyPr wrap="square" lIns="0" tIns="0" rIns="0" bIns="0" rtlCol="0" anchor="t">
              <a:spAutoFit/>
            </a:bodyPr>
            <a:lstStyle/>
            <a:p>
              <a:pPr>
                <a:lnSpc>
                  <a:spcPts val="10815"/>
                </a:lnSpc>
              </a:pPr>
              <a:r>
                <a:rPr lang="en-US" sz="7500">
                  <a:solidFill>
                    <a:srgbClr val="191919"/>
                  </a:solidFill>
                  <a:latin typeface="Arial" panose="020B0604020202020204" pitchFamily="34" charset="0"/>
                  <a:cs typeface="Arial" panose="020B0604020202020204" pitchFamily="34" charset="0"/>
                </a:rPr>
                <a:t>Pelatihan Junior Web Developer Part 2</a:t>
              </a:r>
            </a:p>
          </p:txBody>
        </p:sp>
      </p:grpSp>
      <p:grpSp>
        <p:nvGrpSpPr>
          <p:cNvPr id="6" name="Group 6"/>
          <p:cNvGrpSpPr/>
          <p:nvPr/>
        </p:nvGrpSpPr>
        <p:grpSpPr>
          <a:xfrm>
            <a:off x="1028700" y="7383950"/>
            <a:ext cx="15851399" cy="509114"/>
            <a:chOff x="0" y="-57148"/>
            <a:chExt cx="21135198" cy="678819"/>
          </a:xfrm>
        </p:grpSpPr>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24453"/>
              <a:ext cx="274167" cy="547637"/>
            </a:xfrm>
            <a:prstGeom prst="rect">
              <a:avLst/>
            </a:prstGeom>
          </p:spPr>
        </p:pic>
        <p:sp>
          <p:nvSpPr>
            <p:cNvPr id="8" name="TextBox 8"/>
            <p:cNvSpPr txBox="1"/>
            <p:nvPr/>
          </p:nvSpPr>
          <p:spPr>
            <a:xfrm>
              <a:off x="1320800" y="-57148"/>
              <a:ext cx="19814398" cy="678819"/>
            </a:xfrm>
            <a:prstGeom prst="rect">
              <a:avLst/>
            </a:prstGeom>
          </p:spPr>
          <p:txBody>
            <a:bodyPr wrap="square" lIns="0" tIns="0" rIns="0" bIns="0" rtlCol="0" anchor="t">
              <a:spAutoFit/>
            </a:bodyPr>
            <a:lstStyle/>
            <a:p>
              <a:pPr>
                <a:lnSpc>
                  <a:spcPts val="4197"/>
                </a:lnSpc>
                <a:spcBef>
                  <a:spcPct val="0"/>
                </a:spcBef>
              </a:pPr>
              <a:r>
                <a:rPr lang="en-ID" sz="2800" b="1" i="1">
                  <a:solidFill>
                    <a:srgbClr val="000000"/>
                  </a:solidFill>
                  <a:effectLst/>
                  <a:latin typeface="arial" panose="020B0604020202020204" pitchFamily="34" charset="0"/>
                </a:rPr>
                <a:t>Pemateri : Andi Daffa Liefalza S.Kom &amp; Barita Permana Pakpahan S.Kom</a:t>
              </a:r>
              <a:endParaRPr lang="en-US" sz="2800" i="1" dirty="0">
                <a:solidFill>
                  <a:srgbClr val="191919"/>
                </a:solidFill>
                <a:latin typeface="Anonymous Pro"/>
              </a:endParaRPr>
            </a:p>
          </p:txBody>
        </p:sp>
      </p:grpSp>
      <p:sp>
        <p:nvSpPr>
          <p:cNvPr id="9" name="TextBox 9"/>
          <p:cNvSpPr txBox="1"/>
          <p:nvPr/>
        </p:nvSpPr>
        <p:spPr>
          <a:xfrm>
            <a:off x="1028700" y="1171983"/>
            <a:ext cx="6632391" cy="408693"/>
          </a:xfrm>
          <a:prstGeom prst="rect">
            <a:avLst/>
          </a:prstGeom>
        </p:spPr>
        <p:txBody>
          <a:bodyPr lIns="0" tIns="0" rIns="0" bIns="0" rtlCol="0" anchor="t">
            <a:spAutoFit/>
          </a:bodyPr>
          <a:lstStyle/>
          <a:p>
            <a:pPr>
              <a:lnSpc>
                <a:spcPts val="3359"/>
              </a:lnSpc>
              <a:spcBef>
                <a:spcPct val="0"/>
              </a:spcBef>
            </a:pPr>
            <a:r>
              <a:rPr lang="en-US" sz="2400" spc="192">
                <a:solidFill>
                  <a:srgbClr val="191919"/>
                </a:solidFill>
                <a:latin typeface="Anonymous Pro"/>
              </a:rPr>
              <a:t>Cascading Style Sheets (CSS)</a:t>
            </a:r>
            <a:endParaRPr lang="en-US" sz="2400" spc="192" dirty="0">
              <a:solidFill>
                <a:srgbClr val="191919"/>
              </a:solidFill>
              <a:latin typeface="Anonymous Pro"/>
            </a:endParaRPr>
          </a:p>
        </p:txBody>
      </p:sp>
      <p:grpSp>
        <p:nvGrpSpPr>
          <p:cNvPr id="10" name="Group 10"/>
          <p:cNvGrpSpPr/>
          <p:nvPr/>
        </p:nvGrpSpPr>
        <p:grpSpPr>
          <a:xfrm>
            <a:off x="16880099" y="1028700"/>
            <a:ext cx="758402" cy="8108537"/>
            <a:chOff x="0" y="0"/>
            <a:chExt cx="1011203" cy="10811383"/>
          </a:xfrm>
        </p:grpSpPr>
        <p:sp>
          <p:nvSpPr>
            <p:cNvPr id="11" name="AutoShape 11"/>
            <p:cNvSpPr/>
            <p:nvPr/>
          </p:nvSpPr>
          <p:spPr>
            <a:xfrm>
              <a:off x="486551" y="0"/>
              <a:ext cx="38100" cy="4013200"/>
            </a:xfrm>
            <a:prstGeom prst="rect">
              <a:avLst/>
            </a:prstGeom>
            <a:solidFill>
              <a:srgbClr val="191919"/>
            </a:solidFill>
          </p:spPr>
        </p:sp>
        <p:sp>
          <p:nvSpPr>
            <p:cNvPr id="12" name="TextBox 12"/>
            <p:cNvSpPr txBox="1"/>
            <p:nvPr/>
          </p:nvSpPr>
          <p:spPr>
            <a:xfrm>
              <a:off x="0" y="5050270"/>
              <a:ext cx="1011203" cy="653693"/>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01</a:t>
              </a:r>
            </a:p>
          </p:txBody>
        </p:sp>
        <p:sp>
          <p:nvSpPr>
            <p:cNvPr id="13" name="AutoShape 13"/>
            <p:cNvSpPr/>
            <p:nvPr/>
          </p:nvSpPr>
          <p:spPr>
            <a:xfrm>
              <a:off x="486551" y="6798183"/>
              <a:ext cx="38100" cy="4013200"/>
            </a:xfrm>
            <a:prstGeom prst="rect">
              <a:avLst/>
            </a:prstGeom>
            <a:solidFill>
              <a:srgbClr val="191919"/>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87F8D-12E0-B023-CBF1-C59C943EA4BC}"/>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49597A67-1E68-F69B-ED23-3A38078D0A66}"/>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A924B329-BFD5-77EF-1DB3-A5A5E7359AF0}"/>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F758D4D8-9B76-0840-4B05-56DD32E4A225}"/>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Box Model</a:t>
              </a:r>
              <a:endParaRPr lang="en-US" sz="6500" dirty="0">
                <a:solidFill>
                  <a:srgbClr val="191919"/>
                </a:solidFill>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id="{F42A6401-991D-68A3-515D-6A66034A2910}"/>
              </a:ext>
            </a:extLst>
          </p:cNvPr>
          <p:cNvSpPr txBox="1"/>
          <p:nvPr/>
        </p:nvSpPr>
        <p:spPr>
          <a:xfrm>
            <a:off x="853323" y="2171700"/>
            <a:ext cx="11948277" cy="1077218"/>
          </a:xfrm>
          <a:prstGeom prst="rect">
            <a:avLst/>
          </a:prstGeom>
          <a:noFill/>
        </p:spPr>
        <p:txBody>
          <a:bodyPr wrap="square" rtlCol="0">
            <a:spAutoFit/>
          </a:bodyPr>
          <a:lstStyle/>
          <a:p>
            <a:pPr algn="just"/>
            <a:r>
              <a:rPr lang="en-US" sz="3200" i="1">
                <a:latin typeface="Anonymous Pro"/>
              </a:rPr>
              <a:t>Pada dasarnya, </a:t>
            </a:r>
            <a:r>
              <a:rPr lang="nn-NO" sz="3200"/>
              <a:t>Semua elemen HTML dianggap sebagai </a:t>
            </a:r>
            <a:r>
              <a:rPr lang="nn-NO" sz="3200" b="1"/>
              <a:t>kotak</a:t>
            </a:r>
            <a:r>
              <a:rPr lang="nn-NO" sz="3200"/>
              <a:t> (box) yang terdiri dari:</a:t>
            </a:r>
            <a:endParaRPr lang="en-ID" sz="3200" i="1">
              <a:latin typeface="Anonymous Pro"/>
            </a:endParaRPr>
          </a:p>
        </p:txBody>
      </p:sp>
      <p:pic>
        <p:nvPicPr>
          <p:cNvPr id="3074" name="Picture 2" descr="Panduan Dasar Model Kotak CSS">
            <a:extLst>
              <a:ext uri="{FF2B5EF4-FFF2-40B4-BE49-F238E27FC236}">
                <a16:creationId xmlns:a16="http://schemas.microsoft.com/office/drawing/2014/main" id="{D266582F-DFE8-D588-AA7B-0A2BFECE0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529" y="3416144"/>
            <a:ext cx="6667500" cy="4562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9028886-7126-DA39-F451-97E892BB7D52}"/>
              </a:ext>
            </a:extLst>
          </p:cNvPr>
          <p:cNvSpPr txBox="1"/>
          <p:nvPr/>
        </p:nvSpPr>
        <p:spPr>
          <a:xfrm>
            <a:off x="853322" y="3474882"/>
            <a:ext cx="7376278" cy="3539430"/>
          </a:xfrm>
          <a:prstGeom prst="rect">
            <a:avLst/>
          </a:prstGeom>
          <a:noFill/>
        </p:spPr>
        <p:txBody>
          <a:bodyPr wrap="square" rtlCol="0">
            <a:spAutoFit/>
          </a:bodyPr>
          <a:lstStyle/>
          <a:p>
            <a:pPr marL="457200" indent="-457200">
              <a:buFont typeface="Arial" panose="020B0604020202020204" pitchFamily="34" charset="0"/>
              <a:buChar char="•"/>
            </a:pPr>
            <a:r>
              <a:rPr lang="en-ID" sz="3200" b="1"/>
              <a:t>Content: </a:t>
            </a:r>
            <a:r>
              <a:rPr lang="en-ID" sz="3200"/>
              <a:t>Isi dari sebuah elemen (teks, gambar, dsb)</a:t>
            </a:r>
          </a:p>
          <a:p>
            <a:pPr marL="457200" indent="-457200">
              <a:buFont typeface="Arial" panose="020B0604020202020204" pitchFamily="34" charset="0"/>
              <a:buChar char="•"/>
            </a:pPr>
            <a:r>
              <a:rPr lang="en-ID" sz="3200" b="1"/>
              <a:t>Padding:</a:t>
            </a:r>
            <a:r>
              <a:rPr lang="en-ID" sz="3200"/>
              <a:t> Ruang antar content (isi) dan border</a:t>
            </a:r>
          </a:p>
          <a:p>
            <a:pPr marL="457200" indent="-457200">
              <a:buFont typeface="Arial" panose="020B0604020202020204" pitchFamily="34" charset="0"/>
              <a:buChar char="•"/>
            </a:pPr>
            <a:r>
              <a:rPr lang="en-ID" sz="3200" b="1"/>
              <a:t>Border: </a:t>
            </a:r>
            <a:r>
              <a:rPr lang="en-ID" sz="3200"/>
              <a:t>Garis tepi di sekitar elemen</a:t>
            </a:r>
          </a:p>
          <a:p>
            <a:pPr marL="457200" indent="-457200">
              <a:buFont typeface="Arial" panose="020B0604020202020204" pitchFamily="34" charset="0"/>
              <a:buChar char="•"/>
            </a:pPr>
            <a:r>
              <a:rPr lang="en-ID" sz="3200" b="1"/>
              <a:t>Margin: </a:t>
            </a:r>
            <a:r>
              <a:rPr lang="en-ID" sz="3200"/>
              <a:t>Jarak luar dari elemen ke elemen lainnya</a:t>
            </a:r>
          </a:p>
        </p:txBody>
      </p:sp>
    </p:spTree>
    <p:extLst>
      <p:ext uri="{BB962C8B-B14F-4D97-AF65-F5344CB8AC3E}">
        <p14:creationId xmlns:p14="http://schemas.microsoft.com/office/powerpoint/2010/main" val="139442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A4A91-B5B7-FBC7-9B6C-6DD04DFC18BD}"/>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5F18890F-DDB5-B2E8-B505-76D6FD9396A7}"/>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F2521100-70F7-9FF5-145E-E802C4D36845}"/>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EFD4660D-417E-6BC3-4AFF-3B33F68787DD}"/>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Display</a:t>
              </a:r>
              <a:endParaRPr lang="en-US" sz="6500" dirty="0">
                <a:solidFill>
                  <a:srgbClr val="191919"/>
                </a:solidFill>
                <a:latin typeface="Arial" panose="020B0604020202020204" pitchFamily="34" charset="0"/>
                <a:cs typeface="Arial" panose="020B0604020202020204" pitchFamily="34" charset="0"/>
              </a:endParaRPr>
            </a:p>
          </p:txBody>
        </p:sp>
      </p:grpSp>
      <p:cxnSp>
        <p:nvCxnSpPr>
          <p:cNvPr id="14" name="Straight Connector 13">
            <a:extLst>
              <a:ext uri="{FF2B5EF4-FFF2-40B4-BE49-F238E27FC236}">
                <a16:creationId xmlns:a16="http://schemas.microsoft.com/office/drawing/2014/main" id="{48EDD00C-56DE-5253-5351-DFE3E4E98FED}"/>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4B8AEBB-475D-4CED-FDEA-CE19056B6FBB}"/>
              </a:ext>
            </a:extLst>
          </p:cNvPr>
          <p:cNvSpPr txBox="1"/>
          <p:nvPr/>
        </p:nvSpPr>
        <p:spPr>
          <a:xfrm>
            <a:off x="853323" y="2171700"/>
            <a:ext cx="13548477" cy="2062103"/>
          </a:xfrm>
          <a:prstGeom prst="rect">
            <a:avLst/>
          </a:prstGeom>
          <a:noFill/>
        </p:spPr>
        <p:txBody>
          <a:bodyPr wrap="square" rtlCol="0">
            <a:spAutoFit/>
          </a:bodyPr>
          <a:lstStyle/>
          <a:p>
            <a:pPr algn="just"/>
            <a:r>
              <a:rPr lang="en-US" sz="3200">
                <a:latin typeface="Anonymous Pro"/>
              </a:rPr>
              <a:t>Setiap elemen HTML memiliki nilai default block level &amp; inline element, pada CSS, kita dapat merubah perilaku tersebut:</a:t>
            </a:r>
          </a:p>
          <a:p>
            <a:pPr algn="just"/>
            <a:endParaRPr lang="en-US" sz="3200">
              <a:latin typeface="Anonymous Pro"/>
            </a:endParaRPr>
          </a:p>
          <a:p>
            <a:pPr algn="just"/>
            <a:endParaRPr lang="en-ID" sz="3200">
              <a:latin typeface="Anonymous Pro"/>
            </a:endParaRPr>
          </a:p>
        </p:txBody>
      </p:sp>
      <p:graphicFrame>
        <p:nvGraphicFramePr>
          <p:cNvPr id="4" name="Table 3">
            <a:extLst>
              <a:ext uri="{FF2B5EF4-FFF2-40B4-BE49-F238E27FC236}">
                <a16:creationId xmlns:a16="http://schemas.microsoft.com/office/drawing/2014/main" id="{55710587-E6F3-D141-C10D-9270F7AC70AC}"/>
              </a:ext>
            </a:extLst>
          </p:cNvPr>
          <p:cNvGraphicFramePr>
            <a:graphicFrameLocks noGrp="1"/>
          </p:cNvGraphicFramePr>
          <p:nvPr>
            <p:extLst>
              <p:ext uri="{D42A27DB-BD31-4B8C-83A1-F6EECF244321}">
                <p14:modId xmlns:p14="http://schemas.microsoft.com/office/powerpoint/2010/main" val="2845049315"/>
              </p:ext>
            </p:extLst>
          </p:nvPr>
        </p:nvGraphicFramePr>
        <p:xfrm>
          <a:off x="863600" y="3589334"/>
          <a:ext cx="14909800" cy="5616760"/>
        </p:xfrm>
        <a:graphic>
          <a:graphicData uri="http://schemas.openxmlformats.org/drawingml/2006/table">
            <a:tbl>
              <a:tblPr>
                <a:tableStyleId>{8EC20E35-A176-4012-BC5E-935CFFF8708E}</a:tableStyleId>
              </a:tblPr>
              <a:tblGrid>
                <a:gridCol w="7454900">
                  <a:extLst>
                    <a:ext uri="{9D8B030D-6E8A-4147-A177-3AD203B41FA5}">
                      <a16:colId xmlns:a16="http://schemas.microsoft.com/office/drawing/2014/main" val="1130191159"/>
                    </a:ext>
                  </a:extLst>
                </a:gridCol>
                <a:gridCol w="7454900">
                  <a:extLst>
                    <a:ext uri="{9D8B030D-6E8A-4147-A177-3AD203B41FA5}">
                      <a16:colId xmlns:a16="http://schemas.microsoft.com/office/drawing/2014/main" val="2650051470"/>
                    </a:ext>
                  </a:extLst>
                </a:gridCol>
              </a:tblGrid>
              <a:tr h="291998">
                <a:tc>
                  <a:txBody>
                    <a:bodyPr/>
                    <a:lstStyle/>
                    <a:p>
                      <a:pPr>
                        <a:lnSpc>
                          <a:spcPct val="150000"/>
                        </a:lnSpc>
                      </a:pPr>
                      <a:r>
                        <a:rPr lang="en-ID" sz="2400" b="1"/>
                        <a:t>Nilai</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b="1"/>
                        <a:t>Penjelasan</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9756312"/>
                  </a:ext>
                </a:extLst>
              </a:tr>
              <a:tr h="729994">
                <a:tc>
                  <a:txBody>
                    <a:bodyPr/>
                    <a:lstStyle/>
                    <a:p>
                      <a:pPr>
                        <a:lnSpc>
                          <a:spcPct val="150000"/>
                        </a:lnSpc>
                      </a:pPr>
                      <a:r>
                        <a:rPr lang="en-ID" sz="2400">
                          <a:latin typeface="Anonymous Pro"/>
                        </a:rPr>
                        <a:t>block</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a:latin typeface="Anonymous Pro"/>
                        </a:rPr>
                        <a:t>Elemen ditampilkan sebagai blok, menempati seluruh lebar (misal: &lt;div&gt;, &lt;p&gt;)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6752177"/>
                  </a:ext>
                </a:extLst>
              </a:tr>
              <a:tr h="510996">
                <a:tc>
                  <a:txBody>
                    <a:bodyPr/>
                    <a:lstStyle/>
                    <a:p>
                      <a:pPr>
                        <a:lnSpc>
                          <a:spcPct val="150000"/>
                        </a:lnSpc>
                      </a:pPr>
                      <a:r>
                        <a:rPr lang="en-ID" sz="2400">
                          <a:latin typeface="Anonymous Pro"/>
                        </a:rPr>
                        <a:t>inline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a:latin typeface="Anonymous Pro"/>
                        </a:rPr>
                        <a:t>Elemen ditampilkan dalam baris, hanya selebar kontennya (misal: &lt;span&gt;)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0389322"/>
                  </a:ext>
                </a:extLst>
              </a:tr>
              <a:tr h="510996">
                <a:tc>
                  <a:txBody>
                    <a:bodyPr/>
                    <a:lstStyle/>
                    <a:p>
                      <a:pPr>
                        <a:lnSpc>
                          <a:spcPct val="150000"/>
                        </a:lnSpc>
                      </a:pPr>
                      <a:r>
                        <a:rPr lang="en-ID" sz="2400">
                          <a:latin typeface="Anonymous Pro"/>
                        </a:rPr>
                        <a:t>inline-block</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a:latin typeface="Anonymous Pro"/>
                        </a:rPr>
                        <a:t>Mirip inline, tapi bisa diberi ukuran (width &amp; height)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304349"/>
                  </a:ext>
                </a:extLst>
              </a:tr>
              <a:tr h="291998">
                <a:tc>
                  <a:txBody>
                    <a:bodyPr/>
                    <a:lstStyle/>
                    <a:p>
                      <a:pPr>
                        <a:lnSpc>
                          <a:spcPct val="150000"/>
                        </a:lnSpc>
                      </a:pPr>
                      <a:r>
                        <a:rPr lang="en-ID" sz="2400">
                          <a:latin typeface="Anonymous Pro"/>
                        </a:rPr>
                        <a:t>none</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fi-FI" sz="2400">
                          <a:latin typeface="Anonymous Pro"/>
                        </a:rPr>
                        <a:t>Elemen tidak ditampilkan sama sekali</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1772485"/>
                  </a:ext>
                </a:extLst>
              </a:tr>
              <a:tr h="291998">
                <a:tc>
                  <a:txBody>
                    <a:bodyPr/>
                    <a:lstStyle/>
                    <a:p>
                      <a:pPr>
                        <a:lnSpc>
                          <a:spcPct val="150000"/>
                        </a:lnSpc>
                      </a:pPr>
                      <a:r>
                        <a:rPr lang="en-ID" sz="2400">
                          <a:latin typeface="Anonymous Pro"/>
                        </a:rPr>
                        <a:t>flex</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a:latin typeface="Anonymous Pro"/>
                        </a:rPr>
                        <a:t>Mengaktifkan Flexbox layout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682985"/>
                  </a:ext>
                </a:extLst>
              </a:tr>
              <a:tr h="291998">
                <a:tc>
                  <a:txBody>
                    <a:bodyPr/>
                    <a:lstStyle/>
                    <a:p>
                      <a:pPr>
                        <a:lnSpc>
                          <a:spcPct val="150000"/>
                        </a:lnSpc>
                      </a:pPr>
                      <a:r>
                        <a:rPr lang="en-ID" sz="2400">
                          <a:latin typeface="Anonymous Pro"/>
                        </a:rPr>
                        <a:t>grid</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a:latin typeface="Anonymous Pro"/>
                        </a:rPr>
                        <a:t>Mengaktifkan Grid layout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479597"/>
                  </a:ext>
                </a:extLst>
              </a:tr>
              <a:tr h="291998">
                <a:tc>
                  <a:txBody>
                    <a:bodyPr/>
                    <a:lstStyle/>
                    <a:p>
                      <a:pPr>
                        <a:lnSpc>
                          <a:spcPct val="150000"/>
                        </a:lnSpc>
                      </a:pPr>
                      <a:r>
                        <a:rPr lang="en-ID" sz="2400">
                          <a:latin typeface="Anonymous Pro"/>
                        </a:rPr>
                        <a: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ID" sz="2400">
                          <a:latin typeface="Anonymous Pro"/>
                        </a:rPr>
                        <a:t>…</a:t>
                      </a:r>
                    </a:p>
                  </a:txBody>
                  <a:tcPr marL="72999" marR="72999" marT="36500" marB="36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5836091"/>
                  </a:ext>
                </a:extLst>
              </a:tr>
            </a:tbl>
          </a:graphicData>
        </a:graphic>
      </p:graphicFrame>
    </p:spTree>
    <p:extLst>
      <p:ext uri="{BB962C8B-B14F-4D97-AF65-F5344CB8AC3E}">
        <p14:creationId xmlns:p14="http://schemas.microsoft.com/office/powerpoint/2010/main" val="63897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5B421-0366-7D8C-AEA9-CF375DD5F3AB}"/>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A6543577-6447-9494-6B2A-F3CC5516FB6A}"/>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A58B537A-35FA-9520-8BF6-9273BD8CF0B4}"/>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106246D7-4F97-CCD1-C291-0A0B8CDB46CE}"/>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Flexbox</a:t>
              </a:r>
              <a:endParaRPr lang="en-US" sz="6500" dirty="0">
                <a:solidFill>
                  <a:srgbClr val="191919"/>
                </a:solidFill>
                <a:latin typeface="Arial" panose="020B0604020202020204" pitchFamily="34" charset="0"/>
                <a:cs typeface="Arial" panose="020B0604020202020204" pitchFamily="34" charset="0"/>
              </a:endParaRPr>
            </a:p>
          </p:txBody>
        </p:sp>
      </p:grpSp>
      <p:cxnSp>
        <p:nvCxnSpPr>
          <p:cNvPr id="14" name="Straight Connector 13">
            <a:extLst>
              <a:ext uri="{FF2B5EF4-FFF2-40B4-BE49-F238E27FC236}">
                <a16:creationId xmlns:a16="http://schemas.microsoft.com/office/drawing/2014/main" id="{8ECC661B-1264-6120-3E18-C2A0B210CF6B}"/>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6B38829C-28E1-8412-7FBE-F60991BD02AE}"/>
              </a:ext>
            </a:extLst>
          </p:cNvPr>
          <p:cNvSpPr txBox="1"/>
          <p:nvPr/>
        </p:nvSpPr>
        <p:spPr>
          <a:xfrm>
            <a:off x="853323" y="2171700"/>
            <a:ext cx="15834476" cy="1569660"/>
          </a:xfrm>
          <a:prstGeom prst="rect">
            <a:avLst/>
          </a:prstGeom>
          <a:noFill/>
        </p:spPr>
        <p:txBody>
          <a:bodyPr wrap="square" rtlCol="0">
            <a:spAutoFit/>
          </a:bodyPr>
          <a:lstStyle/>
          <a:p>
            <a:pPr algn="just"/>
            <a:r>
              <a:rPr lang="en-US" sz="2400" i="1">
                <a:latin typeface="Anonymous Pro"/>
              </a:rPr>
              <a:t>Apa itu flexbox? </a:t>
            </a:r>
          </a:p>
          <a:p>
            <a:pPr algn="just"/>
            <a:endParaRPr lang="en-US" sz="2400" i="1">
              <a:latin typeface="Anonymous Pro"/>
            </a:endParaRPr>
          </a:p>
          <a:p>
            <a:pPr algn="just"/>
            <a:r>
              <a:rPr lang="en-US" sz="2400">
                <a:latin typeface="Anonymous Pro"/>
              </a:rPr>
              <a:t>Flexbox (singkatan dari Flexible Box Layout) adalah metode layout di CSS yang dirancang untuk mengatur dan menyusun elemen di dalam sebuah container secara fleksibel — baik secara horizontal (row) maupun vertikal (column).</a:t>
            </a:r>
          </a:p>
        </p:txBody>
      </p:sp>
      <p:sp>
        <p:nvSpPr>
          <p:cNvPr id="9" name="TextBox 8">
            <a:extLst>
              <a:ext uri="{FF2B5EF4-FFF2-40B4-BE49-F238E27FC236}">
                <a16:creationId xmlns:a16="http://schemas.microsoft.com/office/drawing/2014/main" id="{19E78545-2093-11A3-2272-787261F22D50}"/>
              </a:ext>
            </a:extLst>
          </p:cNvPr>
          <p:cNvSpPr txBox="1"/>
          <p:nvPr/>
        </p:nvSpPr>
        <p:spPr>
          <a:xfrm>
            <a:off x="853323" y="4598597"/>
            <a:ext cx="14605000" cy="1938992"/>
          </a:xfrm>
          <a:prstGeom prst="rect">
            <a:avLst/>
          </a:prstGeom>
          <a:noFill/>
        </p:spPr>
        <p:txBody>
          <a:bodyPr wrap="square">
            <a:spAutoFit/>
          </a:bodyPr>
          <a:lstStyle/>
          <a:p>
            <a:pPr algn="just"/>
            <a:r>
              <a:rPr lang="en-US" sz="2400">
                <a:latin typeface="Anonymous Pro"/>
              </a:rPr>
              <a:t>Mempermudah kita Ketika ingin membuat sebuah tampilan (layout) 1 dimensi, entah itu secara horizontal (row) / vertikal (column). </a:t>
            </a:r>
          </a:p>
          <a:p>
            <a:pPr algn="just"/>
            <a:endParaRPr lang="en-US" sz="2400">
              <a:latin typeface="Anonymous Pro"/>
            </a:endParaRPr>
          </a:p>
          <a:p>
            <a:pPr algn="just"/>
            <a:r>
              <a:rPr lang="en-US" sz="2400">
                <a:latin typeface="Anonymous Pro"/>
              </a:rPr>
              <a:t>Cocok untuk: navbar, card-layout, dan masih banyak lagi.</a:t>
            </a:r>
          </a:p>
          <a:p>
            <a:pPr algn="just"/>
            <a:endParaRPr lang="en-ID" sz="2400">
              <a:latin typeface="Anonymous Pro"/>
            </a:endParaRPr>
          </a:p>
        </p:txBody>
      </p:sp>
      <p:sp>
        <p:nvSpPr>
          <p:cNvPr id="10" name="TextBox 9">
            <a:extLst>
              <a:ext uri="{FF2B5EF4-FFF2-40B4-BE49-F238E27FC236}">
                <a16:creationId xmlns:a16="http://schemas.microsoft.com/office/drawing/2014/main" id="{FD5D3CBD-B955-964A-4AF4-75BFEFFD123C}"/>
              </a:ext>
            </a:extLst>
          </p:cNvPr>
          <p:cNvSpPr txBox="1"/>
          <p:nvPr/>
        </p:nvSpPr>
        <p:spPr>
          <a:xfrm>
            <a:off x="853323" y="3891527"/>
            <a:ext cx="8625723" cy="461665"/>
          </a:xfrm>
          <a:prstGeom prst="rect">
            <a:avLst/>
          </a:prstGeom>
          <a:noFill/>
        </p:spPr>
        <p:txBody>
          <a:bodyPr wrap="square">
            <a:spAutoFit/>
          </a:bodyPr>
          <a:lstStyle/>
          <a:p>
            <a:pPr algn="just"/>
            <a:r>
              <a:rPr lang="en-US" sz="2400" i="1">
                <a:latin typeface="Anonymous Pro"/>
              </a:rPr>
              <a:t>Kenapa menggunakan flexbox?</a:t>
            </a:r>
            <a:endParaRPr lang="en-ID" sz="2400" i="1">
              <a:latin typeface="Anonymous Pro"/>
            </a:endParaRPr>
          </a:p>
        </p:txBody>
      </p:sp>
      <p:pic>
        <p:nvPicPr>
          <p:cNvPr id="12" name="Picture 11">
            <a:extLst>
              <a:ext uri="{FF2B5EF4-FFF2-40B4-BE49-F238E27FC236}">
                <a16:creationId xmlns:a16="http://schemas.microsoft.com/office/drawing/2014/main" id="{05AEAC14-7E46-AB00-3701-61D22957AD6A}"/>
              </a:ext>
            </a:extLst>
          </p:cNvPr>
          <p:cNvPicPr>
            <a:picLocks noChangeAspect="1"/>
          </p:cNvPicPr>
          <p:nvPr/>
        </p:nvPicPr>
        <p:blipFill>
          <a:blip r:embed="rId2"/>
          <a:stretch>
            <a:fillRect/>
          </a:stretch>
        </p:blipFill>
        <p:spPr>
          <a:xfrm>
            <a:off x="866023" y="6537589"/>
            <a:ext cx="9921195" cy="3322201"/>
          </a:xfrm>
          <a:prstGeom prst="rect">
            <a:avLst/>
          </a:prstGeom>
        </p:spPr>
      </p:pic>
      <p:pic>
        <p:nvPicPr>
          <p:cNvPr id="15" name="Picture 14">
            <a:extLst>
              <a:ext uri="{FF2B5EF4-FFF2-40B4-BE49-F238E27FC236}">
                <a16:creationId xmlns:a16="http://schemas.microsoft.com/office/drawing/2014/main" id="{95117704-5BFD-FBDF-CCBA-39800933AF16}"/>
              </a:ext>
            </a:extLst>
          </p:cNvPr>
          <p:cNvPicPr>
            <a:picLocks noChangeAspect="1"/>
          </p:cNvPicPr>
          <p:nvPr/>
        </p:nvPicPr>
        <p:blipFill>
          <a:blip r:embed="rId3"/>
          <a:stretch>
            <a:fillRect/>
          </a:stretch>
        </p:blipFill>
        <p:spPr>
          <a:xfrm>
            <a:off x="11734800" y="6167086"/>
            <a:ext cx="4603531" cy="3896428"/>
          </a:xfrm>
          <a:prstGeom prst="rect">
            <a:avLst/>
          </a:prstGeom>
        </p:spPr>
      </p:pic>
    </p:spTree>
    <p:extLst>
      <p:ext uri="{BB962C8B-B14F-4D97-AF65-F5344CB8AC3E}">
        <p14:creationId xmlns:p14="http://schemas.microsoft.com/office/powerpoint/2010/main" val="48421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75FD2-A85F-0F55-1F26-2C0E0BC02B5B}"/>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14BEFC05-7480-BE2C-CDEF-ED98408ED257}"/>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3E4B53E8-F93C-CF95-116B-EFF6217D75CF}"/>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254DCCCA-00A0-BF0E-A073-4D7462CEECA7}"/>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Flexbox</a:t>
              </a:r>
              <a:endParaRPr lang="en-US" sz="6500" dirty="0">
                <a:solidFill>
                  <a:srgbClr val="191919"/>
                </a:solidFill>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DDC52F5B-4854-46E6-66BC-6EFEF21CFC40}"/>
              </a:ext>
            </a:extLst>
          </p:cNvPr>
          <p:cNvSpPr txBox="1"/>
          <p:nvPr/>
        </p:nvSpPr>
        <p:spPr>
          <a:xfrm>
            <a:off x="838200" y="2301614"/>
            <a:ext cx="14097000" cy="1077218"/>
          </a:xfrm>
          <a:prstGeom prst="rect">
            <a:avLst/>
          </a:prstGeom>
          <a:noFill/>
        </p:spPr>
        <p:txBody>
          <a:bodyPr wrap="square" rtlCol="0">
            <a:spAutoFit/>
          </a:bodyPr>
          <a:lstStyle/>
          <a:p>
            <a:pPr algn="just"/>
            <a:r>
              <a:rPr lang="en-US" sz="3200">
                <a:latin typeface="Anonymous Pro"/>
              </a:rPr>
              <a:t>Cara mengaktifkan (menggunakan flexbox) adalah, </a:t>
            </a:r>
            <a:r>
              <a:rPr lang="en-US" sz="3200" b="1">
                <a:latin typeface="Anonymous Pro"/>
              </a:rPr>
              <a:t>target element pembungkusnya </a:t>
            </a:r>
            <a:r>
              <a:rPr lang="en-US" sz="3200">
                <a:latin typeface="Anonymous Pro"/>
              </a:rPr>
              <a:t>dengan menggunakan </a:t>
            </a:r>
            <a:r>
              <a:rPr lang="en-US" sz="3200" b="1">
                <a:latin typeface="Anonymous Pro"/>
              </a:rPr>
              <a:t>display: flex;</a:t>
            </a:r>
            <a:endParaRPr lang="en-ID" sz="3200" i="1">
              <a:latin typeface="Anonymous Pro"/>
            </a:endParaRPr>
          </a:p>
        </p:txBody>
      </p:sp>
      <p:sp>
        <p:nvSpPr>
          <p:cNvPr id="11" name="Arrow: Left 10">
            <a:extLst>
              <a:ext uri="{FF2B5EF4-FFF2-40B4-BE49-F238E27FC236}">
                <a16:creationId xmlns:a16="http://schemas.microsoft.com/office/drawing/2014/main" id="{31602346-796E-CDB3-2253-DD59A685A6E2}"/>
              </a:ext>
            </a:extLst>
          </p:cNvPr>
          <p:cNvSpPr/>
          <p:nvPr/>
        </p:nvSpPr>
        <p:spPr>
          <a:xfrm rot="10800000">
            <a:off x="9334502" y="4823427"/>
            <a:ext cx="2057396" cy="228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74173F88-D4D6-0E80-9D0D-C8A0EDDE4319}"/>
              </a:ext>
            </a:extLst>
          </p:cNvPr>
          <p:cNvSpPr txBox="1"/>
          <p:nvPr/>
        </p:nvSpPr>
        <p:spPr>
          <a:xfrm>
            <a:off x="12496800" y="4558725"/>
            <a:ext cx="5634425" cy="584775"/>
          </a:xfrm>
          <a:prstGeom prst="rect">
            <a:avLst/>
          </a:prstGeom>
          <a:noFill/>
        </p:spPr>
        <p:txBody>
          <a:bodyPr wrap="square" rtlCol="0">
            <a:spAutoFit/>
          </a:bodyPr>
          <a:lstStyle/>
          <a:p>
            <a:pPr algn="just"/>
            <a:r>
              <a:rPr lang="en-US" sz="3200" i="1">
                <a:latin typeface="Anonymous Pro"/>
              </a:rPr>
              <a:t>Flex Container (Parent)</a:t>
            </a:r>
            <a:endParaRPr lang="en-ID" sz="3200" i="1">
              <a:latin typeface="Anonymous Pro"/>
            </a:endParaRPr>
          </a:p>
        </p:txBody>
      </p:sp>
      <p:sp>
        <p:nvSpPr>
          <p:cNvPr id="3" name="Arrow: Curved Right 2">
            <a:extLst>
              <a:ext uri="{FF2B5EF4-FFF2-40B4-BE49-F238E27FC236}">
                <a16:creationId xmlns:a16="http://schemas.microsoft.com/office/drawing/2014/main" id="{9B7DFA1D-0CE7-FFFA-122C-F793FB36FE23}"/>
              </a:ext>
            </a:extLst>
          </p:cNvPr>
          <p:cNvSpPr/>
          <p:nvPr/>
        </p:nvSpPr>
        <p:spPr>
          <a:xfrm>
            <a:off x="9334502" y="5368037"/>
            <a:ext cx="2057377" cy="2057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pic>
        <p:nvPicPr>
          <p:cNvPr id="9" name="Picture 8">
            <a:extLst>
              <a:ext uri="{FF2B5EF4-FFF2-40B4-BE49-F238E27FC236}">
                <a16:creationId xmlns:a16="http://schemas.microsoft.com/office/drawing/2014/main" id="{14F930EB-D488-92EA-7A75-C2119180207B}"/>
              </a:ext>
            </a:extLst>
          </p:cNvPr>
          <p:cNvPicPr>
            <a:picLocks noChangeAspect="1"/>
          </p:cNvPicPr>
          <p:nvPr/>
        </p:nvPicPr>
        <p:blipFill>
          <a:blip r:embed="rId2"/>
          <a:stretch>
            <a:fillRect/>
          </a:stretch>
        </p:blipFill>
        <p:spPr>
          <a:xfrm>
            <a:off x="908101" y="4774050"/>
            <a:ext cx="8083498" cy="2651387"/>
          </a:xfrm>
          <a:prstGeom prst="rect">
            <a:avLst/>
          </a:prstGeom>
        </p:spPr>
      </p:pic>
      <p:sp>
        <p:nvSpPr>
          <p:cNvPr id="13" name="TextBox 12">
            <a:extLst>
              <a:ext uri="{FF2B5EF4-FFF2-40B4-BE49-F238E27FC236}">
                <a16:creationId xmlns:a16="http://schemas.microsoft.com/office/drawing/2014/main" id="{59639B20-28CD-46DF-6153-3EC002E0C542}"/>
              </a:ext>
            </a:extLst>
          </p:cNvPr>
          <p:cNvSpPr txBox="1"/>
          <p:nvPr/>
        </p:nvSpPr>
        <p:spPr>
          <a:xfrm>
            <a:off x="12496799" y="5967850"/>
            <a:ext cx="5634425" cy="584775"/>
          </a:xfrm>
          <a:prstGeom prst="rect">
            <a:avLst/>
          </a:prstGeom>
          <a:noFill/>
        </p:spPr>
        <p:txBody>
          <a:bodyPr wrap="square" rtlCol="0">
            <a:spAutoFit/>
          </a:bodyPr>
          <a:lstStyle/>
          <a:p>
            <a:pPr algn="just"/>
            <a:r>
              <a:rPr lang="en-US" sz="3200" i="1">
                <a:latin typeface="Anonymous Pro"/>
              </a:rPr>
              <a:t>Flex item (Children)</a:t>
            </a:r>
            <a:endParaRPr lang="en-ID" sz="3200" i="1">
              <a:latin typeface="Anonymous Pro"/>
            </a:endParaRPr>
          </a:p>
        </p:txBody>
      </p:sp>
    </p:spTree>
    <p:extLst>
      <p:ext uri="{BB962C8B-B14F-4D97-AF65-F5344CB8AC3E}">
        <p14:creationId xmlns:p14="http://schemas.microsoft.com/office/powerpoint/2010/main" val="210784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6DBC4-34F2-0AF1-2705-3E5692D9EC54}"/>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C6B141B3-D8A1-B09A-8889-9998921BB53C}"/>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87F4058A-F68D-E590-0DD1-8A615BA1D079}"/>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A0C72BED-235C-622F-A686-B34E8F3DCB9F}"/>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Flexbox</a:t>
              </a:r>
              <a:endParaRPr lang="en-US" sz="6500" dirty="0">
                <a:solidFill>
                  <a:srgbClr val="191919"/>
                </a:solidFill>
                <a:latin typeface="Arial" panose="020B0604020202020204" pitchFamily="34" charset="0"/>
                <a:cs typeface="Arial" panose="020B0604020202020204" pitchFamily="34" charset="0"/>
              </a:endParaRPr>
            </a:p>
          </p:txBody>
        </p:sp>
      </p:grpSp>
      <p:graphicFrame>
        <p:nvGraphicFramePr>
          <p:cNvPr id="3" name="Table 2">
            <a:extLst>
              <a:ext uri="{FF2B5EF4-FFF2-40B4-BE49-F238E27FC236}">
                <a16:creationId xmlns:a16="http://schemas.microsoft.com/office/drawing/2014/main" id="{2292B210-F18E-76F3-6A0C-04623C24F443}"/>
              </a:ext>
            </a:extLst>
          </p:cNvPr>
          <p:cNvGraphicFramePr>
            <a:graphicFrameLocks noGrp="1"/>
          </p:cNvGraphicFramePr>
          <p:nvPr>
            <p:extLst>
              <p:ext uri="{D42A27DB-BD31-4B8C-83A1-F6EECF244321}">
                <p14:modId xmlns:p14="http://schemas.microsoft.com/office/powerpoint/2010/main" val="3589340042"/>
              </p:ext>
            </p:extLst>
          </p:nvPr>
        </p:nvGraphicFramePr>
        <p:xfrm>
          <a:off x="838200" y="2740660"/>
          <a:ext cx="8229600" cy="5669280"/>
        </p:xfrm>
        <a:graphic>
          <a:graphicData uri="http://schemas.openxmlformats.org/drawingml/2006/table">
            <a:tbl>
              <a:tblPr/>
              <a:tblGrid>
                <a:gridCol w="4114800">
                  <a:extLst>
                    <a:ext uri="{9D8B030D-6E8A-4147-A177-3AD203B41FA5}">
                      <a16:colId xmlns:a16="http://schemas.microsoft.com/office/drawing/2014/main" val="2553934217"/>
                    </a:ext>
                  </a:extLst>
                </a:gridCol>
                <a:gridCol w="4114800">
                  <a:extLst>
                    <a:ext uri="{9D8B030D-6E8A-4147-A177-3AD203B41FA5}">
                      <a16:colId xmlns:a16="http://schemas.microsoft.com/office/drawing/2014/main" val="3954963398"/>
                    </a:ext>
                  </a:extLst>
                </a:gridCol>
              </a:tblGrid>
              <a:tr h="0">
                <a:tc>
                  <a:txBody>
                    <a:bodyPr/>
                    <a:lstStyle/>
                    <a:p>
                      <a:r>
                        <a:rPr lang="en-ID" sz="2200"/>
                        <a:t>Properti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sz="2200"/>
                        <a:t>Fungsi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5002781"/>
                  </a:ext>
                </a:extLst>
              </a:tr>
              <a:tr h="0">
                <a:tc>
                  <a:txBody>
                    <a:bodyPr/>
                    <a:lstStyle/>
                    <a:p>
                      <a:r>
                        <a:rPr lang="en-ID" sz="2200"/>
                        <a:t>display: flex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sz="2200"/>
                        <a:t>Mengaktifkan flexbox pada elemen induk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3675529"/>
                  </a:ext>
                </a:extLst>
              </a:tr>
              <a:tr h="0">
                <a:tc>
                  <a:txBody>
                    <a:bodyPr/>
                    <a:lstStyle/>
                    <a:p>
                      <a:r>
                        <a:rPr lang="en-ID" sz="2200"/>
                        <a:t>flex-direction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a:t>Arah utama layout: row, column, row-reverse, column-reverse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8128102"/>
                  </a:ext>
                </a:extLst>
              </a:tr>
              <a:tr h="0">
                <a:tc>
                  <a:txBody>
                    <a:bodyPr/>
                    <a:lstStyle/>
                    <a:p>
                      <a:r>
                        <a:rPr lang="en-ID" sz="2200"/>
                        <a:t>justify-content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a:t>Mengatur posisi horizontal: flex-start, center, space-between, space-around, space-evenly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5318156"/>
                  </a:ext>
                </a:extLst>
              </a:tr>
              <a:tr h="0">
                <a:tc>
                  <a:txBody>
                    <a:bodyPr/>
                    <a:lstStyle/>
                    <a:p>
                      <a:r>
                        <a:rPr lang="en-ID" sz="2200"/>
                        <a:t>align-items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sz="2200"/>
                        <a:t>Mengatur posisi vertikal anak: stretch, center, flex-start, flex-end, baseline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323091"/>
                  </a:ext>
                </a:extLst>
              </a:tr>
              <a:tr h="0">
                <a:tc>
                  <a:txBody>
                    <a:bodyPr/>
                    <a:lstStyle/>
                    <a:p>
                      <a:r>
                        <a:rPr lang="en-ID" sz="2200"/>
                        <a:t>flex-wrap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sz="2200"/>
                        <a:t>Mengatur apakah item boleh membungkus baris baru: nowrap, wrap, wrap-reverse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268445"/>
                  </a:ext>
                </a:extLst>
              </a:tr>
              <a:tr h="0">
                <a:tc>
                  <a:txBody>
                    <a:bodyPr/>
                    <a:lstStyle/>
                    <a:p>
                      <a:r>
                        <a:rPr lang="en-ID" sz="2200"/>
                        <a:t>gap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sz="2200"/>
                        <a:t>Jarak antar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70574"/>
                  </a:ext>
                </a:extLst>
              </a:tr>
            </a:tbl>
          </a:graphicData>
        </a:graphic>
      </p:graphicFrame>
      <p:sp>
        <p:nvSpPr>
          <p:cNvPr id="6" name="TextBox 5">
            <a:extLst>
              <a:ext uri="{FF2B5EF4-FFF2-40B4-BE49-F238E27FC236}">
                <a16:creationId xmlns:a16="http://schemas.microsoft.com/office/drawing/2014/main" id="{194C7144-7875-C174-B44A-9A0A9CAD6630}"/>
              </a:ext>
            </a:extLst>
          </p:cNvPr>
          <p:cNvSpPr txBox="1"/>
          <p:nvPr/>
        </p:nvSpPr>
        <p:spPr>
          <a:xfrm>
            <a:off x="853323" y="2059715"/>
            <a:ext cx="5318877" cy="461665"/>
          </a:xfrm>
          <a:prstGeom prst="rect">
            <a:avLst/>
          </a:prstGeom>
          <a:noFill/>
        </p:spPr>
        <p:txBody>
          <a:bodyPr wrap="square" rtlCol="0">
            <a:spAutoFit/>
          </a:bodyPr>
          <a:lstStyle/>
          <a:p>
            <a:pPr algn="just"/>
            <a:r>
              <a:rPr lang="en-US" sz="2400">
                <a:latin typeface="Anonymous Pro"/>
              </a:rPr>
              <a:t>Properti Flex Container (Parent)</a:t>
            </a:r>
            <a:endParaRPr lang="en-ID" sz="2400" i="1">
              <a:latin typeface="Anonymous Pro"/>
            </a:endParaRPr>
          </a:p>
        </p:txBody>
      </p:sp>
      <p:graphicFrame>
        <p:nvGraphicFramePr>
          <p:cNvPr id="9" name="Table 8">
            <a:extLst>
              <a:ext uri="{FF2B5EF4-FFF2-40B4-BE49-F238E27FC236}">
                <a16:creationId xmlns:a16="http://schemas.microsoft.com/office/drawing/2014/main" id="{9E6EAA3F-EE5C-72BF-0CE5-E2853665329E}"/>
              </a:ext>
            </a:extLst>
          </p:cNvPr>
          <p:cNvGraphicFramePr>
            <a:graphicFrameLocks noGrp="1"/>
          </p:cNvGraphicFramePr>
          <p:nvPr>
            <p:extLst>
              <p:ext uri="{D42A27DB-BD31-4B8C-83A1-F6EECF244321}">
                <p14:modId xmlns:p14="http://schemas.microsoft.com/office/powerpoint/2010/main" val="2054241937"/>
              </p:ext>
            </p:extLst>
          </p:nvPr>
        </p:nvGraphicFramePr>
        <p:xfrm>
          <a:off x="9753600" y="3009900"/>
          <a:ext cx="8229600" cy="4053840"/>
        </p:xfrm>
        <a:graphic>
          <a:graphicData uri="http://schemas.openxmlformats.org/drawingml/2006/table">
            <a:tbl>
              <a:tblPr/>
              <a:tblGrid>
                <a:gridCol w="4114800">
                  <a:extLst>
                    <a:ext uri="{9D8B030D-6E8A-4147-A177-3AD203B41FA5}">
                      <a16:colId xmlns:a16="http://schemas.microsoft.com/office/drawing/2014/main" val="3602692623"/>
                    </a:ext>
                  </a:extLst>
                </a:gridCol>
                <a:gridCol w="4114800">
                  <a:extLst>
                    <a:ext uri="{9D8B030D-6E8A-4147-A177-3AD203B41FA5}">
                      <a16:colId xmlns:a16="http://schemas.microsoft.com/office/drawing/2014/main" val="2532474664"/>
                    </a:ext>
                  </a:extLst>
                </a:gridCol>
              </a:tblGrid>
              <a:tr h="0">
                <a:tc>
                  <a:txBody>
                    <a:bodyPr/>
                    <a:lstStyle/>
                    <a:p>
                      <a:r>
                        <a:rPr lang="en-ID" sz="2200"/>
                        <a:t>Properti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a:t>Fungsi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51146"/>
                  </a:ext>
                </a:extLst>
              </a:tr>
              <a:tr h="0">
                <a:tc>
                  <a:txBody>
                    <a:bodyPr/>
                    <a:lstStyle/>
                    <a:p>
                      <a:r>
                        <a:rPr lang="en-ID" sz="2200"/>
                        <a:t>flex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a:t>Kombinasi dari flex-grow, flex-shrink, dan flex-basis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3174647"/>
                  </a:ext>
                </a:extLst>
              </a:tr>
              <a:tr h="0">
                <a:tc>
                  <a:txBody>
                    <a:bodyPr/>
                    <a:lstStyle/>
                    <a:p>
                      <a:r>
                        <a:rPr lang="en-ID" sz="2200"/>
                        <a:t>flex-grow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a:t>Mengatur seberapa besar item tumbuh relatif terhadap item lain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1220503"/>
                  </a:ext>
                </a:extLst>
              </a:tr>
              <a:tr h="0">
                <a:tc>
                  <a:txBody>
                    <a:bodyPr/>
                    <a:lstStyle/>
                    <a:p>
                      <a:r>
                        <a:rPr lang="en-ID" sz="2200"/>
                        <a:t>flex-shrink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a:t>Mengatur seberapa besar item menyusut ketika ruang terbatas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918573"/>
                  </a:ext>
                </a:extLst>
              </a:tr>
              <a:tr h="0">
                <a:tc>
                  <a:txBody>
                    <a:bodyPr/>
                    <a:lstStyle/>
                    <a:p>
                      <a:r>
                        <a:rPr lang="en-ID" sz="2200"/>
                        <a:t>flex-basis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D"/>
                        <a:t>Ukuran awal item sebelum dibagi oleh flex-grow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634261"/>
                  </a:ext>
                </a:extLst>
              </a:tr>
              <a:tr h="0">
                <a:tc>
                  <a:txBody>
                    <a:bodyPr/>
                    <a:lstStyle/>
                    <a:p>
                      <a:r>
                        <a:rPr lang="en-ID" sz="2200"/>
                        <a:t>align-self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Override align-items untuk item tertentu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99980"/>
                  </a:ext>
                </a:extLst>
              </a:tr>
              <a:tr h="0">
                <a:tc>
                  <a:txBody>
                    <a:bodyPr/>
                    <a:lstStyle/>
                    <a:p>
                      <a:r>
                        <a:rPr lang="en-ID" sz="2200"/>
                        <a:t>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n-NO"/>
                        <a:t>Menentukan urutan item di dalam flex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98728"/>
                  </a:ext>
                </a:extLst>
              </a:tr>
            </a:tbl>
          </a:graphicData>
        </a:graphic>
      </p:graphicFrame>
      <p:sp>
        <p:nvSpPr>
          <p:cNvPr id="10" name="TextBox 9">
            <a:extLst>
              <a:ext uri="{FF2B5EF4-FFF2-40B4-BE49-F238E27FC236}">
                <a16:creationId xmlns:a16="http://schemas.microsoft.com/office/drawing/2014/main" id="{B1A3BDAA-9181-D789-380C-AE157496052E}"/>
              </a:ext>
            </a:extLst>
          </p:cNvPr>
          <p:cNvSpPr txBox="1"/>
          <p:nvPr/>
        </p:nvSpPr>
        <p:spPr>
          <a:xfrm>
            <a:off x="9521075" y="2040648"/>
            <a:ext cx="5318877" cy="461665"/>
          </a:xfrm>
          <a:prstGeom prst="rect">
            <a:avLst/>
          </a:prstGeom>
          <a:noFill/>
        </p:spPr>
        <p:txBody>
          <a:bodyPr wrap="square" rtlCol="0">
            <a:spAutoFit/>
          </a:bodyPr>
          <a:lstStyle/>
          <a:p>
            <a:pPr algn="just"/>
            <a:r>
              <a:rPr lang="en-US" sz="2400">
                <a:latin typeface="Anonymous Pro"/>
              </a:rPr>
              <a:t>Properti Flex item (children)</a:t>
            </a:r>
            <a:endParaRPr lang="en-ID" sz="2400" i="1">
              <a:latin typeface="Anonymous Pro"/>
            </a:endParaRPr>
          </a:p>
        </p:txBody>
      </p:sp>
    </p:spTree>
    <p:extLst>
      <p:ext uri="{BB962C8B-B14F-4D97-AF65-F5344CB8AC3E}">
        <p14:creationId xmlns:p14="http://schemas.microsoft.com/office/powerpoint/2010/main" val="152769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486AE-A6A9-81B5-EB8E-C270C53D132F}"/>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F8BE6F18-00DB-49AF-0360-7408F8F686CF}"/>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903629F8-FD62-EE15-DB85-D8E26BF8AD2C}"/>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577CAB7A-774E-36D8-A648-5593F0DF8C09}"/>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Flexbox</a:t>
              </a:r>
              <a:endParaRPr lang="en-US" sz="6500" dirty="0">
                <a:solidFill>
                  <a:srgbClr val="191919"/>
                </a:solidFill>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E936E2D3-123B-2D2B-BD55-EEF28353CB9C}"/>
              </a:ext>
            </a:extLst>
          </p:cNvPr>
          <p:cNvSpPr txBox="1"/>
          <p:nvPr/>
        </p:nvSpPr>
        <p:spPr>
          <a:xfrm>
            <a:off x="5638800" y="4305300"/>
            <a:ext cx="5471277" cy="1077218"/>
          </a:xfrm>
          <a:prstGeom prst="rect">
            <a:avLst/>
          </a:prstGeom>
          <a:noFill/>
        </p:spPr>
        <p:txBody>
          <a:bodyPr wrap="square" rtlCol="0">
            <a:spAutoFit/>
          </a:bodyPr>
          <a:lstStyle/>
          <a:p>
            <a:pPr algn="just"/>
            <a:r>
              <a:rPr lang="en-US" sz="6400" i="1">
                <a:latin typeface="Anonymous Pro"/>
              </a:rPr>
              <a:t>Live Code!</a:t>
            </a:r>
            <a:endParaRPr lang="en-ID" sz="6400" i="1">
              <a:latin typeface="Anonymous Pro"/>
            </a:endParaRPr>
          </a:p>
        </p:txBody>
      </p:sp>
    </p:spTree>
    <p:extLst>
      <p:ext uri="{BB962C8B-B14F-4D97-AF65-F5344CB8AC3E}">
        <p14:creationId xmlns:p14="http://schemas.microsoft.com/office/powerpoint/2010/main" val="2671431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4013B-D50A-F9DC-1C05-C741938F3C3F}"/>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13209845-3067-22AD-E0FA-85FB3654FD42}"/>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BAEADFE1-07A1-DDBB-663A-654164B9F22A}"/>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D9233F03-E994-70E9-6984-D71FFC209381}"/>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Responsive</a:t>
              </a:r>
              <a:endParaRPr lang="en-US" sz="6500" dirty="0">
                <a:solidFill>
                  <a:srgbClr val="191919"/>
                </a:solidFill>
                <a:latin typeface="Arial" panose="020B0604020202020204" pitchFamily="34" charset="0"/>
                <a:cs typeface="Arial" panose="020B0604020202020204" pitchFamily="34" charset="0"/>
              </a:endParaRPr>
            </a:p>
          </p:txBody>
        </p:sp>
      </p:grpSp>
      <p:sp>
        <p:nvSpPr>
          <p:cNvPr id="13" name="TextBox 11">
            <a:extLst>
              <a:ext uri="{FF2B5EF4-FFF2-40B4-BE49-F238E27FC236}">
                <a16:creationId xmlns:a16="http://schemas.microsoft.com/office/drawing/2014/main" id="{02571921-0D74-E706-7A7E-FE774841BD4F}"/>
              </a:ext>
            </a:extLst>
          </p:cNvPr>
          <p:cNvSpPr txBox="1"/>
          <p:nvPr/>
        </p:nvSpPr>
        <p:spPr>
          <a:xfrm>
            <a:off x="1278773" y="6649371"/>
            <a:ext cx="5123025" cy="769441"/>
          </a:xfrm>
          <a:prstGeom prst="rect">
            <a:avLst/>
          </a:prstGeom>
        </p:spPr>
        <p:txBody>
          <a:bodyPr wrap="square" lIns="0" tIns="0" rIns="0" bIns="0" rtlCol="0" anchor="t">
            <a:spAutoFit/>
          </a:bodyPr>
          <a:lstStyle/>
          <a:p>
            <a:pPr marL="457200" indent="-457200">
              <a:lnSpc>
                <a:spcPts val="2987"/>
              </a:lnSpc>
              <a:spcBef>
                <a:spcPct val="0"/>
              </a:spcBef>
              <a:buFont typeface="Arial" panose="020B0604020202020204" pitchFamily="34" charset="0"/>
              <a:buChar char="•"/>
            </a:pPr>
            <a:r>
              <a:rPr lang="en-US" sz="2800" spc="64">
                <a:solidFill>
                  <a:srgbClr val="191919"/>
                </a:solidFill>
                <a:latin typeface="Anonymous Pro"/>
                <a:cs typeface="Arial" panose="020B0604020202020204" pitchFamily="34" charset="0"/>
              </a:rPr>
              <a:t>Mobile First vs Desktop First Approach</a:t>
            </a:r>
            <a:endParaRPr lang="en-US" sz="2800" spc="64" dirty="0">
              <a:solidFill>
                <a:srgbClr val="191919"/>
              </a:solidFill>
              <a:latin typeface="Anonymous Pro"/>
              <a:cs typeface="Arial" panose="020B0604020202020204" pitchFamily="34" charset="0"/>
            </a:endParaRPr>
          </a:p>
        </p:txBody>
      </p:sp>
      <p:sp>
        <p:nvSpPr>
          <p:cNvPr id="15" name="TextBox 11">
            <a:extLst>
              <a:ext uri="{FF2B5EF4-FFF2-40B4-BE49-F238E27FC236}">
                <a16:creationId xmlns:a16="http://schemas.microsoft.com/office/drawing/2014/main" id="{1177B37B-0182-BF6D-BFF2-77CA3A214762}"/>
              </a:ext>
            </a:extLst>
          </p:cNvPr>
          <p:cNvSpPr txBox="1"/>
          <p:nvPr/>
        </p:nvSpPr>
        <p:spPr>
          <a:xfrm>
            <a:off x="7568203" y="6649370"/>
            <a:ext cx="3151594" cy="769441"/>
          </a:xfrm>
          <a:prstGeom prst="rect">
            <a:avLst/>
          </a:prstGeom>
        </p:spPr>
        <p:txBody>
          <a:bodyPr wrap="square" lIns="0" tIns="0" rIns="0" bIns="0" rtlCol="0" anchor="t">
            <a:spAutoFit/>
          </a:bodyPr>
          <a:lstStyle/>
          <a:p>
            <a:pPr marL="457200" indent="-457200">
              <a:lnSpc>
                <a:spcPts val="2987"/>
              </a:lnSpc>
              <a:spcBef>
                <a:spcPct val="0"/>
              </a:spcBef>
              <a:buFont typeface="Arial" panose="020B0604020202020204" pitchFamily="34" charset="0"/>
              <a:buChar char="•"/>
            </a:pPr>
            <a:r>
              <a:rPr lang="en-US" sz="2800" spc="64">
                <a:solidFill>
                  <a:srgbClr val="191919"/>
                </a:solidFill>
                <a:latin typeface="Anonymous Pro"/>
                <a:cs typeface="Arial" panose="020B0604020202020204" pitchFamily="34" charset="0"/>
              </a:rPr>
              <a:t>min-width &amp; max-width</a:t>
            </a:r>
            <a:endParaRPr lang="en-US" sz="2800" spc="64" dirty="0">
              <a:solidFill>
                <a:srgbClr val="191919"/>
              </a:solidFill>
              <a:latin typeface="Anonymous Pro"/>
              <a:cs typeface="Arial" panose="020B0604020202020204" pitchFamily="34" charset="0"/>
            </a:endParaRPr>
          </a:p>
        </p:txBody>
      </p:sp>
      <p:sp>
        <p:nvSpPr>
          <p:cNvPr id="16" name="TextBox 11">
            <a:extLst>
              <a:ext uri="{FF2B5EF4-FFF2-40B4-BE49-F238E27FC236}">
                <a16:creationId xmlns:a16="http://schemas.microsoft.com/office/drawing/2014/main" id="{73AFC990-FE9A-74C8-1AF4-6A2B769C3C25}"/>
              </a:ext>
            </a:extLst>
          </p:cNvPr>
          <p:cNvSpPr txBox="1"/>
          <p:nvPr/>
        </p:nvSpPr>
        <p:spPr>
          <a:xfrm>
            <a:off x="7568203" y="7726331"/>
            <a:ext cx="3151594" cy="384721"/>
          </a:xfrm>
          <a:prstGeom prst="rect">
            <a:avLst/>
          </a:prstGeom>
        </p:spPr>
        <p:txBody>
          <a:bodyPr wrap="square" lIns="0" tIns="0" rIns="0" bIns="0" rtlCol="0" anchor="t">
            <a:spAutoFit/>
          </a:bodyPr>
          <a:lstStyle/>
          <a:p>
            <a:pPr marL="457200" indent="-457200">
              <a:lnSpc>
                <a:spcPts val="2987"/>
              </a:lnSpc>
              <a:spcBef>
                <a:spcPct val="0"/>
              </a:spcBef>
              <a:buFont typeface="Arial" panose="020B0604020202020204" pitchFamily="34" charset="0"/>
              <a:buChar char="•"/>
            </a:pPr>
            <a:r>
              <a:rPr lang="en-US" sz="2800" spc="64">
                <a:solidFill>
                  <a:srgbClr val="191919"/>
                </a:solidFill>
                <a:latin typeface="Anonymous Pro"/>
                <a:cs typeface="Arial" panose="020B0604020202020204" pitchFamily="34" charset="0"/>
              </a:rPr>
              <a:t>Layout technique </a:t>
            </a:r>
            <a:endParaRPr lang="en-US" sz="2800" spc="64" dirty="0">
              <a:solidFill>
                <a:srgbClr val="191919"/>
              </a:solidFill>
              <a:latin typeface="Anonymous Pro"/>
              <a:cs typeface="Arial" panose="020B0604020202020204" pitchFamily="34" charset="0"/>
            </a:endParaRPr>
          </a:p>
        </p:txBody>
      </p:sp>
      <p:sp>
        <p:nvSpPr>
          <p:cNvPr id="20" name="TextBox 11">
            <a:extLst>
              <a:ext uri="{FF2B5EF4-FFF2-40B4-BE49-F238E27FC236}">
                <a16:creationId xmlns:a16="http://schemas.microsoft.com/office/drawing/2014/main" id="{E8849010-0389-22A5-33C3-B8593609C08A}"/>
              </a:ext>
            </a:extLst>
          </p:cNvPr>
          <p:cNvSpPr txBox="1"/>
          <p:nvPr/>
        </p:nvSpPr>
        <p:spPr>
          <a:xfrm>
            <a:off x="1278773" y="7726333"/>
            <a:ext cx="4236334" cy="384721"/>
          </a:xfrm>
          <a:prstGeom prst="rect">
            <a:avLst/>
          </a:prstGeom>
        </p:spPr>
        <p:txBody>
          <a:bodyPr wrap="square" lIns="0" tIns="0" rIns="0" bIns="0" rtlCol="0" anchor="t">
            <a:spAutoFit/>
          </a:bodyPr>
          <a:lstStyle/>
          <a:p>
            <a:pPr marL="457200" indent="-457200">
              <a:lnSpc>
                <a:spcPts val="2987"/>
              </a:lnSpc>
              <a:spcBef>
                <a:spcPct val="0"/>
              </a:spcBef>
              <a:buFont typeface="Arial" panose="020B0604020202020204" pitchFamily="34" charset="0"/>
              <a:buChar char="•"/>
            </a:pPr>
            <a:r>
              <a:rPr lang="en-US" sz="2800" spc="64">
                <a:solidFill>
                  <a:srgbClr val="191919"/>
                </a:solidFill>
                <a:latin typeface="Anonymous Pro"/>
                <a:cs typeface="Arial" panose="020B0604020202020204" pitchFamily="34" charset="0"/>
              </a:rPr>
              <a:t>CSS Breakpoints</a:t>
            </a:r>
            <a:endParaRPr lang="en-US" sz="2800" spc="64" dirty="0">
              <a:solidFill>
                <a:srgbClr val="191919"/>
              </a:solidFill>
              <a:latin typeface="Anonymous Pro"/>
              <a:cs typeface="Arial" panose="020B0604020202020204" pitchFamily="34" charset="0"/>
            </a:endParaRPr>
          </a:p>
        </p:txBody>
      </p:sp>
      <p:sp>
        <p:nvSpPr>
          <p:cNvPr id="12" name="TextBox 11">
            <a:extLst>
              <a:ext uri="{FF2B5EF4-FFF2-40B4-BE49-F238E27FC236}">
                <a16:creationId xmlns:a16="http://schemas.microsoft.com/office/drawing/2014/main" id="{F5513B85-D3BD-3AC8-B316-1BB57D9E3243}"/>
              </a:ext>
            </a:extLst>
          </p:cNvPr>
          <p:cNvSpPr txBox="1"/>
          <p:nvPr/>
        </p:nvSpPr>
        <p:spPr>
          <a:xfrm>
            <a:off x="853323" y="1935374"/>
            <a:ext cx="15087600" cy="3472617"/>
          </a:xfrm>
          <a:prstGeom prst="rect">
            <a:avLst/>
          </a:prstGeom>
          <a:noFill/>
        </p:spPr>
        <p:txBody>
          <a:bodyPr wrap="square">
            <a:spAutoFit/>
          </a:bodyPr>
          <a:lstStyle/>
          <a:p>
            <a:pPr>
              <a:buNone/>
            </a:pPr>
            <a:r>
              <a:rPr lang="en-ID" sz="2800" b="1"/>
              <a:t>Responsive CSS</a:t>
            </a:r>
            <a:r>
              <a:rPr lang="en-ID" sz="2800"/>
              <a:t> adalah teknik styling (penggunaan CSS) yang membuat tampilan website </a:t>
            </a:r>
            <a:r>
              <a:rPr lang="en-ID" sz="2800" b="1"/>
              <a:t>menyesuaikan dengan ukuran layar perangkat</a:t>
            </a:r>
            <a:r>
              <a:rPr lang="en-ID" sz="2800"/>
              <a:t>, seperti:</a:t>
            </a:r>
          </a:p>
          <a:p>
            <a:pPr>
              <a:lnSpc>
                <a:spcPct val="150000"/>
              </a:lnSpc>
              <a:buFont typeface="Arial" panose="020B0604020202020204" pitchFamily="34" charset="0"/>
              <a:buChar char="•"/>
            </a:pPr>
            <a:r>
              <a:rPr lang="en-ID" sz="2800"/>
              <a:t> Handphone</a:t>
            </a:r>
          </a:p>
          <a:p>
            <a:pPr>
              <a:lnSpc>
                <a:spcPct val="150000"/>
              </a:lnSpc>
              <a:buFont typeface="Arial" panose="020B0604020202020204" pitchFamily="34" charset="0"/>
              <a:buChar char="•"/>
            </a:pPr>
            <a:r>
              <a:rPr lang="en-ID" sz="2800"/>
              <a:t> Tablet</a:t>
            </a:r>
          </a:p>
          <a:p>
            <a:pPr>
              <a:lnSpc>
                <a:spcPct val="150000"/>
              </a:lnSpc>
              <a:buFont typeface="Arial" panose="020B0604020202020204" pitchFamily="34" charset="0"/>
              <a:buChar char="•"/>
            </a:pPr>
            <a:r>
              <a:rPr lang="en-ID" sz="2800"/>
              <a:t> Laptop</a:t>
            </a:r>
          </a:p>
          <a:p>
            <a:pPr>
              <a:lnSpc>
                <a:spcPct val="150000"/>
              </a:lnSpc>
              <a:buFont typeface="Arial" panose="020B0604020202020204" pitchFamily="34" charset="0"/>
              <a:buChar char="•"/>
            </a:pPr>
            <a:r>
              <a:rPr lang="en-ID" sz="2800"/>
              <a:t> Monitor besar</a:t>
            </a:r>
          </a:p>
        </p:txBody>
      </p:sp>
      <p:sp>
        <p:nvSpPr>
          <p:cNvPr id="22" name="TextBox 21">
            <a:extLst>
              <a:ext uri="{FF2B5EF4-FFF2-40B4-BE49-F238E27FC236}">
                <a16:creationId xmlns:a16="http://schemas.microsoft.com/office/drawing/2014/main" id="{F0E5B090-7456-C0B9-091B-E990DFB7EA29}"/>
              </a:ext>
            </a:extLst>
          </p:cNvPr>
          <p:cNvSpPr txBox="1"/>
          <p:nvPr/>
        </p:nvSpPr>
        <p:spPr>
          <a:xfrm>
            <a:off x="921327" y="5626269"/>
            <a:ext cx="7232073" cy="523220"/>
          </a:xfrm>
          <a:prstGeom prst="rect">
            <a:avLst/>
          </a:prstGeom>
          <a:noFill/>
        </p:spPr>
        <p:txBody>
          <a:bodyPr wrap="square" rtlCol="0">
            <a:spAutoFit/>
          </a:bodyPr>
          <a:lstStyle/>
          <a:p>
            <a:pPr algn="just"/>
            <a:r>
              <a:rPr lang="en-US" sz="2800" b="1">
                <a:latin typeface="Anonymous Pro"/>
              </a:rPr>
              <a:t>Beberapa hal yang perlu diperhatikan:</a:t>
            </a:r>
            <a:endParaRPr lang="en-ID" sz="2800" b="1">
              <a:latin typeface="Anonymous Pro"/>
            </a:endParaRPr>
          </a:p>
        </p:txBody>
      </p:sp>
    </p:spTree>
    <p:extLst>
      <p:ext uri="{BB962C8B-B14F-4D97-AF65-F5344CB8AC3E}">
        <p14:creationId xmlns:p14="http://schemas.microsoft.com/office/powerpoint/2010/main" val="284625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75A03-9302-F726-A601-AD554B1F728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01917BDE-E686-19DC-00AC-90BA3FE376C5}"/>
              </a:ext>
            </a:extLst>
          </p:cNvPr>
          <p:cNvSpPr>
            <a:spLocks noGrp="1"/>
          </p:cNvSpPr>
          <p:nvPr>
            <p:ph type="ctrTitle"/>
          </p:nvPr>
        </p:nvSpPr>
        <p:spPr>
          <a:xfrm>
            <a:off x="1083941" y="3161288"/>
            <a:ext cx="15813606" cy="1409831"/>
          </a:xfrm>
        </p:spPr>
        <p:txBody>
          <a:bodyPr>
            <a:noAutofit/>
          </a:bodyPr>
          <a:lstStyle/>
          <a:p>
            <a:pPr algn="just">
              <a:lnSpc>
                <a:spcPct val="150000"/>
              </a:lnSpc>
            </a:pPr>
            <a:r>
              <a:rPr lang="en-US" sz="3000">
                <a:solidFill>
                  <a:srgbClr val="242424"/>
                </a:solidFill>
                <a:latin typeface="Cambria" panose="02040503050406030204" pitchFamily="18" charset="0"/>
                <a:ea typeface="Cambria" panose="02040503050406030204" pitchFamily="18" charset="0"/>
              </a:rPr>
              <a:t>Mobile-first approach adalah strategi di mana desainer atau pengembang merancang website atau aplikasi mulai dari layar kecil, lalu menyesuaikannya untuk layar yang lebih besar.</a:t>
            </a:r>
            <a:endParaRPr lang="en-ID" sz="3000">
              <a:latin typeface="Cambria" panose="02040503050406030204" pitchFamily="18" charset="0"/>
              <a:ea typeface="Cambria" panose="02040503050406030204" pitchFamily="18" charset="0"/>
            </a:endParaRPr>
          </a:p>
        </p:txBody>
      </p:sp>
      <p:sp>
        <p:nvSpPr>
          <p:cNvPr id="8" name="Title 1">
            <a:extLst>
              <a:ext uri="{FF2B5EF4-FFF2-40B4-BE49-F238E27FC236}">
                <a16:creationId xmlns:a16="http://schemas.microsoft.com/office/drawing/2014/main" id="{DF0E79DF-6974-D314-E259-3D84FAA6C436}"/>
              </a:ext>
            </a:extLst>
          </p:cNvPr>
          <p:cNvSpPr txBox="1">
            <a:spLocks/>
          </p:cNvSpPr>
          <p:nvPr/>
        </p:nvSpPr>
        <p:spPr>
          <a:xfrm>
            <a:off x="360431" y="2078762"/>
            <a:ext cx="5509967"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Cambria" panose="02040503050406030204" pitchFamily="18" charset="0"/>
                <a:ea typeface="Cambria" panose="02040503050406030204" pitchFamily="18" charset="0"/>
              </a:rPr>
              <a:t>Mobile First Approach</a:t>
            </a:r>
            <a:endParaRPr lang="en-ID" sz="3000" b="1">
              <a:latin typeface="Cambria" panose="02040503050406030204" pitchFamily="18" charset="0"/>
              <a:ea typeface="Cambria" panose="02040503050406030204" pitchFamily="18" charset="0"/>
            </a:endParaRPr>
          </a:p>
        </p:txBody>
      </p:sp>
      <p:sp>
        <p:nvSpPr>
          <p:cNvPr id="9" name="Title 1">
            <a:extLst>
              <a:ext uri="{FF2B5EF4-FFF2-40B4-BE49-F238E27FC236}">
                <a16:creationId xmlns:a16="http://schemas.microsoft.com/office/drawing/2014/main" id="{49EF0BB2-74C7-79B3-82CA-40FC50DB1D9E}"/>
              </a:ext>
            </a:extLst>
          </p:cNvPr>
          <p:cNvSpPr txBox="1">
            <a:spLocks/>
          </p:cNvSpPr>
          <p:nvPr/>
        </p:nvSpPr>
        <p:spPr>
          <a:xfrm>
            <a:off x="749288" y="4715147"/>
            <a:ext cx="5121110"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Cambria" panose="02040503050406030204" pitchFamily="18" charset="0"/>
                <a:ea typeface="Cambria" panose="02040503050406030204" pitchFamily="18" charset="0"/>
              </a:rPr>
              <a:t>Desktop First Approach</a:t>
            </a:r>
            <a:endParaRPr lang="en-ID" sz="3000" b="1">
              <a:latin typeface="Cambria" panose="02040503050406030204" pitchFamily="18" charset="0"/>
              <a:ea typeface="Cambria" panose="02040503050406030204" pitchFamily="18" charset="0"/>
            </a:endParaRPr>
          </a:p>
        </p:txBody>
      </p:sp>
      <p:sp>
        <p:nvSpPr>
          <p:cNvPr id="10" name="Title 1">
            <a:extLst>
              <a:ext uri="{FF2B5EF4-FFF2-40B4-BE49-F238E27FC236}">
                <a16:creationId xmlns:a16="http://schemas.microsoft.com/office/drawing/2014/main" id="{13C5F84A-8AF3-BF89-77E2-FA2D8F24177F}"/>
              </a:ext>
            </a:extLst>
          </p:cNvPr>
          <p:cNvSpPr txBox="1">
            <a:spLocks/>
          </p:cNvSpPr>
          <p:nvPr/>
        </p:nvSpPr>
        <p:spPr>
          <a:xfrm>
            <a:off x="1083941" y="5997668"/>
            <a:ext cx="15813606" cy="2040065"/>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50000"/>
              </a:lnSpc>
            </a:pPr>
            <a:r>
              <a:rPr lang="en-US" sz="3000">
                <a:solidFill>
                  <a:srgbClr val="242424"/>
                </a:solidFill>
                <a:latin typeface="Cambria" panose="02040503050406030204" pitchFamily="18" charset="0"/>
                <a:ea typeface="Cambria" panose="02040503050406030204" pitchFamily="18" charset="0"/>
              </a:rPr>
              <a:t>Desktop-first approach adalah strategi di mana desainer atau pengembang merancang website atau aplikasi untuk layar besar terlebih dahulu, lalu menyesuaikannya untuk layar yang lebih kecil.</a:t>
            </a:r>
            <a:endParaRPr lang="en-ID" sz="3000">
              <a:latin typeface="Cambria" panose="02040503050406030204" pitchFamily="18" charset="0"/>
              <a:ea typeface="Cambria" panose="02040503050406030204" pitchFamily="18" charset="0"/>
            </a:endParaRPr>
          </a:p>
        </p:txBody>
      </p:sp>
      <p:grpSp>
        <p:nvGrpSpPr>
          <p:cNvPr id="3" name="Group 6">
            <a:extLst>
              <a:ext uri="{FF2B5EF4-FFF2-40B4-BE49-F238E27FC236}">
                <a16:creationId xmlns:a16="http://schemas.microsoft.com/office/drawing/2014/main" id="{98E2695E-90E8-0102-6475-4ABBEBFB8D72}"/>
              </a:ext>
            </a:extLst>
          </p:cNvPr>
          <p:cNvGrpSpPr/>
          <p:nvPr/>
        </p:nvGrpSpPr>
        <p:grpSpPr>
          <a:xfrm>
            <a:off x="1083941" y="264142"/>
            <a:ext cx="15431820" cy="1588224"/>
            <a:chOff x="44003" y="235593"/>
            <a:chExt cx="15123084" cy="1988100"/>
          </a:xfrm>
        </p:grpSpPr>
        <p:sp>
          <p:nvSpPr>
            <p:cNvPr id="4" name="AutoShape 7">
              <a:extLst>
                <a:ext uri="{FF2B5EF4-FFF2-40B4-BE49-F238E27FC236}">
                  <a16:creationId xmlns:a16="http://schemas.microsoft.com/office/drawing/2014/main" id="{81321EF2-E6CE-874A-FA1A-7F8B8941F8AA}"/>
                </a:ext>
              </a:extLst>
            </p:cNvPr>
            <p:cNvSpPr/>
            <p:nvPr/>
          </p:nvSpPr>
          <p:spPr>
            <a:xfrm>
              <a:off x="44003" y="2072817"/>
              <a:ext cx="7432277" cy="150876"/>
            </a:xfrm>
            <a:prstGeom prst="rect">
              <a:avLst/>
            </a:prstGeom>
            <a:solidFill>
              <a:srgbClr val="191919"/>
            </a:solidFill>
          </p:spPr>
        </p:sp>
        <p:sp>
          <p:nvSpPr>
            <p:cNvPr id="5" name="TextBox 8">
              <a:extLst>
                <a:ext uri="{FF2B5EF4-FFF2-40B4-BE49-F238E27FC236}">
                  <a16:creationId xmlns:a16="http://schemas.microsoft.com/office/drawing/2014/main" id="{4F1EBB3C-CA07-F906-0193-961FFE148951}"/>
                </a:ext>
              </a:extLst>
            </p:cNvPr>
            <p:cNvSpPr txBox="1"/>
            <p:nvPr/>
          </p:nvSpPr>
          <p:spPr>
            <a:xfrm>
              <a:off x="44003" y="235593"/>
              <a:ext cx="15123084" cy="1636422"/>
            </a:xfrm>
            <a:prstGeom prst="rect">
              <a:avLst/>
            </a:prstGeom>
          </p:spPr>
          <p:txBody>
            <a:bodyPr wrap="square" lIns="0" tIns="0" rIns="0" bIns="0" rtlCol="0" anchor="t">
              <a:spAutoFit/>
            </a:bodyPr>
            <a:lstStyle/>
            <a:p>
              <a:pPr>
                <a:lnSpc>
                  <a:spcPts val="12480"/>
                </a:lnSpc>
              </a:pPr>
              <a:r>
                <a:rPr lang="en-US" sz="3600">
                  <a:solidFill>
                    <a:srgbClr val="191919"/>
                  </a:solidFill>
                  <a:latin typeface="Cambria" panose="02040503050406030204" pitchFamily="18" charset="0"/>
                  <a:ea typeface="Cambria" panose="02040503050406030204" pitchFamily="18" charset="0"/>
                  <a:cs typeface="Arial" panose="020B0604020202020204" pitchFamily="34" charset="0"/>
                </a:rPr>
                <a:t>Mobile First vs Desktop First Approach</a:t>
              </a:r>
              <a:endParaRPr lang="en-US" sz="36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Tree>
    <p:extLst>
      <p:ext uri="{BB962C8B-B14F-4D97-AF65-F5344CB8AC3E}">
        <p14:creationId xmlns:p14="http://schemas.microsoft.com/office/powerpoint/2010/main" val="57873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EB2B5-D6B6-0056-4D22-EAA0EC17C1B6}"/>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D38F4E65-3BD9-F3EC-B02A-3E69787BF0CF}"/>
              </a:ext>
            </a:extLst>
          </p:cNvPr>
          <p:cNvPicPr>
            <a:picLocks noChangeAspect="1"/>
          </p:cNvPicPr>
          <p:nvPr/>
        </p:nvPicPr>
        <p:blipFill>
          <a:blip r:embed="rId2"/>
          <a:stretch>
            <a:fillRect/>
          </a:stretch>
        </p:blipFill>
        <p:spPr>
          <a:xfrm>
            <a:off x="5968649" y="2438173"/>
            <a:ext cx="3175352" cy="4678235"/>
          </a:xfrm>
          <a:prstGeom prst="rect">
            <a:avLst/>
          </a:prstGeom>
        </p:spPr>
      </p:pic>
      <p:pic>
        <p:nvPicPr>
          <p:cNvPr id="17" name="Picture 16">
            <a:extLst>
              <a:ext uri="{FF2B5EF4-FFF2-40B4-BE49-F238E27FC236}">
                <a16:creationId xmlns:a16="http://schemas.microsoft.com/office/drawing/2014/main" id="{7D11EEB7-A4FC-8C6B-8DBB-C0B36CB46E65}"/>
              </a:ext>
            </a:extLst>
          </p:cNvPr>
          <p:cNvPicPr>
            <a:picLocks noChangeAspect="1"/>
          </p:cNvPicPr>
          <p:nvPr/>
        </p:nvPicPr>
        <p:blipFill>
          <a:blip r:embed="rId3"/>
          <a:stretch>
            <a:fillRect/>
          </a:stretch>
        </p:blipFill>
        <p:spPr>
          <a:xfrm>
            <a:off x="1083941" y="2836724"/>
            <a:ext cx="2385159" cy="4400786"/>
          </a:xfrm>
          <a:prstGeom prst="rect">
            <a:avLst/>
          </a:prstGeom>
        </p:spPr>
      </p:pic>
      <p:pic>
        <p:nvPicPr>
          <p:cNvPr id="19" name="Picture 18">
            <a:extLst>
              <a:ext uri="{FF2B5EF4-FFF2-40B4-BE49-F238E27FC236}">
                <a16:creationId xmlns:a16="http://schemas.microsoft.com/office/drawing/2014/main" id="{A5B492D6-CD1C-11DB-68B2-77F813BDA555}"/>
              </a:ext>
            </a:extLst>
          </p:cNvPr>
          <p:cNvPicPr>
            <a:picLocks noChangeAspect="1"/>
          </p:cNvPicPr>
          <p:nvPr/>
        </p:nvPicPr>
        <p:blipFill>
          <a:blip r:embed="rId4"/>
          <a:stretch>
            <a:fillRect/>
          </a:stretch>
        </p:blipFill>
        <p:spPr>
          <a:xfrm>
            <a:off x="10275194" y="2438173"/>
            <a:ext cx="8012807" cy="4476497"/>
          </a:xfrm>
          <a:prstGeom prst="rect">
            <a:avLst/>
          </a:prstGeom>
        </p:spPr>
      </p:pic>
      <p:sp>
        <p:nvSpPr>
          <p:cNvPr id="22" name="Arrow: Right 21">
            <a:extLst>
              <a:ext uri="{FF2B5EF4-FFF2-40B4-BE49-F238E27FC236}">
                <a16:creationId xmlns:a16="http://schemas.microsoft.com/office/drawing/2014/main" id="{CB7A4812-0F74-788C-B2B4-1BBF776AD234}"/>
              </a:ext>
            </a:extLst>
          </p:cNvPr>
          <p:cNvSpPr/>
          <p:nvPr/>
        </p:nvSpPr>
        <p:spPr>
          <a:xfrm>
            <a:off x="4581428" y="4623848"/>
            <a:ext cx="805991" cy="5196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
        <p:nvSpPr>
          <p:cNvPr id="23" name="Arrow: Right 22">
            <a:extLst>
              <a:ext uri="{FF2B5EF4-FFF2-40B4-BE49-F238E27FC236}">
                <a16:creationId xmlns:a16="http://schemas.microsoft.com/office/drawing/2014/main" id="{24585313-5F8A-860D-DC23-9FE03625B776}"/>
              </a:ext>
            </a:extLst>
          </p:cNvPr>
          <p:cNvSpPr/>
          <p:nvPr/>
        </p:nvSpPr>
        <p:spPr>
          <a:xfrm>
            <a:off x="9734822" y="4517465"/>
            <a:ext cx="805991" cy="5196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grpSp>
        <p:nvGrpSpPr>
          <p:cNvPr id="2" name="Group 6">
            <a:extLst>
              <a:ext uri="{FF2B5EF4-FFF2-40B4-BE49-F238E27FC236}">
                <a16:creationId xmlns:a16="http://schemas.microsoft.com/office/drawing/2014/main" id="{C64AE43F-1DD8-E95C-B371-F262690DBFD6}"/>
              </a:ext>
            </a:extLst>
          </p:cNvPr>
          <p:cNvGrpSpPr/>
          <p:nvPr/>
        </p:nvGrpSpPr>
        <p:grpSpPr>
          <a:xfrm>
            <a:off x="1083941" y="264141"/>
            <a:ext cx="15431820" cy="1365404"/>
            <a:chOff x="44003" y="235593"/>
            <a:chExt cx="15123084" cy="1709179"/>
          </a:xfrm>
        </p:grpSpPr>
        <p:sp>
          <p:nvSpPr>
            <p:cNvPr id="3" name="AutoShape 7">
              <a:extLst>
                <a:ext uri="{FF2B5EF4-FFF2-40B4-BE49-F238E27FC236}">
                  <a16:creationId xmlns:a16="http://schemas.microsoft.com/office/drawing/2014/main" id="{18887EE4-1E9D-5115-67D6-B93C1332EE92}"/>
                </a:ext>
              </a:extLst>
            </p:cNvPr>
            <p:cNvSpPr/>
            <p:nvPr/>
          </p:nvSpPr>
          <p:spPr>
            <a:xfrm flipV="1">
              <a:off x="44003" y="1844084"/>
              <a:ext cx="3601353" cy="100688"/>
            </a:xfrm>
            <a:prstGeom prst="rect">
              <a:avLst/>
            </a:prstGeom>
            <a:solidFill>
              <a:srgbClr val="191919"/>
            </a:solidFill>
          </p:spPr>
        </p:sp>
        <p:sp>
          <p:nvSpPr>
            <p:cNvPr id="4" name="TextBox 8">
              <a:extLst>
                <a:ext uri="{FF2B5EF4-FFF2-40B4-BE49-F238E27FC236}">
                  <a16:creationId xmlns:a16="http://schemas.microsoft.com/office/drawing/2014/main" id="{3B0B864E-2686-FFB2-D9A5-08E39CED4440}"/>
                </a:ext>
              </a:extLst>
            </p:cNvPr>
            <p:cNvSpPr txBox="1"/>
            <p:nvPr/>
          </p:nvSpPr>
          <p:spPr>
            <a:xfrm>
              <a:off x="44003" y="235593"/>
              <a:ext cx="15123084" cy="1614430"/>
            </a:xfrm>
            <a:prstGeom prst="rect">
              <a:avLst/>
            </a:prstGeom>
          </p:spPr>
          <p:txBody>
            <a:bodyPr wrap="square" lIns="0" tIns="0" rIns="0" bIns="0" rtlCol="0" anchor="t">
              <a:spAutoFit/>
            </a:bodyPr>
            <a:lstStyle/>
            <a:p>
              <a:pPr>
                <a:lnSpc>
                  <a:spcPts val="12480"/>
                </a:lnSpc>
              </a:pPr>
              <a:r>
                <a:rPr lang="en-US" sz="3000">
                  <a:solidFill>
                    <a:srgbClr val="191919"/>
                  </a:solidFill>
                  <a:latin typeface="Cambria" panose="02040503050406030204" pitchFamily="18" charset="0"/>
                  <a:ea typeface="Cambria" panose="02040503050406030204" pitchFamily="18" charset="0"/>
                  <a:cs typeface="Arial" panose="020B0604020202020204" pitchFamily="34" charset="0"/>
                </a:rPr>
                <a:t>Mobile First Approach</a:t>
              </a:r>
              <a:endParaRPr lang="en-US" sz="30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Tree>
    <p:extLst>
      <p:ext uri="{BB962C8B-B14F-4D97-AF65-F5344CB8AC3E}">
        <p14:creationId xmlns:p14="http://schemas.microsoft.com/office/powerpoint/2010/main" val="3552041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FBAFF-D4C0-5B98-D59A-0B0A5E7201D7}"/>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D7BD944D-C82E-148B-EAB7-5871211D2041}"/>
              </a:ext>
            </a:extLst>
          </p:cNvPr>
          <p:cNvPicPr>
            <a:picLocks noChangeAspect="1"/>
          </p:cNvPicPr>
          <p:nvPr/>
        </p:nvPicPr>
        <p:blipFill>
          <a:blip r:embed="rId2"/>
          <a:stretch>
            <a:fillRect/>
          </a:stretch>
        </p:blipFill>
        <p:spPr>
          <a:xfrm>
            <a:off x="9663763" y="2284729"/>
            <a:ext cx="3175352" cy="4678235"/>
          </a:xfrm>
          <a:prstGeom prst="rect">
            <a:avLst/>
          </a:prstGeom>
        </p:spPr>
      </p:pic>
      <p:pic>
        <p:nvPicPr>
          <p:cNvPr id="17" name="Picture 16">
            <a:extLst>
              <a:ext uri="{FF2B5EF4-FFF2-40B4-BE49-F238E27FC236}">
                <a16:creationId xmlns:a16="http://schemas.microsoft.com/office/drawing/2014/main" id="{521CF2C1-72DE-B6C7-7F2E-32ABC19B1DE6}"/>
              </a:ext>
            </a:extLst>
          </p:cNvPr>
          <p:cNvPicPr>
            <a:picLocks noChangeAspect="1"/>
          </p:cNvPicPr>
          <p:nvPr/>
        </p:nvPicPr>
        <p:blipFill>
          <a:blip r:embed="rId3"/>
          <a:stretch>
            <a:fillRect/>
          </a:stretch>
        </p:blipFill>
        <p:spPr>
          <a:xfrm>
            <a:off x="14886428" y="2423455"/>
            <a:ext cx="2385159" cy="4400786"/>
          </a:xfrm>
          <a:prstGeom prst="rect">
            <a:avLst/>
          </a:prstGeom>
        </p:spPr>
      </p:pic>
      <p:pic>
        <p:nvPicPr>
          <p:cNvPr id="19" name="Picture 18">
            <a:extLst>
              <a:ext uri="{FF2B5EF4-FFF2-40B4-BE49-F238E27FC236}">
                <a16:creationId xmlns:a16="http://schemas.microsoft.com/office/drawing/2014/main" id="{06DF422A-FEE0-D89F-20AB-DC9FB6D1BF2E}"/>
              </a:ext>
            </a:extLst>
          </p:cNvPr>
          <p:cNvPicPr>
            <a:picLocks noChangeAspect="1"/>
          </p:cNvPicPr>
          <p:nvPr/>
        </p:nvPicPr>
        <p:blipFill>
          <a:blip r:embed="rId4"/>
          <a:stretch>
            <a:fillRect/>
          </a:stretch>
        </p:blipFill>
        <p:spPr>
          <a:xfrm>
            <a:off x="273364" y="2486467"/>
            <a:ext cx="8012807" cy="4476497"/>
          </a:xfrm>
          <a:prstGeom prst="rect">
            <a:avLst/>
          </a:prstGeom>
        </p:spPr>
      </p:pic>
      <p:sp>
        <p:nvSpPr>
          <p:cNvPr id="22" name="Arrow: Right 21">
            <a:extLst>
              <a:ext uri="{FF2B5EF4-FFF2-40B4-BE49-F238E27FC236}">
                <a16:creationId xmlns:a16="http://schemas.microsoft.com/office/drawing/2014/main" id="{68A40D4F-B19D-D9F4-4455-7D2E43214B80}"/>
              </a:ext>
            </a:extLst>
          </p:cNvPr>
          <p:cNvSpPr/>
          <p:nvPr/>
        </p:nvSpPr>
        <p:spPr>
          <a:xfrm>
            <a:off x="8130638" y="4587367"/>
            <a:ext cx="805991" cy="5196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
        <p:nvSpPr>
          <p:cNvPr id="23" name="Arrow: Right 22">
            <a:extLst>
              <a:ext uri="{FF2B5EF4-FFF2-40B4-BE49-F238E27FC236}">
                <a16:creationId xmlns:a16="http://schemas.microsoft.com/office/drawing/2014/main" id="{9708F78B-A802-7A87-90C8-116D6C35243E}"/>
              </a:ext>
            </a:extLst>
          </p:cNvPr>
          <p:cNvSpPr/>
          <p:nvPr/>
        </p:nvSpPr>
        <p:spPr>
          <a:xfrm>
            <a:off x="13459775" y="4497227"/>
            <a:ext cx="805991" cy="5196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grpSp>
        <p:nvGrpSpPr>
          <p:cNvPr id="2" name="Group 6">
            <a:extLst>
              <a:ext uri="{FF2B5EF4-FFF2-40B4-BE49-F238E27FC236}">
                <a16:creationId xmlns:a16="http://schemas.microsoft.com/office/drawing/2014/main" id="{F8A71532-D5A6-D42D-49D7-054E5F803437}"/>
              </a:ext>
            </a:extLst>
          </p:cNvPr>
          <p:cNvGrpSpPr/>
          <p:nvPr/>
        </p:nvGrpSpPr>
        <p:grpSpPr>
          <a:xfrm>
            <a:off x="1083940" y="264141"/>
            <a:ext cx="15431822" cy="1433981"/>
            <a:chOff x="44002" y="235593"/>
            <a:chExt cx="15123085" cy="1795022"/>
          </a:xfrm>
        </p:grpSpPr>
        <p:sp>
          <p:nvSpPr>
            <p:cNvPr id="3" name="AutoShape 7">
              <a:extLst>
                <a:ext uri="{FF2B5EF4-FFF2-40B4-BE49-F238E27FC236}">
                  <a16:creationId xmlns:a16="http://schemas.microsoft.com/office/drawing/2014/main" id="{4378975A-368F-0D58-24F4-F01226285CE5}"/>
                </a:ext>
              </a:extLst>
            </p:cNvPr>
            <p:cNvSpPr/>
            <p:nvPr/>
          </p:nvSpPr>
          <p:spPr>
            <a:xfrm>
              <a:off x="44002" y="1944770"/>
              <a:ext cx="3732375" cy="85845"/>
            </a:xfrm>
            <a:prstGeom prst="rect">
              <a:avLst/>
            </a:prstGeom>
            <a:solidFill>
              <a:srgbClr val="191919"/>
            </a:solidFill>
          </p:spPr>
        </p:sp>
        <p:sp>
          <p:nvSpPr>
            <p:cNvPr id="4" name="TextBox 8">
              <a:extLst>
                <a:ext uri="{FF2B5EF4-FFF2-40B4-BE49-F238E27FC236}">
                  <a16:creationId xmlns:a16="http://schemas.microsoft.com/office/drawing/2014/main" id="{71BCAFE8-A414-1800-1582-096043046D5D}"/>
                </a:ext>
              </a:extLst>
            </p:cNvPr>
            <p:cNvSpPr txBox="1"/>
            <p:nvPr/>
          </p:nvSpPr>
          <p:spPr>
            <a:xfrm>
              <a:off x="44003" y="235593"/>
              <a:ext cx="15123084" cy="1614430"/>
            </a:xfrm>
            <a:prstGeom prst="rect">
              <a:avLst/>
            </a:prstGeom>
          </p:spPr>
          <p:txBody>
            <a:bodyPr wrap="square" lIns="0" tIns="0" rIns="0" bIns="0" rtlCol="0" anchor="t">
              <a:spAutoFit/>
            </a:bodyPr>
            <a:lstStyle/>
            <a:p>
              <a:pPr>
                <a:lnSpc>
                  <a:spcPts val="12480"/>
                </a:lnSpc>
              </a:pPr>
              <a:r>
                <a:rPr lang="en-US" sz="3000">
                  <a:solidFill>
                    <a:srgbClr val="191919"/>
                  </a:solidFill>
                  <a:latin typeface="Cambria" panose="02040503050406030204" pitchFamily="18" charset="0"/>
                  <a:ea typeface="Cambria" panose="02040503050406030204" pitchFamily="18" charset="0"/>
                  <a:cs typeface="Arial" panose="020B0604020202020204" pitchFamily="34" charset="0"/>
                </a:rPr>
                <a:t>Desktop First Approach</a:t>
              </a:r>
              <a:endParaRPr lang="en-US" sz="30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Tree>
    <p:extLst>
      <p:ext uri="{BB962C8B-B14F-4D97-AF65-F5344CB8AC3E}">
        <p14:creationId xmlns:p14="http://schemas.microsoft.com/office/powerpoint/2010/main" val="324686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880099" y="1089288"/>
            <a:ext cx="758402" cy="8108537"/>
            <a:chOff x="0" y="0"/>
            <a:chExt cx="1011203" cy="10811383"/>
          </a:xfrm>
        </p:grpSpPr>
        <p:sp>
          <p:nvSpPr>
            <p:cNvPr id="3" name="AutoShape 3"/>
            <p:cNvSpPr/>
            <p:nvPr/>
          </p:nvSpPr>
          <p:spPr>
            <a:xfrm>
              <a:off x="486551" y="0"/>
              <a:ext cx="38100" cy="4013200"/>
            </a:xfrm>
            <a:prstGeom prst="rect">
              <a:avLst/>
            </a:prstGeom>
            <a:solidFill>
              <a:srgbClr val="191919"/>
            </a:solidFill>
          </p:spPr>
        </p:sp>
        <p:sp>
          <p:nvSpPr>
            <p:cNvPr id="4" name="TextBox 4"/>
            <p:cNvSpPr txBox="1"/>
            <p:nvPr/>
          </p:nvSpPr>
          <p:spPr>
            <a:xfrm>
              <a:off x="0" y="5050269"/>
              <a:ext cx="1011203" cy="673945"/>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02</a:t>
              </a:r>
            </a:p>
          </p:txBody>
        </p:sp>
        <p:sp>
          <p:nvSpPr>
            <p:cNvPr id="5" name="AutoShape 5"/>
            <p:cNvSpPr/>
            <p:nvPr/>
          </p:nvSpPr>
          <p:spPr>
            <a:xfrm>
              <a:off x="486551" y="6798183"/>
              <a:ext cx="38100" cy="4013200"/>
            </a:xfrm>
            <a:prstGeom prst="rect">
              <a:avLst/>
            </a:prstGeom>
            <a:solidFill>
              <a:srgbClr val="191919"/>
            </a:solidFill>
          </p:spPr>
        </p:sp>
      </p:grpSp>
      <p:grpSp>
        <p:nvGrpSpPr>
          <p:cNvPr id="6" name="Group 6"/>
          <p:cNvGrpSpPr/>
          <p:nvPr/>
        </p:nvGrpSpPr>
        <p:grpSpPr>
          <a:xfrm>
            <a:off x="925886" y="1235182"/>
            <a:ext cx="11875714" cy="1281884"/>
            <a:chOff x="44003" y="235593"/>
            <a:chExt cx="15834285" cy="1709178"/>
          </a:xfrm>
        </p:grpSpPr>
        <p:sp>
          <p:nvSpPr>
            <p:cNvPr id="7" name="AutoShape 7"/>
            <p:cNvSpPr/>
            <p:nvPr/>
          </p:nvSpPr>
          <p:spPr>
            <a:xfrm flipV="1">
              <a:off x="64167" y="1841683"/>
              <a:ext cx="9575799" cy="103088"/>
            </a:xfrm>
            <a:prstGeom prst="rect">
              <a:avLst/>
            </a:prstGeom>
            <a:solidFill>
              <a:srgbClr val="191919"/>
            </a:solidFill>
          </p:spPr>
        </p:sp>
        <p:sp>
          <p:nvSpPr>
            <p:cNvPr id="8" name="TextBox 8"/>
            <p:cNvSpPr txBox="1"/>
            <p:nvPr/>
          </p:nvSpPr>
          <p:spPr>
            <a:xfrm>
              <a:off x="44003" y="235593"/>
              <a:ext cx="15834285" cy="1419192"/>
            </a:xfrm>
            <a:prstGeom prst="rect">
              <a:avLst/>
            </a:prstGeom>
          </p:spPr>
          <p:txBody>
            <a:bodyPr wrap="square" lIns="0" tIns="0" rIns="0" bIns="0" rtlCol="0" anchor="t">
              <a:spAutoFit/>
            </a:bodyPr>
            <a:lstStyle/>
            <a:p>
              <a:pPr>
                <a:lnSpc>
                  <a:spcPts val="8320"/>
                </a:lnSpc>
              </a:pPr>
              <a:r>
                <a:rPr lang="en-US" sz="9000">
                  <a:solidFill>
                    <a:srgbClr val="191919"/>
                  </a:solidFill>
                  <a:latin typeface="Arial" panose="020B0604020202020204" pitchFamily="34" charset="0"/>
                  <a:cs typeface="Arial" panose="020B0604020202020204" pitchFamily="34" charset="0"/>
                </a:rPr>
                <a:t>Capaian Pembelajaran</a:t>
              </a:r>
              <a:endParaRPr lang="en-US" sz="9000" dirty="0">
                <a:solidFill>
                  <a:srgbClr val="191919"/>
                </a:solidFill>
                <a:latin typeface="Arial" panose="020B0604020202020204" pitchFamily="34" charset="0"/>
                <a:cs typeface="Arial" panose="020B0604020202020204" pitchFamily="34" charset="0"/>
              </a:endParaRPr>
            </a:p>
          </p:txBody>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3386054"/>
            <a:ext cx="205625" cy="410728"/>
          </a:xfrm>
          <a:prstGeom prst="rect">
            <a:avLst/>
          </a:prstGeom>
        </p:spPr>
      </p:pic>
      <p:sp>
        <p:nvSpPr>
          <p:cNvPr id="11" name="TextBox 11"/>
          <p:cNvSpPr txBox="1"/>
          <p:nvPr/>
        </p:nvSpPr>
        <p:spPr>
          <a:xfrm>
            <a:off x="1768358" y="3322092"/>
            <a:ext cx="1324304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memahami cara kerja website</a:t>
            </a:r>
            <a:endParaRPr lang="en-US" sz="3200" spc="96" dirty="0">
              <a:solidFill>
                <a:srgbClr val="191919"/>
              </a:solidFill>
              <a:latin typeface="Arial" panose="020B0604020202020204" pitchFamily="34" charset="0"/>
              <a:cs typeface="Arial" panose="020B0604020202020204" pitchFamily="34" charset="0"/>
            </a:endParaRPr>
          </a:p>
        </p:txBody>
      </p:sp>
      <p:pic>
        <p:nvPicPr>
          <p:cNvPr id="33" name="Picture 9">
            <a:extLst>
              <a:ext uri="{FF2B5EF4-FFF2-40B4-BE49-F238E27FC236}">
                <a16:creationId xmlns:a16="http://schemas.microsoft.com/office/drawing/2014/main" id="{F7CE264E-F6B3-8864-47BB-C763ED4D55D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4420988"/>
            <a:ext cx="205625" cy="410728"/>
          </a:xfrm>
          <a:prstGeom prst="rect">
            <a:avLst/>
          </a:prstGeom>
        </p:spPr>
      </p:pic>
      <p:sp>
        <p:nvSpPr>
          <p:cNvPr id="38" name="TextBox 11">
            <a:extLst>
              <a:ext uri="{FF2B5EF4-FFF2-40B4-BE49-F238E27FC236}">
                <a16:creationId xmlns:a16="http://schemas.microsoft.com/office/drawing/2014/main" id="{1D4DC035-8DE9-A3B3-FC8F-2DE4849EEBB0}"/>
              </a:ext>
            </a:extLst>
          </p:cNvPr>
          <p:cNvSpPr txBox="1"/>
          <p:nvPr/>
        </p:nvSpPr>
        <p:spPr>
          <a:xfrm>
            <a:off x="1768358" y="4357026"/>
            <a:ext cx="1324304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memahami teknologi-teknologi pembentuk website</a:t>
            </a:r>
            <a:endParaRPr lang="en-US" sz="3200" spc="96" dirty="0">
              <a:solidFill>
                <a:srgbClr val="191919"/>
              </a:solidFill>
              <a:latin typeface="Arial" panose="020B0604020202020204" pitchFamily="34" charset="0"/>
              <a:cs typeface="Arial" panose="020B0604020202020204" pitchFamily="34" charset="0"/>
            </a:endParaRPr>
          </a:p>
        </p:txBody>
      </p:sp>
      <p:pic>
        <p:nvPicPr>
          <p:cNvPr id="39" name="Picture 9">
            <a:extLst>
              <a:ext uri="{FF2B5EF4-FFF2-40B4-BE49-F238E27FC236}">
                <a16:creationId xmlns:a16="http://schemas.microsoft.com/office/drawing/2014/main" id="{B0A02C95-14E7-8081-4834-5957F10332C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4082" y="5455922"/>
            <a:ext cx="205625" cy="410728"/>
          </a:xfrm>
          <a:prstGeom prst="rect">
            <a:avLst/>
          </a:prstGeom>
        </p:spPr>
      </p:pic>
      <p:sp>
        <p:nvSpPr>
          <p:cNvPr id="40" name="TextBox 11">
            <a:extLst>
              <a:ext uri="{FF2B5EF4-FFF2-40B4-BE49-F238E27FC236}">
                <a16:creationId xmlns:a16="http://schemas.microsoft.com/office/drawing/2014/main" id="{6B740702-CE27-C80A-6CDA-6A97058F0FFA}"/>
              </a:ext>
            </a:extLst>
          </p:cNvPr>
          <p:cNvSpPr txBox="1"/>
          <p:nvPr/>
        </p:nvSpPr>
        <p:spPr>
          <a:xfrm>
            <a:off x="1776553" y="5391960"/>
            <a:ext cx="1324304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dapat mengimplementasikan user interface</a:t>
            </a:r>
            <a:endParaRPr lang="en-US" sz="3200" spc="96" dirty="0">
              <a:solidFill>
                <a:srgbClr val="191919"/>
              </a:solidFill>
              <a:latin typeface="Arial" panose="020B0604020202020204" pitchFamily="34" charset="0"/>
              <a:cs typeface="Arial" panose="020B0604020202020204" pitchFamily="34" charset="0"/>
            </a:endParaRPr>
          </a:p>
        </p:txBody>
      </p:sp>
      <p:pic>
        <p:nvPicPr>
          <p:cNvPr id="45" name="Picture 9">
            <a:extLst>
              <a:ext uri="{FF2B5EF4-FFF2-40B4-BE49-F238E27FC236}">
                <a16:creationId xmlns:a16="http://schemas.microsoft.com/office/drawing/2014/main" id="{DB6635BD-4DFA-6721-E124-CE700DB36EE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6561572"/>
            <a:ext cx="205625" cy="410728"/>
          </a:xfrm>
          <a:prstGeom prst="rect">
            <a:avLst/>
          </a:prstGeom>
        </p:spPr>
      </p:pic>
      <p:sp>
        <p:nvSpPr>
          <p:cNvPr id="46" name="TextBox 11">
            <a:extLst>
              <a:ext uri="{FF2B5EF4-FFF2-40B4-BE49-F238E27FC236}">
                <a16:creationId xmlns:a16="http://schemas.microsoft.com/office/drawing/2014/main" id="{0E5B08BD-8B6F-C288-9B1C-61678DF3E0EE}"/>
              </a:ext>
            </a:extLst>
          </p:cNvPr>
          <p:cNvSpPr txBox="1"/>
          <p:nvPr/>
        </p:nvSpPr>
        <p:spPr>
          <a:xfrm>
            <a:off x="1776553" y="6435004"/>
            <a:ext cx="13852642" cy="1103315"/>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dapat menerapkan perintah eksekusi Bahasa pemrograman &amp; mengimplementasikan pemrograman terstruktur </a:t>
            </a:r>
            <a:endParaRPr lang="en-US" sz="3200" spc="96" dirty="0">
              <a:solidFill>
                <a:srgbClr val="191919"/>
              </a:solidFill>
              <a:latin typeface="Arial" panose="020B0604020202020204" pitchFamily="34" charset="0"/>
              <a:cs typeface="Arial" panose="020B0604020202020204" pitchFamily="34" charset="0"/>
            </a:endParaRPr>
          </a:p>
        </p:txBody>
      </p:sp>
      <p:pic>
        <p:nvPicPr>
          <p:cNvPr id="47" name="Picture 9">
            <a:extLst>
              <a:ext uri="{FF2B5EF4-FFF2-40B4-BE49-F238E27FC236}">
                <a16:creationId xmlns:a16="http://schemas.microsoft.com/office/drawing/2014/main" id="{9C59C78B-E944-1992-677B-B62CEBE17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34082" y="7855975"/>
            <a:ext cx="205625" cy="410728"/>
          </a:xfrm>
          <a:prstGeom prst="rect">
            <a:avLst/>
          </a:prstGeom>
        </p:spPr>
      </p:pic>
      <p:sp>
        <p:nvSpPr>
          <p:cNvPr id="48" name="TextBox 11">
            <a:extLst>
              <a:ext uri="{FF2B5EF4-FFF2-40B4-BE49-F238E27FC236}">
                <a16:creationId xmlns:a16="http://schemas.microsoft.com/office/drawing/2014/main" id="{CF52058D-A2C3-9012-DE9C-DC8BB0BCAE12}"/>
              </a:ext>
            </a:extLst>
          </p:cNvPr>
          <p:cNvSpPr txBox="1"/>
          <p:nvPr/>
        </p:nvSpPr>
        <p:spPr>
          <a:xfrm>
            <a:off x="1776553" y="7792013"/>
            <a:ext cx="13852642" cy="1103315"/>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dapat Menyusun fungsi, file atau sumber daya pemrograman dalam organisasi yang rapi (best practice struktur folder)</a:t>
            </a:r>
            <a:endParaRPr lang="en-US" sz="3200" spc="96" dirty="0">
              <a:solidFill>
                <a:srgbClr val="191919"/>
              </a:solidFill>
              <a:latin typeface="Arial" panose="020B0604020202020204" pitchFamily="34" charset="0"/>
              <a:cs typeface="Arial" panose="020B0604020202020204" pitchFamily="34" charset="0"/>
            </a:endParaRPr>
          </a:p>
        </p:txBody>
      </p:sp>
      <p:pic>
        <p:nvPicPr>
          <p:cNvPr id="49" name="Picture 9">
            <a:extLst>
              <a:ext uri="{FF2B5EF4-FFF2-40B4-BE49-F238E27FC236}">
                <a16:creationId xmlns:a16="http://schemas.microsoft.com/office/drawing/2014/main" id="{1273E962-E1E3-2873-271D-43CD12FCC4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9154026"/>
            <a:ext cx="205625" cy="410728"/>
          </a:xfrm>
          <a:prstGeom prst="rect">
            <a:avLst/>
          </a:prstGeom>
        </p:spPr>
      </p:pic>
      <p:sp>
        <p:nvSpPr>
          <p:cNvPr id="50" name="TextBox 11">
            <a:extLst>
              <a:ext uri="{FF2B5EF4-FFF2-40B4-BE49-F238E27FC236}">
                <a16:creationId xmlns:a16="http://schemas.microsoft.com/office/drawing/2014/main" id="{11328A70-48C9-E6AD-E64C-657BF6484DB7}"/>
              </a:ext>
            </a:extLst>
          </p:cNvPr>
          <p:cNvSpPr txBox="1"/>
          <p:nvPr/>
        </p:nvSpPr>
        <p:spPr>
          <a:xfrm>
            <a:off x="1768358" y="9090064"/>
            <a:ext cx="13852642" cy="1103315"/>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Audience familiar dalam penggunaan library atau komponen pre-existing</a:t>
            </a:r>
            <a:endParaRPr lang="en-US" sz="3200" spc="96" dirty="0">
              <a:solidFill>
                <a:srgbClr val="191919"/>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18FED-25E2-CE5D-5751-C8B63383891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9E61B4C-EB4A-0561-CA3F-9B8DB1FB5E7C}"/>
              </a:ext>
            </a:extLst>
          </p:cNvPr>
          <p:cNvSpPr>
            <a:spLocks noGrp="1"/>
          </p:cNvSpPr>
          <p:nvPr>
            <p:ph type="ctrTitle"/>
          </p:nvPr>
        </p:nvSpPr>
        <p:spPr>
          <a:xfrm>
            <a:off x="1081727" y="2213641"/>
            <a:ext cx="15983289" cy="3072944"/>
          </a:xfrm>
        </p:spPr>
        <p:txBody>
          <a:bodyPr>
            <a:noAutofit/>
          </a:bodyPr>
          <a:lstStyle/>
          <a:p>
            <a:pPr algn="just">
              <a:lnSpc>
                <a:spcPct val="150000"/>
              </a:lnSpc>
            </a:pPr>
            <a:r>
              <a:rPr lang="en-US" sz="3000">
                <a:solidFill>
                  <a:srgbClr val="242424"/>
                </a:solidFill>
                <a:latin typeface="Cambria" panose="02040503050406030204" pitchFamily="18" charset="0"/>
                <a:ea typeface="Cambria" panose="02040503050406030204" pitchFamily="18" charset="0"/>
              </a:rPr>
              <a:t>CSS breakpoints adalah titik ukuran layar tertentu yang digunakan untuk menentukan kapan desain atau layout website akan berubah agar lebih responsif sesuai ukuran perangkat pengguna (seperti smartphone, tablet, atau desktop). Breakpoints biasanya didefinisikan dalam media queries menggunakan ukuran layar berdasarkan piksel (pixels).</a:t>
            </a:r>
            <a:endParaRPr lang="en-ID" sz="3000">
              <a:latin typeface="Cambria" panose="02040503050406030204" pitchFamily="18" charset="0"/>
              <a:ea typeface="Cambria" panose="02040503050406030204" pitchFamily="18" charset="0"/>
            </a:endParaRPr>
          </a:p>
        </p:txBody>
      </p:sp>
      <p:grpSp>
        <p:nvGrpSpPr>
          <p:cNvPr id="3" name="Group 6">
            <a:extLst>
              <a:ext uri="{FF2B5EF4-FFF2-40B4-BE49-F238E27FC236}">
                <a16:creationId xmlns:a16="http://schemas.microsoft.com/office/drawing/2014/main" id="{7254D3FF-ABF0-0861-BAF3-95B2FD65DC71}"/>
              </a:ext>
            </a:extLst>
          </p:cNvPr>
          <p:cNvGrpSpPr/>
          <p:nvPr/>
        </p:nvGrpSpPr>
        <p:grpSpPr>
          <a:xfrm>
            <a:off x="1083941" y="264142"/>
            <a:ext cx="15431820" cy="1413234"/>
            <a:chOff x="44003" y="235593"/>
            <a:chExt cx="15123084" cy="1769052"/>
          </a:xfrm>
        </p:grpSpPr>
        <p:sp>
          <p:nvSpPr>
            <p:cNvPr id="4" name="AutoShape 7">
              <a:extLst>
                <a:ext uri="{FF2B5EF4-FFF2-40B4-BE49-F238E27FC236}">
                  <a16:creationId xmlns:a16="http://schemas.microsoft.com/office/drawing/2014/main" id="{415BF971-7ACA-3939-0D18-B1A1B6E1F1EA}"/>
                </a:ext>
              </a:extLst>
            </p:cNvPr>
            <p:cNvSpPr/>
            <p:nvPr/>
          </p:nvSpPr>
          <p:spPr>
            <a:xfrm flipV="1">
              <a:off x="44003" y="1918800"/>
              <a:ext cx="3399799" cy="85845"/>
            </a:xfrm>
            <a:prstGeom prst="rect">
              <a:avLst/>
            </a:prstGeom>
            <a:solidFill>
              <a:srgbClr val="191919"/>
            </a:solidFill>
          </p:spPr>
        </p:sp>
        <p:sp>
          <p:nvSpPr>
            <p:cNvPr id="5" name="TextBox 8">
              <a:extLst>
                <a:ext uri="{FF2B5EF4-FFF2-40B4-BE49-F238E27FC236}">
                  <a16:creationId xmlns:a16="http://schemas.microsoft.com/office/drawing/2014/main" id="{D614D515-C678-B6D0-1CE0-5584313C35D9}"/>
                </a:ext>
              </a:extLst>
            </p:cNvPr>
            <p:cNvSpPr txBox="1"/>
            <p:nvPr/>
          </p:nvSpPr>
          <p:spPr>
            <a:xfrm>
              <a:off x="44003" y="235593"/>
              <a:ext cx="15123084" cy="1636422"/>
            </a:xfrm>
            <a:prstGeom prst="rect">
              <a:avLst/>
            </a:prstGeom>
          </p:spPr>
          <p:txBody>
            <a:bodyPr wrap="square" lIns="0" tIns="0" rIns="0" bIns="0" rtlCol="0" anchor="t">
              <a:spAutoFit/>
            </a:bodyPr>
            <a:lstStyle/>
            <a:p>
              <a:pPr>
                <a:lnSpc>
                  <a:spcPts val="12480"/>
                </a:lnSpc>
              </a:pPr>
              <a:r>
                <a:rPr lang="en-US" sz="3600">
                  <a:solidFill>
                    <a:srgbClr val="191919"/>
                  </a:solidFill>
                  <a:latin typeface="Cambria" panose="02040503050406030204" pitchFamily="18" charset="0"/>
                  <a:ea typeface="Cambria" panose="02040503050406030204" pitchFamily="18" charset="0"/>
                  <a:cs typeface="Arial" panose="020B0604020202020204" pitchFamily="34" charset="0"/>
                </a:rPr>
                <a:t>CSS Breakpoints</a:t>
              </a:r>
              <a:endParaRPr lang="en-US" sz="36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
        <p:nvSpPr>
          <p:cNvPr id="2" name="Title 1">
            <a:extLst>
              <a:ext uri="{FF2B5EF4-FFF2-40B4-BE49-F238E27FC236}">
                <a16:creationId xmlns:a16="http://schemas.microsoft.com/office/drawing/2014/main" id="{E216CF62-6F84-1CEA-C5FD-C6D4CAA97572}"/>
              </a:ext>
            </a:extLst>
          </p:cNvPr>
          <p:cNvSpPr txBox="1">
            <a:spLocks/>
          </p:cNvSpPr>
          <p:nvPr/>
        </p:nvSpPr>
        <p:spPr>
          <a:xfrm>
            <a:off x="1081727" y="6326564"/>
            <a:ext cx="5773916"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a:solidFill>
                  <a:srgbClr val="242424"/>
                </a:solidFill>
                <a:latin typeface="source-serif-pro"/>
              </a:rPr>
              <a:t>Min-width: (768px) -&gt; Mulai dari 768px </a:t>
            </a:r>
            <a:r>
              <a:rPr lang="en-US" sz="3000" b="1">
                <a:solidFill>
                  <a:srgbClr val="242424"/>
                </a:solidFill>
                <a:latin typeface="source-serif-pro"/>
              </a:rPr>
              <a:t>keatasnya</a:t>
            </a:r>
            <a:r>
              <a:rPr lang="en-US" sz="3000">
                <a:solidFill>
                  <a:srgbClr val="242424"/>
                </a:solidFill>
                <a:latin typeface="source-serif-pro"/>
              </a:rPr>
              <a:t>, lakukan sesuatu</a:t>
            </a:r>
            <a:endParaRPr lang="en-ID" sz="3000"/>
          </a:p>
        </p:txBody>
      </p:sp>
      <p:sp>
        <p:nvSpPr>
          <p:cNvPr id="6" name="Arrow: Right 5">
            <a:extLst>
              <a:ext uri="{FF2B5EF4-FFF2-40B4-BE49-F238E27FC236}">
                <a16:creationId xmlns:a16="http://schemas.microsoft.com/office/drawing/2014/main" id="{A399D2BA-45A1-F864-500F-16834483E5A3}"/>
              </a:ext>
            </a:extLst>
          </p:cNvPr>
          <p:cNvSpPr/>
          <p:nvPr/>
        </p:nvSpPr>
        <p:spPr>
          <a:xfrm>
            <a:off x="9377708" y="6459286"/>
            <a:ext cx="805991" cy="5196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
        <p:nvSpPr>
          <p:cNvPr id="11" name="Title 1">
            <a:extLst>
              <a:ext uri="{FF2B5EF4-FFF2-40B4-BE49-F238E27FC236}">
                <a16:creationId xmlns:a16="http://schemas.microsoft.com/office/drawing/2014/main" id="{E297B0E0-5388-0326-479E-B769137F5F8E}"/>
              </a:ext>
            </a:extLst>
          </p:cNvPr>
          <p:cNvSpPr txBox="1">
            <a:spLocks/>
          </p:cNvSpPr>
          <p:nvPr/>
        </p:nvSpPr>
        <p:spPr>
          <a:xfrm>
            <a:off x="10741846" y="6117480"/>
            <a:ext cx="5773916"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Mobile First approach</a:t>
            </a:r>
            <a:endParaRPr lang="en-ID" sz="3000" b="1"/>
          </a:p>
        </p:txBody>
      </p:sp>
      <p:sp>
        <p:nvSpPr>
          <p:cNvPr id="12" name="Title 1">
            <a:extLst>
              <a:ext uri="{FF2B5EF4-FFF2-40B4-BE49-F238E27FC236}">
                <a16:creationId xmlns:a16="http://schemas.microsoft.com/office/drawing/2014/main" id="{0AC616F5-5B2A-477D-1C6D-CC9334F0141B}"/>
              </a:ext>
            </a:extLst>
          </p:cNvPr>
          <p:cNvSpPr txBox="1">
            <a:spLocks/>
          </p:cNvSpPr>
          <p:nvPr/>
        </p:nvSpPr>
        <p:spPr>
          <a:xfrm>
            <a:off x="1081727" y="8362146"/>
            <a:ext cx="5773916"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a:solidFill>
                  <a:srgbClr val="242424"/>
                </a:solidFill>
                <a:latin typeface="source-serif-pro"/>
              </a:rPr>
              <a:t>Max-width: (768px) -&gt; Mulai dari 768px </a:t>
            </a:r>
            <a:r>
              <a:rPr lang="en-US" sz="3000" b="1">
                <a:solidFill>
                  <a:srgbClr val="242424"/>
                </a:solidFill>
                <a:latin typeface="source-serif-pro"/>
              </a:rPr>
              <a:t>kebawah</a:t>
            </a:r>
            <a:r>
              <a:rPr lang="en-US" sz="3000">
                <a:solidFill>
                  <a:srgbClr val="242424"/>
                </a:solidFill>
                <a:latin typeface="source-serif-pro"/>
              </a:rPr>
              <a:t>, lakukan sesuatu</a:t>
            </a:r>
            <a:endParaRPr lang="en-ID" sz="3000"/>
          </a:p>
        </p:txBody>
      </p:sp>
      <p:sp>
        <p:nvSpPr>
          <p:cNvPr id="13" name="Arrow: Right 12">
            <a:extLst>
              <a:ext uri="{FF2B5EF4-FFF2-40B4-BE49-F238E27FC236}">
                <a16:creationId xmlns:a16="http://schemas.microsoft.com/office/drawing/2014/main" id="{82F1C1DC-9795-2A62-A982-74FE6AB744F7}"/>
              </a:ext>
            </a:extLst>
          </p:cNvPr>
          <p:cNvSpPr/>
          <p:nvPr/>
        </p:nvSpPr>
        <p:spPr>
          <a:xfrm>
            <a:off x="9377708" y="8494868"/>
            <a:ext cx="805991" cy="5196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
        <p:nvSpPr>
          <p:cNvPr id="14" name="Title 1">
            <a:extLst>
              <a:ext uri="{FF2B5EF4-FFF2-40B4-BE49-F238E27FC236}">
                <a16:creationId xmlns:a16="http://schemas.microsoft.com/office/drawing/2014/main" id="{9822E472-3942-7C83-DAC3-37B5811DCDC8}"/>
              </a:ext>
            </a:extLst>
          </p:cNvPr>
          <p:cNvSpPr txBox="1">
            <a:spLocks/>
          </p:cNvSpPr>
          <p:nvPr/>
        </p:nvSpPr>
        <p:spPr>
          <a:xfrm>
            <a:off x="10741846" y="8153063"/>
            <a:ext cx="5773916"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Desktop First approach</a:t>
            </a:r>
            <a:endParaRPr lang="en-ID" sz="3000" b="1"/>
          </a:p>
        </p:txBody>
      </p:sp>
    </p:spTree>
    <p:extLst>
      <p:ext uri="{BB962C8B-B14F-4D97-AF65-F5344CB8AC3E}">
        <p14:creationId xmlns:p14="http://schemas.microsoft.com/office/powerpoint/2010/main" val="278057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1" grpId="0"/>
      <p:bldP spid="12" grpId="0"/>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4050B-2FCC-0C8E-40F6-5B794B5D0894}"/>
            </a:ext>
          </a:extLst>
        </p:cNvPr>
        <p:cNvGrpSpPr/>
        <p:nvPr/>
      </p:nvGrpSpPr>
      <p:grpSpPr>
        <a:xfrm>
          <a:off x="0" y="0"/>
          <a:ext cx="0" cy="0"/>
          <a:chOff x="0" y="0"/>
          <a:chExt cx="0" cy="0"/>
        </a:xfrm>
      </p:grpSpPr>
      <p:grpSp>
        <p:nvGrpSpPr>
          <p:cNvPr id="3" name="Group 6">
            <a:extLst>
              <a:ext uri="{FF2B5EF4-FFF2-40B4-BE49-F238E27FC236}">
                <a16:creationId xmlns:a16="http://schemas.microsoft.com/office/drawing/2014/main" id="{7FFB5C84-845F-7934-283F-1BEBE2E7A1D8}"/>
              </a:ext>
            </a:extLst>
          </p:cNvPr>
          <p:cNvGrpSpPr/>
          <p:nvPr/>
        </p:nvGrpSpPr>
        <p:grpSpPr>
          <a:xfrm>
            <a:off x="1083941" y="264142"/>
            <a:ext cx="15431820" cy="1531664"/>
            <a:chOff x="44003" y="235593"/>
            <a:chExt cx="15123084" cy="1917299"/>
          </a:xfrm>
        </p:grpSpPr>
        <p:sp>
          <p:nvSpPr>
            <p:cNvPr id="4" name="AutoShape 7">
              <a:extLst>
                <a:ext uri="{FF2B5EF4-FFF2-40B4-BE49-F238E27FC236}">
                  <a16:creationId xmlns:a16="http://schemas.microsoft.com/office/drawing/2014/main" id="{7C985044-6387-41C9-9B37-D347C2AB1C5F}"/>
                </a:ext>
              </a:extLst>
            </p:cNvPr>
            <p:cNvSpPr/>
            <p:nvPr/>
          </p:nvSpPr>
          <p:spPr>
            <a:xfrm>
              <a:off x="44003" y="2004643"/>
              <a:ext cx="5464539" cy="148249"/>
            </a:xfrm>
            <a:prstGeom prst="rect">
              <a:avLst/>
            </a:prstGeom>
            <a:solidFill>
              <a:srgbClr val="191919"/>
            </a:solidFill>
          </p:spPr>
        </p:sp>
        <p:sp>
          <p:nvSpPr>
            <p:cNvPr id="5" name="TextBox 8">
              <a:extLst>
                <a:ext uri="{FF2B5EF4-FFF2-40B4-BE49-F238E27FC236}">
                  <a16:creationId xmlns:a16="http://schemas.microsoft.com/office/drawing/2014/main" id="{E9494C66-72F7-B1BE-8E05-2E66E6CC0589}"/>
                </a:ext>
              </a:extLst>
            </p:cNvPr>
            <p:cNvSpPr txBox="1"/>
            <p:nvPr/>
          </p:nvSpPr>
          <p:spPr>
            <a:xfrm>
              <a:off x="44003" y="235593"/>
              <a:ext cx="15123084" cy="1636422"/>
            </a:xfrm>
            <a:prstGeom prst="rect">
              <a:avLst/>
            </a:prstGeom>
          </p:spPr>
          <p:txBody>
            <a:bodyPr wrap="square" lIns="0" tIns="0" rIns="0" bIns="0" rtlCol="0" anchor="t">
              <a:spAutoFit/>
            </a:bodyPr>
            <a:lstStyle/>
            <a:p>
              <a:pPr>
                <a:lnSpc>
                  <a:spcPts val="12480"/>
                </a:lnSpc>
              </a:pPr>
              <a:r>
                <a:rPr lang="en-US" sz="3600">
                  <a:solidFill>
                    <a:srgbClr val="191919"/>
                  </a:solidFill>
                  <a:latin typeface="Cambria" panose="02040503050406030204" pitchFamily="18" charset="0"/>
                  <a:ea typeface="Cambria" panose="02040503050406030204" pitchFamily="18" charset="0"/>
                  <a:cs typeface="Arial" panose="020B0604020202020204" pitchFamily="34" charset="0"/>
                </a:rPr>
                <a:t>CSS Technique For layouting</a:t>
              </a:r>
              <a:endParaRPr lang="en-US" sz="36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
        <p:nvSpPr>
          <p:cNvPr id="10" name="TextBox 9">
            <a:extLst>
              <a:ext uri="{FF2B5EF4-FFF2-40B4-BE49-F238E27FC236}">
                <a16:creationId xmlns:a16="http://schemas.microsoft.com/office/drawing/2014/main" id="{D55BB7CA-CBDA-567C-872D-03365965FB99}"/>
              </a:ext>
            </a:extLst>
          </p:cNvPr>
          <p:cNvSpPr txBox="1"/>
          <p:nvPr/>
        </p:nvSpPr>
        <p:spPr>
          <a:xfrm>
            <a:off x="1083941" y="2173611"/>
            <a:ext cx="9141642" cy="923330"/>
          </a:xfrm>
          <a:prstGeom prst="rect">
            <a:avLst/>
          </a:prstGeom>
          <a:noFill/>
        </p:spPr>
        <p:txBody>
          <a:bodyPr wrap="square">
            <a:spAutoFit/>
          </a:bodyPr>
          <a:lstStyle/>
          <a:p>
            <a:r>
              <a:rPr lang="en-US" sz="2700" u="sng">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Flexbox</a:t>
            </a:r>
            <a:r>
              <a:rPr lang="en-US" sz="2700">
                <a:latin typeface="Cambria" panose="02040503050406030204" pitchFamily="18" charset="0"/>
                <a:ea typeface="Cambria" panose="02040503050406030204" pitchFamily="18" charset="0"/>
              </a:rPr>
              <a:t> is a one-dimensional layout method for arranging items in rows or columns.  </a:t>
            </a:r>
            <a:r>
              <a:rPr lang="en-US" sz="2700" i="1">
                <a:latin typeface="Cambria" panose="02040503050406030204" pitchFamily="18" charset="0"/>
                <a:ea typeface="Cambria" panose="02040503050406030204" pitchFamily="18" charset="0"/>
              </a:rPr>
              <a:t>-mdn web docs</a:t>
            </a:r>
            <a:endParaRPr lang="en-ID" sz="2700">
              <a:latin typeface="Cambria" panose="02040503050406030204" pitchFamily="18" charset="0"/>
              <a:ea typeface="Cambria" panose="02040503050406030204" pitchFamily="18" charset="0"/>
            </a:endParaRPr>
          </a:p>
        </p:txBody>
      </p:sp>
      <p:pic>
        <p:nvPicPr>
          <p:cNvPr id="17" name="Picture 16">
            <a:extLst>
              <a:ext uri="{FF2B5EF4-FFF2-40B4-BE49-F238E27FC236}">
                <a16:creationId xmlns:a16="http://schemas.microsoft.com/office/drawing/2014/main" id="{F339103C-9DBC-E784-3E71-C6BA13C96822}"/>
              </a:ext>
            </a:extLst>
          </p:cNvPr>
          <p:cNvPicPr>
            <a:picLocks noChangeAspect="1"/>
          </p:cNvPicPr>
          <p:nvPr/>
        </p:nvPicPr>
        <p:blipFill>
          <a:blip r:embed="rId3"/>
          <a:stretch>
            <a:fillRect/>
          </a:stretch>
        </p:blipFill>
        <p:spPr>
          <a:xfrm>
            <a:off x="1399785" y="4850091"/>
            <a:ext cx="15921966" cy="2859411"/>
          </a:xfrm>
          <a:prstGeom prst="rect">
            <a:avLst/>
          </a:prstGeom>
        </p:spPr>
      </p:pic>
      <p:sp>
        <p:nvSpPr>
          <p:cNvPr id="18" name="Title 1">
            <a:extLst>
              <a:ext uri="{FF2B5EF4-FFF2-40B4-BE49-F238E27FC236}">
                <a16:creationId xmlns:a16="http://schemas.microsoft.com/office/drawing/2014/main" id="{2BAFC99A-A649-1B23-9EF1-F645F9FFD48C}"/>
              </a:ext>
            </a:extLst>
          </p:cNvPr>
          <p:cNvSpPr txBox="1">
            <a:spLocks/>
          </p:cNvSpPr>
          <p:nvPr/>
        </p:nvSpPr>
        <p:spPr>
          <a:xfrm>
            <a:off x="6869786" y="3506771"/>
            <a:ext cx="4755821" cy="1343321"/>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Secara Horizontal (Rows)</a:t>
            </a:r>
          </a:p>
          <a:p>
            <a:r>
              <a:rPr lang="en-US" sz="3000" b="1">
                <a:solidFill>
                  <a:srgbClr val="242424"/>
                </a:solidFill>
                <a:latin typeface="source-serif-pro"/>
              </a:rPr>
              <a:t>flex-direction: row (default)</a:t>
            </a:r>
            <a:endParaRPr lang="en-ID" sz="3000" b="1"/>
          </a:p>
          <a:p>
            <a:endParaRPr lang="en-ID" sz="3000" b="1"/>
          </a:p>
        </p:txBody>
      </p:sp>
      <p:sp>
        <p:nvSpPr>
          <p:cNvPr id="19" name="Arrow: Right 18">
            <a:extLst>
              <a:ext uri="{FF2B5EF4-FFF2-40B4-BE49-F238E27FC236}">
                <a16:creationId xmlns:a16="http://schemas.microsoft.com/office/drawing/2014/main" id="{A4A3A744-C94E-2E8E-7925-10FB8308D150}"/>
              </a:ext>
            </a:extLst>
          </p:cNvPr>
          <p:cNvSpPr/>
          <p:nvPr/>
        </p:nvSpPr>
        <p:spPr>
          <a:xfrm>
            <a:off x="1593507" y="8007310"/>
            <a:ext cx="15728244" cy="43130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Tree>
    <p:extLst>
      <p:ext uri="{BB962C8B-B14F-4D97-AF65-F5344CB8AC3E}">
        <p14:creationId xmlns:p14="http://schemas.microsoft.com/office/powerpoint/2010/main" val="42631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FEE77-C667-AE50-27D9-D4F639B79739}"/>
            </a:ext>
          </a:extLst>
        </p:cNvPr>
        <p:cNvGrpSpPr/>
        <p:nvPr/>
      </p:nvGrpSpPr>
      <p:grpSpPr>
        <a:xfrm>
          <a:off x="0" y="0"/>
          <a:ext cx="0" cy="0"/>
          <a:chOff x="0" y="0"/>
          <a:chExt cx="0" cy="0"/>
        </a:xfrm>
      </p:grpSpPr>
      <p:grpSp>
        <p:nvGrpSpPr>
          <p:cNvPr id="3" name="Group 6">
            <a:extLst>
              <a:ext uri="{FF2B5EF4-FFF2-40B4-BE49-F238E27FC236}">
                <a16:creationId xmlns:a16="http://schemas.microsoft.com/office/drawing/2014/main" id="{0BF76D5E-35BC-ED09-615D-B753FA2AD4AF}"/>
              </a:ext>
            </a:extLst>
          </p:cNvPr>
          <p:cNvGrpSpPr/>
          <p:nvPr/>
        </p:nvGrpSpPr>
        <p:grpSpPr>
          <a:xfrm>
            <a:off x="1083941" y="264142"/>
            <a:ext cx="15431820" cy="1531664"/>
            <a:chOff x="44003" y="235593"/>
            <a:chExt cx="15123084" cy="1917299"/>
          </a:xfrm>
        </p:grpSpPr>
        <p:sp>
          <p:nvSpPr>
            <p:cNvPr id="4" name="AutoShape 7">
              <a:extLst>
                <a:ext uri="{FF2B5EF4-FFF2-40B4-BE49-F238E27FC236}">
                  <a16:creationId xmlns:a16="http://schemas.microsoft.com/office/drawing/2014/main" id="{CE4D6029-BB22-1CC8-DDA9-99F06DDD44EC}"/>
                </a:ext>
              </a:extLst>
            </p:cNvPr>
            <p:cNvSpPr/>
            <p:nvPr/>
          </p:nvSpPr>
          <p:spPr>
            <a:xfrm>
              <a:off x="44003" y="2004643"/>
              <a:ext cx="5464539" cy="148249"/>
            </a:xfrm>
            <a:prstGeom prst="rect">
              <a:avLst/>
            </a:prstGeom>
            <a:solidFill>
              <a:srgbClr val="191919"/>
            </a:solidFill>
          </p:spPr>
        </p:sp>
        <p:sp>
          <p:nvSpPr>
            <p:cNvPr id="5" name="TextBox 8">
              <a:extLst>
                <a:ext uri="{FF2B5EF4-FFF2-40B4-BE49-F238E27FC236}">
                  <a16:creationId xmlns:a16="http://schemas.microsoft.com/office/drawing/2014/main" id="{C2EDC758-FA26-080B-C65B-2BFD8A90996E}"/>
                </a:ext>
              </a:extLst>
            </p:cNvPr>
            <p:cNvSpPr txBox="1"/>
            <p:nvPr/>
          </p:nvSpPr>
          <p:spPr>
            <a:xfrm>
              <a:off x="44003" y="235593"/>
              <a:ext cx="15123084" cy="1636422"/>
            </a:xfrm>
            <a:prstGeom prst="rect">
              <a:avLst/>
            </a:prstGeom>
          </p:spPr>
          <p:txBody>
            <a:bodyPr wrap="square" lIns="0" tIns="0" rIns="0" bIns="0" rtlCol="0" anchor="t">
              <a:spAutoFit/>
            </a:bodyPr>
            <a:lstStyle/>
            <a:p>
              <a:pPr>
                <a:lnSpc>
                  <a:spcPts val="12480"/>
                </a:lnSpc>
              </a:pPr>
              <a:r>
                <a:rPr lang="en-US" sz="3600">
                  <a:solidFill>
                    <a:srgbClr val="191919"/>
                  </a:solidFill>
                  <a:latin typeface="Cambria" panose="02040503050406030204" pitchFamily="18" charset="0"/>
                  <a:ea typeface="Cambria" panose="02040503050406030204" pitchFamily="18" charset="0"/>
                  <a:cs typeface="Arial" panose="020B0604020202020204" pitchFamily="34" charset="0"/>
                </a:rPr>
                <a:t>CSS Technique For layouting</a:t>
              </a:r>
              <a:endParaRPr lang="en-US" sz="36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
        <p:nvSpPr>
          <p:cNvPr id="18" name="Title 1">
            <a:extLst>
              <a:ext uri="{FF2B5EF4-FFF2-40B4-BE49-F238E27FC236}">
                <a16:creationId xmlns:a16="http://schemas.microsoft.com/office/drawing/2014/main" id="{BBD49B4B-F91F-6BDB-DAD4-EE76E41D83F1}"/>
              </a:ext>
            </a:extLst>
          </p:cNvPr>
          <p:cNvSpPr txBox="1">
            <a:spLocks/>
          </p:cNvSpPr>
          <p:nvPr/>
        </p:nvSpPr>
        <p:spPr>
          <a:xfrm>
            <a:off x="6869786" y="3506771"/>
            <a:ext cx="4755821" cy="1343321"/>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Secara Vertikal (columns)</a:t>
            </a:r>
          </a:p>
          <a:p>
            <a:r>
              <a:rPr lang="en-US" sz="3000" b="1">
                <a:solidFill>
                  <a:srgbClr val="242424"/>
                </a:solidFill>
                <a:latin typeface="source-serif-pro"/>
              </a:rPr>
              <a:t>flex-direction: column</a:t>
            </a:r>
            <a:endParaRPr lang="en-ID" sz="3000" b="1"/>
          </a:p>
          <a:p>
            <a:endParaRPr lang="en-ID" sz="3000" b="1"/>
          </a:p>
        </p:txBody>
      </p:sp>
      <p:sp>
        <p:nvSpPr>
          <p:cNvPr id="19" name="Arrow: Right 18">
            <a:extLst>
              <a:ext uri="{FF2B5EF4-FFF2-40B4-BE49-F238E27FC236}">
                <a16:creationId xmlns:a16="http://schemas.microsoft.com/office/drawing/2014/main" id="{7E16F203-0C3C-33D9-6256-4E8EE89F3062}"/>
              </a:ext>
            </a:extLst>
          </p:cNvPr>
          <p:cNvSpPr/>
          <p:nvPr/>
        </p:nvSpPr>
        <p:spPr>
          <a:xfrm rot="5400000">
            <a:off x="4560281" y="6849238"/>
            <a:ext cx="3108285" cy="41249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pic>
        <p:nvPicPr>
          <p:cNvPr id="6" name="Picture 5">
            <a:extLst>
              <a:ext uri="{FF2B5EF4-FFF2-40B4-BE49-F238E27FC236}">
                <a16:creationId xmlns:a16="http://schemas.microsoft.com/office/drawing/2014/main" id="{DFDE55AE-A1DE-68E8-0DC9-598F0A56C440}"/>
              </a:ext>
            </a:extLst>
          </p:cNvPr>
          <p:cNvPicPr>
            <a:picLocks noChangeAspect="1"/>
          </p:cNvPicPr>
          <p:nvPr/>
        </p:nvPicPr>
        <p:blipFill>
          <a:blip r:embed="rId2"/>
          <a:stretch>
            <a:fillRect/>
          </a:stretch>
        </p:blipFill>
        <p:spPr>
          <a:xfrm>
            <a:off x="6921633" y="4521546"/>
            <a:ext cx="4686954" cy="5372850"/>
          </a:xfrm>
          <a:prstGeom prst="rect">
            <a:avLst/>
          </a:prstGeom>
        </p:spPr>
      </p:pic>
      <p:sp>
        <p:nvSpPr>
          <p:cNvPr id="7" name="Arrow: Right 6">
            <a:extLst>
              <a:ext uri="{FF2B5EF4-FFF2-40B4-BE49-F238E27FC236}">
                <a16:creationId xmlns:a16="http://schemas.microsoft.com/office/drawing/2014/main" id="{CB14F59B-661E-A66B-EC51-B2598A40FA29}"/>
              </a:ext>
            </a:extLst>
          </p:cNvPr>
          <p:cNvSpPr/>
          <p:nvPr/>
        </p:nvSpPr>
        <p:spPr>
          <a:xfrm rot="5400000">
            <a:off x="10871043" y="6849236"/>
            <a:ext cx="3108285" cy="41249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Tree>
    <p:extLst>
      <p:ext uri="{BB962C8B-B14F-4D97-AF65-F5344CB8AC3E}">
        <p14:creationId xmlns:p14="http://schemas.microsoft.com/office/powerpoint/2010/main" val="386181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B1699-9614-C9D4-AB2B-1C54D09C375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FEBD156-811B-5939-07E4-A33C1833BA51}"/>
              </a:ext>
            </a:extLst>
          </p:cNvPr>
          <p:cNvPicPr>
            <a:picLocks noChangeAspect="1"/>
          </p:cNvPicPr>
          <p:nvPr/>
        </p:nvPicPr>
        <p:blipFill>
          <a:blip r:embed="rId2"/>
          <a:stretch>
            <a:fillRect/>
          </a:stretch>
        </p:blipFill>
        <p:spPr>
          <a:xfrm>
            <a:off x="2681929" y="3323655"/>
            <a:ext cx="13310648" cy="6207936"/>
          </a:xfrm>
          <a:prstGeom prst="rect">
            <a:avLst/>
          </a:prstGeom>
        </p:spPr>
      </p:pic>
      <p:sp>
        <p:nvSpPr>
          <p:cNvPr id="12" name="Arrow: Right 11">
            <a:extLst>
              <a:ext uri="{FF2B5EF4-FFF2-40B4-BE49-F238E27FC236}">
                <a16:creationId xmlns:a16="http://schemas.microsoft.com/office/drawing/2014/main" id="{3D737E28-364C-CE35-2DB0-8AC245D61325}"/>
              </a:ext>
            </a:extLst>
          </p:cNvPr>
          <p:cNvSpPr/>
          <p:nvPr/>
        </p:nvSpPr>
        <p:spPr>
          <a:xfrm>
            <a:off x="2681929" y="4001680"/>
            <a:ext cx="13310648" cy="6857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13" name="Arrow: Right 12">
            <a:extLst>
              <a:ext uri="{FF2B5EF4-FFF2-40B4-BE49-F238E27FC236}">
                <a16:creationId xmlns:a16="http://schemas.microsoft.com/office/drawing/2014/main" id="{81ACF79C-8FD7-DB0D-8C09-F9FF3D7E706D}"/>
              </a:ext>
            </a:extLst>
          </p:cNvPr>
          <p:cNvSpPr/>
          <p:nvPr/>
        </p:nvSpPr>
        <p:spPr>
          <a:xfrm>
            <a:off x="2681927" y="8783426"/>
            <a:ext cx="13310648" cy="6857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14" name="Title 1">
            <a:extLst>
              <a:ext uri="{FF2B5EF4-FFF2-40B4-BE49-F238E27FC236}">
                <a16:creationId xmlns:a16="http://schemas.microsoft.com/office/drawing/2014/main" id="{3C760D56-5901-39D4-42AB-35F549CD8278}"/>
              </a:ext>
            </a:extLst>
          </p:cNvPr>
          <p:cNvSpPr txBox="1">
            <a:spLocks/>
          </p:cNvSpPr>
          <p:nvPr/>
        </p:nvSpPr>
        <p:spPr>
          <a:xfrm>
            <a:off x="417140" y="3535599"/>
            <a:ext cx="2156379"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Rows</a:t>
            </a:r>
            <a:endParaRPr lang="en-ID" sz="3000" b="1"/>
          </a:p>
        </p:txBody>
      </p:sp>
      <p:sp>
        <p:nvSpPr>
          <p:cNvPr id="15" name="Title 1">
            <a:extLst>
              <a:ext uri="{FF2B5EF4-FFF2-40B4-BE49-F238E27FC236}">
                <a16:creationId xmlns:a16="http://schemas.microsoft.com/office/drawing/2014/main" id="{9B65FD45-5733-DCFD-B3E1-2FD2C2809D7C}"/>
              </a:ext>
            </a:extLst>
          </p:cNvPr>
          <p:cNvSpPr txBox="1">
            <a:spLocks/>
          </p:cNvSpPr>
          <p:nvPr/>
        </p:nvSpPr>
        <p:spPr>
          <a:xfrm>
            <a:off x="417140" y="8031005"/>
            <a:ext cx="2156379" cy="1000737"/>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Rows</a:t>
            </a:r>
            <a:endParaRPr lang="en-ID" sz="3000" b="1"/>
          </a:p>
        </p:txBody>
      </p:sp>
      <p:sp>
        <p:nvSpPr>
          <p:cNvPr id="16" name="Arrow: Right 15">
            <a:extLst>
              <a:ext uri="{FF2B5EF4-FFF2-40B4-BE49-F238E27FC236}">
                <a16:creationId xmlns:a16="http://schemas.microsoft.com/office/drawing/2014/main" id="{3115A38E-0E14-2EAE-B9B5-AF5D6969C4C6}"/>
              </a:ext>
            </a:extLst>
          </p:cNvPr>
          <p:cNvSpPr/>
          <p:nvPr/>
        </p:nvSpPr>
        <p:spPr>
          <a:xfrm rot="5400000" flipV="1">
            <a:off x="-432290" y="6437868"/>
            <a:ext cx="6385029" cy="1566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17" name="Arrow: Right 16">
            <a:extLst>
              <a:ext uri="{FF2B5EF4-FFF2-40B4-BE49-F238E27FC236}">
                <a16:creationId xmlns:a16="http://schemas.microsoft.com/office/drawing/2014/main" id="{1ECF38FD-1E9D-CC60-34D5-A5FBD49C51AE}"/>
              </a:ext>
            </a:extLst>
          </p:cNvPr>
          <p:cNvSpPr/>
          <p:nvPr/>
        </p:nvSpPr>
        <p:spPr>
          <a:xfrm rot="5400000" flipV="1">
            <a:off x="2143586" y="6437867"/>
            <a:ext cx="6385026" cy="15660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18" name="Arrow: Right 17">
            <a:extLst>
              <a:ext uri="{FF2B5EF4-FFF2-40B4-BE49-F238E27FC236}">
                <a16:creationId xmlns:a16="http://schemas.microsoft.com/office/drawing/2014/main" id="{170D9B2A-A027-4F2B-4112-6EEBCD3DB382}"/>
              </a:ext>
            </a:extLst>
          </p:cNvPr>
          <p:cNvSpPr/>
          <p:nvPr/>
        </p:nvSpPr>
        <p:spPr>
          <a:xfrm rot="5400000" flipV="1">
            <a:off x="5751699" y="6437867"/>
            <a:ext cx="6385029" cy="15660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19" name="Arrow: Right 18">
            <a:extLst>
              <a:ext uri="{FF2B5EF4-FFF2-40B4-BE49-F238E27FC236}">
                <a16:creationId xmlns:a16="http://schemas.microsoft.com/office/drawing/2014/main" id="{C312F498-B22F-4336-7B51-DF0CC2F9BCB7}"/>
              </a:ext>
            </a:extLst>
          </p:cNvPr>
          <p:cNvSpPr/>
          <p:nvPr/>
        </p:nvSpPr>
        <p:spPr>
          <a:xfrm rot="5400000" flipV="1">
            <a:off x="9158426" y="6437866"/>
            <a:ext cx="6385028" cy="15660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20" name="Arrow: Right 19">
            <a:extLst>
              <a:ext uri="{FF2B5EF4-FFF2-40B4-BE49-F238E27FC236}">
                <a16:creationId xmlns:a16="http://schemas.microsoft.com/office/drawing/2014/main" id="{56C9A15D-971E-3D9E-CD8C-51EF77DEC6F4}"/>
              </a:ext>
            </a:extLst>
          </p:cNvPr>
          <p:cNvSpPr/>
          <p:nvPr/>
        </p:nvSpPr>
        <p:spPr>
          <a:xfrm rot="5400000" flipV="1">
            <a:off x="12812144" y="6437865"/>
            <a:ext cx="6385028" cy="15660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2700"/>
          </a:p>
        </p:txBody>
      </p:sp>
      <p:sp>
        <p:nvSpPr>
          <p:cNvPr id="21" name="Title 1">
            <a:extLst>
              <a:ext uri="{FF2B5EF4-FFF2-40B4-BE49-F238E27FC236}">
                <a16:creationId xmlns:a16="http://schemas.microsoft.com/office/drawing/2014/main" id="{BB100B0A-64B0-161B-ABED-4181C2FBC0A8}"/>
              </a:ext>
            </a:extLst>
          </p:cNvPr>
          <p:cNvSpPr txBox="1">
            <a:spLocks/>
          </p:cNvSpPr>
          <p:nvPr/>
        </p:nvSpPr>
        <p:spPr>
          <a:xfrm>
            <a:off x="3101418" y="2289887"/>
            <a:ext cx="2156379" cy="679584"/>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Columns</a:t>
            </a:r>
            <a:endParaRPr lang="en-ID" sz="3000" b="1"/>
          </a:p>
        </p:txBody>
      </p:sp>
      <p:sp>
        <p:nvSpPr>
          <p:cNvPr id="22" name="Title 1">
            <a:extLst>
              <a:ext uri="{FF2B5EF4-FFF2-40B4-BE49-F238E27FC236}">
                <a16:creationId xmlns:a16="http://schemas.microsoft.com/office/drawing/2014/main" id="{B21A9645-ED49-EAF3-0434-A3F3E2D45C4B}"/>
              </a:ext>
            </a:extLst>
          </p:cNvPr>
          <p:cNvSpPr txBox="1">
            <a:spLocks/>
          </p:cNvSpPr>
          <p:nvPr/>
        </p:nvSpPr>
        <p:spPr>
          <a:xfrm>
            <a:off x="6285321" y="2305557"/>
            <a:ext cx="2156379" cy="679584"/>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Columns</a:t>
            </a:r>
            <a:endParaRPr lang="en-ID" sz="3000" b="1"/>
          </a:p>
        </p:txBody>
      </p:sp>
      <p:sp>
        <p:nvSpPr>
          <p:cNvPr id="23" name="Title 1">
            <a:extLst>
              <a:ext uri="{FF2B5EF4-FFF2-40B4-BE49-F238E27FC236}">
                <a16:creationId xmlns:a16="http://schemas.microsoft.com/office/drawing/2014/main" id="{7FFF608F-D280-5CF6-CD82-BCF5CAA85AEB}"/>
              </a:ext>
            </a:extLst>
          </p:cNvPr>
          <p:cNvSpPr txBox="1">
            <a:spLocks/>
          </p:cNvSpPr>
          <p:nvPr/>
        </p:nvSpPr>
        <p:spPr>
          <a:xfrm>
            <a:off x="9469224" y="2289887"/>
            <a:ext cx="2156379" cy="679584"/>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Columns</a:t>
            </a:r>
            <a:endParaRPr lang="en-ID" sz="3000" b="1"/>
          </a:p>
        </p:txBody>
      </p:sp>
      <p:sp>
        <p:nvSpPr>
          <p:cNvPr id="24" name="Title 1">
            <a:extLst>
              <a:ext uri="{FF2B5EF4-FFF2-40B4-BE49-F238E27FC236}">
                <a16:creationId xmlns:a16="http://schemas.microsoft.com/office/drawing/2014/main" id="{590F4ABD-D2C1-045C-4E3E-F903D6DE3BEB}"/>
              </a:ext>
            </a:extLst>
          </p:cNvPr>
          <p:cNvSpPr txBox="1">
            <a:spLocks/>
          </p:cNvSpPr>
          <p:nvPr/>
        </p:nvSpPr>
        <p:spPr>
          <a:xfrm>
            <a:off x="13256444" y="2305557"/>
            <a:ext cx="2156379" cy="679584"/>
          </a:xfrm>
          <a:prstGeom prst="rect">
            <a:avLst/>
          </a:prstGeom>
        </p:spPr>
        <p:txBody>
          <a:bodyPr vert="horz" lIns="137160" tIns="68580" rIns="137160" bIns="6858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a:solidFill>
                  <a:srgbClr val="242424"/>
                </a:solidFill>
                <a:latin typeface="source-serif-pro"/>
              </a:rPr>
              <a:t>Columns</a:t>
            </a:r>
            <a:endParaRPr lang="en-ID" sz="3000" b="1"/>
          </a:p>
        </p:txBody>
      </p:sp>
      <p:grpSp>
        <p:nvGrpSpPr>
          <p:cNvPr id="2" name="Group 6">
            <a:extLst>
              <a:ext uri="{FF2B5EF4-FFF2-40B4-BE49-F238E27FC236}">
                <a16:creationId xmlns:a16="http://schemas.microsoft.com/office/drawing/2014/main" id="{14499640-392D-4BD4-8BA7-B94BDCDAE26E}"/>
              </a:ext>
            </a:extLst>
          </p:cNvPr>
          <p:cNvGrpSpPr/>
          <p:nvPr/>
        </p:nvGrpSpPr>
        <p:grpSpPr>
          <a:xfrm>
            <a:off x="1083939" y="-652399"/>
            <a:ext cx="15431820" cy="1531664"/>
            <a:chOff x="44003" y="235593"/>
            <a:chExt cx="15123084" cy="1917299"/>
          </a:xfrm>
        </p:grpSpPr>
        <p:sp>
          <p:nvSpPr>
            <p:cNvPr id="3" name="AutoShape 7">
              <a:extLst>
                <a:ext uri="{FF2B5EF4-FFF2-40B4-BE49-F238E27FC236}">
                  <a16:creationId xmlns:a16="http://schemas.microsoft.com/office/drawing/2014/main" id="{D3C4865F-1636-5BF3-5125-C7ACF27A0D54}"/>
                </a:ext>
              </a:extLst>
            </p:cNvPr>
            <p:cNvSpPr/>
            <p:nvPr/>
          </p:nvSpPr>
          <p:spPr>
            <a:xfrm>
              <a:off x="44003" y="2004643"/>
              <a:ext cx="5464539" cy="148249"/>
            </a:xfrm>
            <a:prstGeom prst="rect">
              <a:avLst/>
            </a:prstGeom>
            <a:solidFill>
              <a:srgbClr val="191919"/>
            </a:solidFill>
          </p:spPr>
        </p:sp>
        <p:sp>
          <p:nvSpPr>
            <p:cNvPr id="4" name="TextBox 8">
              <a:extLst>
                <a:ext uri="{FF2B5EF4-FFF2-40B4-BE49-F238E27FC236}">
                  <a16:creationId xmlns:a16="http://schemas.microsoft.com/office/drawing/2014/main" id="{50BEA7A5-90C3-C31A-5530-0C46FAC273A5}"/>
                </a:ext>
              </a:extLst>
            </p:cNvPr>
            <p:cNvSpPr txBox="1"/>
            <p:nvPr/>
          </p:nvSpPr>
          <p:spPr>
            <a:xfrm>
              <a:off x="44003" y="235593"/>
              <a:ext cx="15123084" cy="1636422"/>
            </a:xfrm>
            <a:prstGeom prst="rect">
              <a:avLst/>
            </a:prstGeom>
          </p:spPr>
          <p:txBody>
            <a:bodyPr wrap="square" lIns="0" tIns="0" rIns="0" bIns="0" rtlCol="0" anchor="t">
              <a:spAutoFit/>
            </a:bodyPr>
            <a:lstStyle/>
            <a:p>
              <a:pPr>
                <a:lnSpc>
                  <a:spcPts val="12480"/>
                </a:lnSpc>
              </a:pPr>
              <a:r>
                <a:rPr lang="en-US" sz="3600">
                  <a:solidFill>
                    <a:srgbClr val="191919"/>
                  </a:solidFill>
                  <a:latin typeface="Cambria" panose="02040503050406030204" pitchFamily="18" charset="0"/>
                  <a:ea typeface="Cambria" panose="02040503050406030204" pitchFamily="18" charset="0"/>
                  <a:cs typeface="Arial" panose="020B0604020202020204" pitchFamily="34" charset="0"/>
                </a:rPr>
                <a:t>CSS Technique For layouting</a:t>
              </a:r>
              <a:endParaRPr lang="en-US" sz="3600" dirty="0">
                <a:solidFill>
                  <a:srgbClr val="191919"/>
                </a:solidFill>
                <a:latin typeface="Cambria" panose="02040503050406030204" pitchFamily="18" charset="0"/>
                <a:ea typeface="Cambria" panose="02040503050406030204" pitchFamily="18" charset="0"/>
                <a:cs typeface="Arial" panose="020B0604020202020204" pitchFamily="34" charset="0"/>
              </a:endParaRPr>
            </a:p>
          </p:txBody>
        </p:sp>
      </p:grpSp>
      <p:sp>
        <p:nvSpPr>
          <p:cNvPr id="6" name="TextBox 5">
            <a:extLst>
              <a:ext uri="{FF2B5EF4-FFF2-40B4-BE49-F238E27FC236}">
                <a16:creationId xmlns:a16="http://schemas.microsoft.com/office/drawing/2014/main" id="{8B49AB52-A922-44F8-AECD-4BB6AC332969}"/>
              </a:ext>
            </a:extLst>
          </p:cNvPr>
          <p:cNvSpPr txBox="1"/>
          <p:nvPr/>
        </p:nvSpPr>
        <p:spPr>
          <a:xfrm>
            <a:off x="970818" y="1081688"/>
            <a:ext cx="15544941" cy="923330"/>
          </a:xfrm>
          <a:prstGeom prst="rect">
            <a:avLst/>
          </a:prstGeom>
          <a:noFill/>
        </p:spPr>
        <p:txBody>
          <a:bodyPr wrap="square">
            <a:spAutoFit/>
          </a:bodyPr>
          <a:lstStyle/>
          <a:p>
            <a:r>
              <a:rPr lang="en-US" sz="2700" u="sng">
                <a:latin typeface="Inter"/>
              </a:rPr>
              <a:t>Grid</a:t>
            </a:r>
            <a:r>
              <a:rPr lang="en-US" sz="2700">
                <a:latin typeface="Inter"/>
              </a:rPr>
              <a:t> is a two-dimensional layout system for the web. It lets you organize content into rows and columns and to simplify the creation of complex layouts.  </a:t>
            </a:r>
            <a:r>
              <a:rPr lang="en-US" sz="2700" i="1">
                <a:latin typeface="Inter"/>
              </a:rPr>
              <a:t>-mdn web docs</a:t>
            </a:r>
            <a:endParaRPr lang="en-ID" sz="2700"/>
          </a:p>
        </p:txBody>
      </p:sp>
    </p:spTree>
    <p:extLst>
      <p:ext uri="{BB962C8B-B14F-4D97-AF65-F5344CB8AC3E}">
        <p14:creationId xmlns:p14="http://schemas.microsoft.com/office/powerpoint/2010/main" val="10587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animBg="1"/>
      <p:bldP spid="17" grpId="0" animBg="1"/>
      <p:bldP spid="18" grpId="0" animBg="1"/>
      <p:bldP spid="19" grpId="0" animBg="1"/>
      <p:bldP spid="20" grpId="0" animBg="1"/>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2B7DF-C31A-A503-5229-39BB8772A9DF}"/>
            </a:ext>
          </a:extLst>
        </p:cNvPr>
        <p:cNvGrpSpPr/>
        <p:nvPr/>
      </p:nvGrpSpPr>
      <p:grpSpPr>
        <a:xfrm>
          <a:off x="0" y="0"/>
          <a:ext cx="0" cy="0"/>
          <a:chOff x="0" y="0"/>
          <a:chExt cx="0" cy="0"/>
        </a:xfrm>
      </p:grpSpPr>
      <p:sp>
        <p:nvSpPr>
          <p:cNvPr id="7" name="Arrow: Right 6">
            <a:extLst>
              <a:ext uri="{FF2B5EF4-FFF2-40B4-BE49-F238E27FC236}">
                <a16:creationId xmlns:a16="http://schemas.microsoft.com/office/drawing/2014/main" id="{189C10B8-C8D4-6FB2-BEFF-E300927C488B}"/>
              </a:ext>
            </a:extLst>
          </p:cNvPr>
          <p:cNvSpPr/>
          <p:nvPr/>
        </p:nvSpPr>
        <p:spPr>
          <a:xfrm rot="5400000">
            <a:off x="8220572" y="5397248"/>
            <a:ext cx="1512204" cy="33465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sz="2700"/>
          </a:p>
        </p:txBody>
      </p:sp>
      <p:sp>
        <p:nvSpPr>
          <p:cNvPr id="2" name="TextBox 1">
            <a:extLst>
              <a:ext uri="{FF2B5EF4-FFF2-40B4-BE49-F238E27FC236}">
                <a16:creationId xmlns:a16="http://schemas.microsoft.com/office/drawing/2014/main" id="{0B41DDA6-2609-1F05-3DD8-1174769AC864}"/>
              </a:ext>
            </a:extLst>
          </p:cNvPr>
          <p:cNvSpPr txBox="1"/>
          <p:nvPr/>
        </p:nvSpPr>
        <p:spPr>
          <a:xfrm>
            <a:off x="4873101" y="2329152"/>
            <a:ext cx="8319711" cy="1477328"/>
          </a:xfrm>
          <a:prstGeom prst="rect">
            <a:avLst/>
          </a:prstGeom>
          <a:noFill/>
        </p:spPr>
        <p:txBody>
          <a:bodyPr wrap="square">
            <a:spAutoFit/>
          </a:bodyPr>
          <a:lstStyle/>
          <a:p>
            <a:r>
              <a:rPr lang="en-US" sz="9000">
                <a:latin typeface="Cambria" panose="02040503050406030204" pitchFamily="18" charset="0"/>
                <a:ea typeface="Cambria" panose="02040503050406030204" pitchFamily="18" charset="0"/>
              </a:rPr>
              <a:t>Flexbox || Grid?</a:t>
            </a:r>
            <a:endParaRPr lang="en-ID" sz="9000">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5F65FC35-D01C-1CC6-AF6D-7DE199E55276}"/>
              </a:ext>
            </a:extLst>
          </p:cNvPr>
          <p:cNvSpPr txBox="1"/>
          <p:nvPr/>
        </p:nvSpPr>
        <p:spPr>
          <a:xfrm>
            <a:off x="4322813" y="6942187"/>
            <a:ext cx="10788356" cy="969496"/>
          </a:xfrm>
          <a:prstGeom prst="rect">
            <a:avLst/>
          </a:prstGeom>
          <a:noFill/>
        </p:spPr>
        <p:txBody>
          <a:bodyPr wrap="square">
            <a:spAutoFit/>
          </a:bodyPr>
          <a:lstStyle/>
          <a:p>
            <a:r>
              <a:rPr lang="en-US" sz="5700">
                <a:latin typeface="Cambria" panose="02040503050406030204" pitchFamily="18" charset="0"/>
                <a:ea typeface="Cambria" panose="02040503050406030204" pitchFamily="18" charset="0"/>
              </a:rPr>
              <a:t>Sesuaikan dengan kebutuhan.</a:t>
            </a:r>
            <a:endParaRPr lang="en-ID" sz="57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5519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4427D-EC1D-7122-83A0-4F6447CA7C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300522-1573-9189-5BB4-8CFC3D517C6E}"/>
              </a:ext>
            </a:extLst>
          </p:cNvPr>
          <p:cNvSpPr txBox="1"/>
          <p:nvPr/>
        </p:nvSpPr>
        <p:spPr>
          <a:xfrm>
            <a:off x="1730072" y="651895"/>
            <a:ext cx="14827856" cy="1477328"/>
          </a:xfrm>
          <a:prstGeom prst="rect">
            <a:avLst/>
          </a:prstGeom>
          <a:noFill/>
        </p:spPr>
        <p:txBody>
          <a:bodyPr wrap="square">
            <a:spAutoFit/>
          </a:bodyPr>
          <a:lstStyle/>
          <a:p>
            <a:r>
              <a:rPr lang="en-US" sz="9000">
                <a:latin typeface="Cambria" panose="02040503050406030204" pitchFamily="18" charset="0"/>
                <a:ea typeface="Cambria" panose="02040503050406030204" pitchFamily="18" charset="0"/>
              </a:rPr>
              <a:t>Latihan flexbox + responsive</a:t>
            </a:r>
            <a:endParaRPr lang="en-ID" sz="900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F8EE55B5-6574-DBC9-17FE-8AA00369FB6D}"/>
              </a:ext>
            </a:extLst>
          </p:cNvPr>
          <p:cNvPicPr>
            <a:picLocks noChangeAspect="1"/>
          </p:cNvPicPr>
          <p:nvPr/>
        </p:nvPicPr>
        <p:blipFill>
          <a:blip r:embed="rId2"/>
          <a:stretch>
            <a:fillRect/>
          </a:stretch>
        </p:blipFill>
        <p:spPr>
          <a:xfrm>
            <a:off x="3886200" y="2933700"/>
            <a:ext cx="11025154" cy="6238483"/>
          </a:xfrm>
          <a:prstGeom prst="rect">
            <a:avLst/>
          </a:prstGeom>
        </p:spPr>
      </p:pic>
    </p:spTree>
    <p:extLst>
      <p:ext uri="{BB962C8B-B14F-4D97-AF65-F5344CB8AC3E}">
        <p14:creationId xmlns:p14="http://schemas.microsoft.com/office/powerpoint/2010/main" val="293783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F3041-2228-CD6D-D009-AE6ABE56B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5BE9A8-253E-634A-5B60-24FD75085E94}"/>
              </a:ext>
            </a:extLst>
          </p:cNvPr>
          <p:cNvSpPr txBox="1"/>
          <p:nvPr/>
        </p:nvSpPr>
        <p:spPr>
          <a:xfrm>
            <a:off x="990600" y="1181100"/>
            <a:ext cx="8763000" cy="1015663"/>
          </a:xfrm>
          <a:prstGeom prst="rect">
            <a:avLst/>
          </a:prstGeom>
          <a:noFill/>
        </p:spPr>
        <p:txBody>
          <a:bodyPr wrap="square" rtlCol="0">
            <a:spAutoFit/>
          </a:bodyPr>
          <a:lstStyle/>
          <a:p>
            <a:pPr algn="just"/>
            <a:r>
              <a:rPr lang="en-US" sz="6000" i="1">
                <a:latin typeface="Anonymous Pro"/>
              </a:rPr>
              <a:t>Live Coding!</a:t>
            </a:r>
            <a:endParaRPr lang="en-ID" sz="6000" i="1">
              <a:latin typeface="Anonymous Pro"/>
            </a:endParaRPr>
          </a:p>
        </p:txBody>
      </p:sp>
      <p:sp>
        <p:nvSpPr>
          <p:cNvPr id="6" name="TextBox 5">
            <a:extLst>
              <a:ext uri="{FF2B5EF4-FFF2-40B4-BE49-F238E27FC236}">
                <a16:creationId xmlns:a16="http://schemas.microsoft.com/office/drawing/2014/main" id="{94C19D9C-9A3B-30F2-4BB5-2B1B1D2ED755}"/>
              </a:ext>
            </a:extLst>
          </p:cNvPr>
          <p:cNvSpPr txBox="1"/>
          <p:nvPr/>
        </p:nvSpPr>
        <p:spPr>
          <a:xfrm>
            <a:off x="2895600" y="4000500"/>
            <a:ext cx="12877800" cy="1323439"/>
          </a:xfrm>
          <a:prstGeom prst="rect">
            <a:avLst/>
          </a:prstGeom>
          <a:noFill/>
        </p:spPr>
        <p:txBody>
          <a:bodyPr wrap="square">
            <a:spAutoFit/>
          </a:bodyPr>
          <a:lstStyle/>
          <a:p>
            <a:r>
              <a:rPr lang="en-ID" sz="4000">
                <a:latin typeface="Anonymous Pro"/>
                <a:hlinkClick r:id="rId2"/>
              </a:rPr>
              <a:t>https://www.figma.com/design/RItgkQpfl5N4t5vTFApNR5/Untitled?node-id=0-1&amp;p=f&amp;t=YL670tLKBNb1mCCy-0</a:t>
            </a:r>
            <a:endParaRPr lang="en-ID" sz="4000">
              <a:latin typeface="Anonymous Pro"/>
            </a:endParaRPr>
          </a:p>
        </p:txBody>
      </p:sp>
    </p:spTree>
    <p:extLst>
      <p:ext uri="{BB962C8B-B14F-4D97-AF65-F5344CB8AC3E}">
        <p14:creationId xmlns:p14="http://schemas.microsoft.com/office/powerpoint/2010/main" val="366314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E03C6-3FD5-A849-0DB8-E93AE08A23CC}"/>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DEF369BD-81C0-D256-B7EF-5B2E67ADAC4C}"/>
              </a:ext>
            </a:extLst>
          </p:cNvPr>
          <p:cNvGrpSpPr/>
          <p:nvPr/>
        </p:nvGrpSpPr>
        <p:grpSpPr>
          <a:xfrm>
            <a:off x="853323" y="-300897"/>
            <a:ext cx="11342314" cy="993105"/>
            <a:chOff x="64167" y="-724403"/>
            <a:chExt cx="15123085" cy="1324139"/>
          </a:xfrm>
        </p:grpSpPr>
        <p:sp>
          <p:nvSpPr>
            <p:cNvPr id="5" name="AutoShape 7">
              <a:extLst>
                <a:ext uri="{FF2B5EF4-FFF2-40B4-BE49-F238E27FC236}">
                  <a16:creationId xmlns:a16="http://schemas.microsoft.com/office/drawing/2014/main" id="{DE86704B-2BA6-8006-7EBE-7F25F21136EC}"/>
                </a:ext>
              </a:extLst>
            </p:cNvPr>
            <p:cNvSpPr/>
            <p:nvPr/>
          </p:nvSpPr>
          <p:spPr>
            <a:xfrm>
              <a:off x="91876" y="480115"/>
              <a:ext cx="11111573" cy="119621"/>
            </a:xfrm>
            <a:prstGeom prst="rect">
              <a:avLst/>
            </a:prstGeom>
            <a:solidFill>
              <a:srgbClr val="191919"/>
            </a:solidFill>
          </p:spPr>
        </p:sp>
        <p:sp>
          <p:nvSpPr>
            <p:cNvPr id="7" name="TextBox 8">
              <a:extLst>
                <a:ext uri="{FF2B5EF4-FFF2-40B4-BE49-F238E27FC236}">
                  <a16:creationId xmlns:a16="http://schemas.microsoft.com/office/drawing/2014/main" id="{4B2FE74A-7D90-F721-B1CC-D3BACB282A2D}"/>
                </a:ext>
              </a:extLst>
            </p:cNvPr>
            <p:cNvSpPr txBox="1"/>
            <p:nvPr/>
          </p:nvSpPr>
          <p:spPr>
            <a:xfrm>
              <a:off x="64167" y="-724403"/>
              <a:ext cx="15123085" cy="1204518"/>
            </a:xfrm>
            <a:prstGeom prst="rect">
              <a:avLst/>
            </a:prstGeom>
          </p:spPr>
          <p:txBody>
            <a:bodyPr wrap="square" lIns="0" tIns="0" rIns="0" bIns="0" rtlCol="0" anchor="t">
              <a:spAutoFit/>
            </a:bodyPr>
            <a:lstStyle/>
            <a:p>
              <a:pPr>
                <a:lnSpc>
                  <a:spcPts val="8320"/>
                </a:lnSpc>
              </a:pPr>
              <a:r>
                <a:rPr lang="en-US" sz="3600">
                  <a:solidFill>
                    <a:srgbClr val="191919"/>
                  </a:solidFill>
                  <a:latin typeface="Arial" panose="020B0604020202020204" pitchFamily="34" charset="0"/>
                  <a:cs typeface="Arial" panose="020B0604020202020204" pitchFamily="34" charset="0"/>
                </a:rPr>
                <a:t>Studi Kasus</a:t>
              </a:r>
              <a:endParaRPr lang="en-US" sz="3600" dirty="0">
                <a:solidFill>
                  <a:srgbClr val="191919"/>
                </a:solidFill>
                <a:latin typeface="Arial" panose="020B0604020202020204" pitchFamily="34" charset="0"/>
                <a:cs typeface="Arial" panose="020B0604020202020204" pitchFamily="34" charset="0"/>
              </a:endParaRPr>
            </a:p>
          </p:txBody>
        </p:sp>
      </p:grpSp>
      <p:cxnSp>
        <p:nvCxnSpPr>
          <p:cNvPr id="14" name="Straight Connector 13">
            <a:extLst>
              <a:ext uri="{FF2B5EF4-FFF2-40B4-BE49-F238E27FC236}">
                <a16:creationId xmlns:a16="http://schemas.microsoft.com/office/drawing/2014/main" id="{B9864A6F-21AB-E9F0-4836-A733F7C9F23A}"/>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304B1E4-F2FE-5B3A-E58E-A640CCFEC5B1}"/>
              </a:ext>
            </a:extLst>
          </p:cNvPr>
          <p:cNvSpPr txBox="1"/>
          <p:nvPr/>
        </p:nvSpPr>
        <p:spPr>
          <a:xfrm>
            <a:off x="9829800" y="4971475"/>
            <a:ext cx="5181600" cy="830997"/>
          </a:xfrm>
          <a:prstGeom prst="rect">
            <a:avLst/>
          </a:prstGeom>
          <a:noFill/>
        </p:spPr>
        <p:txBody>
          <a:bodyPr wrap="square" rtlCol="0">
            <a:spAutoFit/>
          </a:bodyPr>
          <a:lstStyle/>
          <a:p>
            <a:r>
              <a:rPr lang="en-US" sz="4800"/>
              <a:t>Timer 1:00:00</a:t>
            </a:r>
            <a:endParaRPr lang="en-ID" sz="4800"/>
          </a:p>
        </p:txBody>
      </p:sp>
      <p:sp>
        <p:nvSpPr>
          <p:cNvPr id="3" name="TextBox 2">
            <a:extLst>
              <a:ext uri="{FF2B5EF4-FFF2-40B4-BE49-F238E27FC236}">
                <a16:creationId xmlns:a16="http://schemas.microsoft.com/office/drawing/2014/main" id="{178124AD-D866-D8A8-1872-A6BAD38A49BC}"/>
              </a:ext>
            </a:extLst>
          </p:cNvPr>
          <p:cNvSpPr txBox="1"/>
          <p:nvPr/>
        </p:nvSpPr>
        <p:spPr>
          <a:xfrm>
            <a:off x="8001000" y="1810359"/>
            <a:ext cx="8076853" cy="830997"/>
          </a:xfrm>
          <a:prstGeom prst="rect">
            <a:avLst/>
          </a:prstGeom>
          <a:noFill/>
        </p:spPr>
        <p:txBody>
          <a:bodyPr wrap="square" rtlCol="0">
            <a:spAutoFit/>
          </a:bodyPr>
          <a:lstStyle/>
          <a:p>
            <a:r>
              <a:rPr lang="en-US" sz="4800" i="1"/>
              <a:t>Tema, Content &amp; image bebas</a:t>
            </a:r>
            <a:endParaRPr lang="en-ID" sz="4800" i="1"/>
          </a:p>
        </p:txBody>
      </p:sp>
      <p:sp>
        <p:nvSpPr>
          <p:cNvPr id="4" name="TextBox 3">
            <a:extLst>
              <a:ext uri="{FF2B5EF4-FFF2-40B4-BE49-F238E27FC236}">
                <a16:creationId xmlns:a16="http://schemas.microsoft.com/office/drawing/2014/main" id="{3941C3D3-3CA2-AF38-0E61-ACF7E466784C}"/>
              </a:ext>
            </a:extLst>
          </p:cNvPr>
          <p:cNvSpPr txBox="1"/>
          <p:nvPr/>
        </p:nvSpPr>
        <p:spPr>
          <a:xfrm>
            <a:off x="7810500" y="2881534"/>
            <a:ext cx="8457852" cy="677108"/>
          </a:xfrm>
          <a:prstGeom prst="rect">
            <a:avLst/>
          </a:prstGeom>
          <a:noFill/>
        </p:spPr>
        <p:txBody>
          <a:bodyPr wrap="square" rtlCol="0">
            <a:spAutoFit/>
          </a:bodyPr>
          <a:lstStyle/>
          <a:p>
            <a:r>
              <a:rPr lang="en-ID" sz="3800" b="1" i="0">
                <a:solidFill>
                  <a:srgbClr val="007EE6"/>
                </a:solidFill>
                <a:effectLst/>
                <a:latin typeface="HelveticaNeue-CondensedBold"/>
              </a:rPr>
              <a:t>✅ </a:t>
            </a:r>
            <a:r>
              <a:rPr lang="en-US" sz="3800" i="1"/>
              <a:t>Lebih mantap jika, responsive juga</a:t>
            </a:r>
            <a:endParaRPr lang="en-ID" sz="3800" i="1"/>
          </a:p>
        </p:txBody>
      </p:sp>
      <p:pic>
        <p:nvPicPr>
          <p:cNvPr id="8" name="Picture 7">
            <a:extLst>
              <a:ext uri="{FF2B5EF4-FFF2-40B4-BE49-F238E27FC236}">
                <a16:creationId xmlns:a16="http://schemas.microsoft.com/office/drawing/2014/main" id="{F172BD0D-700F-13CD-AD1C-9144CF7ED54F}"/>
              </a:ext>
            </a:extLst>
          </p:cNvPr>
          <p:cNvPicPr>
            <a:picLocks noChangeAspect="1"/>
          </p:cNvPicPr>
          <p:nvPr/>
        </p:nvPicPr>
        <p:blipFill>
          <a:blip r:embed="rId2"/>
          <a:stretch>
            <a:fillRect/>
          </a:stretch>
        </p:blipFill>
        <p:spPr>
          <a:xfrm>
            <a:off x="2019648" y="952500"/>
            <a:ext cx="4724400" cy="9222301"/>
          </a:xfrm>
          <a:prstGeom prst="rect">
            <a:avLst/>
          </a:prstGeom>
        </p:spPr>
      </p:pic>
    </p:spTree>
    <p:extLst>
      <p:ext uri="{BB962C8B-B14F-4D97-AF65-F5344CB8AC3E}">
        <p14:creationId xmlns:p14="http://schemas.microsoft.com/office/powerpoint/2010/main" val="93175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7D231-648D-183A-6D3C-1402C9A5FE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B5E7399-1C37-9326-6055-8154F0C1490A}"/>
              </a:ext>
            </a:extLst>
          </p:cNvPr>
          <p:cNvGrpSpPr/>
          <p:nvPr/>
        </p:nvGrpSpPr>
        <p:grpSpPr>
          <a:xfrm>
            <a:off x="16880099" y="1089288"/>
            <a:ext cx="758402" cy="8108537"/>
            <a:chOff x="0" y="0"/>
            <a:chExt cx="1011203" cy="10811383"/>
          </a:xfrm>
        </p:grpSpPr>
        <p:sp>
          <p:nvSpPr>
            <p:cNvPr id="3" name="AutoShape 3">
              <a:extLst>
                <a:ext uri="{FF2B5EF4-FFF2-40B4-BE49-F238E27FC236}">
                  <a16:creationId xmlns:a16="http://schemas.microsoft.com/office/drawing/2014/main" id="{79DE2E4D-F722-DF2D-C26F-C64FF4AB28CA}"/>
                </a:ext>
              </a:extLst>
            </p:cNvPr>
            <p:cNvSpPr/>
            <p:nvPr/>
          </p:nvSpPr>
          <p:spPr>
            <a:xfrm>
              <a:off x="486551" y="0"/>
              <a:ext cx="38100" cy="4013200"/>
            </a:xfrm>
            <a:prstGeom prst="rect">
              <a:avLst/>
            </a:prstGeom>
            <a:solidFill>
              <a:srgbClr val="191919"/>
            </a:solidFill>
          </p:spPr>
        </p:sp>
        <p:sp>
          <p:nvSpPr>
            <p:cNvPr id="4" name="TextBox 4">
              <a:extLst>
                <a:ext uri="{FF2B5EF4-FFF2-40B4-BE49-F238E27FC236}">
                  <a16:creationId xmlns:a16="http://schemas.microsoft.com/office/drawing/2014/main" id="{19700F90-03E5-7240-DEEB-AA6996A3C4E7}"/>
                </a:ext>
              </a:extLst>
            </p:cNvPr>
            <p:cNvSpPr txBox="1"/>
            <p:nvPr/>
          </p:nvSpPr>
          <p:spPr>
            <a:xfrm>
              <a:off x="0" y="5050270"/>
              <a:ext cx="1011203" cy="653693"/>
            </a:xfrm>
            <a:prstGeom prst="rect">
              <a:avLst/>
            </a:prstGeom>
          </p:spPr>
          <p:txBody>
            <a:bodyPr lIns="0" tIns="0" rIns="0" bIns="0" rtlCol="0" anchor="t">
              <a:spAutoFit/>
            </a:bodyPr>
            <a:lstStyle/>
            <a:p>
              <a:pPr algn="ctr">
                <a:lnSpc>
                  <a:spcPts val="4197"/>
                </a:lnSpc>
                <a:spcBef>
                  <a:spcPct val="0"/>
                </a:spcBef>
              </a:pPr>
              <a:r>
                <a:rPr lang="en-US" sz="2998">
                  <a:solidFill>
                    <a:srgbClr val="191919"/>
                  </a:solidFill>
                  <a:latin typeface="Anonymous Pro Bold"/>
                </a:rPr>
                <a:t>03</a:t>
              </a:r>
            </a:p>
          </p:txBody>
        </p:sp>
        <p:sp>
          <p:nvSpPr>
            <p:cNvPr id="5" name="AutoShape 5">
              <a:extLst>
                <a:ext uri="{FF2B5EF4-FFF2-40B4-BE49-F238E27FC236}">
                  <a16:creationId xmlns:a16="http://schemas.microsoft.com/office/drawing/2014/main" id="{CF9F576B-8D42-B194-0DCF-21226A4F99EF}"/>
                </a:ext>
              </a:extLst>
            </p:cNvPr>
            <p:cNvSpPr/>
            <p:nvPr/>
          </p:nvSpPr>
          <p:spPr>
            <a:xfrm>
              <a:off x="486551" y="6798183"/>
              <a:ext cx="38100" cy="4013200"/>
            </a:xfrm>
            <a:prstGeom prst="rect">
              <a:avLst/>
            </a:prstGeom>
            <a:solidFill>
              <a:srgbClr val="191919"/>
            </a:solidFill>
          </p:spPr>
        </p:sp>
      </p:grpSp>
      <p:grpSp>
        <p:nvGrpSpPr>
          <p:cNvPr id="6" name="Group 6">
            <a:extLst>
              <a:ext uri="{FF2B5EF4-FFF2-40B4-BE49-F238E27FC236}">
                <a16:creationId xmlns:a16="http://schemas.microsoft.com/office/drawing/2014/main" id="{023A7B54-C952-C42B-0F56-909CD43F6A44}"/>
              </a:ext>
            </a:extLst>
          </p:cNvPr>
          <p:cNvGrpSpPr/>
          <p:nvPr/>
        </p:nvGrpSpPr>
        <p:grpSpPr>
          <a:xfrm>
            <a:off x="925886" y="1235182"/>
            <a:ext cx="10275514" cy="1281883"/>
            <a:chOff x="44003" y="235593"/>
            <a:chExt cx="13700685" cy="1709177"/>
          </a:xfrm>
        </p:grpSpPr>
        <p:sp>
          <p:nvSpPr>
            <p:cNvPr id="7" name="AutoShape 7">
              <a:extLst>
                <a:ext uri="{FF2B5EF4-FFF2-40B4-BE49-F238E27FC236}">
                  <a16:creationId xmlns:a16="http://schemas.microsoft.com/office/drawing/2014/main" id="{E41758A6-1856-D4C4-D5B9-81FF3EAE0F43}"/>
                </a:ext>
              </a:extLst>
            </p:cNvPr>
            <p:cNvSpPr/>
            <p:nvPr/>
          </p:nvSpPr>
          <p:spPr>
            <a:xfrm flipV="1">
              <a:off x="64167" y="1883811"/>
              <a:ext cx="12626421" cy="60959"/>
            </a:xfrm>
            <a:prstGeom prst="rect">
              <a:avLst/>
            </a:prstGeom>
            <a:solidFill>
              <a:srgbClr val="191919"/>
            </a:solidFill>
          </p:spPr>
        </p:sp>
        <p:sp>
          <p:nvSpPr>
            <p:cNvPr id="8" name="TextBox 8">
              <a:extLst>
                <a:ext uri="{FF2B5EF4-FFF2-40B4-BE49-F238E27FC236}">
                  <a16:creationId xmlns:a16="http://schemas.microsoft.com/office/drawing/2014/main" id="{3539B592-09A5-36E7-6136-28E67534C0BF}"/>
                </a:ext>
              </a:extLst>
            </p:cNvPr>
            <p:cNvSpPr txBox="1"/>
            <p:nvPr/>
          </p:nvSpPr>
          <p:spPr>
            <a:xfrm>
              <a:off x="44003" y="235593"/>
              <a:ext cx="13700685" cy="1419192"/>
            </a:xfrm>
            <a:prstGeom prst="rect">
              <a:avLst/>
            </a:prstGeom>
          </p:spPr>
          <p:txBody>
            <a:bodyPr wrap="square" lIns="0" tIns="0" rIns="0" bIns="0" rtlCol="0" anchor="t">
              <a:spAutoFit/>
            </a:bodyPr>
            <a:lstStyle/>
            <a:p>
              <a:pPr>
                <a:lnSpc>
                  <a:spcPts val="8320"/>
                </a:lnSpc>
              </a:pPr>
              <a:r>
                <a:rPr lang="en-US" sz="9000">
                  <a:solidFill>
                    <a:srgbClr val="191919"/>
                  </a:solidFill>
                  <a:latin typeface="Arial" panose="020B0604020202020204" pitchFamily="34" charset="0"/>
                  <a:cs typeface="Arial" panose="020B0604020202020204" pitchFamily="34" charset="0"/>
                </a:rPr>
                <a:t>Pembahasan Part 2</a:t>
              </a:r>
              <a:endParaRPr lang="en-US" sz="9000" dirty="0">
                <a:solidFill>
                  <a:srgbClr val="191919"/>
                </a:solidFill>
                <a:latin typeface="Arial" panose="020B0604020202020204" pitchFamily="34" charset="0"/>
                <a:cs typeface="Arial" panose="020B0604020202020204" pitchFamily="34" charset="0"/>
              </a:endParaRPr>
            </a:p>
          </p:txBody>
        </p:sp>
      </p:grpSp>
      <p:pic>
        <p:nvPicPr>
          <p:cNvPr id="9" name="Picture 9">
            <a:extLst>
              <a:ext uri="{FF2B5EF4-FFF2-40B4-BE49-F238E27FC236}">
                <a16:creationId xmlns:a16="http://schemas.microsoft.com/office/drawing/2014/main" id="{5F393675-54A2-E8FE-329F-3932F5ECC37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7" y="3386054"/>
            <a:ext cx="205625" cy="410728"/>
          </a:xfrm>
          <a:prstGeom prst="rect">
            <a:avLst/>
          </a:prstGeom>
        </p:spPr>
      </p:pic>
      <p:sp>
        <p:nvSpPr>
          <p:cNvPr id="11" name="TextBox 11">
            <a:extLst>
              <a:ext uri="{FF2B5EF4-FFF2-40B4-BE49-F238E27FC236}">
                <a16:creationId xmlns:a16="http://schemas.microsoft.com/office/drawing/2014/main" id="{7D24C12B-E555-9E4A-6325-7A92D118246E}"/>
              </a:ext>
            </a:extLst>
          </p:cNvPr>
          <p:cNvSpPr txBox="1"/>
          <p:nvPr/>
        </p:nvSpPr>
        <p:spPr>
          <a:xfrm>
            <a:off x="1768358" y="3322092"/>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Apa itu CSS?</a:t>
            </a:r>
            <a:endParaRPr lang="en-US" sz="3200" spc="96" dirty="0">
              <a:solidFill>
                <a:srgbClr val="191919"/>
              </a:solidFill>
              <a:latin typeface="Arial" panose="020B0604020202020204" pitchFamily="34" charset="0"/>
              <a:cs typeface="Arial" panose="020B0604020202020204" pitchFamily="34" charset="0"/>
            </a:endParaRPr>
          </a:p>
        </p:txBody>
      </p:sp>
      <p:sp>
        <p:nvSpPr>
          <p:cNvPr id="20" name="TextBox 11">
            <a:extLst>
              <a:ext uri="{FF2B5EF4-FFF2-40B4-BE49-F238E27FC236}">
                <a16:creationId xmlns:a16="http://schemas.microsoft.com/office/drawing/2014/main" id="{75F4C764-5BCC-1846-6FA5-AC80E8CA3AFA}"/>
              </a:ext>
            </a:extLst>
          </p:cNvPr>
          <p:cNvSpPr txBox="1"/>
          <p:nvPr/>
        </p:nvSpPr>
        <p:spPr>
          <a:xfrm>
            <a:off x="1768358" y="4436793"/>
            <a:ext cx="5122692"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Struktur Dasar CSS</a:t>
            </a:r>
            <a:endParaRPr lang="en-US" sz="3200" spc="96" dirty="0">
              <a:solidFill>
                <a:srgbClr val="191919"/>
              </a:solidFill>
              <a:latin typeface="Arial" panose="020B0604020202020204" pitchFamily="34" charset="0"/>
              <a:cs typeface="Arial" panose="020B0604020202020204" pitchFamily="34" charset="0"/>
            </a:endParaRPr>
          </a:p>
        </p:txBody>
      </p:sp>
      <p:sp>
        <p:nvSpPr>
          <p:cNvPr id="21" name="TextBox 11">
            <a:extLst>
              <a:ext uri="{FF2B5EF4-FFF2-40B4-BE49-F238E27FC236}">
                <a16:creationId xmlns:a16="http://schemas.microsoft.com/office/drawing/2014/main" id="{880E5BCA-B3C6-9F03-5038-9836C48DF4BB}"/>
              </a:ext>
            </a:extLst>
          </p:cNvPr>
          <p:cNvSpPr txBox="1"/>
          <p:nvPr/>
        </p:nvSpPr>
        <p:spPr>
          <a:xfrm>
            <a:off x="1748305" y="5458378"/>
            <a:ext cx="5351745"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Cara menggunakan CSS</a:t>
            </a:r>
            <a:endParaRPr lang="en-US" sz="3200" spc="96" dirty="0">
              <a:solidFill>
                <a:srgbClr val="191919"/>
              </a:solidFill>
              <a:latin typeface="Arial" panose="020B0604020202020204" pitchFamily="34" charset="0"/>
              <a:cs typeface="Arial" panose="020B0604020202020204" pitchFamily="34" charset="0"/>
            </a:endParaRPr>
          </a:p>
        </p:txBody>
      </p:sp>
      <p:sp>
        <p:nvSpPr>
          <p:cNvPr id="22" name="TextBox 11">
            <a:extLst>
              <a:ext uri="{FF2B5EF4-FFF2-40B4-BE49-F238E27FC236}">
                <a16:creationId xmlns:a16="http://schemas.microsoft.com/office/drawing/2014/main" id="{86211ECA-FD9F-1D35-264E-752EB6A80F46}"/>
              </a:ext>
            </a:extLst>
          </p:cNvPr>
          <p:cNvSpPr txBox="1"/>
          <p:nvPr/>
        </p:nvSpPr>
        <p:spPr>
          <a:xfrm>
            <a:off x="1768357" y="6463282"/>
            <a:ext cx="4727391"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Jenis Selector</a:t>
            </a:r>
            <a:endParaRPr lang="en-US" sz="3200" spc="96" dirty="0">
              <a:solidFill>
                <a:srgbClr val="191919"/>
              </a:solidFill>
              <a:latin typeface="Arial" panose="020B0604020202020204" pitchFamily="34" charset="0"/>
              <a:cs typeface="Arial" panose="020B0604020202020204" pitchFamily="34" charset="0"/>
            </a:endParaRPr>
          </a:p>
        </p:txBody>
      </p:sp>
      <p:pic>
        <p:nvPicPr>
          <p:cNvPr id="24" name="Picture 9">
            <a:extLst>
              <a:ext uri="{FF2B5EF4-FFF2-40B4-BE49-F238E27FC236}">
                <a16:creationId xmlns:a16="http://schemas.microsoft.com/office/drawing/2014/main" id="{32D39920-68D7-53FC-6F54-3D3BA54CED9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6" y="4447988"/>
            <a:ext cx="205625" cy="410728"/>
          </a:xfrm>
          <a:prstGeom prst="rect">
            <a:avLst/>
          </a:prstGeom>
        </p:spPr>
      </p:pic>
      <p:pic>
        <p:nvPicPr>
          <p:cNvPr id="25" name="Picture 9">
            <a:extLst>
              <a:ext uri="{FF2B5EF4-FFF2-40B4-BE49-F238E27FC236}">
                <a16:creationId xmlns:a16="http://schemas.microsoft.com/office/drawing/2014/main" id="{944EBB7A-6A69-B2A3-E910-9FA4DC5DC7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6" y="5509922"/>
            <a:ext cx="205625" cy="410728"/>
          </a:xfrm>
          <a:prstGeom prst="rect">
            <a:avLst/>
          </a:prstGeom>
        </p:spPr>
      </p:pic>
      <p:pic>
        <p:nvPicPr>
          <p:cNvPr id="26" name="Picture 9">
            <a:extLst>
              <a:ext uri="{FF2B5EF4-FFF2-40B4-BE49-F238E27FC236}">
                <a16:creationId xmlns:a16="http://schemas.microsoft.com/office/drawing/2014/main" id="{A75319AD-E1FB-7CB4-61D7-14E08BA0487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5886" y="6560000"/>
            <a:ext cx="205625" cy="410728"/>
          </a:xfrm>
          <a:prstGeom prst="rect">
            <a:avLst/>
          </a:prstGeom>
        </p:spPr>
      </p:pic>
      <p:sp>
        <p:nvSpPr>
          <p:cNvPr id="12" name="TextBox 11">
            <a:extLst>
              <a:ext uri="{FF2B5EF4-FFF2-40B4-BE49-F238E27FC236}">
                <a16:creationId xmlns:a16="http://schemas.microsoft.com/office/drawing/2014/main" id="{DE436B14-3086-9D18-5DC6-52D3CB288669}"/>
              </a:ext>
            </a:extLst>
          </p:cNvPr>
          <p:cNvSpPr txBox="1"/>
          <p:nvPr/>
        </p:nvSpPr>
        <p:spPr>
          <a:xfrm>
            <a:off x="9193249" y="3294777"/>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Box Model</a:t>
            </a:r>
            <a:endParaRPr lang="en-US" sz="3200" spc="96" dirty="0">
              <a:solidFill>
                <a:srgbClr val="191919"/>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D502280-0196-47D2-5360-B8CB734B833D}"/>
              </a:ext>
            </a:extLst>
          </p:cNvPr>
          <p:cNvSpPr txBox="1"/>
          <p:nvPr/>
        </p:nvSpPr>
        <p:spPr>
          <a:xfrm>
            <a:off x="9193249" y="4417899"/>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Display</a:t>
            </a:r>
            <a:endParaRPr lang="en-US" sz="3200" spc="96" dirty="0">
              <a:solidFill>
                <a:srgbClr val="191919"/>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253FF0D-D316-69EF-0C7E-750DE3F6B953}"/>
              </a:ext>
            </a:extLst>
          </p:cNvPr>
          <p:cNvSpPr txBox="1"/>
          <p:nvPr/>
        </p:nvSpPr>
        <p:spPr>
          <a:xfrm>
            <a:off x="9193312" y="5453686"/>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Flexbox</a:t>
            </a:r>
            <a:endParaRPr lang="en-US" sz="3200" spc="96" dirty="0">
              <a:solidFill>
                <a:srgbClr val="191919"/>
              </a:solidFill>
              <a:latin typeface="Arial" panose="020B0604020202020204" pitchFamily="34" charset="0"/>
              <a:cs typeface="Arial" panose="020B0604020202020204" pitchFamily="34" charset="0"/>
            </a:endParaRPr>
          </a:p>
        </p:txBody>
      </p:sp>
      <p:pic>
        <p:nvPicPr>
          <p:cNvPr id="17" name="Picture 9">
            <a:extLst>
              <a:ext uri="{FF2B5EF4-FFF2-40B4-BE49-F238E27FC236}">
                <a16:creationId xmlns:a16="http://schemas.microsoft.com/office/drawing/2014/main" id="{88D64A62-568A-ADE4-497A-A570C075D15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66443" y="3355965"/>
            <a:ext cx="205625" cy="410728"/>
          </a:xfrm>
          <a:prstGeom prst="rect">
            <a:avLst/>
          </a:prstGeom>
        </p:spPr>
      </p:pic>
      <p:pic>
        <p:nvPicPr>
          <p:cNvPr id="18" name="Picture 9">
            <a:extLst>
              <a:ext uri="{FF2B5EF4-FFF2-40B4-BE49-F238E27FC236}">
                <a16:creationId xmlns:a16="http://schemas.microsoft.com/office/drawing/2014/main" id="{48990C96-DDBB-72CE-1551-416D0A627D2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66443" y="4430317"/>
            <a:ext cx="205625" cy="410728"/>
          </a:xfrm>
          <a:prstGeom prst="rect">
            <a:avLst/>
          </a:prstGeom>
        </p:spPr>
      </p:pic>
      <p:pic>
        <p:nvPicPr>
          <p:cNvPr id="19" name="Picture 9">
            <a:extLst>
              <a:ext uri="{FF2B5EF4-FFF2-40B4-BE49-F238E27FC236}">
                <a16:creationId xmlns:a16="http://schemas.microsoft.com/office/drawing/2014/main" id="{7861CC4B-DE71-4017-730A-68630196687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72333" y="5553227"/>
            <a:ext cx="205625" cy="410728"/>
          </a:xfrm>
          <a:prstGeom prst="rect">
            <a:avLst/>
          </a:prstGeom>
        </p:spPr>
      </p:pic>
      <p:sp>
        <p:nvSpPr>
          <p:cNvPr id="10" name="TextBox 9">
            <a:extLst>
              <a:ext uri="{FF2B5EF4-FFF2-40B4-BE49-F238E27FC236}">
                <a16:creationId xmlns:a16="http://schemas.microsoft.com/office/drawing/2014/main" id="{EEFE22BE-3C50-3635-8923-1DA529E6682E}"/>
              </a:ext>
            </a:extLst>
          </p:cNvPr>
          <p:cNvSpPr txBox="1"/>
          <p:nvPr/>
        </p:nvSpPr>
        <p:spPr>
          <a:xfrm>
            <a:off x="9193249" y="6560000"/>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Responsive</a:t>
            </a:r>
            <a:endParaRPr lang="en-US" sz="3200" spc="96" dirty="0">
              <a:solidFill>
                <a:srgbClr val="191919"/>
              </a:solidFill>
              <a:latin typeface="Arial" panose="020B0604020202020204" pitchFamily="34" charset="0"/>
              <a:cs typeface="Arial" panose="020B0604020202020204" pitchFamily="34" charset="0"/>
            </a:endParaRPr>
          </a:p>
        </p:txBody>
      </p:sp>
      <p:pic>
        <p:nvPicPr>
          <p:cNvPr id="15" name="Picture 9">
            <a:extLst>
              <a:ext uri="{FF2B5EF4-FFF2-40B4-BE49-F238E27FC236}">
                <a16:creationId xmlns:a16="http://schemas.microsoft.com/office/drawing/2014/main" id="{7B65C6C4-A36C-FD75-70EF-F1AA8989D8B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72270" y="6659541"/>
            <a:ext cx="205625" cy="410728"/>
          </a:xfrm>
          <a:prstGeom prst="rect">
            <a:avLst/>
          </a:prstGeom>
        </p:spPr>
      </p:pic>
      <p:sp>
        <p:nvSpPr>
          <p:cNvPr id="16" name="TextBox 11">
            <a:extLst>
              <a:ext uri="{FF2B5EF4-FFF2-40B4-BE49-F238E27FC236}">
                <a16:creationId xmlns:a16="http://schemas.microsoft.com/office/drawing/2014/main" id="{C83A0BC1-AD45-8B85-ABE2-CF0CD0C484C8}"/>
              </a:ext>
            </a:extLst>
          </p:cNvPr>
          <p:cNvSpPr txBox="1"/>
          <p:nvPr/>
        </p:nvSpPr>
        <p:spPr>
          <a:xfrm>
            <a:off x="1769625" y="7536912"/>
            <a:ext cx="4727391" cy="526234"/>
          </a:xfrm>
          <a:prstGeom prst="rect">
            <a:avLst/>
          </a:prstGeom>
        </p:spPr>
        <p:txBody>
          <a:bodyPr wrap="square"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Properti Dasar CSS</a:t>
            </a:r>
            <a:endParaRPr lang="en-US" sz="3200" spc="96" dirty="0">
              <a:solidFill>
                <a:srgbClr val="191919"/>
              </a:solidFill>
              <a:latin typeface="Arial" panose="020B0604020202020204" pitchFamily="34" charset="0"/>
              <a:cs typeface="Arial" panose="020B0604020202020204" pitchFamily="34" charset="0"/>
            </a:endParaRPr>
          </a:p>
        </p:txBody>
      </p:sp>
      <p:pic>
        <p:nvPicPr>
          <p:cNvPr id="23" name="Picture 9">
            <a:extLst>
              <a:ext uri="{FF2B5EF4-FFF2-40B4-BE49-F238E27FC236}">
                <a16:creationId xmlns:a16="http://schemas.microsoft.com/office/drawing/2014/main" id="{1AF6ED3C-8740-D483-AEC2-FB8E49FEA61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27154" y="7633630"/>
            <a:ext cx="205625" cy="410728"/>
          </a:xfrm>
          <a:prstGeom prst="rect">
            <a:avLst/>
          </a:prstGeom>
        </p:spPr>
      </p:pic>
      <p:sp>
        <p:nvSpPr>
          <p:cNvPr id="27" name="TextBox 26">
            <a:extLst>
              <a:ext uri="{FF2B5EF4-FFF2-40B4-BE49-F238E27FC236}">
                <a16:creationId xmlns:a16="http://schemas.microsoft.com/office/drawing/2014/main" id="{1364F553-B6F6-31F4-DA88-D2C3DCF075E9}"/>
              </a:ext>
            </a:extLst>
          </p:cNvPr>
          <p:cNvSpPr txBox="1"/>
          <p:nvPr/>
        </p:nvSpPr>
        <p:spPr>
          <a:xfrm>
            <a:off x="9200176" y="7527483"/>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Studi Kasus</a:t>
            </a:r>
            <a:endParaRPr lang="en-US" sz="3200" spc="96" dirty="0">
              <a:solidFill>
                <a:srgbClr val="191919"/>
              </a:solidFill>
              <a:latin typeface="Arial" panose="020B0604020202020204" pitchFamily="34" charset="0"/>
              <a:cs typeface="Arial" panose="020B0604020202020204" pitchFamily="34" charset="0"/>
            </a:endParaRPr>
          </a:p>
        </p:txBody>
      </p:sp>
      <p:pic>
        <p:nvPicPr>
          <p:cNvPr id="28" name="Picture 9">
            <a:extLst>
              <a:ext uri="{FF2B5EF4-FFF2-40B4-BE49-F238E27FC236}">
                <a16:creationId xmlns:a16="http://schemas.microsoft.com/office/drawing/2014/main" id="{4451892E-3A54-3146-A8E7-FA2009ADF7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79197" y="7627024"/>
            <a:ext cx="205625" cy="410728"/>
          </a:xfrm>
          <a:prstGeom prst="rect">
            <a:avLst/>
          </a:prstGeom>
        </p:spPr>
      </p:pic>
      <p:sp>
        <p:nvSpPr>
          <p:cNvPr id="29" name="TextBox 28">
            <a:extLst>
              <a:ext uri="{FF2B5EF4-FFF2-40B4-BE49-F238E27FC236}">
                <a16:creationId xmlns:a16="http://schemas.microsoft.com/office/drawing/2014/main" id="{DE0FF204-CD8D-DD97-B431-2D780CB6ABDB}"/>
              </a:ext>
            </a:extLst>
          </p:cNvPr>
          <p:cNvSpPr txBox="1"/>
          <p:nvPr/>
        </p:nvSpPr>
        <p:spPr>
          <a:xfrm>
            <a:off x="9200176" y="8470221"/>
            <a:ext cx="4727391" cy="526234"/>
          </a:xfrm>
          <a:prstGeom prst="rect">
            <a:avLst/>
          </a:prstGeom>
        </p:spPr>
        <p:txBody>
          <a:bodyPr lIns="0" tIns="0" rIns="0" bIns="0" rtlCol="0" anchor="t">
            <a:spAutoFit/>
          </a:bodyPr>
          <a:lstStyle/>
          <a:p>
            <a:pPr>
              <a:lnSpc>
                <a:spcPts val="4480"/>
              </a:lnSpc>
              <a:spcBef>
                <a:spcPct val="0"/>
              </a:spcBef>
            </a:pPr>
            <a:r>
              <a:rPr lang="en-US" sz="3200" spc="96">
                <a:solidFill>
                  <a:srgbClr val="191919"/>
                </a:solidFill>
                <a:latin typeface="Arial" panose="020B0604020202020204" pitchFamily="34" charset="0"/>
                <a:cs typeface="Arial" panose="020B0604020202020204" pitchFamily="34" charset="0"/>
              </a:rPr>
              <a:t>Challenge</a:t>
            </a:r>
            <a:endParaRPr lang="en-US" sz="3200" spc="96" dirty="0">
              <a:solidFill>
                <a:srgbClr val="191919"/>
              </a:solidFill>
              <a:latin typeface="Arial" panose="020B0604020202020204" pitchFamily="34" charset="0"/>
              <a:cs typeface="Arial" panose="020B0604020202020204" pitchFamily="34" charset="0"/>
            </a:endParaRPr>
          </a:p>
        </p:txBody>
      </p:sp>
      <p:pic>
        <p:nvPicPr>
          <p:cNvPr id="30" name="Picture 9">
            <a:extLst>
              <a:ext uri="{FF2B5EF4-FFF2-40B4-BE49-F238E27FC236}">
                <a16:creationId xmlns:a16="http://schemas.microsoft.com/office/drawing/2014/main" id="{E353455A-EA87-65F1-6086-DE9FE576A22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8579197" y="8569762"/>
            <a:ext cx="205625" cy="410728"/>
          </a:xfrm>
          <a:prstGeom prst="rect">
            <a:avLst/>
          </a:prstGeom>
        </p:spPr>
      </p:pic>
    </p:spTree>
    <p:extLst>
      <p:ext uri="{BB962C8B-B14F-4D97-AF65-F5344CB8AC3E}">
        <p14:creationId xmlns:p14="http://schemas.microsoft.com/office/powerpoint/2010/main" val="300320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8819A19-79CD-9071-BFA3-4276FC1E9DAF}"/>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DA501406-4F6F-50BD-D753-24234302008F}"/>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8416D5A7-AB74-092D-43BB-5F949EE7E459}"/>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Apa itu css?</a:t>
              </a:r>
              <a:endParaRPr lang="en-US" sz="6500" dirty="0">
                <a:solidFill>
                  <a:srgbClr val="191919"/>
                </a:solidFill>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8551B5D1-57F4-8F2C-DFBA-17EEAB94B47D}"/>
              </a:ext>
            </a:extLst>
          </p:cNvPr>
          <p:cNvSpPr txBox="1"/>
          <p:nvPr/>
        </p:nvSpPr>
        <p:spPr>
          <a:xfrm>
            <a:off x="874105" y="3238500"/>
            <a:ext cx="15661295" cy="1077218"/>
          </a:xfrm>
          <a:prstGeom prst="rect">
            <a:avLst/>
          </a:prstGeom>
          <a:noFill/>
        </p:spPr>
        <p:txBody>
          <a:bodyPr wrap="square" rtlCol="0">
            <a:spAutoFit/>
          </a:bodyPr>
          <a:lstStyle/>
          <a:p>
            <a:pPr algn="just"/>
            <a:r>
              <a:rPr lang="en-US" sz="3200" i="1">
                <a:latin typeface="Anonymous Pro"/>
              </a:rPr>
              <a:t>“CSS adalah singkatan dari Cascading Style Sheets, dan merupakan bahasa yang digunakan untuk mengatur tampilan dan format halaman web berbasis HTML”</a:t>
            </a:r>
            <a:endParaRPr lang="en-ID" sz="3200" i="1">
              <a:latin typeface="Anonymous Pro"/>
            </a:endParaRPr>
          </a:p>
        </p:txBody>
      </p:sp>
      <p:sp>
        <p:nvSpPr>
          <p:cNvPr id="3" name="TextBox 2">
            <a:extLst>
              <a:ext uri="{FF2B5EF4-FFF2-40B4-BE49-F238E27FC236}">
                <a16:creationId xmlns:a16="http://schemas.microsoft.com/office/drawing/2014/main" id="{D86BD531-8B6C-5852-73BB-757733D76D11}"/>
              </a:ext>
            </a:extLst>
          </p:cNvPr>
          <p:cNvSpPr txBox="1"/>
          <p:nvPr/>
        </p:nvSpPr>
        <p:spPr>
          <a:xfrm>
            <a:off x="881032" y="2373803"/>
            <a:ext cx="14140843" cy="646331"/>
          </a:xfrm>
          <a:prstGeom prst="rect">
            <a:avLst/>
          </a:prstGeom>
          <a:noFill/>
        </p:spPr>
        <p:txBody>
          <a:bodyPr wrap="square" rtlCol="0">
            <a:spAutoFit/>
          </a:bodyPr>
          <a:lstStyle/>
          <a:p>
            <a:pPr algn="just"/>
            <a:r>
              <a:rPr lang="en-US" sz="3600" b="1" i="1">
                <a:latin typeface="Anonymous Pro"/>
              </a:rPr>
              <a:t>Secara Definisi:</a:t>
            </a:r>
            <a:endParaRPr lang="en-ID" sz="3600" b="1" i="1">
              <a:latin typeface="Anonymous Pro"/>
            </a:endParaRPr>
          </a:p>
        </p:txBody>
      </p:sp>
      <p:sp>
        <p:nvSpPr>
          <p:cNvPr id="4" name="TextBox 3">
            <a:extLst>
              <a:ext uri="{FF2B5EF4-FFF2-40B4-BE49-F238E27FC236}">
                <a16:creationId xmlns:a16="http://schemas.microsoft.com/office/drawing/2014/main" id="{9C31A800-538E-F806-AAC6-A9EF49E15595}"/>
              </a:ext>
            </a:extLst>
          </p:cNvPr>
          <p:cNvSpPr txBox="1"/>
          <p:nvPr/>
        </p:nvSpPr>
        <p:spPr>
          <a:xfrm>
            <a:off x="908741" y="4686300"/>
            <a:ext cx="14140843" cy="646331"/>
          </a:xfrm>
          <a:prstGeom prst="rect">
            <a:avLst/>
          </a:prstGeom>
          <a:noFill/>
        </p:spPr>
        <p:txBody>
          <a:bodyPr wrap="square" rtlCol="0">
            <a:spAutoFit/>
          </a:bodyPr>
          <a:lstStyle/>
          <a:p>
            <a:pPr algn="just"/>
            <a:r>
              <a:rPr lang="en-US" sz="3600" b="1" i="1">
                <a:latin typeface="Anonymous Pro"/>
              </a:rPr>
              <a:t>Simplenya:</a:t>
            </a:r>
            <a:endParaRPr lang="en-ID" sz="3600" b="1" i="1">
              <a:latin typeface="Anonymous Pro"/>
            </a:endParaRPr>
          </a:p>
        </p:txBody>
      </p:sp>
      <p:sp>
        <p:nvSpPr>
          <p:cNvPr id="6" name="TextBox 5">
            <a:extLst>
              <a:ext uri="{FF2B5EF4-FFF2-40B4-BE49-F238E27FC236}">
                <a16:creationId xmlns:a16="http://schemas.microsoft.com/office/drawing/2014/main" id="{571C784B-BF1C-C24F-091F-41EBD71AD8FA}"/>
              </a:ext>
            </a:extLst>
          </p:cNvPr>
          <p:cNvSpPr txBox="1"/>
          <p:nvPr/>
        </p:nvSpPr>
        <p:spPr>
          <a:xfrm>
            <a:off x="874105" y="5671856"/>
            <a:ext cx="15661295" cy="584775"/>
          </a:xfrm>
          <a:prstGeom prst="rect">
            <a:avLst/>
          </a:prstGeom>
          <a:noFill/>
        </p:spPr>
        <p:txBody>
          <a:bodyPr wrap="square" rtlCol="0">
            <a:spAutoFit/>
          </a:bodyPr>
          <a:lstStyle/>
          <a:p>
            <a:pPr algn="just"/>
            <a:r>
              <a:rPr lang="en-US" sz="3200" i="1">
                <a:latin typeface="Anonymous Pro"/>
              </a:rPr>
              <a:t>“</a:t>
            </a:r>
            <a:r>
              <a:rPr lang="en-ID" sz="3200"/>
              <a:t>CSS digunakan untuk mempercantik tampilan web</a:t>
            </a:r>
            <a:r>
              <a:rPr lang="en-US" sz="3200" i="1">
                <a:latin typeface="Anonymous Pro"/>
              </a:rPr>
              <a:t>.</a:t>
            </a:r>
            <a:endParaRPr lang="en-ID" sz="3200" i="1">
              <a:latin typeface="Anonymous Pro"/>
            </a:endParaRPr>
          </a:p>
        </p:txBody>
      </p:sp>
    </p:spTree>
    <p:extLst>
      <p:ext uri="{BB962C8B-B14F-4D97-AF65-F5344CB8AC3E}">
        <p14:creationId xmlns:p14="http://schemas.microsoft.com/office/powerpoint/2010/main" val="222200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F63E3E-8C2E-3FE1-6A70-DED3CF1FEB54}"/>
              </a:ext>
            </a:extLst>
          </p:cNvPr>
          <p:cNvSpPr txBox="1"/>
          <p:nvPr/>
        </p:nvSpPr>
        <p:spPr>
          <a:xfrm>
            <a:off x="2514600" y="1181100"/>
            <a:ext cx="5911243" cy="461665"/>
          </a:xfrm>
          <a:prstGeom prst="rect">
            <a:avLst/>
          </a:prstGeom>
          <a:noFill/>
        </p:spPr>
        <p:txBody>
          <a:bodyPr wrap="square" rtlCol="0">
            <a:spAutoFit/>
          </a:bodyPr>
          <a:lstStyle/>
          <a:p>
            <a:r>
              <a:rPr lang="en-US" sz="2400">
                <a:latin typeface="Anonymous Pro"/>
              </a:rPr>
              <a:t>Tanpa CSS, HTML Only</a:t>
            </a:r>
            <a:endParaRPr lang="en-ID" sz="2400">
              <a:latin typeface="Anonymous Pro"/>
            </a:endParaRPr>
          </a:p>
        </p:txBody>
      </p:sp>
      <p:sp>
        <p:nvSpPr>
          <p:cNvPr id="9" name="TextBox 8">
            <a:extLst>
              <a:ext uri="{FF2B5EF4-FFF2-40B4-BE49-F238E27FC236}">
                <a16:creationId xmlns:a16="http://schemas.microsoft.com/office/drawing/2014/main" id="{D704C7D9-7B71-9D05-CB08-3B2F33676C4C}"/>
              </a:ext>
            </a:extLst>
          </p:cNvPr>
          <p:cNvSpPr txBox="1"/>
          <p:nvPr/>
        </p:nvSpPr>
        <p:spPr>
          <a:xfrm>
            <a:off x="12268200" y="1181099"/>
            <a:ext cx="5333999" cy="461665"/>
          </a:xfrm>
          <a:prstGeom prst="rect">
            <a:avLst/>
          </a:prstGeom>
          <a:noFill/>
        </p:spPr>
        <p:txBody>
          <a:bodyPr wrap="square" rtlCol="0">
            <a:spAutoFit/>
          </a:bodyPr>
          <a:lstStyle/>
          <a:p>
            <a:r>
              <a:rPr lang="en-US" sz="2400">
                <a:latin typeface="Anonymous Pro"/>
              </a:rPr>
              <a:t>HTML + CSS</a:t>
            </a:r>
            <a:endParaRPr lang="en-ID" sz="2400">
              <a:latin typeface="Anonymous Pro"/>
            </a:endParaRPr>
          </a:p>
        </p:txBody>
      </p:sp>
      <p:pic>
        <p:nvPicPr>
          <p:cNvPr id="12" name="Picture 11">
            <a:extLst>
              <a:ext uri="{FF2B5EF4-FFF2-40B4-BE49-F238E27FC236}">
                <a16:creationId xmlns:a16="http://schemas.microsoft.com/office/drawing/2014/main" id="{45CCF068-1CE3-FF5C-0A63-B932B6FDD2DA}"/>
              </a:ext>
            </a:extLst>
          </p:cNvPr>
          <p:cNvPicPr>
            <a:picLocks noChangeAspect="1"/>
          </p:cNvPicPr>
          <p:nvPr/>
        </p:nvPicPr>
        <p:blipFill>
          <a:blip r:embed="rId2"/>
          <a:stretch>
            <a:fillRect/>
          </a:stretch>
        </p:blipFill>
        <p:spPr>
          <a:xfrm>
            <a:off x="762000" y="4152900"/>
            <a:ext cx="8048571" cy="5562601"/>
          </a:xfrm>
          <a:prstGeom prst="rect">
            <a:avLst/>
          </a:prstGeom>
        </p:spPr>
      </p:pic>
      <p:sp>
        <p:nvSpPr>
          <p:cNvPr id="13" name="Arrow: Down 12">
            <a:extLst>
              <a:ext uri="{FF2B5EF4-FFF2-40B4-BE49-F238E27FC236}">
                <a16:creationId xmlns:a16="http://schemas.microsoft.com/office/drawing/2014/main" id="{7E3B7F7C-1226-A3A9-F0AB-C81589E09EFA}"/>
              </a:ext>
            </a:extLst>
          </p:cNvPr>
          <p:cNvSpPr/>
          <p:nvPr/>
        </p:nvSpPr>
        <p:spPr>
          <a:xfrm>
            <a:off x="3581400" y="2171700"/>
            <a:ext cx="838200" cy="1066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Arrow: Down 13">
            <a:extLst>
              <a:ext uri="{FF2B5EF4-FFF2-40B4-BE49-F238E27FC236}">
                <a16:creationId xmlns:a16="http://schemas.microsoft.com/office/drawing/2014/main" id="{4821BFB9-7CA2-AF84-62DA-5004E18C4836}"/>
              </a:ext>
            </a:extLst>
          </p:cNvPr>
          <p:cNvSpPr/>
          <p:nvPr/>
        </p:nvSpPr>
        <p:spPr>
          <a:xfrm>
            <a:off x="12649200" y="2192635"/>
            <a:ext cx="838200" cy="1066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20" name="Picture 19">
            <a:extLst>
              <a:ext uri="{FF2B5EF4-FFF2-40B4-BE49-F238E27FC236}">
                <a16:creationId xmlns:a16="http://schemas.microsoft.com/office/drawing/2014/main" id="{132558EF-BB48-ED5F-DE93-C63F9CE50710}"/>
              </a:ext>
            </a:extLst>
          </p:cNvPr>
          <p:cNvPicPr>
            <a:picLocks noChangeAspect="1"/>
          </p:cNvPicPr>
          <p:nvPr/>
        </p:nvPicPr>
        <p:blipFill>
          <a:blip r:embed="rId3"/>
          <a:stretch>
            <a:fillRect/>
          </a:stretch>
        </p:blipFill>
        <p:spPr>
          <a:xfrm>
            <a:off x="9677400" y="4683330"/>
            <a:ext cx="8070145" cy="4688471"/>
          </a:xfrm>
          <a:prstGeom prst="rect">
            <a:avLst/>
          </a:prstGeom>
        </p:spPr>
      </p:pic>
    </p:spTree>
    <p:extLst>
      <p:ext uri="{BB962C8B-B14F-4D97-AF65-F5344CB8AC3E}">
        <p14:creationId xmlns:p14="http://schemas.microsoft.com/office/powerpoint/2010/main" val="325019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58819A19-79CD-9071-BFA3-4276FC1E9DAF}"/>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DA501406-4F6F-50BD-D753-24234302008F}"/>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8416D5A7-AB74-092D-43BB-5F949EE7E459}"/>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Struktur Dasar CSS</a:t>
              </a:r>
              <a:endParaRPr lang="en-US" sz="6500" dirty="0">
                <a:solidFill>
                  <a:srgbClr val="191919"/>
                </a:solidFill>
                <a:latin typeface="Arial" panose="020B0604020202020204" pitchFamily="34" charset="0"/>
                <a:cs typeface="Arial" panose="020B0604020202020204" pitchFamily="34" charset="0"/>
              </a:endParaRPr>
            </a:p>
          </p:txBody>
        </p:sp>
      </p:grpSp>
      <p:cxnSp>
        <p:nvCxnSpPr>
          <p:cNvPr id="14" name="Straight Connector 13">
            <a:extLst>
              <a:ext uri="{FF2B5EF4-FFF2-40B4-BE49-F238E27FC236}">
                <a16:creationId xmlns:a16="http://schemas.microsoft.com/office/drawing/2014/main" id="{0779BE72-0999-3241-B8EE-FE2CB23BDCD5}"/>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1E2B46A-6CCF-8B0F-FB42-F59D57B8C2A1}"/>
              </a:ext>
            </a:extLst>
          </p:cNvPr>
          <p:cNvSpPr txBox="1"/>
          <p:nvPr/>
        </p:nvSpPr>
        <p:spPr>
          <a:xfrm>
            <a:off x="881033" y="2324725"/>
            <a:ext cx="4445000" cy="3539430"/>
          </a:xfrm>
          <a:prstGeom prst="rect">
            <a:avLst/>
          </a:prstGeom>
          <a:noFill/>
        </p:spPr>
        <p:txBody>
          <a:bodyPr wrap="square" rtlCol="0">
            <a:spAutoFit/>
          </a:bodyPr>
          <a:lstStyle/>
          <a:p>
            <a:pPr algn="just"/>
            <a:r>
              <a:rPr lang="en-US" sz="2800" b="1">
                <a:latin typeface="Anonymous Pro"/>
              </a:rPr>
              <a:t>selector {</a:t>
            </a:r>
          </a:p>
          <a:p>
            <a:pPr algn="just"/>
            <a:r>
              <a:rPr lang="en-US" sz="2800" b="1">
                <a:latin typeface="Anonymous Pro"/>
              </a:rPr>
              <a:t> </a:t>
            </a:r>
          </a:p>
          <a:p>
            <a:pPr algn="just"/>
            <a:r>
              <a:rPr lang="en-US" sz="2800" b="1">
                <a:latin typeface="Anonymous Pro"/>
              </a:rPr>
              <a:t>property: value; </a:t>
            </a:r>
          </a:p>
          <a:p>
            <a:pPr algn="just"/>
            <a:r>
              <a:rPr lang="en-US" sz="2800" b="1">
                <a:latin typeface="Anonymous Pro"/>
              </a:rPr>
              <a:t>property: value; </a:t>
            </a:r>
          </a:p>
          <a:p>
            <a:pPr algn="just"/>
            <a:r>
              <a:rPr lang="en-US" sz="2800" b="1">
                <a:latin typeface="Anonymous Pro"/>
              </a:rPr>
              <a:t>property: value; </a:t>
            </a:r>
          </a:p>
          <a:p>
            <a:pPr algn="just"/>
            <a:r>
              <a:rPr lang="en-US" sz="2800" b="1">
                <a:latin typeface="Anonymous Pro"/>
              </a:rPr>
              <a:t>property: value; </a:t>
            </a:r>
          </a:p>
          <a:p>
            <a:pPr algn="just"/>
            <a:endParaRPr lang="en-US" sz="2800" b="1">
              <a:latin typeface="Anonymous Pro"/>
            </a:endParaRPr>
          </a:p>
          <a:p>
            <a:pPr algn="just"/>
            <a:r>
              <a:rPr lang="en-US" sz="2800" b="1">
                <a:latin typeface="Anonymous Pro"/>
              </a:rPr>
              <a:t>}</a:t>
            </a:r>
            <a:endParaRPr lang="en-ID" sz="2800" b="1">
              <a:latin typeface="Anonymous Pro"/>
            </a:endParaRPr>
          </a:p>
        </p:txBody>
      </p:sp>
      <p:pic>
        <p:nvPicPr>
          <p:cNvPr id="15" name="Picture 14">
            <a:extLst>
              <a:ext uri="{FF2B5EF4-FFF2-40B4-BE49-F238E27FC236}">
                <a16:creationId xmlns:a16="http://schemas.microsoft.com/office/drawing/2014/main" id="{D60B8C93-530E-219D-D35B-CC06DE1F5D43}"/>
              </a:ext>
            </a:extLst>
          </p:cNvPr>
          <p:cNvPicPr>
            <a:picLocks noChangeAspect="1"/>
          </p:cNvPicPr>
          <p:nvPr/>
        </p:nvPicPr>
        <p:blipFill>
          <a:blip r:embed="rId2"/>
          <a:stretch>
            <a:fillRect/>
          </a:stretch>
        </p:blipFill>
        <p:spPr>
          <a:xfrm>
            <a:off x="881033" y="6398181"/>
            <a:ext cx="5163271" cy="1943371"/>
          </a:xfrm>
          <a:prstGeom prst="rect">
            <a:avLst/>
          </a:prstGeom>
        </p:spPr>
      </p:pic>
    </p:spTree>
    <p:extLst>
      <p:ext uri="{BB962C8B-B14F-4D97-AF65-F5344CB8AC3E}">
        <p14:creationId xmlns:p14="http://schemas.microsoft.com/office/powerpoint/2010/main" val="3874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3BA95-71B4-7EEA-2FC9-0C17A71D2FD5}"/>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FC377BD7-A448-A989-AD7E-2A04B10F70EC}"/>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C90535B9-3F92-669E-6F89-C3F7C044EF96}"/>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FFF4911B-171C-02B0-A104-186F5A5CE825}"/>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Cara menggunakan css</a:t>
              </a:r>
              <a:endParaRPr lang="en-US" sz="6500" dirty="0">
                <a:solidFill>
                  <a:srgbClr val="191919"/>
                </a:solidFill>
                <a:latin typeface="Arial" panose="020B0604020202020204" pitchFamily="34" charset="0"/>
                <a:cs typeface="Arial" panose="020B0604020202020204" pitchFamily="34" charset="0"/>
              </a:endParaRPr>
            </a:p>
          </p:txBody>
        </p:sp>
      </p:grpSp>
      <p:cxnSp>
        <p:nvCxnSpPr>
          <p:cNvPr id="14" name="Straight Connector 13">
            <a:extLst>
              <a:ext uri="{FF2B5EF4-FFF2-40B4-BE49-F238E27FC236}">
                <a16:creationId xmlns:a16="http://schemas.microsoft.com/office/drawing/2014/main" id="{DBB3CA79-E2E4-7F62-25DA-9E02DFA547CE}"/>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618F02E2-3548-D60E-F572-E79109B865CB}"/>
              </a:ext>
            </a:extLst>
          </p:cNvPr>
          <p:cNvSpPr txBox="1"/>
          <p:nvPr/>
        </p:nvSpPr>
        <p:spPr>
          <a:xfrm>
            <a:off x="1074420" y="2476500"/>
            <a:ext cx="8069580" cy="646331"/>
          </a:xfrm>
          <a:prstGeom prst="rect">
            <a:avLst/>
          </a:prstGeom>
          <a:noFill/>
        </p:spPr>
        <p:txBody>
          <a:bodyPr wrap="square" rtlCol="0">
            <a:spAutoFit/>
          </a:bodyPr>
          <a:lstStyle/>
          <a:p>
            <a:pPr marL="571500" indent="-571500">
              <a:buFont typeface="Arial" panose="020B0604020202020204" pitchFamily="34" charset="0"/>
              <a:buChar char="•"/>
            </a:pPr>
            <a:r>
              <a:rPr lang="de-DE" sz="3600" b="1"/>
              <a:t>Inline CSS</a:t>
            </a:r>
            <a:r>
              <a:rPr lang="de-DE" sz="3600"/>
              <a:t>: langsung di tag HTML</a:t>
            </a:r>
            <a:endParaRPr lang="en-ID" sz="3600">
              <a:latin typeface="Anonymous Pro"/>
            </a:endParaRPr>
          </a:p>
        </p:txBody>
      </p:sp>
      <p:sp>
        <p:nvSpPr>
          <p:cNvPr id="4" name="TextBox 3">
            <a:extLst>
              <a:ext uri="{FF2B5EF4-FFF2-40B4-BE49-F238E27FC236}">
                <a16:creationId xmlns:a16="http://schemas.microsoft.com/office/drawing/2014/main" id="{C1F1EA58-5F54-B746-DDF1-D03E0A93BAE9}"/>
              </a:ext>
            </a:extLst>
          </p:cNvPr>
          <p:cNvSpPr txBox="1"/>
          <p:nvPr/>
        </p:nvSpPr>
        <p:spPr>
          <a:xfrm>
            <a:off x="1117422" y="5065076"/>
            <a:ext cx="9779177" cy="1200329"/>
          </a:xfrm>
          <a:prstGeom prst="rect">
            <a:avLst/>
          </a:prstGeom>
          <a:noFill/>
        </p:spPr>
        <p:txBody>
          <a:bodyPr wrap="square" rtlCol="0">
            <a:spAutoFit/>
          </a:bodyPr>
          <a:lstStyle/>
          <a:p>
            <a:pPr marL="571500" indent="-571500">
              <a:buFont typeface="Arial" panose="020B0604020202020204" pitchFamily="34" charset="0"/>
              <a:buChar char="•"/>
            </a:pPr>
            <a:r>
              <a:rPr lang="de-DE" sz="3600" b="1"/>
              <a:t>Internal CSS</a:t>
            </a:r>
            <a:r>
              <a:rPr lang="de-DE" sz="3600"/>
              <a:t>: di dalam tag &lt;style&gt; &lt;/style&gt;pada file HTML, umumnya di bagian &lt;head&gt;&lt;/head&gt;</a:t>
            </a:r>
            <a:endParaRPr lang="en-ID" sz="3600">
              <a:latin typeface="Anonymous Pro"/>
            </a:endParaRPr>
          </a:p>
        </p:txBody>
      </p:sp>
      <p:sp>
        <p:nvSpPr>
          <p:cNvPr id="12" name="TextBox 11">
            <a:extLst>
              <a:ext uri="{FF2B5EF4-FFF2-40B4-BE49-F238E27FC236}">
                <a16:creationId xmlns:a16="http://schemas.microsoft.com/office/drawing/2014/main" id="{22516410-C42B-0406-EEAA-54FE98BE2699}"/>
              </a:ext>
            </a:extLst>
          </p:cNvPr>
          <p:cNvSpPr txBox="1"/>
          <p:nvPr/>
        </p:nvSpPr>
        <p:spPr>
          <a:xfrm>
            <a:off x="1117422" y="7380945"/>
            <a:ext cx="9779177" cy="1200329"/>
          </a:xfrm>
          <a:prstGeom prst="rect">
            <a:avLst/>
          </a:prstGeom>
          <a:noFill/>
        </p:spPr>
        <p:txBody>
          <a:bodyPr wrap="square" rtlCol="0">
            <a:spAutoFit/>
          </a:bodyPr>
          <a:lstStyle/>
          <a:p>
            <a:pPr marL="571500" indent="-571500">
              <a:buFont typeface="Arial" panose="020B0604020202020204" pitchFamily="34" charset="0"/>
              <a:buChar char="•"/>
            </a:pPr>
            <a:r>
              <a:rPr lang="de-DE" sz="3600" b="1"/>
              <a:t>External CSS</a:t>
            </a:r>
            <a:r>
              <a:rPr lang="de-DE" sz="3600"/>
              <a:t>: File .css terpisah, dihubungkan dengan &lt;link&gt;</a:t>
            </a:r>
            <a:endParaRPr lang="en-ID" sz="3600">
              <a:latin typeface="Anonymous Pro"/>
            </a:endParaRPr>
          </a:p>
        </p:txBody>
      </p:sp>
      <p:pic>
        <p:nvPicPr>
          <p:cNvPr id="8" name="Picture 7">
            <a:extLst>
              <a:ext uri="{FF2B5EF4-FFF2-40B4-BE49-F238E27FC236}">
                <a16:creationId xmlns:a16="http://schemas.microsoft.com/office/drawing/2014/main" id="{5B3F765C-83AE-CE21-C105-BCFC1825CFD3}"/>
              </a:ext>
            </a:extLst>
          </p:cNvPr>
          <p:cNvPicPr>
            <a:picLocks noChangeAspect="1"/>
          </p:cNvPicPr>
          <p:nvPr/>
        </p:nvPicPr>
        <p:blipFill>
          <a:blip r:embed="rId2"/>
          <a:stretch>
            <a:fillRect/>
          </a:stretch>
        </p:blipFill>
        <p:spPr>
          <a:xfrm>
            <a:off x="9829800" y="2669169"/>
            <a:ext cx="6906589" cy="295316"/>
          </a:xfrm>
          <a:prstGeom prst="rect">
            <a:avLst/>
          </a:prstGeom>
        </p:spPr>
      </p:pic>
      <p:pic>
        <p:nvPicPr>
          <p:cNvPr id="13" name="Picture 12">
            <a:extLst>
              <a:ext uri="{FF2B5EF4-FFF2-40B4-BE49-F238E27FC236}">
                <a16:creationId xmlns:a16="http://schemas.microsoft.com/office/drawing/2014/main" id="{2E6541B7-CE3E-1EED-4BCB-B35A07E7CC5A}"/>
              </a:ext>
            </a:extLst>
          </p:cNvPr>
          <p:cNvPicPr>
            <a:picLocks noChangeAspect="1"/>
          </p:cNvPicPr>
          <p:nvPr/>
        </p:nvPicPr>
        <p:blipFill>
          <a:blip r:embed="rId3"/>
          <a:stretch>
            <a:fillRect/>
          </a:stretch>
        </p:blipFill>
        <p:spPr>
          <a:xfrm>
            <a:off x="11353800" y="8153299"/>
            <a:ext cx="5944430" cy="724001"/>
          </a:xfrm>
          <a:prstGeom prst="rect">
            <a:avLst/>
          </a:prstGeom>
        </p:spPr>
      </p:pic>
      <p:pic>
        <p:nvPicPr>
          <p:cNvPr id="16" name="Picture 15">
            <a:extLst>
              <a:ext uri="{FF2B5EF4-FFF2-40B4-BE49-F238E27FC236}">
                <a16:creationId xmlns:a16="http://schemas.microsoft.com/office/drawing/2014/main" id="{BE26E081-2F8B-6ED0-A0B5-E05846E728ED}"/>
              </a:ext>
            </a:extLst>
          </p:cNvPr>
          <p:cNvPicPr>
            <a:picLocks noChangeAspect="1"/>
          </p:cNvPicPr>
          <p:nvPr/>
        </p:nvPicPr>
        <p:blipFill>
          <a:blip r:embed="rId4"/>
          <a:stretch>
            <a:fillRect/>
          </a:stretch>
        </p:blipFill>
        <p:spPr>
          <a:xfrm>
            <a:off x="11492049" y="4036370"/>
            <a:ext cx="5806181" cy="3045044"/>
          </a:xfrm>
          <a:prstGeom prst="rect">
            <a:avLst/>
          </a:prstGeom>
        </p:spPr>
      </p:pic>
    </p:spTree>
    <p:extLst>
      <p:ext uri="{BB962C8B-B14F-4D97-AF65-F5344CB8AC3E}">
        <p14:creationId xmlns:p14="http://schemas.microsoft.com/office/powerpoint/2010/main" val="23760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F2A93-3765-BB71-FC2B-2C0BF383F878}"/>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298547AD-BA9C-EA16-673E-0D41C9769295}"/>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ADE2B48C-FE6B-A351-45F0-2384BC558708}"/>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C4DF0D51-123D-6243-7FBD-B7508C0C3DD0}"/>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Jenis Selector</a:t>
              </a:r>
              <a:endParaRPr lang="en-US" sz="6500" dirty="0">
                <a:solidFill>
                  <a:srgbClr val="191919"/>
                </a:solidFill>
                <a:latin typeface="Arial" panose="020B0604020202020204" pitchFamily="34" charset="0"/>
                <a:cs typeface="Arial" panose="020B0604020202020204" pitchFamily="34" charset="0"/>
              </a:endParaRPr>
            </a:p>
          </p:txBody>
        </p:sp>
      </p:grpSp>
      <p:cxnSp>
        <p:nvCxnSpPr>
          <p:cNvPr id="14" name="Straight Connector 13">
            <a:extLst>
              <a:ext uri="{FF2B5EF4-FFF2-40B4-BE49-F238E27FC236}">
                <a16:creationId xmlns:a16="http://schemas.microsoft.com/office/drawing/2014/main" id="{29F1D555-BEDD-34BB-CA1B-F49DAE9C4865}"/>
              </a:ext>
            </a:extLst>
          </p:cNvPr>
          <p:cNvCxnSpPr/>
          <p:nvPr/>
        </p:nvCxnSpPr>
        <p:spPr>
          <a:xfrm>
            <a:off x="10363200" y="8877300"/>
            <a:ext cx="0" cy="7620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graphicFrame>
        <p:nvGraphicFramePr>
          <p:cNvPr id="3" name="Table 2">
            <a:extLst>
              <a:ext uri="{FF2B5EF4-FFF2-40B4-BE49-F238E27FC236}">
                <a16:creationId xmlns:a16="http://schemas.microsoft.com/office/drawing/2014/main" id="{29BB13C2-30AD-1973-3512-C49D61A6235A}"/>
              </a:ext>
            </a:extLst>
          </p:cNvPr>
          <p:cNvGraphicFramePr>
            <a:graphicFrameLocks noGrp="1"/>
          </p:cNvGraphicFramePr>
          <p:nvPr>
            <p:extLst>
              <p:ext uri="{D42A27DB-BD31-4B8C-83A1-F6EECF244321}">
                <p14:modId xmlns:p14="http://schemas.microsoft.com/office/powerpoint/2010/main" val="870510551"/>
              </p:ext>
            </p:extLst>
          </p:nvPr>
        </p:nvGraphicFramePr>
        <p:xfrm>
          <a:off x="990600" y="2476500"/>
          <a:ext cx="14935200" cy="6638530"/>
        </p:xfrm>
        <a:graphic>
          <a:graphicData uri="http://schemas.openxmlformats.org/drawingml/2006/table">
            <a:tbl>
              <a:tblPr/>
              <a:tblGrid>
                <a:gridCol w="4978400">
                  <a:extLst>
                    <a:ext uri="{9D8B030D-6E8A-4147-A177-3AD203B41FA5}">
                      <a16:colId xmlns:a16="http://schemas.microsoft.com/office/drawing/2014/main" val="2086472017"/>
                    </a:ext>
                  </a:extLst>
                </a:gridCol>
                <a:gridCol w="4978400">
                  <a:extLst>
                    <a:ext uri="{9D8B030D-6E8A-4147-A177-3AD203B41FA5}">
                      <a16:colId xmlns:a16="http://schemas.microsoft.com/office/drawing/2014/main" val="2512822226"/>
                    </a:ext>
                  </a:extLst>
                </a:gridCol>
                <a:gridCol w="4978400">
                  <a:extLst>
                    <a:ext uri="{9D8B030D-6E8A-4147-A177-3AD203B41FA5}">
                      <a16:colId xmlns:a16="http://schemas.microsoft.com/office/drawing/2014/main" val="2170321887"/>
                    </a:ext>
                  </a:extLst>
                </a:gridCol>
              </a:tblGrid>
              <a:tr h="247998">
                <a:tc>
                  <a:txBody>
                    <a:bodyPr/>
                    <a:lstStyle/>
                    <a:p>
                      <a:pPr>
                        <a:lnSpc>
                          <a:spcPct val="150000"/>
                        </a:lnSpc>
                      </a:pPr>
                      <a:r>
                        <a:rPr lang="en-ID" sz="2200">
                          <a:solidFill>
                            <a:schemeClr val="bg1"/>
                          </a:solidFill>
                        </a:rPr>
                        <a:t>Jenis Selector</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nSpc>
                          <a:spcPct val="150000"/>
                        </a:lnSpc>
                      </a:pPr>
                      <a:r>
                        <a:rPr lang="en-ID" sz="2200">
                          <a:solidFill>
                            <a:schemeClr val="bg1"/>
                          </a:solidFill>
                        </a:rPr>
                        <a:t>Contoh</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nSpc>
                          <a:spcPct val="150000"/>
                        </a:lnSpc>
                      </a:pPr>
                      <a:r>
                        <a:rPr lang="en-ID" sz="2200">
                          <a:solidFill>
                            <a:schemeClr val="bg1"/>
                          </a:solidFill>
                        </a:rPr>
                        <a:t>Penjelasan</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3262671055"/>
                  </a:ext>
                </a:extLst>
              </a:tr>
              <a:tr h="433996">
                <a:tc>
                  <a:txBody>
                    <a:bodyPr/>
                    <a:lstStyle/>
                    <a:p>
                      <a:pPr>
                        <a:lnSpc>
                          <a:spcPct val="150000"/>
                        </a:lnSpc>
                      </a:pPr>
                      <a:r>
                        <a:rPr lang="en-ID" sz="2200" b="1"/>
                        <a:t>Element</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p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semua elemen &lt;p&gt;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6540513"/>
                  </a:ext>
                </a:extLst>
              </a:tr>
              <a:tr h="433996">
                <a:tc>
                  <a:txBody>
                    <a:bodyPr/>
                    <a:lstStyle/>
                    <a:p>
                      <a:pPr>
                        <a:lnSpc>
                          <a:spcPct val="150000"/>
                        </a:lnSpc>
                      </a:pPr>
                      <a:r>
                        <a:rPr lang="en-ID" sz="2200" b="1"/>
                        <a:t>Class</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.judul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sv-SE" sz="2200"/>
                        <a:t>Menargetkan elemen dengan class="judul"</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4076253"/>
                  </a:ext>
                </a:extLst>
              </a:tr>
              <a:tr h="433996">
                <a:tc>
                  <a:txBody>
                    <a:bodyPr/>
                    <a:lstStyle/>
                    <a:p>
                      <a:pPr>
                        <a:lnSpc>
                          <a:spcPct val="150000"/>
                        </a:lnSpc>
                      </a:pPr>
                      <a:r>
                        <a:rPr lang="en-ID" sz="2200" b="1"/>
                        <a:t>ID</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#header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elemen dengan id="header"</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844120"/>
                  </a:ext>
                </a:extLst>
              </a:tr>
              <a:tr h="433996">
                <a:tc>
                  <a:txBody>
                    <a:bodyPr/>
                    <a:lstStyle/>
                    <a:p>
                      <a:pPr>
                        <a:lnSpc>
                          <a:spcPct val="150000"/>
                        </a:lnSpc>
                      </a:pPr>
                      <a:r>
                        <a:rPr lang="en-ID" sz="2200" b="1"/>
                        <a:t>Universal</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semua elemen</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3376525"/>
                  </a:ext>
                </a:extLst>
              </a:tr>
              <a:tr h="433996">
                <a:tc>
                  <a:txBody>
                    <a:bodyPr/>
                    <a:lstStyle/>
                    <a:p>
                      <a:pPr>
                        <a:lnSpc>
                          <a:spcPct val="150000"/>
                        </a:lnSpc>
                      </a:pPr>
                      <a:r>
                        <a:rPr lang="en-ID" sz="2200" b="1"/>
                        <a:t>Group</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h1, h2, p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beberapa elemen sekaligus</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8200024"/>
                  </a:ext>
                </a:extLst>
              </a:tr>
              <a:tr h="433996">
                <a:tc>
                  <a:txBody>
                    <a:bodyPr/>
                    <a:lstStyle/>
                    <a:p>
                      <a:pPr>
                        <a:lnSpc>
                          <a:spcPct val="150000"/>
                        </a:lnSpc>
                      </a:pPr>
                      <a:r>
                        <a:rPr lang="en-ID" sz="2200" b="1"/>
                        <a:t>Attribute</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input[type="text"]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elemen berdasarkan atribut</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1397051"/>
                  </a:ext>
                </a:extLst>
              </a:tr>
              <a:tr h="433996">
                <a:tc>
                  <a:txBody>
                    <a:bodyPr/>
                    <a:lstStyle/>
                    <a:p>
                      <a:pPr>
                        <a:lnSpc>
                          <a:spcPct val="150000"/>
                        </a:lnSpc>
                      </a:pPr>
                      <a:r>
                        <a:rPr lang="en-ID" sz="2200" b="1"/>
                        <a:t>Descendant</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.box p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&lt;p&gt; di dalam .box</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876280"/>
                  </a:ext>
                </a:extLst>
              </a:tr>
              <a:tr h="619995">
                <a:tc>
                  <a:txBody>
                    <a:bodyPr/>
                    <a:lstStyle/>
                    <a:p>
                      <a:pPr>
                        <a:lnSpc>
                          <a:spcPct val="150000"/>
                        </a:lnSpc>
                      </a:pPr>
                      <a:r>
                        <a:rPr lang="en-ID" sz="2200" b="1"/>
                        <a:t>Pseudo-class</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a:hover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elemen saat dalam kondisi khusus (hover, focus, dll)</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1778142"/>
                  </a:ext>
                </a:extLst>
              </a:tr>
              <a:tr h="619995">
                <a:tc>
                  <a:txBody>
                    <a:bodyPr/>
                    <a:lstStyle/>
                    <a:p>
                      <a:pPr>
                        <a:lnSpc>
                          <a:spcPct val="150000"/>
                        </a:lnSpc>
                      </a:pPr>
                      <a:r>
                        <a:rPr lang="en-ID" sz="2200" b="1"/>
                        <a:t>Pseudo-element</a:t>
                      </a:r>
                      <a:endParaRPr lang="en-ID" sz="2200"/>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p::first-line {}</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ID" sz="2200"/>
                        <a:t>Menargetkan bagian tertentu dari elemen (misalnya: baris pertama)</a:t>
                      </a:r>
                    </a:p>
                  </a:txBody>
                  <a:tcPr marL="61999" marR="61999" marT="31000" marB="31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749600"/>
                  </a:ext>
                </a:extLst>
              </a:tr>
            </a:tbl>
          </a:graphicData>
        </a:graphic>
      </p:graphicFrame>
    </p:spTree>
    <p:extLst>
      <p:ext uri="{BB962C8B-B14F-4D97-AF65-F5344CB8AC3E}">
        <p14:creationId xmlns:p14="http://schemas.microsoft.com/office/powerpoint/2010/main" val="7249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E6DC0-503F-5C44-A0C3-55D3EF1EBC41}"/>
            </a:ext>
          </a:extLst>
        </p:cNvPr>
        <p:cNvGrpSpPr/>
        <p:nvPr/>
      </p:nvGrpSpPr>
      <p:grpSpPr>
        <a:xfrm>
          <a:off x="0" y="0"/>
          <a:ext cx="0" cy="0"/>
          <a:chOff x="0" y="0"/>
          <a:chExt cx="0" cy="0"/>
        </a:xfrm>
      </p:grpSpPr>
      <p:grpSp>
        <p:nvGrpSpPr>
          <p:cNvPr id="2" name="Group 6">
            <a:extLst>
              <a:ext uri="{FF2B5EF4-FFF2-40B4-BE49-F238E27FC236}">
                <a16:creationId xmlns:a16="http://schemas.microsoft.com/office/drawing/2014/main" id="{849EED0B-B387-2300-7594-31441AB33F23}"/>
              </a:ext>
            </a:extLst>
          </p:cNvPr>
          <p:cNvGrpSpPr/>
          <p:nvPr/>
        </p:nvGrpSpPr>
        <p:grpSpPr>
          <a:xfrm>
            <a:off x="838200" y="419100"/>
            <a:ext cx="11342314" cy="1371600"/>
            <a:chOff x="44003" y="235593"/>
            <a:chExt cx="15123085" cy="1828799"/>
          </a:xfrm>
        </p:grpSpPr>
        <p:sp>
          <p:nvSpPr>
            <p:cNvPr id="5" name="AutoShape 7">
              <a:extLst>
                <a:ext uri="{FF2B5EF4-FFF2-40B4-BE49-F238E27FC236}">
                  <a16:creationId xmlns:a16="http://schemas.microsoft.com/office/drawing/2014/main" id="{BCA38467-9C62-8A08-6A3D-F1F78FCD20EA}"/>
                </a:ext>
              </a:extLst>
            </p:cNvPr>
            <p:cNvSpPr/>
            <p:nvPr/>
          </p:nvSpPr>
          <p:spPr>
            <a:xfrm>
              <a:off x="64167" y="1944771"/>
              <a:ext cx="11111573" cy="119621"/>
            </a:xfrm>
            <a:prstGeom prst="rect">
              <a:avLst/>
            </a:prstGeom>
            <a:solidFill>
              <a:srgbClr val="191919"/>
            </a:solidFill>
          </p:spPr>
        </p:sp>
        <p:sp>
          <p:nvSpPr>
            <p:cNvPr id="7" name="TextBox 8">
              <a:extLst>
                <a:ext uri="{FF2B5EF4-FFF2-40B4-BE49-F238E27FC236}">
                  <a16:creationId xmlns:a16="http://schemas.microsoft.com/office/drawing/2014/main" id="{4D4432EB-A8B5-8BE1-2FFE-9024A1B47170}"/>
                </a:ext>
              </a:extLst>
            </p:cNvPr>
            <p:cNvSpPr txBox="1"/>
            <p:nvPr/>
          </p:nvSpPr>
          <p:spPr>
            <a:xfrm>
              <a:off x="44003" y="235593"/>
              <a:ext cx="15123085" cy="1317369"/>
            </a:xfrm>
            <a:prstGeom prst="rect">
              <a:avLst/>
            </a:prstGeom>
          </p:spPr>
          <p:txBody>
            <a:bodyPr wrap="square" lIns="0" tIns="0" rIns="0" bIns="0" rtlCol="0" anchor="t">
              <a:spAutoFit/>
            </a:bodyPr>
            <a:lstStyle/>
            <a:p>
              <a:pPr>
                <a:lnSpc>
                  <a:spcPts val="8320"/>
                </a:lnSpc>
              </a:pPr>
              <a:r>
                <a:rPr lang="en-US" sz="6500">
                  <a:solidFill>
                    <a:srgbClr val="191919"/>
                  </a:solidFill>
                  <a:latin typeface="Arial" panose="020B0604020202020204" pitchFamily="34" charset="0"/>
                  <a:cs typeface="Arial" panose="020B0604020202020204" pitchFamily="34" charset="0"/>
                </a:rPr>
                <a:t>Properti Dasar CSS</a:t>
              </a:r>
              <a:endParaRPr lang="en-US" sz="6500" dirty="0">
                <a:solidFill>
                  <a:srgbClr val="191919"/>
                </a:solidFill>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7E15B98E-CD17-5300-586F-9304D0489123}"/>
              </a:ext>
            </a:extLst>
          </p:cNvPr>
          <p:cNvSpPr txBox="1"/>
          <p:nvPr/>
        </p:nvSpPr>
        <p:spPr>
          <a:xfrm>
            <a:off x="853323" y="1961568"/>
            <a:ext cx="7300077" cy="1569660"/>
          </a:xfrm>
          <a:prstGeom prst="rect">
            <a:avLst/>
          </a:prstGeom>
          <a:noFill/>
        </p:spPr>
        <p:txBody>
          <a:bodyPr wrap="square" rtlCol="0">
            <a:spAutoFit/>
          </a:bodyPr>
          <a:lstStyle/>
          <a:p>
            <a:pPr algn="just"/>
            <a:r>
              <a:rPr lang="en-US" sz="2400" b="1">
                <a:latin typeface="Anonymous Pro"/>
              </a:rPr>
              <a:t>Warna (Colors):</a:t>
            </a:r>
          </a:p>
          <a:p>
            <a:pPr algn="just"/>
            <a:endParaRPr lang="en-ID" sz="2400" b="1">
              <a:latin typeface="Anonymous Pro"/>
            </a:endParaRPr>
          </a:p>
          <a:p>
            <a:pPr marL="457200" indent="-457200" algn="just">
              <a:buFont typeface="Arial" panose="020B0604020202020204" pitchFamily="34" charset="0"/>
              <a:buChar char="•"/>
            </a:pPr>
            <a:r>
              <a:rPr lang="en-ID" sz="2400">
                <a:latin typeface="Anonymous Pro"/>
              </a:rPr>
              <a:t>color -&gt; mengatur warna teks</a:t>
            </a:r>
          </a:p>
          <a:p>
            <a:pPr marL="457200" indent="-457200" algn="just">
              <a:buFont typeface="Arial" panose="020B0604020202020204" pitchFamily="34" charset="0"/>
              <a:buChar char="•"/>
            </a:pPr>
            <a:r>
              <a:rPr lang="en-ID" sz="2400">
                <a:latin typeface="Anonymous Pro"/>
              </a:rPr>
              <a:t>Background-color -&gt; mengatur warna background</a:t>
            </a:r>
          </a:p>
        </p:txBody>
      </p:sp>
      <p:sp>
        <p:nvSpPr>
          <p:cNvPr id="12" name="TextBox 11">
            <a:extLst>
              <a:ext uri="{FF2B5EF4-FFF2-40B4-BE49-F238E27FC236}">
                <a16:creationId xmlns:a16="http://schemas.microsoft.com/office/drawing/2014/main" id="{7F06257E-1D7E-77CE-8013-09B3444C6C36}"/>
              </a:ext>
            </a:extLst>
          </p:cNvPr>
          <p:cNvSpPr txBox="1"/>
          <p:nvPr/>
        </p:nvSpPr>
        <p:spPr>
          <a:xfrm>
            <a:off x="1356355" y="4112448"/>
            <a:ext cx="6644645" cy="1569660"/>
          </a:xfrm>
          <a:prstGeom prst="rect">
            <a:avLst/>
          </a:prstGeom>
          <a:noFill/>
        </p:spPr>
        <p:txBody>
          <a:bodyPr wrap="square" rtlCol="0">
            <a:spAutoFit/>
          </a:bodyPr>
          <a:lstStyle/>
          <a:p>
            <a:pPr algn="just"/>
            <a:r>
              <a:rPr lang="en-US" sz="2400">
                <a:latin typeface="Anonymous Pro"/>
              </a:rPr>
              <a:t>Bisa menggunakan:</a:t>
            </a:r>
          </a:p>
          <a:p>
            <a:pPr marL="457200" indent="-457200" algn="just">
              <a:buFont typeface="Arial" panose="020B0604020202020204" pitchFamily="34" charset="0"/>
              <a:buChar char="•"/>
            </a:pPr>
            <a:r>
              <a:rPr lang="en-US" sz="2400">
                <a:latin typeface="Anonymous Pro"/>
              </a:rPr>
              <a:t>Nama warna (red, blue)</a:t>
            </a:r>
          </a:p>
          <a:p>
            <a:pPr marL="457200" indent="-457200" algn="just">
              <a:buFont typeface="Arial" panose="020B0604020202020204" pitchFamily="34" charset="0"/>
              <a:buChar char="•"/>
            </a:pPr>
            <a:r>
              <a:rPr lang="en-US" sz="2400">
                <a:latin typeface="Anonymous Pro"/>
              </a:rPr>
              <a:t>Hex (#ff0000)</a:t>
            </a:r>
          </a:p>
          <a:p>
            <a:pPr marL="457200" indent="-457200" algn="just">
              <a:buFont typeface="Arial" panose="020B0604020202020204" pitchFamily="34" charset="0"/>
              <a:buChar char="•"/>
            </a:pPr>
            <a:r>
              <a:rPr lang="en-US" sz="2400">
                <a:latin typeface="Anonymous Pro"/>
              </a:rPr>
              <a:t>RGB (rgb(255, 0, 0))</a:t>
            </a:r>
            <a:endParaRPr lang="en-ID" sz="2400">
              <a:latin typeface="Anonymous Pro"/>
            </a:endParaRPr>
          </a:p>
        </p:txBody>
      </p:sp>
      <p:sp>
        <p:nvSpPr>
          <p:cNvPr id="16" name="TextBox 15">
            <a:extLst>
              <a:ext uri="{FF2B5EF4-FFF2-40B4-BE49-F238E27FC236}">
                <a16:creationId xmlns:a16="http://schemas.microsoft.com/office/drawing/2014/main" id="{C5849D20-6D80-E1D4-A0F8-01505C64659C}"/>
              </a:ext>
            </a:extLst>
          </p:cNvPr>
          <p:cNvSpPr txBox="1"/>
          <p:nvPr/>
        </p:nvSpPr>
        <p:spPr>
          <a:xfrm>
            <a:off x="9448800" y="2042130"/>
            <a:ext cx="15661295" cy="2308324"/>
          </a:xfrm>
          <a:prstGeom prst="rect">
            <a:avLst/>
          </a:prstGeom>
          <a:noFill/>
        </p:spPr>
        <p:txBody>
          <a:bodyPr wrap="square" rtlCol="0">
            <a:spAutoFit/>
          </a:bodyPr>
          <a:lstStyle/>
          <a:p>
            <a:pPr algn="just"/>
            <a:r>
              <a:rPr lang="en-US" sz="2400" b="1">
                <a:latin typeface="Anonymous Pro"/>
              </a:rPr>
              <a:t>Text Styling:</a:t>
            </a:r>
          </a:p>
          <a:p>
            <a:pPr algn="just"/>
            <a:endParaRPr lang="en-ID" sz="2400" b="1">
              <a:latin typeface="Anonymous Pro"/>
            </a:endParaRPr>
          </a:p>
          <a:p>
            <a:pPr marL="457200" indent="-457200" algn="just">
              <a:buFont typeface="Arial" panose="020B0604020202020204" pitchFamily="34" charset="0"/>
              <a:buChar char="•"/>
            </a:pPr>
            <a:r>
              <a:rPr lang="en-ID" sz="2400">
                <a:latin typeface="Anonymous Pro"/>
              </a:rPr>
              <a:t>text-align -&gt; perataan teks (left, center, right, justify)</a:t>
            </a:r>
          </a:p>
          <a:p>
            <a:pPr marL="457200" indent="-457200" algn="just">
              <a:buFont typeface="Arial" panose="020B0604020202020204" pitchFamily="34" charset="0"/>
              <a:buChar char="•"/>
            </a:pPr>
            <a:r>
              <a:rPr lang="en-ID" sz="2400">
                <a:latin typeface="Anonymous Pro"/>
              </a:rPr>
              <a:t>text-decoration -&gt; dekorasi teks (underline, none, dsb)</a:t>
            </a:r>
          </a:p>
          <a:p>
            <a:pPr marL="457200" indent="-457200" algn="just">
              <a:buFont typeface="Arial" panose="020B0604020202020204" pitchFamily="34" charset="0"/>
              <a:buChar char="•"/>
            </a:pPr>
            <a:r>
              <a:rPr lang="en-ID" sz="2400">
                <a:latin typeface="Anonymous Pro"/>
              </a:rPr>
              <a:t>text-transform -&gt; bentuk huruf (lowercase, uppercase, dsb)</a:t>
            </a:r>
          </a:p>
          <a:p>
            <a:pPr marL="457200" indent="-457200" algn="just">
              <a:buFont typeface="Arial" panose="020B0604020202020204" pitchFamily="34" charset="0"/>
              <a:buChar char="•"/>
            </a:pPr>
            <a:r>
              <a:rPr lang="en-ID" sz="2400">
                <a:latin typeface="Anonymous Pro"/>
              </a:rPr>
              <a:t>font-style -&gt; gaya huruf (italic, normal, dsb)</a:t>
            </a:r>
          </a:p>
        </p:txBody>
      </p:sp>
      <p:sp>
        <p:nvSpPr>
          <p:cNvPr id="20" name="TextBox 19">
            <a:extLst>
              <a:ext uri="{FF2B5EF4-FFF2-40B4-BE49-F238E27FC236}">
                <a16:creationId xmlns:a16="http://schemas.microsoft.com/office/drawing/2014/main" id="{FE87573D-2D9A-CC29-0111-A76A0BAEEC14}"/>
              </a:ext>
            </a:extLst>
          </p:cNvPr>
          <p:cNvSpPr txBox="1"/>
          <p:nvPr/>
        </p:nvSpPr>
        <p:spPr>
          <a:xfrm>
            <a:off x="9448800" y="7783205"/>
            <a:ext cx="15661295" cy="461665"/>
          </a:xfrm>
          <a:prstGeom prst="rect">
            <a:avLst/>
          </a:prstGeom>
          <a:noFill/>
        </p:spPr>
        <p:txBody>
          <a:bodyPr wrap="square" rtlCol="0">
            <a:spAutoFit/>
          </a:bodyPr>
          <a:lstStyle/>
          <a:p>
            <a:pPr algn="just"/>
            <a:r>
              <a:rPr lang="en-US" sz="2400" b="1">
                <a:latin typeface="Anonymous Pro"/>
              </a:rPr>
              <a:t>Dan masih banyak lagi…</a:t>
            </a:r>
            <a:endParaRPr lang="en-ID" sz="2400" b="1">
              <a:latin typeface="Anonymous Pro"/>
            </a:endParaRPr>
          </a:p>
        </p:txBody>
      </p:sp>
      <p:sp>
        <p:nvSpPr>
          <p:cNvPr id="21" name="TextBox 20">
            <a:extLst>
              <a:ext uri="{FF2B5EF4-FFF2-40B4-BE49-F238E27FC236}">
                <a16:creationId xmlns:a16="http://schemas.microsoft.com/office/drawing/2014/main" id="{89AB61EF-823C-D6A1-F743-7C8186FFA5AF}"/>
              </a:ext>
            </a:extLst>
          </p:cNvPr>
          <p:cNvSpPr txBox="1"/>
          <p:nvPr/>
        </p:nvSpPr>
        <p:spPr>
          <a:xfrm>
            <a:off x="1018423" y="5936546"/>
            <a:ext cx="7134977" cy="2308324"/>
          </a:xfrm>
          <a:prstGeom prst="rect">
            <a:avLst/>
          </a:prstGeom>
          <a:noFill/>
        </p:spPr>
        <p:txBody>
          <a:bodyPr wrap="square" rtlCol="0">
            <a:spAutoFit/>
          </a:bodyPr>
          <a:lstStyle/>
          <a:p>
            <a:pPr algn="just"/>
            <a:r>
              <a:rPr lang="en-US" sz="2400" b="1">
                <a:latin typeface="Anonymous Pro"/>
              </a:rPr>
              <a:t>Font Styling:</a:t>
            </a:r>
          </a:p>
          <a:p>
            <a:pPr algn="just"/>
            <a:endParaRPr lang="en-ID" sz="2400" b="1">
              <a:latin typeface="Anonymous Pro"/>
            </a:endParaRPr>
          </a:p>
          <a:p>
            <a:pPr marL="457200" indent="-457200" algn="just">
              <a:buFont typeface="Arial" panose="020B0604020202020204" pitchFamily="34" charset="0"/>
              <a:buChar char="•"/>
            </a:pPr>
            <a:r>
              <a:rPr lang="en-ID" sz="2400">
                <a:latin typeface="Anonymous Pro"/>
              </a:rPr>
              <a:t>font-family -&gt; mengatur jenis huruf</a:t>
            </a:r>
          </a:p>
          <a:p>
            <a:pPr marL="457200" indent="-457200" algn="just">
              <a:buFont typeface="Arial" panose="020B0604020202020204" pitchFamily="34" charset="0"/>
              <a:buChar char="•"/>
            </a:pPr>
            <a:r>
              <a:rPr lang="en-ID" sz="2400">
                <a:latin typeface="Anonymous Pro"/>
              </a:rPr>
              <a:t>font-size -&gt; mengatur ukuran front</a:t>
            </a:r>
          </a:p>
          <a:p>
            <a:pPr marL="457200" indent="-457200" algn="just">
              <a:buFont typeface="Arial" panose="020B0604020202020204" pitchFamily="34" charset="0"/>
              <a:buChar char="•"/>
            </a:pPr>
            <a:r>
              <a:rPr lang="en-ID" sz="2400">
                <a:latin typeface="Anonymous Pro"/>
              </a:rPr>
              <a:t>font-weight -&gt; mengatur ketebalan font</a:t>
            </a:r>
          </a:p>
          <a:p>
            <a:pPr marL="457200" indent="-457200" algn="just">
              <a:buFont typeface="Arial" panose="020B0604020202020204" pitchFamily="34" charset="0"/>
              <a:buChar char="•"/>
            </a:pPr>
            <a:r>
              <a:rPr lang="en-ID" sz="2400">
                <a:latin typeface="Anonymous Pro"/>
              </a:rPr>
              <a:t>font-style -&gt; gaya huruf (italic, normal, dsb)</a:t>
            </a:r>
          </a:p>
        </p:txBody>
      </p:sp>
      <p:sp>
        <p:nvSpPr>
          <p:cNvPr id="23" name="TextBox 22">
            <a:extLst>
              <a:ext uri="{FF2B5EF4-FFF2-40B4-BE49-F238E27FC236}">
                <a16:creationId xmlns:a16="http://schemas.microsoft.com/office/drawing/2014/main" id="{6C50B27D-14B6-59F0-CF1A-D9974928E7A8}"/>
              </a:ext>
            </a:extLst>
          </p:cNvPr>
          <p:cNvSpPr txBox="1"/>
          <p:nvPr/>
        </p:nvSpPr>
        <p:spPr>
          <a:xfrm>
            <a:off x="9448800" y="4944374"/>
            <a:ext cx="8186598" cy="2677656"/>
          </a:xfrm>
          <a:prstGeom prst="rect">
            <a:avLst/>
          </a:prstGeom>
          <a:noFill/>
        </p:spPr>
        <p:txBody>
          <a:bodyPr wrap="square" rtlCol="0">
            <a:spAutoFit/>
          </a:bodyPr>
          <a:lstStyle/>
          <a:p>
            <a:pPr algn="just"/>
            <a:r>
              <a:rPr lang="en-US" sz="2400" b="1">
                <a:latin typeface="Anonymous Pro"/>
              </a:rPr>
              <a:t>Spasi &amp; ukuran</a:t>
            </a:r>
          </a:p>
          <a:p>
            <a:pPr algn="just"/>
            <a:endParaRPr lang="en-ID" sz="2400" b="1">
              <a:latin typeface="Anonymous Pro"/>
            </a:endParaRPr>
          </a:p>
          <a:p>
            <a:pPr marL="457200" indent="-457200" algn="just">
              <a:buFont typeface="Arial" panose="020B0604020202020204" pitchFamily="34" charset="0"/>
              <a:buChar char="•"/>
            </a:pPr>
            <a:r>
              <a:rPr lang="en-ID" sz="2400">
                <a:latin typeface="Anonymous Pro"/>
              </a:rPr>
              <a:t>width</a:t>
            </a:r>
          </a:p>
          <a:p>
            <a:pPr marL="457200" indent="-457200" algn="just">
              <a:buFont typeface="Arial" panose="020B0604020202020204" pitchFamily="34" charset="0"/>
              <a:buChar char="•"/>
            </a:pPr>
            <a:r>
              <a:rPr lang="en-ID" sz="2400">
                <a:latin typeface="Anonymous Pro"/>
              </a:rPr>
              <a:t>height</a:t>
            </a:r>
          </a:p>
          <a:p>
            <a:pPr marL="457200" indent="-457200" algn="just">
              <a:buFont typeface="Arial" panose="020B0604020202020204" pitchFamily="34" charset="0"/>
              <a:buChar char="•"/>
            </a:pPr>
            <a:r>
              <a:rPr lang="en-ID" sz="2400">
                <a:latin typeface="Anonymous Pro"/>
              </a:rPr>
              <a:t>padding</a:t>
            </a:r>
          </a:p>
          <a:p>
            <a:pPr marL="457200" indent="-457200" algn="just">
              <a:buFont typeface="Arial" panose="020B0604020202020204" pitchFamily="34" charset="0"/>
              <a:buChar char="•"/>
            </a:pPr>
            <a:r>
              <a:rPr lang="en-ID" sz="2400">
                <a:latin typeface="Anonymous Pro"/>
              </a:rPr>
              <a:t>margin</a:t>
            </a:r>
          </a:p>
          <a:p>
            <a:pPr marL="457200" indent="-457200" algn="just">
              <a:buFont typeface="Arial" panose="020B0604020202020204" pitchFamily="34" charset="0"/>
              <a:buChar char="•"/>
            </a:pPr>
            <a:endParaRPr lang="en-ID" sz="2400">
              <a:latin typeface="Anonymous Pro"/>
            </a:endParaRPr>
          </a:p>
        </p:txBody>
      </p:sp>
    </p:spTree>
    <p:extLst>
      <p:ext uri="{BB962C8B-B14F-4D97-AF65-F5344CB8AC3E}">
        <p14:creationId xmlns:p14="http://schemas.microsoft.com/office/powerpoint/2010/main" val="7708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P spid="20" grpId="0"/>
      <p:bldP spid="21" grpId="0"/>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3687</TotalTime>
  <Words>1215</Words>
  <Application>Microsoft Office PowerPoint</Application>
  <PresentationFormat>Custom</PresentationFormat>
  <Paragraphs>221</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Anonymous Pro</vt:lpstr>
      <vt:lpstr>Anonymous Pro Bold</vt:lpstr>
      <vt:lpstr>Arial</vt:lpstr>
      <vt:lpstr>Arial</vt:lpstr>
      <vt:lpstr>Calibri</vt:lpstr>
      <vt:lpstr>Cambria</vt:lpstr>
      <vt:lpstr>HelveticaNeue-CondensedBold</vt:lpstr>
      <vt:lpstr>Inter</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Mobile-first approach adalah strategi di mana desainer atau pengembang merancang website atau aplikasi mulai dari layar kecil, lalu menyesuaikannya untuk layar yang lebih besar.</vt:lpstr>
      <vt:lpstr>PowerPoint Presentation</vt:lpstr>
      <vt:lpstr>PowerPoint Presentation</vt:lpstr>
      <vt:lpstr>CSS breakpoints adalah titik ukuran layar tertentu yang digunakan untuk menentukan kapan desain atau layout website akan berubah agar lebih responsif sesuai ukuran perangkat pengguna (seperti smartphone, tablet, atau desktop). Breakpoints biasanya didefinisikan dalam media queries menggunakan ukuran layar berdasarkan piksel (pixels).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Architecture Presentation</dc:title>
  <dc:creator>Daffa</dc:creator>
  <cp:lastModifiedBy>Andi Daffa Liefalza</cp:lastModifiedBy>
  <cp:revision>131</cp:revision>
  <dcterms:created xsi:type="dcterms:W3CDTF">2006-08-16T00:00:00Z</dcterms:created>
  <dcterms:modified xsi:type="dcterms:W3CDTF">2025-05-04T20:15:01Z</dcterms:modified>
  <dc:identifier>DAEcW8dF6F8</dc:identifier>
</cp:coreProperties>
</file>