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270" r:id="rId5"/>
    <p:sldId id="261" r:id="rId6"/>
    <p:sldId id="262" r:id="rId7"/>
    <p:sldId id="267" r:id="rId8"/>
    <p:sldId id="269" r:id="rId9"/>
    <p:sldId id="263" r:id="rId10"/>
  </p:sldIdLst>
  <p:sldSz cx="9144000" cy="5143500" type="screen16x9"/>
  <p:notesSz cx="6858000" cy="9144000"/>
  <p:embeddedFontLst>
    <p:embeddedFont>
      <p:font typeface="Pathway Gothic One" panose="020B0604020202020204" charset="0"/>
      <p:regular r:id="rId12"/>
    </p:embeddedFont>
    <p:embeddedFont>
      <p:font typeface="Barlow Condensed" panose="020B0604020202020204" charset="0"/>
      <p:regular r:id="rId13"/>
      <p:bold r:id="rId14"/>
      <p:italic r:id="rId15"/>
      <p:boldItalic r:id="rId16"/>
    </p:embeddedFon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7F73F-C417-4982-AFF1-79F80D6BB5F4}">
  <a:tblStyle styleId="{7C67F73F-C417-4982-AFF1-79F80D6BB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bb7e9f0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bb7e9f0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87e58890c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87e58890c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a21db9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a21db9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92bdd5d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92bdd5d7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87e58890c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87e58890c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e2664b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e2664b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74000" y="1564500"/>
            <a:ext cx="3256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oncert One"/>
              <a:buNone/>
              <a:defRPr sz="4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74000" y="2886000"/>
            <a:ext cx="32568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13375" y="539500"/>
            <a:ext cx="76992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833750" y="1413850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2" hasCustomPrompt="1"/>
          </p:nvPr>
        </p:nvSpPr>
        <p:spPr>
          <a:xfrm>
            <a:off x="2518888" y="1504425"/>
            <a:ext cx="30456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/>
          <p:nvPr/>
        </p:nvSpPr>
        <p:spPr>
          <a:xfrm>
            <a:off x="1833750" y="2505825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 hasCustomPrompt="1"/>
          </p:nvPr>
        </p:nvSpPr>
        <p:spPr>
          <a:xfrm>
            <a:off x="2518888" y="2596400"/>
            <a:ext cx="30456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r>
              <a:t>xx%</a:t>
            </a:r>
          </a:p>
        </p:txBody>
      </p:sp>
      <p:sp>
        <p:nvSpPr>
          <p:cNvPr id="142" name="Google Shape;142;p21"/>
          <p:cNvSpPr/>
          <p:nvPr/>
        </p:nvSpPr>
        <p:spPr>
          <a:xfrm>
            <a:off x="1833750" y="3597800"/>
            <a:ext cx="5476500" cy="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4" hasCustomPrompt="1"/>
          </p:nvPr>
        </p:nvSpPr>
        <p:spPr>
          <a:xfrm>
            <a:off x="2518888" y="3688375"/>
            <a:ext cx="3045600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5707800" y="2010179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5707800" y="3120254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6"/>
          </p:nvPr>
        </p:nvSpPr>
        <p:spPr>
          <a:xfrm>
            <a:off x="5707800" y="4195079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465750" y="535700"/>
            <a:ext cx="858900" cy="85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96600" y="1980900"/>
            <a:ext cx="36249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457850" y="737300"/>
            <a:ext cx="858900" cy="4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381300" y="2745900"/>
            <a:ext cx="30399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4595900"/>
            <a:ext cx="9144000" cy="5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298225" y="2583174"/>
            <a:ext cx="254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5303873" y="2583174"/>
            <a:ext cx="254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49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473125" y="2889400"/>
            <a:ext cx="21921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478773" y="2889400"/>
            <a:ext cx="219210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4595900"/>
            <a:ext cx="9144000" cy="5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286075" y="3305600"/>
            <a:ext cx="27132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20200" y="539500"/>
            <a:ext cx="38517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20199" y="2035875"/>
            <a:ext cx="33849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827700" y="1708300"/>
            <a:ext cx="522000" cy="52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827700" y="3239850"/>
            <a:ext cx="522000" cy="522000"/>
          </a:xfrm>
          <a:prstGeom prst="roundRect">
            <a:avLst>
              <a:gd name="adj" fmla="val 209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656275" y="1708300"/>
            <a:ext cx="522000" cy="52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3656275" y="3239850"/>
            <a:ext cx="522000" cy="52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477875" y="1708300"/>
            <a:ext cx="522000" cy="52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477875" y="3239850"/>
            <a:ext cx="522000" cy="522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20200" y="223030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0200" y="2538697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3541788" y="223030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3541788" y="2538686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 hasCustomPrompt="1"/>
          </p:nvPr>
        </p:nvSpPr>
        <p:spPr>
          <a:xfrm>
            <a:off x="3649300" y="178675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5"/>
          </p:nvPr>
        </p:nvSpPr>
        <p:spPr>
          <a:xfrm>
            <a:off x="6363375" y="223030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6"/>
          </p:nvPr>
        </p:nvSpPr>
        <p:spPr>
          <a:xfrm>
            <a:off x="6363375" y="2538700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/>
          </p:nvPr>
        </p:nvSpPr>
        <p:spPr>
          <a:xfrm>
            <a:off x="720200" y="375380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720200" y="4062197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 hasCustomPrompt="1"/>
          </p:nvPr>
        </p:nvSpPr>
        <p:spPr>
          <a:xfrm>
            <a:off x="827700" y="178675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/>
          </p:nvPr>
        </p:nvSpPr>
        <p:spPr>
          <a:xfrm>
            <a:off x="3541788" y="375380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3541788" y="4062186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 hasCustomPrompt="1"/>
          </p:nvPr>
        </p:nvSpPr>
        <p:spPr>
          <a:xfrm>
            <a:off x="6470900" y="178675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6"/>
          </p:nvPr>
        </p:nvSpPr>
        <p:spPr>
          <a:xfrm>
            <a:off x="6363375" y="3761850"/>
            <a:ext cx="2066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athway Gothic One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7"/>
          </p:nvPr>
        </p:nvSpPr>
        <p:spPr>
          <a:xfrm>
            <a:off x="6363375" y="4070250"/>
            <a:ext cx="1775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38589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9" hasCustomPrompt="1"/>
          </p:nvPr>
        </p:nvSpPr>
        <p:spPr>
          <a:xfrm>
            <a:off x="3649300" y="331830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0" hasCustomPrompt="1"/>
          </p:nvPr>
        </p:nvSpPr>
        <p:spPr>
          <a:xfrm>
            <a:off x="827700" y="331830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1" hasCustomPrompt="1"/>
          </p:nvPr>
        </p:nvSpPr>
        <p:spPr>
          <a:xfrm>
            <a:off x="6470900" y="3318300"/>
            <a:ext cx="522000" cy="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201" y="2230300"/>
            <a:ext cx="1875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720200" y="2538575"/>
            <a:ext cx="18750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/>
          </p:nvPr>
        </p:nvSpPr>
        <p:spPr>
          <a:xfrm>
            <a:off x="3634501" y="2230300"/>
            <a:ext cx="1875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634500" y="2538700"/>
            <a:ext cx="18750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4"/>
          </p:nvPr>
        </p:nvSpPr>
        <p:spPr>
          <a:xfrm>
            <a:off x="6548800" y="2230300"/>
            <a:ext cx="188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548800" y="2538700"/>
            <a:ext cx="1881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3858900" cy="56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rot="-5400000">
            <a:off x="4307850" y="288750"/>
            <a:ext cx="546900" cy="91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75" y="539500"/>
            <a:ext cx="76992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5" r:id="rId9"/>
    <p:sldLayoutId id="2147483667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2895">
          <p15:clr>
            <a:srgbClr val="EA4335"/>
          </p15:clr>
        </p15:guide>
        <p15:guide id="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ctrTitle"/>
          </p:nvPr>
        </p:nvSpPr>
        <p:spPr>
          <a:xfrm>
            <a:off x="4916296" y="1248606"/>
            <a:ext cx="3504487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“EDUCATIVE”</a:t>
            </a:r>
            <a:br>
              <a:rPr lang="en" dirty="0" smtClean="0"/>
            </a:br>
            <a:r>
              <a:rPr lang="en" dirty="0" smtClean="0"/>
              <a:t>EDUCATION &amp; CREATIVITY FOR </a:t>
            </a:r>
            <a:r>
              <a:rPr lang="en-US" dirty="0"/>
              <a:t>VACCINATION</a:t>
            </a:r>
            <a:endParaRPr dirty="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165687" y="3421248"/>
            <a:ext cx="3256322" cy="84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Daffa</a:t>
            </a:r>
            <a:r>
              <a:rPr lang="en-US" dirty="0" smtClean="0"/>
              <a:t> Muhammad </a:t>
            </a:r>
            <a:r>
              <a:rPr lang="en-US" dirty="0" err="1" smtClean="0"/>
              <a:t>Ardian</a:t>
            </a: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17110210324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 21-4C</a:t>
            </a:r>
            <a:endParaRPr dirty="0"/>
          </a:p>
        </p:txBody>
      </p:sp>
      <p:sp>
        <p:nvSpPr>
          <p:cNvPr id="163" name="Google Shape;163;p26"/>
          <p:cNvSpPr/>
          <p:nvPr/>
        </p:nvSpPr>
        <p:spPr>
          <a:xfrm>
            <a:off x="5779747" y="3381948"/>
            <a:ext cx="2524800" cy="7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t="9742" r="2066" b="2483"/>
          <a:stretch/>
        </p:blipFill>
        <p:spPr>
          <a:xfrm>
            <a:off x="720200" y="0"/>
            <a:ext cx="3823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38589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DAFTAR ISI</a:t>
            </a:r>
            <a:endParaRPr dirty="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20200" y="2230300"/>
            <a:ext cx="20667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2"/>
          </p:nvPr>
        </p:nvSpPr>
        <p:spPr>
          <a:xfrm>
            <a:off x="3541788" y="2230300"/>
            <a:ext cx="20667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Situation Analysis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5"/>
          </p:nvPr>
        </p:nvSpPr>
        <p:spPr>
          <a:xfrm>
            <a:off x="6363375" y="2230300"/>
            <a:ext cx="20667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7"/>
          </p:nvPr>
        </p:nvSpPr>
        <p:spPr>
          <a:xfrm>
            <a:off x="720200" y="3753800"/>
            <a:ext cx="2246024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&amp; Tactics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19"/>
          </p:nvPr>
        </p:nvSpPr>
        <p:spPr>
          <a:xfrm>
            <a:off x="3649300" y="331830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idx="13"/>
          </p:nvPr>
        </p:nvSpPr>
        <p:spPr>
          <a:xfrm>
            <a:off x="3541788" y="3753800"/>
            <a:ext cx="20667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Public</a:t>
            </a: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16"/>
          </p:nvPr>
        </p:nvSpPr>
        <p:spPr>
          <a:xfrm>
            <a:off x="6363375" y="3761850"/>
            <a:ext cx="20667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Budget</a:t>
            </a:r>
            <a:r>
              <a:rPr lang="en-US" dirty="0" smtClean="0"/>
              <a:t> &amp; Evaluation</a:t>
            </a:r>
            <a:endParaRPr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title" idx="20"/>
          </p:nvPr>
        </p:nvSpPr>
        <p:spPr>
          <a:xfrm>
            <a:off x="827700" y="331830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21"/>
          </p:nvPr>
        </p:nvSpPr>
        <p:spPr>
          <a:xfrm>
            <a:off x="6470900" y="331830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 idx="4"/>
          </p:nvPr>
        </p:nvSpPr>
        <p:spPr>
          <a:xfrm>
            <a:off x="3649300" y="178675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9"/>
          </p:nvPr>
        </p:nvSpPr>
        <p:spPr>
          <a:xfrm>
            <a:off x="827700" y="178675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15"/>
          </p:nvPr>
        </p:nvSpPr>
        <p:spPr>
          <a:xfrm>
            <a:off x="6470900" y="1786750"/>
            <a:ext cx="5220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6205650" y="2223750"/>
            <a:ext cx="5162100" cy="7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822075" y="1040500"/>
            <a:ext cx="25722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l="22174" r="14578"/>
          <a:stretch/>
        </p:blipFill>
        <p:spPr>
          <a:xfrm>
            <a:off x="0" y="0"/>
            <a:ext cx="4125951" cy="4596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796600" y="1291266"/>
            <a:ext cx="36249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BACKGROUND</a:t>
            </a:r>
            <a:endParaRPr sz="3200"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>
            <a:off x="4359900" y="1952189"/>
            <a:ext cx="40613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Pandemi Covid-19 tentunya sangat berdampak di berbagai bidang, salah satunya pendidikan. </a:t>
            </a:r>
            <a:r>
              <a:rPr lang="en-US" sz="1200" dirty="0" smtClean="0"/>
              <a:t>K</a:t>
            </a:r>
            <a:r>
              <a:rPr lang="en" sz="1200" dirty="0" smtClean="0"/>
              <a:t>egiatan belajar mengajar pun terkena dampak yang cukup signifikan akibat Pandemi Covid-19 sehingga kegiatan belajar mengajar dengan tatap muka menjadi terhambat hingga dialihkan menggunakan </a:t>
            </a:r>
            <a:r>
              <a:rPr lang="en" sz="1200" dirty="0" smtClean="0"/>
              <a:t>metode </a:t>
            </a:r>
            <a:r>
              <a:rPr lang="en" sz="1200" dirty="0" smtClean="0"/>
              <a:t>belajar Online (Daring). Vaksinasi merupakan salah satu pilihan yang tepat dalam rangka menanggulangi kasus tersebut. </a:t>
            </a:r>
            <a:r>
              <a:rPr lang="en-US" sz="1200" dirty="0" smtClean="0"/>
              <a:t>D</a:t>
            </a:r>
            <a:r>
              <a:rPr lang="en" sz="1200" dirty="0" smtClean="0"/>
              <a:t>engan melakukan Vaksinasi, Imun atau kekebalan tubuh menjadi tidak rentan terhadap Virus Covid-19 dan memiliki antibodi yang lebih optimal. </a:t>
            </a:r>
            <a:r>
              <a:rPr lang="en-US" sz="1200" dirty="0" smtClean="0"/>
              <a:t>U</a:t>
            </a:r>
            <a:r>
              <a:rPr lang="en" sz="1200" dirty="0" smtClean="0"/>
              <a:t>ntuk itu, edukasi mengenai pentingnya vaksinasi sangat diperlukan dalam meningkatkan </a:t>
            </a:r>
            <a:r>
              <a:rPr lang="en" sz="1200" i="1" dirty="0" smtClean="0"/>
              <a:t>Awareness</a:t>
            </a:r>
            <a:r>
              <a:rPr lang="en" sz="1200" dirty="0" smtClean="0"/>
              <a:t> masyarakat terhadap pentingnya Vaksinasi. </a:t>
            </a:r>
            <a:endParaRPr sz="1200" dirty="0"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2"/>
          </p:nvPr>
        </p:nvSpPr>
        <p:spPr>
          <a:xfrm>
            <a:off x="7457850" y="722432"/>
            <a:ext cx="8589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229814" y="1933062"/>
            <a:ext cx="208703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 idx="3"/>
          </p:nvPr>
        </p:nvSpPr>
        <p:spPr>
          <a:xfrm>
            <a:off x="713225" y="145497"/>
            <a:ext cx="749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SITUATION ANALYSIS</a:t>
            </a:r>
            <a:endParaRPr dirty="0"/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1298225" y="1579584"/>
            <a:ext cx="254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2"/>
          </p:nvPr>
        </p:nvSpPr>
        <p:spPr>
          <a:xfrm>
            <a:off x="5303873" y="1609320"/>
            <a:ext cx="254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ubTitle" idx="1"/>
          </p:nvPr>
        </p:nvSpPr>
        <p:spPr>
          <a:xfrm>
            <a:off x="797686" y="1885810"/>
            <a:ext cx="3566480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Mengedukasi Publik mengenai pentingnya Vaksinasi di era Pandemi Covid-19 dengan program-program yang unik dan kreatif</a:t>
            </a:r>
            <a:endParaRPr dirty="0"/>
          </a:p>
        </p:txBody>
      </p:sp>
      <p:sp>
        <p:nvSpPr>
          <p:cNvPr id="427" name="Google Shape;427;p40"/>
          <p:cNvSpPr txBox="1">
            <a:spLocks noGrp="1"/>
          </p:cNvSpPr>
          <p:nvPr>
            <p:ph type="subTitle" idx="4"/>
          </p:nvPr>
        </p:nvSpPr>
        <p:spPr>
          <a:xfrm>
            <a:off x="4181280" y="1893244"/>
            <a:ext cx="4779834" cy="11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Keterbatasan dalam memberikan edukasi kepada </a:t>
            </a:r>
            <a:r>
              <a:rPr lang="en" dirty="0"/>
              <a:t>m</a:t>
            </a:r>
            <a:r>
              <a:rPr lang="en" dirty="0" smtClean="0"/>
              <a:t>asyarakat yang bersifat apatis dapat mempersulit peningkatatan </a:t>
            </a:r>
            <a:r>
              <a:rPr lang="en" i="1" dirty="0" smtClean="0"/>
              <a:t>Awareness </a:t>
            </a:r>
            <a:r>
              <a:rPr lang="en" dirty="0" smtClean="0"/>
              <a:t>program edukasi</a:t>
            </a:r>
            <a:endParaRPr dirty="0"/>
          </a:p>
        </p:txBody>
      </p:sp>
      <p:sp>
        <p:nvSpPr>
          <p:cNvPr id="428" name="Google Shape;428;p40"/>
          <p:cNvSpPr/>
          <p:nvPr/>
        </p:nvSpPr>
        <p:spPr>
          <a:xfrm>
            <a:off x="819539" y="676233"/>
            <a:ext cx="28743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2286425" y="1014085"/>
            <a:ext cx="565500" cy="565500"/>
          </a:xfrm>
          <a:prstGeom prst="roundRect">
            <a:avLst>
              <a:gd name="adj" fmla="val 0"/>
            </a:avLst>
          </a:prstGeom>
          <a:solidFill>
            <a:srgbClr val="FDA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6292075" y="1043821"/>
            <a:ext cx="565500" cy="565500"/>
          </a:xfrm>
          <a:prstGeom prst="roundRect">
            <a:avLst>
              <a:gd name="adj" fmla="val 0"/>
            </a:avLst>
          </a:prstGeom>
          <a:solidFill>
            <a:srgbClr val="FDA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40"/>
          <p:cNvGrpSpPr/>
          <p:nvPr/>
        </p:nvGrpSpPr>
        <p:grpSpPr>
          <a:xfrm>
            <a:off x="2399558" y="1127202"/>
            <a:ext cx="339253" cy="339253"/>
            <a:chOff x="1492675" y="4992125"/>
            <a:chExt cx="481825" cy="481825"/>
          </a:xfrm>
        </p:grpSpPr>
        <p:sp>
          <p:nvSpPr>
            <p:cNvPr id="432" name="Google Shape;432;p4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6405200" y="1156938"/>
            <a:ext cx="339253" cy="339253"/>
            <a:chOff x="2085525" y="4992125"/>
            <a:chExt cx="481825" cy="481825"/>
          </a:xfrm>
        </p:grpSpPr>
        <p:sp>
          <p:nvSpPr>
            <p:cNvPr id="435" name="Google Shape;435;p4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424;p40"/>
          <p:cNvSpPr txBox="1">
            <a:spLocks/>
          </p:cNvSpPr>
          <p:nvPr/>
        </p:nvSpPr>
        <p:spPr>
          <a:xfrm>
            <a:off x="1298225" y="3321164"/>
            <a:ext cx="254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000" b="1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25" name="Google Shape;425;p40"/>
          <p:cNvSpPr txBox="1">
            <a:spLocks/>
          </p:cNvSpPr>
          <p:nvPr/>
        </p:nvSpPr>
        <p:spPr>
          <a:xfrm>
            <a:off x="5318741" y="3343466"/>
            <a:ext cx="2541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000" b="1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 Condensed"/>
              <a:buNone/>
              <a:defRPr sz="2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26" name="Google Shape;426;p40"/>
          <p:cNvSpPr txBox="1">
            <a:spLocks/>
          </p:cNvSpPr>
          <p:nvPr/>
        </p:nvSpPr>
        <p:spPr>
          <a:xfrm>
            <a:off x="237895" y="3597654"/>
            <a:ext cx="4726754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ditengah</a:t>
            </a:r>
            <a:r>
              <a:rPr lang="en-US" dirty="0" smtClean="0"/>
              <a:t> </a:t>
            </a:r>
            <a:r>
              <a:rPr lang="en-US" dirty="0" err="1" smtClean="0"/>
              <a:t>Pandemi</a:t>
            </a:r>
            <a:r>
              <a:rPr lang="en-US" dirty="0" smtClean="0"/>
              <a:t> Covid-19,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penanggulangan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Virus Covid-19</a:t>
            </a:r>
            <a:endParaRPr lang="en-US" dirty="0"/>
          </a:p>
        </p:txBody>
      </p:sp>
      <p:sp>
        <p:nvSpPr>
          <p:cNvPr id="27" name="Google Shape;427;p40"/>
          <p:cNvSpPr txBox="1">
            <a:spLocks/>
          </p:cNvSpPr>
          <p:nvPr/>
        </p:nvSpPr>
        <p:spPr>
          <a:xfrm>
            <a:off x="4720698" y="3598126"/>
            <a:ext cx="4073898" cy="115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akomodasi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 yang </a:t>
            </a:r>
            <a:r>
              <a:rPr lang="en-US" dirty="0" err="1" smtClean="0"/>
              <a:t>menyebabkan</a:t>
            </a:r>
            <a:r>
              <a:rPr lang="en-US" dirty="0"/>
              <a:t> </a:t>
            </a:r>
            <a:r>
              <a:rPr lang="en-US" dirty="0" smtClean="0"/>
              <a:t>factor </a:t>
            </a:r>
            <a:r>
              <a:rPr lang="en-US" dirty="0" err="1" smtClean="0"/>
              <a:t>risiko</a:t>
            </a:r>
            <a:r>
              <a:rPr lang="en-US" dirty="0" smtClean="0"/>
              <a:t> program </a:t>
            </a:r>
            <a:r>
              <a:rPr lang="en-US" dirty="0" err="1" smtClean="0"/>
              <a:t>kurang</a:t>
            </a:r>
            <a:r>
              <a:rPr lang="en-US" dirty="0" smtClean="0"/>
              <a:t> optimal</a:t>
            </a:r>
            <a:endParaRPr lang="en-US" dirty="0"/>
          </a:p>
        </p:txBody>
      </p:sp>
      <p:sp>
        <p:nvSpPr>
          <p:cNvPr id="28" name="Google Shape;429;p40"/>
          <p:cNvSpPr/>
          <p:nvPr/>
        </p:nvSpPr>
        <p:spPr>
          <a:xfrm>
            <a:off x="2286425" y="2755665"/>
            <a:ext cx="565500" cy="565500"/>
          </a:xfrm>
          <a:prstGeom prst="roundRect">
            <a:avLst>
              <a:gd name="adj" fmla="val 0"/>
            </a:avLst>
          </a:prstGeom>
          <a:solidFill>
            <a:srgbClr val="FDA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0;p40"/>
          <p:cNvSpPr/>
          <p:nvPr/>
        </p:nvSpPr>
        <p:spPr>
          <a:xfrm>
            <a:off x="6306943" y="2777967"/>
            <a:ext cx="565500" cy="565500"/>
          </a:xfrm>
          <a:prstGeom prst="roundRect">
            <a:avLst>
              <a:gd name="adj" fmla="val 0"/>
            </a:avLst>
          </a:prstGeom>
          <a:solidFill>
            <a:srgbClr val="FDA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431;p40"/>
          <p:cNvGrpSpPr/>
          <p:nvPr/>
        </p:nvGrpSpPr>
        <p:grpSpPr>
          <a:xfrm>
            <a:off x="2399558" y="2868782"/>
            <a:ext cx="339253" cy="339253"/>
            <a:chOff x="1492675" y="4992125"/>
            <a:chExt cx="481825" cy="481825"/>
          </a:xfrm>
        </p:grpSpPr>
        <p:sp>
          <p:nvSpPr>
            <p:cNvPr id="31" name="Google Shape;432;p4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433;p4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434;p40"/>
          <p:cNvGrpSpPr/>
          <p:nvPr/>
        </p:nvGrpSpPr>
        <p:grpSpPr>
          <a:xfrm>
            <a:off x="6420068" y="2891084"/>
            <a:ext cx="339253" cy="339253"/>
            <a:chOff x="2085525" y="4992125"/>
            <a:chExt cx="481825" cy="481825"/>
          </a:xfrm>
        </p:grpSpPr>
        <p:sp>
          <p:nvSpPr>
            <p:cNvPr id="34" name="Google Shape;435;p4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436;p4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713225" y="3128900"/>
            <a:ext cx="4621800" cy="146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t="21752"/>
          <a:stretch/>
        </p:blipFill>
        <p:spPr>
          <a:xfrm>
            <a:off x="4973563" y="535700"/>
            <a:ext cx="3457237" cy="40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1"/>
          </p:nvPr>
        </p:nvSpPr>
        <p:spPr>
          <a:xfrm>
            <a:off x="869614" y="3115603"/>
            <a:ext cx="3818763" cy="1148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Mengedukasi dan meningkatkan </a:t>
            </a:r>
            <a:r>
              <a:rPr lang="en" i="1" dirty="0" smtClean="0"/>
              <a:t>Awareness </a:t>
            </a:r>
            <a:r>
              <a:rPr lang="en" dirty="0" smtClean="0"/>
              <a:t>masyarakat terutama mahasiswa akan pentingnya Vaksinasi dalam bidang pendidikan dengan program-program yang unik dan kreatif demi mendukung pemulihan kegiatan belajar mengajar secara tatap muka.</a:t>
            </a:r>
            <a:endParaRPr dirty="0"/>
          </a:p>
        </p:txBody>
      </p:sp>
      <p:sp>
        <p:nvSpPr>
          <p:cNvPr id="220" name="Google Shape;220;p31"/>
          <p:cNvSpPr/>
          <p:nvPr/>
        </p:nvSpPr>
        <p:spPr>
          <a:xfrm>
            <a:off x="822075" y="1040500"/>
            <a:ext cx="14025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31"/>
          <p:cNvGrpSpPr/>
          <p:nvPr/>
        </p:nvGrpSpPr>
        <p:grpSpPr>
          <a:xfrm rot="2222105">
            <a:off x="5665786" y="2303555"/>
            <a:ext cx="1778721" cy="524373"/>
            <a:chOff x="3362550" y="1828200"/>
            <a:chExt cx="2418900" cy="713100"/>
          </a:xfrm>
        </p:grpSpPr>
        <p:sp>
          <p:nvSpPr>
            <p:cNvPr id="222" name="Google Shape;222;p31"/>
            <p:cNvSpPr/>
            <p:nvPr/>
          </p:nvSpPr>
          <p:spPr>
            <a:xfrm>
              <a:off x="3362550" y="1828200"/>
              <a:ext cx="713100" cy="7131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4075650" y="1902025"/>
              <a:ext cx="1705800" cy="5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EDUCATIVE</a:t>
              </a:r>
              <a:endParaRPr sz="16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24" name="Google Shape;224;p31"/>
            <p:cNvGrpSpPr/>
            <p:nvPr/>
          </p:nvGrpSpPr>
          <p:grpSpPr>
            <a:xfrm>
              <a:off x="3549503" y="2015118"/>
              <a:ext cx="339200" cy="339271"/>
              <a:chOff x="5049725" y="2027900"/>
              <a:chExt cx="481750" cy="481850"/>
            </a:xfrm>
          </p:grpSpPr>
          <p:sp>
            <p:nvSpPr>
              <p:cNvPr id="225" name="Google Shape;225;p31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 idx="6"/>
          </p:nvPr>
        </p:nvSpPr>
        <p:spPr>
          <a:xfrm>
            <a:off x="713225" y="163836"/>
            <a:ext cx="38589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</a:t>
            </a:r>
            <a:r>
              <a:rPr lang="en" dirty="0"/>
              <a:t>&amp;</a:t>
            </a:r>
            <a:r>
              <a:rPr lang="en" dirty="0" smtClean="0"/>
              <a:t> TACTICS</a:t>
            </a:r>
            <a:endParaRPr dirty="0"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720201" y="1555368"/>
            <a:ext cx="1875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 Event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720200" y="1863643"/>
            <a:ext cx="18750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Melaksanakan perencanaan </a:t>
            </a:r>
            <a:r>
              <a:rPr lang="en" sz="1200" dirty="0" smtClean="0"/>
              <a:t>strategi dan program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Riset </a:t>
            </a:r>
            <a:r>
              <a:rPr lang="en" sz="1200" dirty="0" smtClean="0"/>
              <a:t>mendalam menggunakan metode penelitian kualitatif dan kuantitatif</a:t>
            </a:r>
            <a:endParaRPr sz="1200" dirty="0"/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 idx="2"/>
          </p:nvPr>
        </p:nvSpPr>
        <p:spPr>
          <a:xfrm>
            <a:off x="3386414" y="1555368"/>
            <a:ext cx="187436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Event</a:t>
            </a:r>
            <a:endParaRPr dirty="0"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3"/>
          </p:nvPr>
        </p:nvSpPr>
        <p:spPr>
          <a:xfrm>
            <a:off x="3386412" y="1863768"/>
            <a:ext cx="3000211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Melaksanakan Konferensi Pers dalam rangka mengkampanyekan </a:t>
            </a:r>
            <a:r>
              <a:rPr lang="en" sz="1200" dirty="0" smtClean="0"/>
              <a:t>program.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i="1" dirty="0" smtClean="0"/>
              <a:t>Social </a:t>
            </a:r>
            <a:r>
              <a:rPr lang="en" sz="1200" i="1" dirty="0" smtClean="0"/>
              <a:t>Media Campaign</a:t>
            </a:r>
            <a:r>
              <a:rPr lang="en" sz="1200" dirty="0" smtClean="0"/>
              <a:t> mengenai pentingnya Vaksinasi dan mengedukasi masyarakat mengenai jenis-jenis Vaksin melalui Instagram, Tiktok, Twitter, Facebook, Youtube, hingga Website dengan tema futuristik yang melambangkan masa </a:t>
            </a:r>
            <a:r>
              <a:rPr lang="en" sz="1200" dirty="0" smtClean="0"/>
              <a:t>depan.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U</a:t>
            </a:r>
            <a:r>
              <a:rPr lang="en" sz="1200" dirty="0" smtClean="0"/>
              <a:t>ntuk kegiatan offline Campaign menggunakan brosur dan flyer dengan konten edukasi dengan mengikuti protokol kesehatan yang lengkap.</a:t>
            </a:r>
            <a:endParaRPr sz="1200" dirty="0"/>
          </a:p>
        </p:txBody>
      </p:sp>
      <p:sp>
        <p:nvSpPr>
          <p:cNvPr id="242" name="Google Shape;242;p32"/>
          <p:cNvSpPr txBox="1">
            <a:spLocks noGrp="1"/>
          </p:cNvSpPr>
          <p:nvPr>
            <p:ph type="title" idx="4"/>
          </p:nvPr>
        </p:nvSpPr>
        <p:spPr>
          <a:xfrm>
            <a:off x="6548800" y="1555368"/>
            <a:ext cx="18819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 Event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subTitle" idx="5"/>
          </p:nvPr>
        </p:nvSpPr>
        <p:spPr>
          <a:xfrm>
            <a:off x="6548800" y="1863768"/>
            <a:ext cx="1881900" cy="1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Melakukan Evaluasi </a:t>
            </a:r>
            <a:r>
              <a:rPr lang="en" sz="1200" dirty="0" smtClean="0"/>
              <a:t>jangka pendek dan panjang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/>
              <a:t>Tindakan </a:t>
            </a:r>
            <a:r>
              <a:rPr lang="en" sz="1200" dirty="0" smtClean="0"/>
              <a:t>Korektif pada strategi dan program yang sudah berjalan</a:t>
            </a:r>
            <a:endParaRPr sz="1200" dirty="0"/>
          </a:p>
        </p:txBody>
      </p:sp>
      <p:sp>
        <p:nvSpPr>
          <p:cNvPr id="244" name="Google Shape;244;p32"/>
          <p:cNvSpPr/>
          <p:nvPr/>
        </p:nvSpPr>
        <p:spPr>
          <a:xfrm>
            <a:off x="808725" y="989868"/>
            <a:ext cx="565500" cy="5655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32"/>
          <p:cNvGrpSpPr/>
          <p:nvPr/>
        </p:nvGrpSpPr>
        <p:grpSpPr>
          <a:xfrm>
            <a:off x="920176" y="1102991"/>
            <a:ext cx="342580" cy="339271"/>
            <a:chOff x="5049725" y="1435050"/>
            <a:chExt cx="486550" cy="481850"/>
          </a:xfrm>
        </p:grpSpPr>
        <p:sp>
          <p:nvSpPr>
            <p:cNvPr id="246" name="Google Shape;246;p3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4938" y="989868"/>
            <a:ext cx="565307" cy="5655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6637325" y="989868"/>
            <a:ext cx="565500" cy="5655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32"/>
          <p:cNvGrpSpPr/>
          <p:nvPr/>
        </p:nvGrpSpPr>
        <p:grpSpPr>
          <a:xfrm>
            <a:off x="3585965" y="1102982"/>
            <a:ext cx="343325" cy="339288"/>
            <a:chOff x="3858100" y="1435075"/>
            <a:chExt cx="487775" cy="481875"/>
          </a:xfrm>
        </p:grpSpPr>
        <p:sp>
          <p:nvSpPr>
            <p:cNvPr id="253" name="Google Shape;253;p32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6767388" y="1103334"/>
            <a:ext cx="305386" cy="338602"/>
            <a:chOff x="3300325" y="249875"/>
            <a:chExt cx="433725" cy="480900"/>
          </a:xfrm>
        </p:grpSpPr>
        <p:sp>
          <p:nvSpPr>
            <p:cNvPr id="259" name="Google Shape;259;p32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5" name="Google Shape;265;p32"/>
          <p:cNvSpPr/>
          <p:nvPr/>
        </p:nvSpPr>
        <p:spPr>
          <a:xfrm>
            <a:off x="803664" y="664836"/>
            <a:ext cx="276389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4965500" y="1679875"/>
            <a:ext cx="3465300" cy="2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730575" y="1679875"/>
            <a:ext cx="3465300" cy="290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PUBLIC</a:t>
            </a:r>
            <a:endParaRPr dirty="0"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788825" y="1764075"/>
            <a:ext cx="13488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Gender</a:t>
            </a:r>
            <a:endParaRPr sz="200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4294967295"/>
          </p:nvPr>
        </p:nvSpPr>
        <p:spPr>
          <a:xfrm>
            <a:off x="1154284" y="3613660"/>
            <a:ext cx="1016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50%</a:t>
            </a:r>
            <a:endParaRPr sz="2000" dirty="0"/>
          </a:p>
        </p:txBody>
      </p:sp>
      <p:sp>
        <p:nvSpPr>
          <p:cNvPr id="358" name="Google Shape;358;p37"/>
          <p:cNvSpPr txBox="1">
            <a:spLocks noGrp="1"/>
          </p:cNvSpPr>
          <p:nvPr>
            <p:ph type="title" idx="4294967295"/>
          </p:nvPr>
        </p:nvSpPr>
        <p:spPr>
          <a:xfrm>
            <a:off x="2755748" y="3613660"/>
            <a:ext cx="1016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5</a:t>
            </a:r>
            <a:r>
              <a:rPr lang="en" sz="2000" dirty="0" smtClean="0"/>
              <a:t>0</a:t>
            </a:r>
            <a:r>
              <a:rPr lang="en" sz="2000" dirty="0"/>
              <a:t>%</a:t>
            </a:r>
            <a:endParaRPr sz="2000" dirty="0"/>
          </a:p>
        </p:txBody>
      </p:sp>
      <p:sp>
        <p:nvSpPr>
          <p:cNvPr id="362" name="Google Shape;362;p37"/>
          <p:cNvSpPr txBox="1">
            <a:spLocks noGrp="1"/>
          </p:cNvSpPr>
          <p:nvPr>
            <p:ph type="title"/>
          </p:nvPr>
        </p:nvSpPr>
        <p:spPr>
          <a:xfrm>
            <a:off x="6023750" y="1764086"/>
            <a:ext cx="13488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Age</a:t>
            </a:r>
            <a:endParaRPr sz="2000" dirty="0"/>
          </a:p>
        </p:txBody>
      </p:sp>
      <p:sp>
        <p:nvSpPr>
          <p:cNvPr id="363" name="Google Shape;363;p37"/>
          <p:cNvSpPr/>
          <p:nvPr/>
        </p:nvSpPr>
        <p:spPr>
          <a:xfrm>
            <a:off x="1072141" y="2375130"/>
            <a:ext cx="1180684" cy="1180684"/>
          </a:xfrm>
          <a:prstGeom prst="donut">
            <a:avLst>
              <a:gd name="adj" fmla="val 100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 flipH="1">
            <a:off x="1072141" y="2375812"/>
            <a:ext cx="1180684" cy="1180684"/>
          </a:xfrm>
          <a:prstGeom prst="blockArc">
            <a:avLst>
              <a:gd name="adj1" fmla="val 7419574"/>
              <a:gd name="adj2" fmla="val 21478056"/>
              <a:gd name="adj3" fmla="val 1002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673606" y="2375130"/>
            <a:ext cx="1180684" cy="1180684"/>
          </a:xfrm>
          <a:prstGeom prst="donut">
            <a:avLst>
              <a:gd name="adj" fmla="val 100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 flipH="1">
            <a:off x="2673606" y="2375812"/>
            <a:ext cx="1180684" cy="1180684"/>
          </a:xfrm>
          <a:prstGeom prst="blockArc">
            <a:avLst>
              <a:gd name="adj1" fmla="val 17230914"/>
              <a:gd name="adj2" fmla="val 21478056"/>
              <a:gd name="adj3" fmla="val 1002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154275" y="4008903"/>
            <a:ext cx="1016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Female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2755746" y="4008903"/>
            <a:ext cx="10164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Male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7" name="Google Shape;377;p37"/>
          <p:cNvGrpSpPr/>
          <p:nvPr/>
        </p:nvGrpSpPr>
        <p:grpSpPr>
          <a:xfrm>
            <a:off x="3106614" y="2786321"/>
            <a:ext cx="314662" cy="358971"/>
            <a:chOff x="-57940525" y="3590375"/>
            <a:chExt cx="279625" cy="319000"/>
          </a:xfrm>
        </p:grpSpPr>
        <p:sp>
          <p:nvSpPr>
            <p:cNvPr id="378" name="Google Shape;378;p37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494;p64"/>
          <p:cNvGrpSpPr/>
          <p:nvPr/>
        </p:nvGrpSpPr>
        <p:grpSpPr>
          <a:xfrm>
            <a:off x="5081515" y="2467431"/>
            <a:ext cx="3225421" cy="1855078"/>
            <a:chOff x="238125" y="1038125"/>
            <a:chExt cx="7146800" cy="3633625"/>
          </a:xfrm>
        </p:grpSpPr>
        <p:sp>
          <p:nvSpPr>
            <p:cNvPr id="40" name="Google Shape;1495;p64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96;p64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97;p64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98;p64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99;p64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0;p64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1;p64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02;p64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3;p64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4;p64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5;p64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6;p64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7;p64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8;p64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09;p64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0;p64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1;p64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12;p64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3;p64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14;p64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15;p64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16;p64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17;p64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18;p64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19;p64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0;p64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21;p64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2;p64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23;p64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24;p64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25;p64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26;p64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27;p64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28;p64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29;p64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30;p64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31;p64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32;p64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33;p64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34;p64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35;p64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36;p64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37;p64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38;p64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39;p64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40;p64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41;p64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42;p64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43;p64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44;p64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45;p64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46;p64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47;p64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48;p64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49;p64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50;p64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51;p64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52;p64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53;p64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54;p64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55;p64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56;p64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57;p64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58;p64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59;p64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60;p64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61;p64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62;p64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63;p64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64;p64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65;p64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66;p64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67;p64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68;p64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69;p64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70;p64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71;p64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72;p64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73;p64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74;p64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75;p64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76;p64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77;p64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78;p64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79;p64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80;p64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81;p64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82;p64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83;p64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84;p64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85;p64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86;p64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87;p64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88;p64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89;p64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90;p64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91;p64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92;p64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93;p64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94;p64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95;p64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96;p64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97;p64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98;p64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99;p64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00;p64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01;p64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02;p64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03;p64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04;p64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05;p64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06;p64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07;p64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08;p64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09;p64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10;p64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1;p64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12;p64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13;p64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4;p64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15;p64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16;p64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17;p64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18;p64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19;p64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20;p64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21;p64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22;p64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23;p64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24;p64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25;p64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26;p64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27;p64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28;p64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29;p64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30;p64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31;p64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32;p64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33;p64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34;p64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35;p64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36;p64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37;p64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38;p64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39;p64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40;p64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41;p64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42;p64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43;p64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44;p64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45;p64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46;p64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47;p64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48;p64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49;p64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50;p64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51;p64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52;p64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53;p64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54;p64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55;p64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56;p64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57;p64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58;p64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59;p64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60;p64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61;p64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62;p64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63;p64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64;p64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65;p64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66;p64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67;p64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68;p64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69;p64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70;p64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71;p64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72;p64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73;p64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74;p64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75;p64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76;p64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77;p64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78;p64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79;p64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80;p64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81;p64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82;p64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83;p64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84;p64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85;p64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86;p64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87;p64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688;p64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689;p64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690;p64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691;p64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692;p64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693;p64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94;p64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695;p64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696;p64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697;p64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698;p64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699;p64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00;p64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01;p64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02;p64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03;p64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04;p64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05;p64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06;p64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07;p64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08;p64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09;p64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10;p64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11;p64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12;p64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13;p64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14;p64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15;p64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16;p64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17;p64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18;p64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19;p64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20;p64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21;p64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22;p64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23;p64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24;p64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25;p64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26;p64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27;p64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28;p64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29;p64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30;p64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31;p64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32;p64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33;p64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34;p64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35;p64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36;p64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37;p64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38;p64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39;p64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40;p64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41;p64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42;p64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43;p64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44;p64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45;p64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46;p64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47;p64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48;p64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49;p64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50;p64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51;p64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52;p64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53;p64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54;p64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55;p64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56;p64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57;p64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58;p64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59;p64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60;p64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61;p64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62;p64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63;p64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64;p64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65;p64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66;p64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67;p64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68;p64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69;p64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70;p64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71;p64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72;p64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73;p64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74;p64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75;p64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76;p64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77;p64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78;p64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79;p64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80;p64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81;p64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82;p64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83;p64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84;p64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85;p64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86;p64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87;p64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88;p64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89;p64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0;p64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1;p64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2;p64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3;p64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4;p64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5;p64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6;p64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7;p64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8;p64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799;p64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;p64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1;p64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2;p64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3;p64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4;p64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5;p64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6;p64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7;p64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8;p64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9;p64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10;p64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11;p64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12;p64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13;p64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14;p64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15;p64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16;p64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17;p64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18;p64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19;p64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20;p64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21;p64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22;p64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23;p64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24;p64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25;p64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26;p64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27;p64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28;p64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29;p64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30;p64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31;p64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32;p64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33;p64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34;p64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35;p64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36;p64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37;p64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38;p64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39;p64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40;p64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41;p64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42;p64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43;p64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44;p64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45;p64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46;p64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47;p64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48;p64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49;p64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50;p64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51;p64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52;p64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53;p64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54;p64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55;p64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56;p64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57;p64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58;p64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59;p64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60;p64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61;p64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62;p64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63;p64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64;p64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65;p64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66;p64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67;p64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68;p64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69;p64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70;p64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71;p64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72;p64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73;p64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74;p64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75;p64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76;p64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77;p64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78;p64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79;p64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80;p64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1;p64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82;p64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83;p64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84;p64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85;p64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86;p64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87;p64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88;p64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89;p64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90;p64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91;p64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92;p64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93;p64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94;p64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95;p64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96;p64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97;p64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98;p64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99;p64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900;p64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901;p64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902;p64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903;p64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904;p64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905;p64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906;p64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907;p64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908;p64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909;p64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910;p64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911;p64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912;p64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913;p64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914;p64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915;p64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916;p64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17;p64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918;p64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19;p64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920;p64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21;p64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22;p64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23;p64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924;p64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925;p64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26;p64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27;p64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28;p64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29;p64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930;p64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931;p64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932;p64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933;p64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934;p64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935;p64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936;p64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937;p64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938;p64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939;p64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940;p64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941;p64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942;p64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943;p64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944;p64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945;p64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46;p64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947;p64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948;p64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949;p64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950;p64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951;p64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952;p64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953;p64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954;p64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955;p64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956;p64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957;p64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958;p64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959;p64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960;p64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961;p64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962;p64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963;p64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964;p64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965;p64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966;p64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967;p64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968;p64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969;p64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970;p64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971;p64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972;p64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973;p64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974;p64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975;p64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976;p64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977;p64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978;p64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979;p64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980;p64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981;p64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982;p64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983;p64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984;p64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985;p64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986;p64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987;p64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988;p64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989;p64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990;p64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991;p64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992;p64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993;p64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994;p64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995;p64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996;p64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997;p64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998;p64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999;p64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000;p64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001;p64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002;p64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003;p64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004;p64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005;p64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006;p64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007;p64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008;p64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009;p64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010;p64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011;p64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012;p64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013;p64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014;p64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015;p64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016;p64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017;p64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018;p64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019;p64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020;p64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021;p64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022;p64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023;p64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024;p64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025;p64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026;p64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027;p64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028;p64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029;p64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030;p64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031;p64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032;p64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033;p64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034;p64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035;p64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036;p64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037;p64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038;p64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039;p64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040;p64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041;p64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042;p64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043;p64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044;p64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045;p64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046;p64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47;p64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48;p64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49;p64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50;p64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51;p64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52;p64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53;p64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54;p64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55;p64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56;p64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57;p64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58;p64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59;p64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60;p64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61;p64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62;p64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63;p64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064;p64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065;p64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066;p64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067;p64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068;p64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069;p64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070;p64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071;p64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072;p64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073;p64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074;p64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075;p64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076;p64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077;p64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078;p64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079;p64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080;p64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081;p64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082;p64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083;p64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084;p64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085;p64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086;p64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087;p64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088;p64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089;p64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090;p64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091;p64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092;p64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093;p64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094;p64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095;p64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096;p64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097;p64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098;p64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099;p64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100;p64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101;p64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102;p64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103;p64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104;p64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105;p64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106;p64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107;p64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108;p64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109;p64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110;p64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111;p64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112;p64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113;p64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114;p64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115;p64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116;p64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117;p64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118;p64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119;p64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120;p64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121;p64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122;p64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123;p64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124;p64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125;p64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126;p64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127;p64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128;p64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129;p64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130;p64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131;p64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132;p64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133;p64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134;p64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135;p64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136;p64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137;p64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138;p64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139;p64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140;p64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141;p64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142;p64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143;p64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144;p64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145;p64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146;p64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147;p64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148;p64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149;p64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150;p64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151;p64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152;p64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153;p64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154;p64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155;p64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156;p64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157;p64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158;p64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159;p64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160;p64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161;p64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162;p64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163;p64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164;p64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165;p64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166;p64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167;p64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168;p64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169;p64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170;p64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171;p64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172;p64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173;p64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174;p64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175;p64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176;p64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177;p64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178;p64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179;p64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180;p64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181;p64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182;p64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183;p64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184;p64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185;p64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186;p64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187;p64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188;p64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189;p64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190;p64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191;p64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192;p64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193;p64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194;p64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195;p64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196;p64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197;p64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198;p64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199;p64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200;p64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201;p64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202;p64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203;p64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204;p64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205;p64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206;p64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207;p64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208;p64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209;p64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210;p64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211;p64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212;p64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213;p64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214;p64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215;p64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216;p64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217;p64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218;p64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219;p64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220;p64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221;p64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222;p64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223;p64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224;p64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225;p64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226;p64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227;p64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228;p64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229;p64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230;p64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231;p64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232;p64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233;p64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234;p64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235;p64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236;p64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237;p64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238;p64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239;p64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240;p64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241;p64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242;p64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243;p64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244;p64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245;p64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246;p64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247;p64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248;p64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249;p64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250;p64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251;p64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252;p64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253;p64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254;p64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255;p64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256;p64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257;p64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258;p64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259;p64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260;p64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261;p64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262;p64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263;p64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264;p64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265;p64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266;p64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267;p64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268;p64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269;p64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270;p64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271;p64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272;p64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273;p64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274;p64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275;p64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276;p64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277;p64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278;p64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279;p64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280;p64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281;p64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282;p64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283;p64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284;p64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285;p64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286;p64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287;p64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288;p64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289;p64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290;p64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291;p64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292;p64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293;p64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294;p64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295;p64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296;p64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297;p64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298;p64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299;p64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300;p64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301;p64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302;p64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303;p64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304;p64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305;p64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306;p64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307;p64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308;p64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309;p64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310;p64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311;p64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312;p64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313;p64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314;p64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315;p64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316;p64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317;p64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318;p64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319;p64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320;p64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321;p64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322;p64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323;p64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324;p64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325;p64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26;p64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27;p64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28;p64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29;p64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30;p64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31;p64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32;p64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33;p64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34;p64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35;p64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36;p64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37;p64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38;p64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39;p64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40;p64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41;p64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42;p64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43;p64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44;p64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45;p64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46;p64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47;p64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48;p64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349;p64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350;p64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351;p64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352;p64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353;p64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354;p64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355;p64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356;p64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357;p64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358;p64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359;p64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360;p64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361;p64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362;p64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363;p64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364;p64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365;p64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366;p64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367;p64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368;p64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369;p64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370;p64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371;p64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372;p64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373;p64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374;p64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375;p64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376;p64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377;p64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378;p64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379;p64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380;p64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381;p64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382;p64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383;p64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384;p64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385;p64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386;p64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387;p64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388;p64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389;p64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390;p64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391;p64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392;p64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393;p64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394;p64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395;p64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396;p64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397;p64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398;p64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399;p64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400;p64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401;p64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402;p64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403;p64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404;p64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405;p64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406;p64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407;p64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408;p64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409;p64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410;p64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411;p64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412;p64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413;p64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414;p64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415;p64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416;p64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417;p64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418;p64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419;p64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420;p64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421;p64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422;p64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423;p64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424;p64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425;p64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426;p64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427;p64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428;p64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429;p64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430;p64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431;p64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432;p64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433;p64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434;p64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435;p64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436;p64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437;p64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438;p64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439;p64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440;p64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441;p64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442;p64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443;p64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444;p64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445;p64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446;p64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447;p64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448;p64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449;p64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450;p64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451;p64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452;p64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453;p64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454;p64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455;p64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456;p64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457;p64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458;p64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459;p64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460;p64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461;p64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462;p64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463;p64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464;p64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465;p64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466;p64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467;p64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68;p64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469;p64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470;p64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471;p64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472;p64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473;p64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474;p64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475;p64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476;p64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477;p64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478;p64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479;p64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480;p64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481;p64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482;p64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483;p64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484;p64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485;p64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486;p64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487;p64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488;p64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489;p64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490;p64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491;p64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492;p64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493;p64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494;p64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495;p64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496;p64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497;p64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498;p64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499;p64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500;p64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501;p64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502;p64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503;p64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504;p64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505;p64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506;p64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507;p64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508;p64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509;p64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510;p64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511;p64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512;p64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513;p64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514;p64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515;p64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516;p64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517;p64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518;p64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519;p64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520;p64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521;p64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522;p64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523;p64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524;p64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525;p64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526;p64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527;p64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528;p64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529;p64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530;p64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531;p64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532;p64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533;p64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534;p64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535;p64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536;p64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537;p64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538;p64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539;p64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540;p64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541;p64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542;p64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543;p64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544;p64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545;p64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546;p64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547;p64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548;p64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549;p64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550;p64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551;p64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552;p64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553;p64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554;p64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555;p64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556;p64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557;p64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558;p64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559;p64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560;p64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561;p64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562;p64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563;p64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564;p64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565;p64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566;p64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567;p64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568;p64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569;p64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570;p64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571;p64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572;p64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573;p64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574;p64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575;p64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576;p64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577;p64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578;p64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579;p64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580;p64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581;p64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582;p64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583;p64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584;p64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585;p64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586;p64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587;p64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588;p64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589;p64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590;p64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591;p64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592;p64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593;p64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594;p64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595;p64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596;p64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597;p64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598;p64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599;p64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600;p64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601;p64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602;p64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603;p64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604;p64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605;p64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606;p64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607;p64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608;p64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609;p64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610;p64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611;p64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612;p64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613;p64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614;p64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615;p64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616;p64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617;p64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618;p64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619;p64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620;p64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621;p64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622;p64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623;p64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624;p64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625;p64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626;p64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627;p64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628;p64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629;p64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630;p64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631;p64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632;p64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633;p64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634;p64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635;p64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636;p64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637;p64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638;p64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639;p64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640;p64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641;p64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642;p64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643;p64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644;p64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645;p64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646;p64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647;p64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648;p64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649;p64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650;p64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651;p64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652;p64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653;p64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654;p64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655;p64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656;p64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657;p64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658;p64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659;p64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660;p64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661;p64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662;p64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663;p64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664;p64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665;p64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666;p64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667;p64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668;p64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669;p64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670;p64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671;p64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672;p64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673;p64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674;p64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675;p64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676;p64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677;p64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678;p64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679;p64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680;p64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681;p64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682;p64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683;p64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684;p64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685;p64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686;p64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687;p64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688;p64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689;p64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690;p64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691;p64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692;p64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693;p64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694;p64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695;p64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696;p64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697;p64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698;p64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699;p64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700;p64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701;p64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702;p64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703;p64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704;p64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705;p64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706;p64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707;p64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708;p64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709;p64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710;p64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711;p64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712;p64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713;p64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14;p64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5;p64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16;p64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17;p64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18;p64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19;p64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20;p64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21;p64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22;p64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23;p64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724;p64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725;p64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726;p64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727;p64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728;p64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729;p64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730;p64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731;p64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732;p64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733;p64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734;p64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735;p64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736;p64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737;p64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738;p64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739;p64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740;p64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741;p64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742;p64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743;p64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744;p64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745;p64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746;p64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747;p64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748;p64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749;p64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750;p64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751;p64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752;p64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753;p64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754;p64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755;p64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756;p64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757;p64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758;p64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759;p64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760;p64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761;p64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762;p64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763;p64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764;p64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765;p64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766;p64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767;p64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768;p64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769;p64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770;p64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771;p64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772;p64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773;p64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774;p64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775;p64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776;p64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2777;p64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2778;p64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2779;p64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2780;p64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2781;p64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2782;p64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2783;p64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2784;p64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2785;p64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786;p64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2787;p64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2788;p64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2789;p64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2790;p64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2791;p64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2792;p64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2793;p64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794;p64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795;p64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796;p64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797;p64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798;p64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2799;p64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800;p64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801;p64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2802;p64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803;p64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2804;p64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805;p64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2806;p64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807;p64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2808;p64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809;p64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810;p64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811;p64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2812;p64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2813;p64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2814;p64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2815;p64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2816;p64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2817;p64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2818;p64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2819;p64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2820;p64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821;p64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822;p64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823;p64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824;p64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825;p64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826;p64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827;p64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828;p64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829;p64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830;p64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831;p64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832;p64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33;p64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34;p64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35;p64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36;p64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37;p64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38;p64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39;p64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40;p64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41;p64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42;p64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843;p64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844;p64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845;p64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846;p64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847;p64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848;p64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849;p64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850;p64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851;p64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852;p64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853;p64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854;p64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855;p64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856;p64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857;p64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858;p64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859;p64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860;p64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861;p64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862;p64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863;p64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864;p64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865;p64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866;p64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867;p64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868;p64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869;p64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870;p64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871;p64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872;p64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873;p64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874;p64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2875;p64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2876;p64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2877;p64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2878;p64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2879;p64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2880;p64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2881;p64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2882;p64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2883;p64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2884;p64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2885;p64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886;p64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887;p64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2888;p64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889;p64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890;p64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891;p64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892;p64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893;p64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894;p64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895;p64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896;p64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897;p64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898;p64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899;p64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900;p64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901;p64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902;p64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903;p64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904;p64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905;p64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906;p64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907;p64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908;p64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909;p64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2910;p64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911;p64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2912;p64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2913;p64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914;p64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915;p64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916;p64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917;p64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2918;p64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919;p64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2920;p64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2921;p64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2922;p64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2923;p64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2924;p64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2925;p64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2926;p64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2927;p64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2928;p64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2929;p64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2930;p64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2931;p64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2932;p64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2933;p64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2934;p64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2935;p64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2936;p64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2937;p64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2938;p64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2939;p64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2940;p64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2941;p64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2942;p64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2943;p64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2944;p64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2945;p64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2946;p64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2947;p64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2948;p64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2949;p64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2950;p64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2951;p64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2952;p64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2953;p64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954;p64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955;p64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956;p64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957;p64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958;p64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959;p64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960;p64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961;p64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962;p64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963;p64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964;p64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965;p64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966;p64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967;p64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968;p64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969;p64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970;p64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971;p64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972;p64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973;p64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974;p64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975;p64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976;p64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977;p64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978;p64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979;p64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980;p64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981;p64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982;p64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983;p64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984;p64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985;p64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986;p64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987;p64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988;p64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989;p64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990;p64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991;p64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992;p64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993;p64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994;p64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995;p64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996;p64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997;p64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998;p64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999;p64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000;p64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001;p64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002;p64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003;p64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004;p64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005;p64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006;p64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007;p64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008;p64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009;p64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010;p64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011;p64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012;p64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013;p64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014;p64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015;p64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016;p64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017;p64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018;p64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019;p64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020;p64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021;p64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022;p64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023;p64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024;p64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025;p64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026;p64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027;p64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028;p64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029;p64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030;p64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031;p64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032;p64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033;p64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034;p64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035;p64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036;p64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037;p64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038;p64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039;p64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040;p64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041;p64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042;p64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043;p64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044;p64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045;p64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046;p64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047;p64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048;p64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049;p64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050;p64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051;p64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052;p64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053;p64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054;p64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055;p64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056;p64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057;p64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058;p64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059;p64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060;p64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061;p64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062;p64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063;p64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064;p64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065;p64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066;p64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483420" y="2787646"/>
            <a:ext cx="358099" cy="356326"/>
            <a:chOff x="-55202750" y="3198925"/>
            <a:chExt cx="318225" cy="316650"/>
          </a:xfrm>
        </p:grpSpPr>
        <p:sp>
          <p:nvSpPr>
            <p:cNvPr id="384" name="Google Shape;384;p37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7"/>
          <p:cNvSpPr/>
          <p:nvPr/>
        </p:nvSpPr>
        <p:spPr>
          <a:xfrm>
            <a:off x="822075" y="1040500"/>
            <a:ext cx="35160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37"/>
          <p:cNvGrpSpPr/>
          <p:nvPr/>
        </p:nvGrpSpPr>
        <p:grpSpPr>
          <a:xfrm>
            <a:off x="5254179" y="2402427"/>
            <a:ext cx="2131800" cy="222003"/>
            <a:chOff x="5787377" y="2527937"/>
            <a:chExt cx="2131800" cy="222003"/>
          </a:xfrm>
        </p:grpSpPr>
        <p:sp>
          <p:nvSpPr>
            <p:cNvPr id="350" name="Google Shape;350;p37"/>
            <p:cNvSpPr/>
            <p:nvPr/>
          </p:nvSpPr>
          <p:spPr>
            <a:xfrm rot="5400000">
              <a:off x="6742277" y="1573040"/>
              <a:ext cx="222000" cy="21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 rot="5400000">
              <a:off x="6135071" y="2180537"/>
              <a:ext cx="222000" cy="91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5254097" y="2823524"/>
            <a:ext cx="2132120" cy="222014"/>
            <a:chOff x="5787200" y="3267148"/>
            <a:chExt cx="2132120" cy="222014"/>
          </a:xfrm>
        </p:grpSpPr>
        <p:sp>
          <p:nvSpPr>
            <p:cNvPr id="353" name="Google Shape;353;p37"/>
            <p:cNvSpPr/>
            <p:nvPr/>
          </p:nvSpPr>
          <p:spPr>
            <a:xfrm rot="5400000">
              <a:off x="6742420" y="2312262"/>
              <a:ext cx="222000" cy="21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 rot="5400000">
              <a:off x="6349100" y="2705248"/>
              <a:ext cx="222000" cy="134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7"/>
          <p:cNvGrpSpPr/>
          <p:nvPr/>
        </p:nvGrpSpPr>
        <p:grpSpPr>
          <a:xfrm>
            <a:off x="5254170" y="3247505"/>
            <a:ext cx="2131809" cy="222013"/>
            <a:chOff x="5787511" y="3746819"/>
            <a:chExt cx="2131809" cy="222013"/>
          </a:xfrm>
        </p:grpSpPr>
        <p:sp>
          <p:nvSpPr>
            <p:cNvPr id="356" name="Google Shape;356;p37"/>
            <p:cNvSpPr/>
            <p:nvPr/>
          </p:nvSpPr>
          <p:spPr>
            <a:xfrm rot="5400000">
              <a:off x="6742420" y="2791932"/>
              <a:ext cx="222000" cy="21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 rot="5400000">
              <a:off x="6289561" y="3244769"/>
              <a:ext cx="222000" cy="12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7"/>
          <p:cNvSpPr txBox="1">
            <a:spLocks noGrp="1"/>
          </p:cNvSpPr>
          <p:nvPr>
            <p:ph type="subTitle" idx="4294967295"/>
          </p:nvPr>
        </p:nvSpPr>
        <p:spPr>
          <a:xfrm>
            <a:off x="7493300" y="3158861"/>
            <a:ext cx="648900" cy="3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14-16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4294967295"/>
          </p:nvPr>
        </p:nvSpPr>
        <p:spPr>
          <a:xfrm>
            <a:off x="7493300" y="2734883"/>
            <a:ext cx="648900" cy="3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17-22</a:t>
            </a:r>
            <a:endParaRPr dirty="0"/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4294967295"/>
          </p:nvPr>
        </p:nvSpPr>
        <p:spPr>
          <a:xfrm>
            <a:off x="7493300" y="2313777"/>
            <a:ext cx="648900" cy="3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23-30</a:t>
            </a:r>
          </a:p>
        </p:txBody>
      </p:sp>
      <p:sp>
        <p:nvSpPr>
          <p:cNvPr id="46" name="Google Shape;368;p37"/>
          <p:cNvSpPr txBox="1"/>
          <p:nvPr/>
        </p:nvSpPr>
        <p:spPr>
          <a:xfrm>
            <a:off x="5520248" y="3911586"/>
            <a:ext cx="2406112" cy="24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 Condensed" panose="020B0604020202020204" charset="0"/>
                <a:ea typeface="Roboto"/>
                <a:cs typeface="Roboto"/>
                <a:sym typeface="Roboto"/>
              </a:rPr>
              <a:t>Wilayah : Jabodetabek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 Condensed" panose="020B0604020202020204" charset="0"/>
                <a:ea typeface="Roboto"/>
                <a:cs typeface="Roboto"/>
                <a:sym typeface="Roboto"/>
              </a:rPr>
              <a:t>Kelas Sosial : </a:t>
            </a:r>
            <a:r>
              <a:rPr lang="en" dirty="0" smtClean="0">
                <a:solidFill>
                  <a:schemeClr val="dk1"/>
                </a:solidFill>
                <a:latin typeface="Barlow Condensed" panose="020B0604020202020204" charset="0"/>
                <a:ea typeface="Roboto"/>
                <a:cs typeface="Roboto"/>
                <a:sym typeface="Roboto"/>
              </a:rPr>
              <a:t>A-C</a:t>
            </a:r>
            <a:endParaRPr lang="en" dirty="0" smtClean="0">
              <a:solidFill>
                <a:schemeClr val="dk1"/>
              </a:solidFill>
              <a:latin typeface="Barlow Condensed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 Condensed" panose="020B0604020202020204" charset="0"/>
                <a:ea typeface="Roboto"/>
                <a:cs typeface="Roboto"/>
                <a:sym typeface="Roboto"/>
              </a:rPr>
              <a:t>Karakteristik : Masyarakat </a:t>
            </a:r>
            <a:r>
              <a:rPr lang="en" dirty="0" smtClean="0">
                <a:solidFill>
                  <a:schemeClr val="dk1"/>
                </a:solidFill>
                <a:latin typeface="Barlow Condensed" panose="020B0604020202020204" charset="0"/>
                <a:ea typeface="Roboto"/>
                <a:cs typeface="Roboto"/>
                <a:sym typeface="Roboto"/>
              </a:rPr>
              <a:t>yang visioner dan berkeinginan kuat</a:t>
            </a:r>
            <a:endParaRPr dirty="0">
              <a:solidFill>
                <a:schemeClr val="dk1"/>
              </a:solidFill>
              <a:latin typeface="Barlow Condensed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>
            <a:spLocks noGrp="1"/>
          </p:cNvSpPr>
          <p:nvPr>
            <p:ph type="title"/>
          </p:nvPr>
        </p:nvSpPr>
        <p:spPr>
          <a:xfrm>
            <a:off x="713375" y="539500"/>
            <a:ext cx="76992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 idx="2"/>
          </p:nvPr>
        </p:nvSpPr>
        <p:spPr>
          <a:xfrm>
            <a:off x="2184991" y="1504425"/>
            <a:ext cx="4122371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Rp. 10.000.000</a:t>
            </a:r>
            <a:endParaRPr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title" idx="3"/>
          </p:nvPr>
        </p:nvSpPr>
        <p:spPr>
          <a:xfrm>
            <a:off x="2184991" y="2596400"/>
            <a:ext cx="3641651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Rp. 5.000.000</a:t>
            </a:r>
            <a:endParaRPr dirty="0"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 idx="4"/>
          </p:nvPr>
        </p:nvSpPr>
        <p:spPr>
          <a:xfrm>
            <a:off x="2184991" y="3688375"/>
            <a:ext cx="3805827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Rp. 6.500.000</a:t>
            </a:r>
            <a:endParaRPr dirty="0"/>
          </a:p>
        </p:txBody>
      </p:sp>
      <p:sp>
        <p:nvSpPr>
          <p:cNvPr id="402" name="Google Shape;402;p39"/>
          <p:cNvSpPr txBox="1">
            <a:spLocks noGrp="1"/>
          </p:cNvSpPr>
          <p:nvPr>
            <p:ph type="subTitle" idx="1"/>
          </p:nvPr>
        </p:nvSpPr>
        <p:spPr>
          <a:xfrm>
            <a:off x="5707800" y="2010179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subTitle" idx="5"/>
          </p:nvPr>
        </p:nvSpPr>
        <p:spPr>
          <a:xfrm>
            <a:off x="5707800" y="3120254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6"/>
          </p:nvPr>
        </p:nvSpPr>
        <p:spPr>
          <a:xfrm>
            <a:off x="5707800" y="4195079"/>
            <a:ext cx="1417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</a:t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822075" y="1040500"/>
            <a:ext cx="9666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204041" y="2624391"/>
            <a:ext cx="425310" cy="419659"/>
            <a:chOff x="-1951475" y="3597450"/>
            <a:chExt cx="295375" cy="291450"/>
          </a:xfrm>
        </p:grpSpPr>
        <p:sp>
          <p:nvSpPr>
            <p:cNvPr id="407" name="Google Shape;407;p39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6206299" y="3596011"/>
            <a:ext cx="420811" cy="522864"/>
            <a:chOff x="-2310650" y="3525775"/>
            <a:chExt cx="292250" cy="363125"/>
          </a:xfrm>
        </p:grpSpPr>
        <p:sp>
          <p:nvSpPr>
            <p:cNvPr id="412" name="Google Shape;412;p39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6267616" y="1594728"/>
            <a:ext cx="298169" cy="339253"/>
            <a:chOff x="1529350" y="258825"/>
            <a:chExt cx="423475" cy="481825"/>
          </a:xfrm>
        </p:grpSpPr>
        <p:sp>
          <p:nvSpPr>
            <p:cNvPr id="417" name="Google Shape;417;p39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r="11119"/>
          <a:stretch/>
        </p:blipFill>
        <p:spPr>
          <a:xfrm>
            <a:off x="4572000" y="0"/>
            <a:ext cx="45720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720200" y="539500"/>
            <a:ext cx="38517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</a:t>
            </a:r>
            <a:endParaRPr dirty="0"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720199" y="1759436"/>
            <a:ext cx="33849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/>
              <a:t> </a:t>
            </a:r>
            <a:r>
              <a:rPr lang="en-US" dirty="0" smtClean="0"/>
              <a:t>program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Tindakan Korektif dalam rangka mengkoreksi temuan-temuan dalam penerapan program-program terdahulu agar lebih baik dalam jangka panjang</a:t>
            </a:r>
            <a:endParaRPr dirty="0"/>
          </a:p>
        </p:txBody>
      </p:sp>
      <p:sp>
        <p:nvSpPr>
          <p:cNvPr id="273" name="Google Shape;273;p33"/>
          <p:cNvSpPr/>
          <p:nvPr/>
        </p:nvSpPr>
        <p:spPr>
          <a:xfrm>
            <a:off x="822075" y="1040500"/>
            <a:ext cx="2635500" cy="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ted Campaign by Slidesgo">
  <a:themeElements>
    <a:clrScheme name="Simple Light">
      <a:dk1>
        <a:srgbClr val="212121"/>
      </a:dk1>
      <a:lt1>
        <a:srgbClr val="FFFFFF"/>
      </a:lt1>
      <a:dk2>
        <a:srgbClr val="EFEFEF"/>
      </a:dk2>
      <a:lt2>
        <a:srgbClr val="434343"/>
      </a:lt2>
      <a:accent1>
        <a:srgbClr val="FDA18A"/>
      </a:accent1>
      <a:accent2>
        <a:srgbClr val="F27059"/>
      </a:accent2>
      <a:accent3>
        <a:srgbClr val="F4845F"/>
      </a:accent3>
      <a:accent4>
        <a:srgbClr val="FDA18A"/>
      </a:accent4>
      <a:accent5>
        <a:srgbClr val="F7B267"/>
      </a:accent5>
      <a:accent6>
        <a:srgbClr val="FDA18A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407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Pathway Gothic One</vt:lpstr>
      <vt:lpstr>Arial</vt:lpstr>
      <vt:lpstr>Concert One</vt:lpstr>
      <vt:lpstr>Barlow Condensed</vt:lpstr>
      <vt:lpstr>Barlow</vt:lpstr>
      <vt:lpstr>Roboto</vt:lpstr>
      <vt:lpstr>Integrated Campaign by Slidesgo</vt:lpstr>
      <vt:lpstr>“EDUCATIVE” EDUCATION &amp; CREATIVITY FOR VACCINATION</vt:lpstr>
      <vt:lpstr>DAFTAR ISI</vt:lpstr>
      <vt:lpstr>BACKGROUND</vt:lpstr>
      <vt:lpstr>SITUATION ANALYSIS</vt:lpstr>
      <vt:lpstr>OBJECTIVE</vt:lpstr>
      <vt:lpstr>STRATEGY &amp; TACTICS</vt:lpstr>
      <vt:lpstr>TARGET PUBLIC</vt:lpstr>
      <vt:lpstr>BUDGET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EDUKASI PENTINGNYA VAKSINASI</dc:title>
  <dc:creator>ASUS</dc:creator>
  <cp:lastModifiedBy>ASUS</cp:lastModifiedBy>
  <cp:revision>20</cp:revision>
  <dcterms:modified xsi:type="dcterms:W3CDTF">2021-06-15T03:18:48Z</dcterms:modified>
</cp:coreProperties>
</file>