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8" r:id="rId45"/>
    <p:sldId id="309" r:id="rId46"/>
    <p:sldId id="310" r:id="rId47"/>
    <p:sldId id="311" r:id="rId48"/>
    <p:sldId id="312" r:id="rId49"/>
    <p:sldId id="313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231" autoAdjust="0"/>
  </p:normalViewPr>
  <p:slideViewPr>
    <p:cSldViewPr>
      <p:cViewPr>
        <p:scale>
          <a:sx n="50" d="100"/>
          <a:sy n="50" d="100"/>
        </p:scale>
        <p:origin x="-100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D696D-5257-41BF-BEB9-7A2308E7AFAA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54E54-380A-441C-A662-B63A0C0FF93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22B8F895-161A-48BC-B666-74D28E58AED6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B037648D-56EC-4324-8CA7-DEF259A4E84D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10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3EB444A6-2AF8-4BE2-BD65-5B303B22A33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11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35157C9F-B20C-49B6-91EA-C6CF18AC67FC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12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54CE22BF-75EF-42FC-A9ED-78A2F4AFE6FA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13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5B1144B6-18BC-4576-99B7-1936CD01C035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14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40A465E6-6464-410D-A47A-5FE3DBB61C66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15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999C49A4-5A5D-4790-9BB8-38B6ADE52FD5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16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00910C7F-FC78-47A1-A872-755497421F22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17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FAFF59BC-D232-467D-9315-A982BA3EEAD4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18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93F482FD-CB28-460F-A7D3-C7550147AB8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19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E093EF83-D7E7-469D-8850-617A5DA9759A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B09FAC6D-3558-476D-9586-86EA7A6C3321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20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6E9E4744-C1D2-43D9-906B-C0E3EE711A0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21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A0B99429-C2D5-4A4B-BD4F-9DEFD8F17BDD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22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8E2D99E0-11E8-4B1E-9E56-3D1709C3BB0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23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EDCE6229-7A9B-43FE-9FB1-D388F90EE5BA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24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36E00420-1A42-49DA-AB0F-32876BCC3B6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25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7CB02E36-D6FE-4D84-916D-977396FB5CAB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26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46257A6C-0D1B-4254-9C74-04089EFF9724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27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C22D65B6-E515-46A0-AD03-836C1DD2297C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28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B1C2A18E-A5A3-45AB-8634-081D567E37A4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29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8C56A392-0237-4250-B784-BFD33669819C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CCA9556A-AB8C-4A7B-B80A-04AF131C473A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30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17DE65C5-80E0-444A-A930-81A4400BD2D3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31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C4B07E53-A029-43A3-95B2-49DD0D946135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32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B68A540B-BEC7-4F30-BF39-7E743C57C9D7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33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42826571-7BFA-40D7-83B1-A59499FB5BDF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34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1DB8CE9A-B97A-4FCA-90AF-BD8A95DED29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35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9637A3B8-4373-4A3A-8A49-CEFA4A02A3CA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36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A76B6DD6-8B98-4558-914E-33042E27D9A4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37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F34C96E0-F961-4740-BE21-520AD88DA78E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38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1E5F9F5B-6208-4374-864B-AC8AB506FB62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39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4F9197E0-B40B-4D92-86AE-49A0C68F21F9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4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5D878ECE-03C1-4126-BD6F-1983E482119B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40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F0ECA18E-2F21-4966-A096-0B150F8B89CF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41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FDE6D212-6806-4222-AD4A-4CCB9D3811FE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42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C98818EC-544F-4FC9-BAB4-474985A39667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43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3E04B9FA-A294-4DFA-A1EB-E9FF67396112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50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ACC59181-C824-4455-80C9-7F954BF4FCE5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51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00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0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D0AF4A52-C154-4847-BF84-3E8E85F26753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52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10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1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BEFAFE46-4940-481B-8A98-0CA5B56CA32A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53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2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2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DCEDFAD0-B272-4E4A-A543-441600361EC3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54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D210E83E-FC5C-4B44-B270-AED2C9EDC958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5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D3C94CBD-E791-454A-928E-E435A4772F30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6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05343134-7B47-441B-BEB0-54FB1C1B83CE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7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4897E751-0FB4-47E7-AF33-7C08B550DB78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8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None/>
            </a:pPr>
            <a:fld id="{5E63AA7C-A490-4783-9653-CAE38762099F}" type="slidenum">
              <a:rPr lang="en-GB" smtClean="0"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>
                <a:buFont typeface="Arial" pitchFamily="34" charset="0"/>
                <a:buNone/>
              </a:pPr>
              <a:t>9</a:t>
            </a:fld>
            <a:endParaRPr lang="en-GB" smtClean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987" y="4342114"/>
            <a:ext cx="5028477" cy="41161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458200" y="0"/>
          <a:ext cx="685800" cy="609600"/>
        </p:xfrm>
        <a:graphic>
          <a:graphicData uri="http://schemas.openxmlformats.org/presentationml/2006/ole">
            <p:oleObj spid="_x0000_s1026" r:id="rId3" imgW="1504762" imgH="542857" progId="PBrush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458200" y="0"/>
            <a:ext cx="6858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>
                <a:solidFill>
                  <a:srgbClr val="FFFFFF"/>
                </a:solidFill>
                <a:latin typeface="Arial" charset="0"/>
                <a:ea typeface="MS Gothic" charset="-128"/>
              </a:rPr>
              <a:t>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3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Systems Analysis and Design in a Changing World, 5th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26FF4-5C6C-4F43-A450-76FD12B4BE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458200" y="0"/>
          <a:ext cx="685800" cy="609600"/>
        </p:xfrm>
        <a:graphic>
          <a:graphicData uri="http://schemas.openxmlformats.org/presentationml/2006/ole">
            <p:oleObj spid="_x0000_s2050" r:id="rId3" imgW="1504762" imgH="542857" progId="PBrush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58200" y="0"/>
            <a:ext cx="6858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>
                <a:solidFill>
                  <a:srgbClr val="FFFFFF"/>
                </a:solidFill>
                <a:latin typeface="Arial" charset="0"/>
                <a:ea typeface="MS Gothic" charset="-128"/>
              </a:rPr>
              <a:t>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3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113213" cy="4951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2813" y="1371600"/>
            <a:ext cx="4114800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2813" y="3922713"/>
            <a:ext cx="41148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Systems Analysis and Design in a Changing World, 5th Edition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923D0-A086-4A7B-B489-57CC3B492C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25"/>
            <a:ext cx="8418513" cy="1243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5813" y="1498600"/>
            <a:ext cx="3695700" cy="455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98600"/>
            <a:ext cx="3695700" cy="455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A76E-FADE-4B0C-AD59-471245261720}" type="datetimeFigureOut">
              <a:rPr lang="id-ID" smtClean="0"/>
              <a:pPr/>
              <a:t>17/11/2011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C5F3-08B9-47C5-A999-DFF9BBD6022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381000" y="152400"/>
            <a:ext cx="7924800" cy="3124200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2250"/>
              </a:spcBef>
              <a:buClr>
                <a:srgbClr val="006699"/>
              </a:buClr>
              <a:buSzPct val="75000"/>
              <a:buFont typeface="Monotype Sort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d-ID" sz="6000" i="1" dirty="0" smtClean="0"/>
              <a:t>Fase Implementasi dan Pemeliharaan</a:t>
            </a:r>
            <a:endParaRPr lang="en-GB" sz="6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A28A0B-38F7-44CB-94CB-349BA9D6006B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Framework Development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Ketika mengembangkan sistem yang besar OO, perlu dibangun kerangka objek atau kelas dasar</a:t>
            </a:r>
          </a:p>
          <a:p>
            <a:pPr>
              <a:lnSpc>
                <a:spcPct val="100000"/>
              </a:lnSpc>
              <a:spcBef>
                <a:spcPts val="2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Dasar kelas biasanya diimplementasi pertama kali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Mengurangi dampak kesalahan dan perubahan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Penggunaan kembali di berbagai bagian dari komponen sistem dan aplikasi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Diberikan kepada progrramer terbaik untuk dibuat dan diujicoba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878E8-83AA-4AA2-8825-84F39061FD96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3994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Tim Pengembangan Aplikasi</a:t>
            </a:r>
            <a:endParaRPr lang="en-GB" dirty="0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3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Sisi </a:t>
            </a:r>
            <a:r>
              <a:rPr lang="en-GB" dirty="0" smtClean="0"/>
              <a:t>Man</a:t>
            </a:r>
            <a:r>
              <a:rPr lang="id-ID" dirty="0" smtClean="0"/>
              <a:t>ajemen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3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Organisasi dari tim proggramer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3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Penugasan ke tim khusus atau anggota khusus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3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Perlu ada komunikasi dan koordinasi antar anggota tim</a:t>
            </a:r>
            <a:endParaRPr lang="en-GB" dirty="0" smtClean="0"/>
          </a:p>
          <a:p>
            <a:pPr>
              <a:lnSpc>
                <a:spcPct val="90000"/>
              </a:lnSpc>
              <a:spcBef>
                <a:spcPts val="3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Model Tim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3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Cooperating peer, chief developer, collaborative specialist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F351-006F-4238-934A-F78E37E4D477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533400" y="1524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3200" dirty="0" smtClean="0">
                <a:solidFill>
                  <a:srgbClr val="000000"/>
                </a:solidFill>
                <a:latin typeface="Arial" pitchFamily="34" charset="0"/>
              </a:rPr>
              <a:t>Perbandingan tipe tim pengembangan</a:t>
            </a:r>
            <a:endParaRPr lang="en-GB" sz="32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>
            <a:lum bright="-12000" contrast="18000"/>
          </a:blip>
          <a:srcRect t="36476"/>
          <a:stretch>
            <a:fillRect/>
          </a:stretch>
        </p:blipFill>
        <p:spPr bwMode="auto">
          <a:xfrm>
            <a:off x="152400" y="1492250"/>
            <a:ext cx="8839200" cy="376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636746-C3AF-4610-BCCC-81729166BF2F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4301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Versioning 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Mechanism to manage systems changes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Complex systems developed, installed, and maintained in series of versions to simplify testing and support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Alpha version – incomplete testing version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Beta version – end-user testing version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Production release version – formally distributed to users or made operational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Maintenance release – bug fixes, small changes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AFA2B1-8D4D-4D57-8B19-D4CA6EDB4C54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981200" cy="43434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Timeline of Test and Production Versions for RMO System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42920"/>
            <a:ext cx="4168775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4FCB27-2FB0-4633-B2DA-C2A8F502834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Description of Versions for RMO Customer Support System</a:t>
            </a: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/>
          <a:srcRect l="28435"/>
          <a:stretch>
            <a:fillRect/>
          </a:stretch>
        </p:blipFill>
        <p:spPr bwMode="auto">
          <a:xfrm>
            <a:off x="1395413" y="1387475"/>
            <a:ext cx="6354762" cy="4556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7B8768-E23D-457F-BD73-5C62D66B2F7C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Quality Assurance</a:t>
            </a:r>
            <a:r>
              <a:rPr lang="id-ID" dirty="0" smtClean="0"/>
              <a:t> / Jaminan Kualitas</a:t>
            </a:r>
            <a:endParaRPr lang="en-GB" dirty="0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92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Proses yang dilakukan untuk memastikan bahwa sistem informasi yang dibuat memenuhi kualitas standar minimum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Dilakukan oleh pengguna, staff implementasi, pihak manajemen</a:t>
            </a:r>
            <a:r>
              <a:rPr lang="en-GB" dirty="0" smtClean="0"/>
              <a:t> 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Mengidentifikasi gap atau ketidak konsistenan pada </a:t>
            </a:r>
            <a:r>
              <a:rPr lang="en-GB" dirty="0" smtClean="0"/>
              <a:t>system requirements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QA </a:t>
            </a:r>
            <a:r>
              <a:rPr lang="id-ID" dirty="0" smtClean="0"/>
              <a:t> terintegrasi dengan fase </a:t>
            </a:r>
            <a:r>
              <a:rPr lang="en-GB" dirty="0" smtClean="0"/>
              <a:t>SDLC</a:t>
            </a:r>
            <a:r>
              <a:rPr lang="id-ID" dirty="0" smtClean="0"/>
              <a:t> pada proyek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Biaya untuk perbaikan kesalahan yang muncul perlu dipikirkan sebagai </a:t>
            </a:r>
            <a:r>
              <a:rPr lang="en-GB" dirty="0" smtClean="0"/>
              <a:t>project </a:t>
            </a:r>
            <a:r>
              <a:rPr lang="en-GB" dirty="0" err="1" smtClean="0"/>
              <a:t>progres</a:t>
            </a:r>
            <a:endParaRPr lang="en-GB" dirty="0" smtClean="0"/>
          </a:p>
          <a:p>
            <a:pPr lvl="1">
              <a:lnSpc>
                <a:spcPct val="10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94EA28-F6B1-4FC1-912B-947C018C70EE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Testing</a:t>
            </a:r>
            <a:r>
              <a:rPr lang="id-ID" dirty="0" smtClean="0"/>
              <a:t> / Pengujian</a:t>
            </a:r>
            <a:endParaRPr lang="en-GB" dirty="0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Proses menguji coba suatu produk untuk melihat apakah ada kesalahan yang terjadi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Level </a:t>
            </a:r>
            <a:r>
              <a:rPr lang="en-GB" dirty="0" smtClean="0"/>
              <a:t>Testing </a:t>
            </a:r>
            <a:r>
              <a:rPr lang="id-ID" dirty="0" smtClean="0"/>
              <a:t>berhubungan dengan</a:t>
            </a:r>
            <a:r>
              <a:rPr lang="en-GB" dirty="0" smtClean="0"/>
              <a:t> </a:t>
            </a:r>
            <a:r>
              <a:rPr lang="id-ID" dirty="0" smtClean="0"/>
              <a:t>fase </a:t>
            </a:r>
            <a:r>
              <a:rPr lang="en-GB" dirty="0" smtClean="0"/>
              <a:t>SDLC </a:t>
            </a:r>
          </a:p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Aktivitas </a:t>
            </a:r>
            <a:r>
              <a:rPr lang="en-GB" dirty="0" smtClean="0"/>
              <a:t>Testing </a:t>
            </a:r>
            <a:r>
              <a:rPr lang="id-ID" dirty="0" smtClean="0"/>
              <a:t>berjalan seiring</a:t>
            </a:r>
            <a:r>
              <a:rPr lang="en-GB" dirty="0" smtClean="0"/>
              <a:t> </a:t>
            </a:r>
            <a:r>
              <a:rPr lang="id-ID" dirty="0" smtClean="0"/>
              <a:t>fase </a:t>
            </a:r>
            <a:r>
              <a:rPr lang="en-GB" dirty="0" smtClean="0"/>
              <a:t>SDLC</a:t>
            </a:r>
          </a:p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Most of testing takes place following software construction and definition of defect standards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53C013-D6D2-4B0E-B4C4-DD8AF9FE2E7A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Model Umum Pengujian Software</a:t>
            </a:r>
            <a:endParaRPr lang="en-GB" dirty="0" smtClean="0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01875"/>
            <a:ext cx="8686800" cy="2203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9158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Systems Analysis and Design in a Changing World, 5th Edition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A92C8A-677B-48D2-9627-C4D9AF7A4C16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Hubungan Antara Fase SDLC dengan Berbagai Tipe Pengujian</a:t>
            </a:r>
            <a:endParaRPr lang="en-GB" dirty="0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/>
          <a:srcRect t="39630"/>
          <a:stretch>
            <a:fillRect/>
          </a:stretch>
        </p:blipFill>
        <p:spPr bwMode="auto">
          <a:xfrm>
            <a:off x="0" y="1828800"/>
            <a:ext cx="8991600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25901-BE4F-41D4-92B1-C7EC29B735E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Overview</a:t>
            </a:r>
            <a:endParaRPr lang="en-GB" dirty="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94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Fokus mengenai fase implementasi dan pemeliharaan dari </a:t>
            </a:r>
            <a:r>
              <a:rPr lang="en-GB" dirty="0" smtClean="0"/>
              <a:t>SDLC</a:t>
            </a:r>
            <a:r>
              <a:rPr lang="ar-SA" dirty="0" smtClean="0">
                <a:cs typeface="Arial" pitchFamily="34" charset="0"/>
              </a:rPr>
              <a:t>‏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Aktivitas implementasi sebelum sistem diserahkan kepada user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Implementasi memerlukan dan menghabiskan waktu  dan </a:t>
            </a:r>
            <a:r>
              <a:rPr lang="en-GB" dirty="0" smtClean="0"/>
              <a:t>resource</a:t>
            </a:r>
            <a:r>
              <a:rPr lang="id-ID" dirty="0" smtClean="0"/>
              <a:t> yang lebih banyak dibandingkan fase fase SDLC yang lain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Aktivitas pemeliharaan terjadi setelah sistem dijalankan dan bisa berlanjut selama beberapa tahun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407C01-B227-44ED-8B70-D3F0166740FA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5120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5573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Fase Fase </a:t>
            </a:r>
            <a:r>
              <a:rPr lang="en-GB" dirty="0" smtClean="0"/>
              <a:t>SDLC </a:t>
            </a:r>
            <a:r>
              <a:rPr lang="id-ID" dirty="0" smtClean="0"/>
              <a:t>dan Aktivitas Pengujian yang dilakukan di </a:t>
            </a:r>
            <a:br>
              <a:rPr lang="id-ID" dirty="0" smtClean="0"/>
            </a:br>
            <a:r>
              <a:rPr lang="id-ID" dirty="0" smtClean="0"/>
              <a:t>masing masing fase</a:t>
            </a:r>
            <a:endParaRPr lang="en-GB" dirty="0" smtClean="0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 l="4384" t="46858"/>
          <a:stretch>
            <a:fillRect/>
          </a:stretch>
        </p:blipFill>
        <p:spPr bwMode="auto">
          <a:xfrm>
            <a:off x="228600" y="2286000"/>
            <a:ext cx="87630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E24DC-75AC-43ED-AB81-5D591389FDB4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5222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Test Cases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Important part of testing is specifying test cases and test data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test case is a formal description of 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Starting state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Events to which software responds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Expected response or ending state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Analysis phase documentation is useful in preparing test cases (use-case driven)</a:t>
            </a:r>
            <a:r>
              <a:rPr lang="ar-SA" smtClean="0">
                <a:cs typeface="Arial" pitchFamily="34" charset="0"/>
              </a:rPr>
              <a:t>‏</a:t>
            </a:r>
            <a:endParaRPr lang="en-GB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Test data is defined to be used with a test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596870-8718-411B-8949-81F5B4379410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5325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Unit Testing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Tests individual modules of code or methods before integrating with other software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Driver module used for testing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Sets values of input parameters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Calls module to be tested and passes input parameters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Accepts return parameters from tested module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Stub testing – test module simulates module not yet developed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116A3-84DD-4BAB-9439-C2FD3D6C04DD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542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Integration Testing</a:t>
            </a: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Tests the behavior of a group of modules or methods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Tests both normal processing and exceptions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Errors can include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Interface incompatibility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Incorrect parameter values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Run-time exceptions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Unexpected state interactions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37C397-6B51-4557-AA14-B5AD99E63B0F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System Testing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5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Tests the behavior of the entire system</a:t>
            </a:r>
          </a:p>
          <a:p>
            <a:pPr>
              <a:lnSpc>
                <a:spcPct val="100000"/>
              </a:lnSpc>
              <a:spcBef>
                <a:spcPts val="3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Build and smoke test is performed daily to discover any problems with daily builds</a:t>
            </a:r>
          </a:p>
          <a:p>
            <a:pPr lvl="1">
              <a:lnSpc>
                <a:spcPct val="100000"/>
              </a:lnSpc>
              <a:spcBef>
                <a:spcPts val="2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System is completely compiled and linked each day</a:t>
            </a:r>
          </a:p>
          <a:p>
            <a:pPr lvl="1">
              <a:lnSpc>
                <a:spcPct val="100000"/>
              </a:lnSpc>
              <a:spcBef>
                <a:spcPts val="2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Battery of tests are run to smoke out problems</a:t>
            </a:r>
          </a:p>
          <a:p>
            <a:pPr lvl="1">
              <a:lnSpc>
                <a:spcPct val="100000"/>
              </a:lnSpc>
              <a:spcBef>
                <a:spcPts val="2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Any errors must be from changes made the prior day</a:t>
            </a:r>
          </a:p>
          <a:p>
            <a:pPr>
              <a:lnSpc>
                <a:spcPct val="100000"/>
              </a:lnSpc>
              <a:spcBef>
                <a:spcPts val="3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Complete system testing also performed before acceptance testing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931F33-3037-4638-A4D1-DE5B1318C778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563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Usability Testing</a:t>
            </a: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75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Usability test</a:t>
            </a:r>
            <a:r>
              <a:rPr lang="en-GB" b="1" smtClean="0"/>
              <a:t> </a:t>
            </a:r>
            <a:r>
              <a:rPr lang="en-GB" smtClean="0"/>
              <a:t>is a test to determine whether a module, method, class, subsystem, or system meets user requirements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Focus is usually on ease of use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75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Performance test checks time-based requirements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Response time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Throughput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175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Acceptance test is system test performed to determine whether system meets user requirements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F84DBB-C403-4674-BCF1-23BC09513174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Konversi </a:t>
            </a:r>
            <a:r>
              <a:rPr lang="en-GB" dirty="0" smtClean="0"/>
              <a:t>Data</a:t>
            </a: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Data</a:t>
            </a:r>
            <a:r>
              <a:rPr lang="id-ID" dirty="0" smtClean="0"/>
              <a:t> yang dibutuhkan pada saat sistem mulai digunakan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File</a:t>
            </a:r>
            <a:r>
              <a:rPr lang="id-ID" dirty="0" smtClean="0"/>
              <a:t> file  atau database dari sistem yang akan diganti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Manual record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File</a:t>
            </a:r>
            <a:r>
              <a:rPr lang="id-ID" dirty="0" smtClean="0"/>
              <a:t> file atau database dari sistem lain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Feedback dari user selama operasi sistem yang normal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Penggunaaan kembali dari database yang ada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Mere</a:t>
            </a:r>
            <a:r>
              <a:rPr lang="en-GB" dirty="0" smtClean="0"/>
              <a:t>l</a:t>
            </a:r>
            <a:r>
              <a:rPr lang="id-ID" dirty="0" smtClean="0"/>
              <a:t>oa</a:t>
            </a:r>
            <a:r>
              <a:rPr lang="en-GB" dirty="0" smtClean="0"/>
              <a:t>d</a:t>
            </a:r>
            <a:r>
              <a:rPr lang="id-ID" dirty="0" smtClean="0"/>
              <a:t> kembali isi </a:t>
            </a:r>
            <a:r>
              <a:rPr lang="en-GB" dirty="0" smtClean="0"/>
              <a:t>database</a:t>
            </a:r>
            <a:r>
              <a:rPr lang="id-ID" dirty="0" smtClean="0"/>
              <a:t>( disesuaikan)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Membuat database baru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6F059-2B9B-43CC-AA56-D3740F1C2330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583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3200" dirty="0" smtClean="0"/>
              <a:t>Dua Pendekatan Mereload Isi Konten </a:t>
            </a:r>
            <a:r>
              <a:rPr lang="en-GB" sz="3200" dirty="0" smtClean="0"/>
              <a:t>Database </a:t>
            </a:r>
            <a:r>
              <a:rPr lang="id-ID" sz="3200" dirty="0" smtClean="0"/>
              <a:t>Setelah modifikasi strurktur database</a:t>
            </a:r>
            <a:endParaRPr lang="en-GB" sz="3200" dirty="0" smtClean="0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/>
          <a:srcRect l="28398"/>
          <a:stretch>
            <a:fillRect/>
          </a:stretch>
        </p:blipFill>
        <p:spPr bwMode="auto">
          <a:xfrm>
            <a:off x="1462088" y="1219200"/>
            <a:ext cx="6145212" cy="497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96504D-FFA2-4A66-BCC4-F59B684BE205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939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2438400" cy="388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Contoh Suatu Konversi Data yang kompleks</a:t>
            </a:r>
            <a:endParaRPr lang="en-GB" dirty="0" smtClean="0"/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 l="925" b="12083"/>
          <a:stretch>
            <a:fillRect/>
          </a:stretch>
        </p:blipFill>
        <p:spPr bwMode="auto">
          <a:xfrm>
            <a:off x="2438400" y="465138"/>
            <a:ext cx="5867400" cy="547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398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39C8E3-577C-4AF8-A23C-0C4D2C0FADC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604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Instalasi</a:t>
            </a:r>
            <a:endParaRPr lang="en-GB" dirty="0" smtClean="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Setelah dilakukan pengembangan aplikasi dan di uji coba, maka sistem akan dioperasikan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Perlu perencanaan yang matang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Biaya dari pengoperasian sistem lama dan baru secara paralel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Mendeteksi dan mengkoreksi kesalahan kesalahan yang terjadi pada sistem baru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Memberi pelatihan kepada personel pengguna dan </a:t>
            </a:r>
            <a:r>
              <a:rPr lang="en-GB" dirty="0" smtClean="0"/>
              <a:t>customers</a:t>
            </a:r>
            <a:r>
              <a:rPr lang="id-ID" dirty="0" smtClean="0"/>
              <a:t>(pelanggan) mengenai prosedur penggunaan sistem baru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62C608-939A-4CA3-A4EB-ECA22434440B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Tujuan Pembelajaran</a:t>
            </a:r>
            <a:endParaRPr lang="en-GB" dirty="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295400"/>
            <a:ext cx="8553480" cy="45624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/>
              <a:t>Mendeskrisikan aktivitas yang dilakukan pada fase implementasi dan pemeliharaan</a:t>
            </a:r>
            <a:endParaRPr lang="en-GB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/>
              <a:t>Memilih pendekatan yang sesuai untuk mengembangkan program</a:t>
            </a:r>
            <a:endParaRPr lang="en-GB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/>
              <a:t>Mendesripsikan berbagai tipe pengujian perangkat lunak, menjelaskan bagaimana pengujian dilakukan dan alasan penggunaan pengujian tersebut</a:t>
            </a:r>
            <a:endParaRPr lang="en-GB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/>
              <a:t>Mendeskripsikan berbagai pendekatan untuk konversi data dan istalasi sistem, serta menjelaskan kelebihan dan kekurangan masing masing pendekatan</a:t>
            </a:r>
            <a:endParaRPr lang="en-GB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/>
              <a:t>Mendeskripsikan perbedaan tipe dokumentasi dan perbedaan proses pengembangan dan pemeliharaan sistem</a:t>
            </a:r>
            <a:endParaRPr lang="en-GB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 smtClean="0"/>
              <a:t>Mendeskripsikan </a:t>
            </a:r>
            <a:r>
              <a:rPr lang="en-GB" sz="2400" dirty="0" smtClean="0"/>
              <a:t>training</a:t>
            </a:r>
            <a:r>
              <a:rPr lang="id-ID" sz="2400" dirty="0" smtClean="0"/>
              <a:t> / pelatihan dan dukungan kebutuhan terhadap pengguna  terhadap sistem baru dan mengoperasikan sistem</a:t>
            </a:r>
            <a:endParaRPr lang="en-GB" sz="2400" dirty="0" smtClean="0"/>
          </a:p>
          <a:p>
            <a:pPr>
              <a:lnSpc>
                <a:spcPct val="100000"/>
              </a:lnSpc>
              <a:spcBef>
                <a:spcPts val="3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DF080A-D2E4-4041-AA89-903EC2449932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Instalasi Langsung</a:t>
            </a:r>
            <a:endParaRPr lang="en-GB" dirty="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Sistem baru diinstalasi dan segera dioperasikan / digunakan</a:t>
            </a:r>
            <a:endParaRPr lang="en-GB" dirty="0" smtClean="0"/>
          </a:p>
          <a:p>
            <a:pPr lvl="4">
              <a:lnSpc>
                <a:spcPct val="90000"/>
              </a:lnSpc>
              <a:spcBef>
                <a:spcPts val="75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Sistem yang overlap akan dinonaktifkan</a:t>
            </a:r>
            <a:endParaRPr lang="en-GB" dirty="0" smtClean="0"/>
          </a:p>
          <a:p>
            <a:pPr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Kelebihan 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lebih sederhana dan sedikit pengaturan( fokus ke sistem baru)</a:t>
            </a:r>
            <a:endParaRPr lang="en-GB" dirty="0" smtClean="0"/>
          </a:p>
          <a:p>
            <a:pPr lvl="4">
              <a:lnSpc>
                <a:spcPct val="90000"/>
              </a:lnSpc>
              <a:spcBef>
                <a:spcPts val="875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Kerugian</a:t>
            </a:r>
            <a:r>
              <a:rPr lang="en-GB" dirty="0" smtClean="0"/>
              <a:t> 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resiko kegagalan karena tidak ada backup dari sistem lama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388A53-9CD3-4D48-AF0F-BE503A2D9702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6246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Instalasi Paralel / Bersamaan</a:t>
            </a:r>
            <a:endParaRPr lang="en-GB" dirty="0" smtClean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Sistem lama dan baru dioperasikan pada periode bersamaan</a:t>
            </a:r>
            <a:endParaRPr lang="en-GB" dirty="0" smtClean="0"/>
          </a:p>
          <a:p>
            <a:pPr lvl="4">
              <a:lnSpc>
                <a:spcPct val="90000"/>
              </a:lnSpc>
              <a:spcBef>
                <a:spcPts val="750"/>
              </a:spcBef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2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Kelebihan</a:t>
            </a:r>
            <a:r>
              <a:rPr lang="en-GB" dirty="0" smtClean="0"/>
              <a:t> 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resiko yang rendah karena jika terjadi kesalahan sistem tetap ada backup sistem</a:t>
            </a:r>
            <a:endParaRPr lang="en-GB" sz="1400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Kekurangan</a:t>
            </a:r>
            <a:r>
              <a:rPr lang="en-GB" dirty="0" smtClean="0"/>
              <a:t> 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perlu biaya lebih karena pengoperasian dua sistem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Menambah personel untuk mengoperasikan sistem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Membutuhkan ruang lebih untuk menampung ke dua sistem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Menambah kompleksitas pengaturan dari manager dan logistik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5FB4C3-20FC-40D3-B6F1-0993DEDE496A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6349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Instalasi Phase in / Bertahap</a:t>
            </a:r>
            <a:endParaRPr lang="en-GB" dirty="0" smtClean="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Sistem baru diinstall secara bertahap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Masing masing tahap atau fase menambahkan komponen komponen baru ke sistem yang lama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Kelebihan 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mengurangi resiko karena kesalahan yang terjadi dalam suatu fase akan lebih rendah bila dibanding resiko kesalahan sistem keseluruhan</a:t>
            </a:r>
          </a:p>
          <a:p>
            <a:pPr>
              <a:lnSpc>
                <a:spcPct val="10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Kekurangan</a:t>
            </a:r>
            <a:r>
              <a:rPr lang="en-GB" dirty="0" smtClean="0"/>
              <a:t> 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Adanya beberapa fase akan menyebabkan banyaknya aktivitas aktivitas, pekerjaan dan kompleksitas manajemen dalam pelaksanaannya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B3D99E-C0ED-4246-92F0-5346A859A42A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645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Direct Installation and Cutover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8686800" cy="3689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4518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8FEB30-A5AC-4894-BF5E-853B938E1475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6554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Parallel Installation and Operation</a:t>
            </a: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382000" cy="461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B46DB-D36C-4C3A-BFB4-237DA319C2C8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6656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Phased Installation with Direct Cutover and Parallel Operation</a:t>
            </a:r>
            <a:endParaRPr lang="en-GB" sz="2000" smtClean="0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066800"/>
            <a:ext cx="57150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6566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B41125-5C26-4D88-99A7-367140347066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6758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Mengenai Personel / Pegawai</a:t>
            </a:r>
            <a:endParaRPr lang="en-GB" dirty="0" smtClean="0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Instalasi sistem baru membutuhkan personil yang tepat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Tuntutan jadwal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 Cepat belajar dan adaptasi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Dapat bekerja dibawah tekanan /</a:t>
            </a:r>
            <a:r>
              <a:rPr lang="en-GB" dirty="0" smtClean="0"/>
              <a:t> stress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Perlu perencanaan untuk mengantisipasi resiko ini dan memikirkan solusinya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Personel secara t</a:t>
            </a:r>
            <a:r>
              <a:rPr lang="en-GB" dirty="0" err="1" smtClean="0"/>
              <a:t>empora</a:t>
            </a:r>
            <a:r>
              <a:rPr lang="id-ID" dirty="0" smtClean="0"/>
              <a:t>ri</a:t>
            </a:r>
            <a:r>
              <a:rPr lang="en-GB" dirty="0" smtClean="0"/>
              <a:t> </a:t>
            </a:r>
            <a:r>
              <a:rPr lang="id-ID" dirty="0" smtClean="0"/>
              <a:t>dan kontrak dapat dipilih selama fase instalasi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6F247C-895E-4263-A315-A19848E5C069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6861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Dokumentasi</a:t>
            </a:r>
            <a:endParaRPr lang="en-GB" dirty="0" smtClean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 otomatis bentuknya standar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Manual dalam bentuk elektronik(format </a:t>
            </a:r>
            <a:r>
              <a:rPr lang="en-GB" dirty="0" smtClean="0"/>
              <a:t>MS Word </a:t>
            </a:r>
            <a:r>
              <a:rPr lang="id-ID" dirty="0" smtClean="0"/>
              <a:t>atau</a:t>
            </a:r>
            <a:r>
              <a:rPr lang="en-GB" dirty="0" smtClean="0"/>
              <a:t> Adobe PDF</a:t>
            </a:r>
            <a:r>
              <a:rPr lang="id-ID" dirty="0" smtClean="0"/>
              <a:t>)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Dokumen </a:t>
            </a:r>
            <a:r>
              <a:rPr lang="en-GB" dirty="0" smtClean="0"/>
              <a:t>Hyperlinked</a:t>
            </a:r>
            <a:r>
              <a:rPr lang="en-GB" dirty="0" smtClean="0">
                <a:cs typeface="Arial" pitchFamily="34" charset="0"/>
              </a:rPr>
              <a:t>–</a:t>
            </a:r>
            <a:r>
              <a:rPr lang="en-GB" dirty="0" smtClean="0"/>
              <a:t> </a:t>
            </a:r>
            <a:r>
              <a:rPr lang="id-ID" dirty="0" smtClean="0"/>
              <a:t>format </a:t>
            </a:r>
            <a:r>
              <a:rPr lang="en-GB" dirty="0" smtClean="0"/>
              <a:t>Web-browser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Dokumentasi </a:t>
            </a:r>
            <a:r>
              <a:rPr lang="en-GB" dirty="0" smtClean="0"/>
              <a:t>Online </a:t>
            </a:r>
            <a:r>
              <a:rPr lang="id-ID" dirty="0" smtClean="0"/>
              <a:t>pada</a:t>
            </a:r>
            <a:r>
              <a:rPr lang="en-GB" dirty="0" smtClean="0"/>
              <a:t> Web site</a:t>
            </a:r>
            <a:r>
              <a:rPr lang="id-ID" dirty="0" smtClean="0"/>
              <a:t> vendor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Dokumentasi dalam bentuk </a:t>
            </a:r>
            <a:r>
              <a:rPr lang="en-GB" dirty="0" smtClean="0"/>
              <a:t>CD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Model </a:t>
            </a:r>
            <a:r>
              <a:rPr lang="en-GB" dirty="0" err="1" smtClean="0"/>
              <a:t>Ele</a:t>
            </a:r>
            <a:r>
              <a:rPr lang="id-ID" dirty="0" smtClean="0"/>
              <a:t>ktronik sistem dalam format </a:t>
            </a:r>
            <a:r>
              <a:rPr lang="en-GB" dirty="0" smtClean="0"/>
              <a:t> </a:t>
            </a:r>
            <a:r>
              <a:rPr lang="id-ID" dirty="0" smtClean="0"/>
              <a:t>grafis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Tool-specific system models </a:t>
            </a:r>
            <a:r>
              <a:rPr lang="id-ID" dirty="0" smtClean="0"/>
              <a:t>yang dikembangkan dengan</a:t>
            </a:r>
            <a:r>
              <a:rPr lang="en-GB" dirty="0" smtClean="0"/>
              <a:t> DBMS</a:t>
            </a:r>
            <a:r>
              <a:rPr lang="id-ID" dirty="0" smtClean="0"/>
              <a:t> dan </a:t>
            </a:r>
            <a:r>
              <a:rPr lang="en-GB" dirty="0" smtClean="0"/>
              <a:t>CASE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EFE6CC-4F13-4A33-9B9C-E91BA331FE5D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696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Dokumentasi Sistem</a:t>
            </a:r>
            <a:endParaRPr lang="en-GB" dirty="0" smtClean="0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3820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Gambaran mengenai funsgi sistem, arsitektur dan detail konstruksi sistem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Digunakan oleh personel untuk maintenance dan developer pengembangan sistem yang akan datang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Dibuat sebagai produk pengembangan sistem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Mencakup</a:t>
            </a:r>
            <a:r>
              <a:rPr lang="en-GB" dirty="0" smtClean="0"/>
              <a:t> source code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Mencakup analisa dan perancangan model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Kesalahan dalam membuat dokumentasi sistem akan bermasalah ke nilai dari sistem itu sendiri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5CEC9A-4710-4BE9-8882-D170A514542C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7066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Life Cycle Phases and System </a:t>
            </a:r>
            <a:br>
              <a:rPr lang="en-GB" sz="2800" dirty="0" smtClean="0"/>
            </a:br>
            <a:r>
              <a:rPr lang="en-GB" sz="2800" dirty="0" smtClean="0"/>
              <a:t>Documentation Generated in Each Phase</a:t>
            </a:r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31925"/>
            <a:ext cx="8305800" cy="451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3FB550-128F-44FD-9556-852E6BA81438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174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Aktivitas Pada Fase Implementasi dan Pemeliharaan Sistem</a:t>
            </a:r>
            <a:endParaRPr lang="en-GB" dirty="0" smtClean="0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8458200" cy="2649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17146D-9037-4B2A-AFEB-8A389A730FBC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716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Dokumentasi User</a:t>
            </a:r>
            <a:endParaRPr lang="en-GB" dirty="0" smtClean="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Mendeskripsikan bagaimana cara berinteraksi dan memelihara sistem</a:t>
            </a:r>
            <a:endParaRPr lang="en-GB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Digunakan oleh end user dan operator sistem</a:t>
            </a:r>
            <a:endParaRPr lang="en-GB" dirty="0" smtClean="0"/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Berisi </a:t>
            </a:r>
            <a:r>
              <a:rPr lang="en-GB" dirty="0" err="1" smtClean="0"/>
              <a:t>Topi</a:t>
            </a:r>
            <a:r>
              <a:rPr lang="id-ID" dirty="0" smtClean="0"/>
              <a:t>k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Cara </a:t>
            </a:r>
            <a:r>
              <a:rPr lang="en-GB" dirty="0" err="1" smtClean="0"/>
              <a:t>Startup</a:t>
            </a:r>
            <a:r>
              <a:rPr lang="en-GB" dirty="0" smtClean="0"/>
              <a:t> </a:t>
            </a:r>
            <a:r>
              <a:rPr lang="id-ID" dirty="0" smtClean="0"/>
              <a:t>dan </a:t>
            </a:r>
            <a:r>
              <a:rPr lang="en-GB" dirty="0" smtClean="0"/>
              <a:t>shutdown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Penggunaan Key, mouse, atau fungsi perintah untuk melakukan fungsi tertentu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Fungsi </a:t>
            </a:r>
            <a:r>
              <a:rPr lang="en-GB" dirty="0" smtClean="0"/>
              <a:t>Program </a:t>
            </a:r>
            <a:r>
              <a:rPr lang="id-ID" dirty="0" smtClean="0"/>
              <a:t>untuk prosedur bisnis tertentu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Kesalahan umum dan cara koreksi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6C3A91-EFE8-43A2-A11B-B4DCC894852C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727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Training </a:t>
            </a:r>
            <a:r>
              <a:rPr lang="id-ID" dirty="0" smtClean="0"/>
              <a:t>Dan</a:t>
            </a:r>
            <a:r>
              <a:rPr lang="en-GB" dirty="0" smtClean="0"/>
              <a:t> </a:t>
            </a:r>
            <a:r>
              <a:rPr lang="id-ID" dirty="0" smtClean="0"/>
              <a:t>Dukungan Terhadap Pengguna</a:t>
            </a:r>
            <a:endParaRPr lang="en-GB" dirty="0" smtClean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Tanpa training , rata rata kesalahan user dalam penggunaan sistem tinggi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Training</a:t>
            </a:r>
            <a:r>
              <a:rPr lang="id-ID" dirty="0" smtClean="0"/>
              <a:t> tergantung pada faktor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Fre</a:t>
            </a:r>
            <a:r>
              <a:rPr lang="id-ID" dirty="0" smtClean="0"/>
              <a:t>kuensi dan durasi penggunaan sistem</a:t>
            </a:r>
            <a:endParaRPr lang="en-GB" sz="1400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Kebutuhan untuk memahami konteks bisnis dari sistem</a:t>
            </a:r>
            <a:endParaRPr lang="en-GB" sz="1400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Kemampuan dan ketrampilan Komputer yang ada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Jumlah user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D06189-2F8E-48D5-A874-2322E724A182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737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Training </a:t>
            </a:r>
            <a:r>
              <a:rPr lang="id-ID" dirty="0" smtClean="0"/>
              <a:t>dan Dukungan Terhadap Pengguna</a:t>
            </a:r>
            <a:endParaRPr lang="en-GB" dirty="0" smtClean="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Dukungan pengguna mencakup pelatihan dan bantuan terhadap pengguna setelah instalasi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Dokumentasi online dan </a:t>
            </a:r>
            <a:r>
              <a:rPr lang="en-GB" dirty="0" smtClean="0"/>
              <a:t>troubleshooting</a:t>
            </a:r>
            <a:r>
              <a:rPr lang="id-ID" dirty="0" smtClean="0"/>
              <a:t> / penanganan masalah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Dukungan ahli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Help desk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Technical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8DCD04-887D-4306-AC84-8F669364901D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747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Pemeliharaan dan Perluasan Sistem</a:t>
            </a:r>
            <a:endParaRPr lang="en-GB" dirty="0" smtClean="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Modifikasi perangkat lunak setelah pengiriman untuk memperbaiki kesalahan, meningkatkan kinerja, atau menyesuaikan  lingkungan dengan perubahan produk</a:t>
            </a:r>
          </a:p>
          <a:p>
            <a:pPr lvl="1">
              <a:lnSpc>
                <a:spcPct val="100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Menelusuri permintaan modifikasi dan perubahan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Mengimplementasi perubahan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Memonitor kinerja sistem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Mengupgrade </a:t>
            </a:r>
            <a:r>
              <a:rPr lang="en-GB" dirty="0" smtClean="0"/>
              <a:t>hardware </a:t>
            </a:r>
            <a:r>
              <a:rPr lang="id-ID" dirty="0" smtClean="0"/>
              <a:t>dan</a:t>
            </a:r>
            <a:r>
              <a:rPr lang="en-GB" dirty="0" smtClean="0"/>
              <a:t> software</a:t>
            </a:r>
          </a:p>
          <a:p>
            <a:pPr lvl="1">
              <a:lnSpc>
                <a:spcPct val="100000"/>
              </a:lnSpc>
              <a:spcBef>
                <a:spcPts val="22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Memperbaiki dokumentasi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Aktivitas Maintenance</a:t>
            </a:r>
            <a:endParaRPr lang="en-US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498600"/>
            <a:ext cx="7832725" cy="45593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Corrective maintenance</a:t>
            </a:r>
          </a:p>
          <a:p>
            <a:r>
              <a:rPr lang="en-US" dirty="0"/>
              <a:t>Adaptive maintenance</a:t>
            </a:r>
          </a:p>
          <a:p>
            <a:r>
              <a:rPr lang="en-US" dirty="0"/>
              <a:t>Perfective maintenance</a:t>
            </a:r>
          </a:p>
          <a:p>
            <a:r>
              <a:rPr lang="en-US" dirty="0"/>
              <a:t>Preventive maintenance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Activities</a:t>
            </a:r>
          </a:p>
        </p:txBody>
      </p:sp>
      <p:pic>
        <p:nvPicPr>
          <p:cNvPr id="758790" name="Picture 6" descr="43F10-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945313" cy="47164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Activities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Corrective Maintenance</a:t>
            </a:r>
          </a:p>
          <a:p>
            <a:pPr lvl="1"/>
            <a:r>
              <a:rPr lang="en-US"/>
              <a:t>Diagnoses and corrects errors in an operational system</a:t>
            </a:r>
          </a:p>
          <a:p>
            <a:pPr lvl="1"/>
            <a:r>
              <a:rPr lang="en-US"/>
              <a:t>You can respond to errors in various ways, depending on nature and severity of the problem</a:t>
            </a:r>
          </a:p>
          <a:p>
            <a:pPr lvl="1"/>
            <a:r>
              <a:rPr lang="en-US"/>
              <a:t>For more serious situations, a user submits a systems request with supporting evidence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Activities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498600"/>
            <a:ext cx="7761287" cy="4703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Adaptive Maintenance</a:t>
            </a:r>
          </a:p>
          <a:p>
            <a:pPr lvl="1">
              <a:lnSpc>
                <a:spcPct val="90000"/>
              </a:lnSpc>
            </a:pPr>
            <a:r>
              <a:rPr lang="en-US"/>
              <a:t>Adds enhancements to an operational system and makes the system easier to use</a:t>
            </a:r>
          </a:p>
          <a:p>
            <a:pPr lvl="1">
              <a:lnSpc>
                <a:spcPct val="90000"/>
              </a:lnSpc>
            </a:pPr>
            <a:r>
              <a:rPr lang="en-US"/>
              <a:t>The procedure for minor adaptive maintenance is similar to routine corrective maintenance</a:t>
            </a:r>
          </a:p>
          <a:p>
            <a:pPr lvl="1">
              <a:lnSpc>
                <a:spcPct val="90000"/>
              </a:lnSpc>
            </a:pPr>
            <a:r>
              <a:rPr lang="en-US"/>
              <a:t>Can be more difficult than new systems development because the enhancements must work within constraints of an existing system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Activities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Perfective Maintenance</a:t>
            </a:r>
          </a:p>
          <a:p>
            <a:pPr lvl="1">
              <a:lnSpc>
                <a:spcPct val="90000"/>
              </a:lnSpc>
            </a:pPr>
            <a:r>
              <a:rPr lang="en-US"/>
              <a:t>Involves changing an operational system to make it more efficient, reliable or maintainable</a:t>
            </a:r>
          </a:p>
          <a:p>
            <a:pPr lvl="1">
              <a:lnSpc>
                <a:spcPct val="90000"/>
              </a:lnSpc>
            </a:pPr>
            <a:r>
              <a:rPr lang="en-US"/>
              <a:t>Can improve system reliability</a:t>
            </a:r>
          </a:p>
          <a:p>
            <a:pPr lvl="1">
              <a:lnSpc>
                <a:spcPct val="90000"/>
              </a:lnSpc>
            </a:pPr>
            <a:r>
              <a:rPr lang="en-US"/>
              <a:t>Cost-effective during the middle of the system’s operational life</a:t>
            </a:r>
          </a:p>
          <a:p>
            <a:pPr lvl="1">
              <a:lnSpc>
                <a:spcPct val="90000"/>
              </a:lnSpc>
            </a:pPr>
            <a:r>
              <a:rPr lang="en-US"/>
              <a:t>Two techniques you can use in perfective maintenance are reverse engineering and reengineering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Activities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498600"/>
            <a:ext cx="7645400" cy="4559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Preventative Maintenance</a:t>
            </a:r>
          </a:p>
          <a:p>
            <a:pPr lvl="1">
              <a:lnSpc>
                <a:spcPct val="90000"/>
              </a:lnSpc>
            </a:pPr>
            <a:r>
              <a:rPr lang="en-US"/>
              <a:t>Reverse engineering includes changes to an operational system that reduce the possibility of future problems</a:t>
            </a:r>
          </a:p>
          <a:p>
            <a:pPr lvl="1">
              <a:lnSpc>
                <a:spcPct val="90000"/>
              </a:lnSpc>
            </a:pPr>
            <a:r>
              <a:rPr lang="en-US"/>
              <a:t>Preventive maintenance requires analysis of areas where trouble is likely to occur</a:t>
            </a:r>
          </a:p>
          <a:p>
            <a:pPr lvl="1">
              <a:lnSpc>
                <a:spcPct val="90000"/>
              </a:lnSpc>
            </a:pPr>
            <a:r>
              <a:rPr lang="en-US"/>
              <a:t>Competes for IT resources along with other projects, and sometimes does not receive the high priority that it deserves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F050E9-3908-4A97-9F2E-A9CEE5B254DE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Pengembangan Aplikasi</a:t>
            </a:r>
            <a:endParaRPr lang="en-GB" dirty="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2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Pengembangan aplikasi banyak menghabiskan waktu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1/3 dari penggunaan tenaga kerja yang terlibat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1/3 sampai ½ dari keseluruhan waktu pelaksanaan proyek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2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 </a:t>
            </a:r>
            <a:r>
              <a:rPr lang="id-ID" dirty="0" smtClean="0"/>
              <a:t>Pada pelaksanaan pengembangan aplikasi dan pengujian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Membutuhkan banyak resou</a:t>
            </a:r>
            <a:r>
              <a:rPr lang="en-GB" dirty="0" err="1" smtClean="0"/>
              <a:t>rce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Kompleksitas </a:t>
            </a:r>
            <a:r>
              <a:rPr lang="en-GB" dirty="0" smtClean="0"/>
              <a:t>Managerial</a:t>
            </a:r>
            <a:r>
              <a:rPr lang="id-ID" dirty="0" smtClean="0"/>
              <a:t> ( Pengaturan, Pengarahan, Pengawasan)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Kualitas Sistem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23C0B-2653-4136-9C28-329F978E7884}" type="slidenum">
              <a:rPr lang="en-GB"/>
              <a:pPr>
                <a:defRPr/>
              </a:pPr>
              <a:t>50</a:t>
            </a:fld>
            <a:endParaRPr lang="en-GB"/>
          </a:p>
        </p:txBody>
      </p:sp>
      <p:sp>
        <p:nvSpPr>
          <p:cNvPr id="757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Mensubmit permintaan perubahan dan laporan kesalahan</a:t>
            </a:r>
            <a:endParaRPr lang="en-GB" dirty="0" smtClean="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Kebanyakan organisasi / perusahaan mengadopsi prosedur formal untuk mengatur resiko perubahan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Standar form permintaan perubahan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Review permintaan oleh komite perubahan kontrol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Perencanaan tambahan untuk desain dan implementasi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Perubahan yang disetujui ditambahkan ke daftar perubahan yang tertunda untuk penganggaran, perencanaan penjadwalan,, dan implementasi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Sebuah proses yang terpisah digunakan untuk koreksi kesalahan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6D50F-926F-4A16-BC15-8C5F0A3E38E1}" type="slidenum">
              <a:rPr lang="en-GB"/>
              <a:pPr>
                <a:defRPr/>
              </a:pPr>
              <a:t>51</a:t>
            </a:fld>
            <a:endParaRPr lang="en-GB"/>
          </a:p>
        </p:txBody>
      </p:sp>
      <p:sp>
        <p:nvSpPr>
          <p:cNvPr id="7680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Mengimplementasi Perubahan</a:t>
            </a:r>
            <a:endParaRPr lang="en-GB" dirty="0" smtClean="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Perencanaan untuk yang berubah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2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Mengidentifikasi bagian sistem yang diubah atau ditambah</a:t>
            </a:r>
          </a:p>
          <a:p>
            <a:pPr lvl="1">
              <a:lnSpc>
                <a:spcPct val="90000"/>
              </a:lnSpc>
              <a:spcBef>
                <a:spcPts val="2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Personel yang dapat dipercaya untuk mengimplementasi perubahan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2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Menjadwal aktivitas desain dan implementasi</a:t>
            </a:r>
            <a:endParaRPr lang="en-GB" dirty="0" smtClean="0"/>
          </a:p>
          <a:p>
            <a:pPr lvl="1">
              <a:lnSpc>
                <a:spcPct val="90000"/>
              </a:lnSpc>
              <a:spcBef>
                <a:spcPts val="2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Mengembangka kriteria pengujian dan rencana pengujian untuk sistem yang berubah</a:t>
            </a:r>
            <a:endParaRPr lang="en-GB" dirty="0" smtClean="0"/>
          </a:p>
          <a:p>
            <a:pPr>
              <a:lnSpc>
                <a:spcPct val="90000"/>
              </a:lnSpc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Dokumentasi sistem direview kembali sesuai perubahan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8866E2-E943-4CEB-9A1B-CCCA139DA5B6}" type="slidenum">
              <a:rPr lang="en-GB"/>
              <a:pPr>
                <a:defRPr/>
              </a:pPr>
              <a:t>52</a:t>
            </a:fld>
            <a:endParaRPr lang="en-GB"/>
          </a:p>
        </p:txBody>
      </p:sp>
      <p:sp>
        <p:nvSpPr>
          <p:cNvPr id="7782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 Change Request Example</a:t>
            </a: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87630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7830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16-26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1458D-CCA9-4CF0-829A-F5F04ADC04C4}" type="slidenum">
              <a:rPr lang="en-GB"/>
              <a:pPr>
                <a:defRPr/>
              </a:pPr>
              <a:t>53</a:t>
            </a:fld>
            <a:endParaRPr lang="en-GB"/>
          </a:p>
        </p:txBody>
      </p:sp>
      <p:sp>
        <p:nvSpPr>
          <p:cNvPr id="7885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Mengupgrade </a:t>
            </a:r>
            <a:r>
              <a:rPr lang="en-GB" dirty="0" err="1" smtClean="0"/>
              <a:t>Infrast</a:t>
            </a:r>
            <a:r>
              <a:rPr lang="id-ID" dirty="0" smtClean="0"/>
              <a:t>ruktur Komputer</a:t>
            </a:r>
            <a:endParaRPr lang="en-GB" dirty="0" smtClean="0"/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Infrastruktur membutuhkan update periodik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Pemeliharaan perangkat lunak</a:t>
            </a:r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Upgrade versi perangkat lunak</a:t>
            </a:r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Penurunan kinerja sistem</a:t>
            </a:r>
          </a:p>
          <a:p>
            <a:pPr lvl="1">
              <a:spcBef>
                <a:spcPts val="19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Mencakup K</a:t>
            </a:r>
            <a:r>
              <a:rPr lang="en-GB" dirty="0" err="1" smtClean="0"/>
              <a:t>omputer</a:t>
            </a:r>
            <a:r>
              <a:rPr lang="en-GB" dirty="0" smtClean="0"/>
              <a:t> hardware, software</a:t>
            </a:r>
            <a:r>
              <a:rPr lang="id-ID" dirty="0" smtClean="0"/>
              <a:t> sistem</a:t>
            </a:r>
            <a:r>
              <a:rPr lang="en-GB" dirty="0" smtClean="0"/>
              <a:t>, networks, DBMS</a:t>
            </a:r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Bersifat Teknis, kompleks, dan berisiko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19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Dapat berdampak ke seluruh sistem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1EE268-6832-400C-82E7-CD9FE29B0C2D}" type="slidenum">
              <a:rPr lang="en-GB"/>
              <a:pPr>
                <a:defRPr/>
              </a:pPr>
              <a:t>54</a:t>
            </a:fld>
            <a:endParaRPr lang="en-GB"/>
          </a:p>
        </p:txBody>
      </p:sp>
      <p:sp>
        <p:nvSpPr>
          <p:cNvPr id="798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228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Summary</a:t>
            </a: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Implementation activities occur after design and before system is turned over to users 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Implementation is complex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Interdependence of programming, quality assurance, hardware and software installation, documentation, and training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Implementation is difficult to manage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Activities must be properly sequenced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Progress must be continually monitored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Implementation is risky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Significant time and resources required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Often affects systems vital to daily operations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Software components constructed to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Minimize development resources needed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Maximize ability to test system and control errors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These goals often conflict: trade-off among resources, time, and desire to correct errors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Data conversion, installation, documentation, and training follow programming and testing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Installed and documented system is prerequisite for complete training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Fully populated database needed to begin operation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Support activities occur after system becomes operational and might continue for years to support user requirements and reduce operational risk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20ACE7-DDE6-4BB0-BA87-FCCB643B329E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3379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Urutan Implementasi</a:t>
            </a:r>
            <a:endParaRPr lang="en-GB" dirty="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Urutan Pengembangan </a:t>
            </a:r>
            <a:r>
              <a:rPr lang="en-GB" dirty="0" smtClean="0"/>
              <a:t>Input, process, output (IPO)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Berdasar sistem arus data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Pengujian sederhana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User interface </a:t>
            </a:r>
            <a:r>
              <a:rPr lang="id-ID" dirty="0" smtClean="0"/>
              <a:t>dikembangkan diawal untuk mengurangi perubahan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Kelemahannya adalah keterlambatan implementasi dari output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Desain terstruktur </a:t>
            </a:r>
            <a:r>
              <a:rPr lang="en-GB" dirty="0" smtClean="0"/>
              <a:t>– </a:t>
            </a:r>
            <a:r>
              <a:rPr lang="id-ID" dirty="0" smtClean="0"/>
              <a:t>urutan </a:t>
            </a:r>
            <a:r>
              <a:rPr lang="en-GB" dirty="0" smtClean="0"/>
              <a:t>IPO </a:t>
            </a:r>
            <a:r>
              <a:rPr lang="id-ID" dirty="0" smtClean="0"/>
              <a:t>berdasar </a:t>
            </a:r>
            <a:r>
              <a:rPr lang="en-GB" dirty="0" smtClean="0"/>
              <a:t>flowchart </a:t>
            </a:r>
            <a:r>
              <a:rPr lang="id-ID" dirty="0" smtClean="0"/>
              <a:t>sistem dan diagram terstruktur</a:t>
            </a:r>
            <a:endParaRPr lang="en-GB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Desain </a:t>
            </a:r>
            <a:r>
              <a:rPr lang="en-GB" dirty="0" smtClean="0"/>
              <a:t>OO</a:t>
            </a:r>
            <a:r>
              <a:rPr lang="id-ID" dirty="0" smtClean="0"/>
              <a:t> </a:t>
            </a:r>
            <a:r>
              <a:rPr lang="en-GB" dirty="0" smtClean="0"/>
              <a:t>– </a:t>
            </a:r>
            <a:r>
              <a:rPr lang="id-ID" dirty="0" smtClean="0"/>
              <a:t>urutan </a:t>
            </a:r>
            <a:r>
              <a:rPr lang="en-GB" dirty="0" smtClean="0"/>
              <a:t>IPO </a:t>
            </a:r>
            <a:r>
              <a:rPr lang="id-ID" dirty="0" smtClean="0"/>
              <a:t>dikemas dalam paket diagram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755CAB-4054-459E-9122-5027AAC30C37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358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Structure Chart for the Payroll Program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/>
          <a:srcRect b="16904"/>
          <a:stretch>
            <a:fillRect/>
          </a:stretch>
        </p:blipFill>
        <p:spPr bwMode="auto">
          <a:xfrm>
            <a:off x="304800" y="1127144"/>
            <a:ext cx="8534400" cy="501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2CFCB6-D8FD-4BF2-80AA-6201CC9BC6FC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3686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Package Diagrams for RMO Subsystems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/>
          <a:srcRect b="14948"/>
          <a:stretch>
            <a:fillRect/>
          </a:stretch>
        </p:blipFill>
        <p:spPr bwMode="auto">
          <a:xfrm>
            <a:off x="1295400" y="1066800"/>
            <a:ext cx="6400800" cy="479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0" y="6096000"/>
            <a:ext cx="1524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Figure 16-4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99EE78-C6F1-4CB3-92D2-66DE498DDA8C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3789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dirty="0" smtClean="0"/>
              <a:t>Konstruksi dan Rencana Pengujian</a:t>
            </a:r>
            <a:endParaRPr lang="en-GB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Urutan Pengembangan</a:t>
            </a:r>
            <a:endParaRPr lang="en-GB" sz="1400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Urutan Pengujian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Data </a:t>
            </a:r>
            <a:r>
              <a:rPr lang="id-ID" dirty="0" smtClean="0"/>
              <a:t>yang digunakan untuk menguji modul modul, kelompok modul modul, metode, kelas, program dan subsistem</a:t>
            </a:r>
            <a:endParaRPr lang="en-GB" sz="1400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Kriteria Penerimaan</a:t>
            </a:r>
            <a:endParaRPr lang="en-GB" sz="1400" dirty="0" smtClean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 smtClean="0"/>
              <a:t>Persetujuan personel yang relevan dalam konstruksi dan pengujian</a:t>
            </a:r>
            <a:r>
              <a:rPr lang="ar-SA" dirty="0" smtClean="0">
                <a:cs typeface="Arial" pitchFamily="34" charset="0"/>
              </a:rPr>
              <a:t>‏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2010</Words>
  <Application>Microsoft Office PowerPoint</Application>
  <PresentationFormat>On-screen Show (4:3)</PresentationFormat>
  <Paragraphs>384</Paragraphs>
  <Slides>54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Overview</vt:lpstr>
      <vt:lpstr>Tujuan Pembelajaran</vt:lpstr>
      <vt:lpstr>Aktivitas Pada Fase Implementasi dan Pemeliharaan Sistem</vt:lpstr>
      <vt:lpstr>Pengembangan Aplikasi</vt:lpstr>
      <vt:lpstr>Urutan Implementasi</vt:lpstr>
      <vt:lpstr>Structure Chart for the Payroll Program</vt:lpstr>
      <vt:lpstr>Package Diagrams for RMO Subsystems</vt:lpstr>
      <vt:lpstr>Konstruksi dan Rencana Pengujian</vt:lpstr>
      <vt:lpstr>Framework Development</vt:lpstr>
      <vt:lpstr>Tim Pengembangan Aplikasi</vt:lpstr>
      <vt:lpstr>Slide 12</vt:lpstr>
      <vt:lpstr>Versioning </vt:lpstr>
      <vt:lpstr>Timeline of Test and Production Versions for RMO System</vt:lpstr>
      <vt:lpstr>Description of Versions for RMO Customer Support System</vt:lpstr>
      <vt:lpstr>Quality Assurance / Jaminan Kualitas</vt:lpstr>
      <vt:lpstr>Testing / Pengujian</vt:lpstr>
      <vt:lpstr>Model Umum Pengujian Software</vt:lpstr>
      <vt:lpstr>Hubungan Antara Fase SDLC dengan Berbagai Tipe Pengujian</vt:lpstr>
      <vt:lpstr>Fase Fase SDLC dan Aktivitas Pengujian yang dilakukan di  masing masing fase</vt:lpstr>
      <vt:lpstr>Test Cases</vt:lpstr>
      <vt:lpstr>Unit Testing</vt:lpstr>
      <vt:lpstr>Integration Testing</vt:lpstr>
      <vt:lpstr>System Testing</vt:lpstr>
      <vt:lpstr>Usability Testing</vt:lpstr>
      <vt:lpstr>Konversi Data</vt:lpstr>
      <vt:lpstr>Dua Pendekatan Mereload Isi Konten Database Setelah modifikasi strurktur database</vt:lpstr>
      <vt:lpstr>Contoh Suatu Konversi Data yang kompleks</vt:lpstr>
      <vt:lpstr>Instalasi</vt:lpstr>
      <vt:lpstr>Instalasi Langsung</vt:lpstr>
      <vt:lpstr>Instalasi Paralel / Bersamaan</vt:lpstr>
      <vt:lpstr>Instalasi Phase in / Bertahap</vt:lpstr>
      <vt:lpstr>Direct Installation and Cutover</vt:lpstr>
      <vt:lpstr>Parallel Installation and Operation</vt:lpstr>
      <vt:lpstr>Phased Installation with Direct Cutover and Parallel Operation</vt:lpstr>
      <vt:lpstr>Mengenai Personel / Pegawai</vt:lpstr>
      <vt:lpstr>Dokumentasi</vt:lpstr>
      <vt:lpstr>Dokumentasi Sistem</vt:lpstr>
      <vt:lpstr>Life Cycle Phases and System  Documentation Generated in Each Phase</vt:lpstr>
      <vt:lpstr>Dokumentasi User</vt:lpstr>
      <vt:lpstr>Training Dan Dukungan Terhadap Pengguna</vt:lpstr>
      <vt:lpstr>Training dan Dukungan Terhadap Pengguna</vt:lpstr>
      <vt:lpstr>Pemeliharaan dan Perluasan Sistem</vt:lpstr>
      <vt:lpstr>Aktivitas Maintenance</vt:lpstr>
      <vt:lpstr>Maintenance Activities</vt:lpstr>
      <vt:lpstr>Maintenance Activities</vt:lpstr>
      <vt:lpstr>Maintenance Activities</vt:lpstr>
      <vt:lpstr>Maintenance Activities</vt:lpstr>
      <vt:lpstr>Maintenance Activities</vt:lpstr>
      <vt:lpstr>Mensubmit permintaan perubahan dan laporan kesalahan</vt:lpstr>
      <vt:lpstr>Mengimplementasi Perubahan</vt:lpstr>
      <vt:lpstr>A Change Request Example</vt:lpstr>
      <vt:lpstr>Mengupgrade Infrastruktur Komputer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7</dc:creator>
  <cp:lastModifiedBy>Win 7</cp:lastModifiedBy>
  <cp:revision>20</cp:revision>
  <dcterms:created xsi:type="dcterms:W3CDTF">2011-11-07T14:35:54Z</dcterms:created>
  <dcterms:modified xsi:type="dcterms:W3CDTF">2011-11-17T04:28:49Z</dcterms:modified>
</cp:coreProperties>
</file>