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76" r:id="rId4"/>
    <p:sldId id="279" r:id="rId5"/>
    <p:sldId id="278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0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09" autoAdjust="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279E759-FB49-43CF-9B64-3442CDCE95DE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A8ABDB-1BEA-4861-B002-60F5C4493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676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 Rounded MT Bold" pitchFamily="34" charset="0"/>
              </a:rPr>
              <a:t>TEORI GRAPH:</a:t>
            </a:r>
            <a:br>
              <a:rPr lang="en-US" sz="4000" dirty="0">
                <a:latin typeface="Arial Rounded MT Bold" pitchFamily="34" charset="0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THE FUNDAMENTAL of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PERTEMUAN  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3340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IF184604  | SEMESTER 6 | 3 SKS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58674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DEPARTEMEN TEKNIK INFORMATIKA ITS | VH | 2020 - 2024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3733800"/>
            <a:ext cx="9144000" cy="7620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2" action="ppaction://hlinksldjump"/>
              </a:rPr>
              <a:t>INTRODUCTION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|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3" action="ppaction://hlinksldjump"/>
              </a:rPr>
              <a:t>GRAPH &amp; SUBGRAPH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|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4" action="ppaction://hlinksldjump"/>
              </a:rPr>
              <a:t>PATH &amp; CONNECTION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|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5" action="ppaction://hlinksldjump"/>
              </a:rPr>
              <a:t>ISOMORPHISM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6" action="ppaction://hlinksldjump"/>
              </a:rPr>
              <a:t>APPLICATION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59"/>
    </mc:Choice>
    <mc:Fallback xmlns="">
      <p:transition spd="slow" advTm="1593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106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GRAPH  &amp;  SUBGRAPH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4478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Sebuah graph H disebut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subgraph</a:t>
            </a:r>
            <a:r>
              <a:rPr lang="en-US" b="1">
                <a:latin typeface="Comic Sans MS" pitchFamily="66" charset="0"/>
              </a:rPr>
              <a:t> dari graph G (H </a:t>
            </a:r>
            <a:r>
              <a:rPr lang="en-US" b="1">
                <a:latin typeface="Comic Sans MS" pitchFamily="66" charset="0"/>
                <a:sym typeface="Symbol"/>
              </a:rPr>
              <a:t></a:t>
            </a:r>
            <a:r>
              <a:rPr lang="en-US" b="1">
                <a:latin typeface="Comic Sans MS" pitchFamily="66" charset="0"/>
              </a:rPr>
              <a:t> G), jika V(H) </a:t>
            </a:r>
            <a:r>
              <a:rPr lang="en-US" b="1">
                <a:latin typeface="Comic Sans MS" pitchFamily="66" charset="0"/>
                <a:sym typeface="Symbol"/>
              </a:rPr>
              <a:t></a:t>
            </a:r>
            <a:r>
              <a:rPr lang="en-US" b="1">
                <a:latin typeface="Comic Sans MS" pitchFamily="66" charset="0"/>
              </a:rPr>
              <a:t> V(G), E(H) ≤ E(G), dan </a:t>
            </a:r>
            <a:r>
              <a:rPr lang="en-US" b="1">
                <a:latin typeface="Comic Sans MS" pitchFamily="66" charset="0"/>
                <a:sym typeface="Symbol"/>
              </a:rPr>
              <a:t>(H) merupakan batasan dari (G).</a:t>
            </a:r>
          </a:p>
          <a:p>
            <a:endParaRPr lang="en-US" b="1">
              <a:latin typeface="Comic Sans MS" pitchFamily="66" charset="0"/>
              <a:sym typeface="Symbol"/>
            </a:endParaRPr>
          </a:p>
          <a:p>
            <a:r>
              <a:rPr lang="en-US" b="1">
                <a:latin typeface="Comic Sans MS" pitchFamily="66" charset="0"/>
                <a:sym typeface="Symbol"/>
              </a:rPr>
              <a:t>Jika H adalah subgraph dari G, maka G adalah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supergraph</a:t>
            </a:r>
            <a:r>
              <a:rPr lang="en-US" b="1">
                <a:latin typeface="Comic Sans MS" pitchFamily="66" charset="0"/>
                <a:sym typeface="Symbol"/>
              </a:rPr>
              <a:t> dari H.</a:t>
            </a:r>
            <a:endParaRPr lang="en-US" b="1">
              <a:latin typeface="Comic Sans MS" pitchFamily="66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397933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971800"/>
            <a:ext cx="397933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752600" y="59860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Graph 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5986046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Graph H (SUBGRAPH 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60"/>
    </mc:Choice>
    <mc:Fallback xmlns="">
      <p:transition spd="slow" advTm="1860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GRAPH  &amp;  SUBGRAPH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1148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Menghapus semua loop dan menyisakan satu edge dari setiap parallel edges akan membuat sebuah graph menjadi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simple spanning subgraph </a:t>
            </a:r>
            <a:r>
              <a:rPr lang="en-US" b="1">
                <a:latin typeface="Comic Sans MS" pitchFamily="66" charset="0"/>
              </a:rPr>
              <a:t>atau disebut juga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underlying simple graph</a:t>
            </a:r>
            <a:r>
              <a:rPr lang="en-US" b="1">
                <a:latin typeface="Comic Sans MS" pitchFamily="66" charset="0"/>
              </a:rPr>
              <a:t>.</a:t>
            </a:r>
          </a:p>
          <a:p>
            <a:endParaRPr lang="en-US" b="1">
              <a:latin typeface="Comic Sans MS" pitchFamily="66" charset="0"/>
            </a:endParaRPr>
          </a:p>
          <a:p>
            <a:endParaRPr lang="en-US" b="1">
              <a:latin typeface="Comic Sans MS" pitchFamily="66" charset="0"/>
            </a:endParaRPr>
          </a:p>
          <a:p>
            <a:r>
              <a:rPr lang="en-US" b="1">
                <a:latin typeface="Comic Sans MS" pitchFamily="66" charset="0"/>
              </a:rPr>
              <a:t>Jika H </a:t>
            </a:r>
            <a:r>
              <a:rPr lang="en-US" b="1">
                <a:latin typeface="Comic Sans MS" pitchFamily="66" charset="0"/>
                <a:sym typeface="Symbol"/>
              </a:rPr>
              <a:t></a:t>
            </a:r>
            <a:r>
              <a:rPr lang="en-US" b="1">
                <a:latin typeface="Comic Sans MS" pitchFamily="66" charset="0"/>
              </a:rPr>
              <a:t> G dan H ≠ G, maka H disebut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proper subgraph </a:t>
            </a:r>
            <a:r>
              <a:rPr lang="en-US" b="1">
                <a:latin typeface="Comic Sans MS" pitchFamily="66" charset="0"/>
              </a:rPr>
              <a:t>dari G (ditulis H </a:t>
            </a:r>
            <a:r>
              <a:rPr lang="en-US" b="1">
                <a:latin typeface="Comic Sans MS" pitchFamily="66" charset="0"/>
                <a:sym typeface="Symbol"/>
              </a:rPr>
              <a:t> G).</a:t>
            </a:r>
          </a:p>
          <a:p>
            <a:r>
              <a:rPr lang="en-US" b="1">
                <a:latin typeface="Comic Sans MS" pitchFamily="66" charset="0"/>
              </a:rPr>
              <a:t>Jika H </a:t>
            </a:r>
            <a:r>
              <a:rPr lang="en-US" b="1">
                <a:latin typeface="Comic Sans MS" pitchFamily="66" charset="0"/>
                <a:sym typeface="Symbol"/>
              </a:rPr>
              <a:t></a:t>
            </a:r>
            <a:r>
              <a:rPr lang="en-US" b="1">
                <a:latin typeface="Comic Sans MS" pitchFamily="66" charset="0"/>
              </a:rPr>
              <a:t> G dan V(H) = V(G), maka H disebut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spanning subgraph </a:t>
            </a:r>
            <a:r>
              <a:rPr lang="en-US" b="1">
                <a:latin typeface="Comic Sans MS" pitchFamily="66" charset="0"/>
              </a:rPr>
              <a:t>dari G.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839" y="1371600"/>
            <a:ext cx="345573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7665" y="1371600"/>
            <a:ext cx="3534335" cy="255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660"/>
    </mc:Choice>
    <mc:Fallback xmlns="">
      <p:transition spd="slow" advTm="1986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GRAPH  &amp;  SUBGRAPH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Graph G[V’] </a:t>
            </a:r>
            <a:r>
              <a:rPr lang="en-US" b="1" dirty="0" err="1">
                <a:latin typeface="Comic Sans MS" pitchFamily="66" charset="0"/>
              </a:rPr>
              <a:t>disebut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induced subgraph </a:t>
            </a:r>
            <a:r>
              <a:rPr lang="en-US" b="1" dirty="0" err="1">
                <a:latin typeface="Comic Sans MS" pitchFamily="66" charset="0"/>
              </a:rPr>
              <a:t>dari</a:t>
            </a:r>
            <a:r>
              <a:rPr lang="en-US" b="1" dirty="0">
                <a:latin typeface="Comic Sans MS" pitchFamily="66" charset="0"/>
              </a:rPr>
              <a:t> G </a:t>
            </a:r>
            <a:r>
              <a:rPr lang="en-US" b="1" dirty="0" err="1">
                <a:latin typeface="Comic Sans MS" pitchFamily="66" charset="0"/>
              </a:rPr>
              <a:t>jika</a:t>
            </a:r>
            <a:r>
              <a:rPr lang="en-US" b="1" dirty="0">
                <a:latin typeface="Comic Sans MS" pitchFamily="66" charset="0"/>
              </a:rPr>
              <a:t> G[V’] </a:t>
            </a:r>
            <a:r>
              <a:rPr lang="en-US" b="1" dirty="0" err="1">
                <a:latin typeface="Comic Sans MS" pitchFamily="66" charset="0"/>
              </a:rPr>
              <a:t>memiliki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himpunan</a:t>
            </a:r>
            <a:r>
              <a:rPr lang="en-US" b="1" dirty="0">
                <a:latin typeface="Comic Sans MS" pitchFamily="66" charset="0"/>
              </a:rPr>
              <a:t> vertex </a:t>
            </a:r>
            <a:r>
              <a:rPr lang="en-US" b="1" dirty="0" err="1">
                <a:latin typeface="Comic Sans MS" pitchFamily="66" charset="0"/>
              </a:rPr>
              <a:t>tidak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kosong</a:t>
            </a:r>
            <a:r>
              <a:rPr lang="en-US" b="1" dirty="0">
                <a:latin typeface="Comic Sans MS" pitchFamily="66" charset="0"/>
              </a:rPr>
              <a:t> V’ dan </a:t>
            </a:r>
            <a:r>
              <a:rPr lang="en-US" b="1" dirty="0" err="1">
                <a:latin typeface="Comic Sans MS" pitchFamily="66" charset="0"/>
              </a:rPr>
              <a:t>himpunan</a:t>
            </a:r>
            <a:r>
              <a:rPr lang="en-US" b="1" dirty="0">
                <a:latin typeface="Comic Sans MS" pitchFamily="66" charset="0"/>
              </a:rPr>
              <a:t> edge-</a:t>
            </a:r>
            <a:r>
              <a:rPr lang="en-US" b="1" dirty="0" err="1">
                <a:latin typeface="Comic Sans MS" pitchFamily="66" charset="0"/>
              </a:rPr>
              <a:t>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dibentuk</a:t>
            </a:r>
            <a:r>
              <a:rPr lang="en-US" b="1" dirty="0">
                <a:latin typeface="Comic Sans MS" pitchFamily="66" charset="0"/>
              </a:rPr>
              <a:t>/</a:t>
            </a:r>
            <a:r>
              <a:rPr lang="en-US" b="1" dirty="0" err="1">
                <a:latin typeface="Comic Sans MS" pitchFamily="66" charset="0"/>
              </a:rPr>
              <a:t>dipilih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dari</a:t>
            </a:r>
            <a:r>
              <a:rPr lang="en-US" b="1" dirty="0">
                <a:latin typeface="Comic Sans MS" pitchFamily="66" charset="0"/>
              </a:rPr>
              <a:t> edge</a:t>
            </a:r>
            <a:r>
              <a:rPr lang="en-US" b="1" baseline="30000" dirty="0">
                <a:latin typeface="Comic Sans MS" pitchFamily="66" charset="0"/>
              </a:rPr>
              <a:t>2</a:t>
            </a:r>
            <a:r>
              <a:rPr lang="en-US" b="1" dirty="0">
                <a:latin typeface="Comic Sans MS" pitchFamily="66" charset="0"/>
              </a:rPr>
              <a:t> yang </a:t>
            </a:r>
            <a:r>
              <a:rPr lang="en-US" b="1" dirty="0" err="1">
                <a:latin typeface="Comic Sans MS" pitchFamily="66" charset="0"/>
              </a:rPr>
              <a:t>semua</a:t>
            </a:r>
            <a:r>
              <a:rPr lang="en-US" b="1" dirty="0">
                <a:latin typeface="Comic Sans MS" pitchFamily="66" charset="0"/>
              </a:rPr>
              <a:t> ends-</a:t>
            </a:r>
            <a:r>
              <a:rPr lang="en-US" b="1" dirty="0" err="1">
                <a:latin typeface="Comic Sans MS" pitchFamily="66" charset="0"/>
              </a:rPr>
              <a:t>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berada</a:t>
            </a:r>
            <a:r>
              <a:rPr lang="en-US" b="1" dirty="0">
                <a:latin typeface="Comic Sans MS" pitchFamily="66" charset="0"/>
              </a:rPr>
              <a:t> pada </a:t>
            </a:r>
            <a:r>
              <a:rPr lang="en-US" b="1" dirty="0" err="1">
                <a:latin typeface="Comic Sans MS" pitchFamily="66" charset="0"/>
              </a:rPr>
              <a:t>himpunan</a:t>
            </a:r>
            <a:r>
              <a:rPr lang="en-US" b="1" dirty="0">
                <a:latin typeface="Comic Sans MS" pitchFamily="66" charset="0"/>
              </a:rPr>
              <a:t> V’.</a:t>
            </a:r>
          </a:p>
          <a:p>
            <a:endParaRPr lang="en-US" b="1" dirty="0">
              <a:latin typeface="Comic Sans MS" pitchFamily="66" charset="0"/>
            </a:endParaRPr>
          </a:p>
          <a:p>
            <a:r>
              <a:rPr lang="en-US" b="1" dirty="0">
                <a:latin typeface="Comic Sans MS" pitchFamily="66" charset="0"/>
              </a:rPr>
              <a:t>Graph G[E’] </a:t>
            </a:r>
            <a:r>
              <a:rPr lang="en-US" b="1" dirty="0" err="1">
                <a:latin typeface="Comic Sans MS" pitchFamily="66" charset="0"/>
              </a:rPr>
              <a:t>disebut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edge-induced subgraph </a:t>
            </a:r>
            <a:r>
              <a:rPr lang="en-US" b="1" dirty="0" err="1">
                <a:latin typeface="Comic Sans MS" pitchFamily="66" charset="0"/>
              </a:rPr>
              <a:t>dari</a:t>
            </a:r>
            <a:r>
              <a:rPr lang="en-US" b="1" dirty="0">
                <a:latin typeface="Comic Sans MS" pitchFamily="66" charset="0"/>
              </a:rPr>
              <a:t> G </a:t>
            </a:r>
            <a:r>
              <a:rPr lang="en-US" b="1" dirty="0" err="1">
                <a:latin typeface="Comic Sans MS" pitchFamily="66" charset="0"/>
              </a:rPr>
              <a:t>jika</a:t>
            </a:r>
            <a:r>
              <a:rPr lang="en-US" b="1" dirty="0">
                <a:latin typeface="Comic Sans MS" pitchFamily="66" charset="0"/>
              </a:rPr>
              <a:t> G[E’] </a:t>
            </a:r>
            <a:r>
              <a:rPr lang="en-US" b="1" dirty="0" err="1">
                <a:latin typeface="Comic Sans MS" pitchFamily="66" charset="0"/>
              </a:rPr>
              <a:t>memiliki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himpunan</a:t>
            </a:r>
            <a:r>
              <a:rPr lang="en-US" b="1" dirty="0">
                <a:latin typeface="Comic Sans MS" pitchFamily="66" charset="0"/>
              </a:rPr>
              <a:t> edge </a:t>
            </a:r>
            <a:r>
              <a:rPr lang="en-US" b="1" dirty="0" err="1">
                <a:latin typeface="Comic Sans MS" pitchFamily="66" charset="0"/>
              </a:rPr>
              <a:t>tidak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kosong</a:t>
            </a:r>
            <a:r>
              <a:rPr lang="en-US" b="1" dirty="0">
                <a:latin typeface="Comic Sans MS" pitchFamily="66" charset="0"/>
              </a:rPr>
              <a:t> E’ dan </a:t>
            </a:r>
            <a:r>
              <a:rPr lang="en-US" b="1" dirty="0" err="1">
                <a:latin typeface="Comic Sans MS" pitchFamily="66" charset="0"/>
              </a:rPr>
              <a:t>himpunan</a:t>
            </a:r>
            <a:r>
              <a:rPr lang="en-US" b="1" dirty="0">
                <a:latin typeface="Comic Sans MS" pitchFamily="66" charset="0"/>
              </a:rPr>
              <a:t> vertex-</a:t>
            </a:r>
            <a:r>
              <a:rPr lang="en-US" b="1" dirty="0" err="1">
                <a:latin typeface="Comic Sans MS" pitchFamily="66" charset="0"/>
              </a:rPr>
              <a:t>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terbentuk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dari</a:t>
            </a:r>
            <a:r>
              <a:rPr lang="en-US" b="1" dirty="0">
                <a:latin typeface="Comic Sans MS" pitchFamily="66" charset="0"/>
              </a:rPr>
              <a:t> vertex</a:t>
            </a:r>
            <a:r>
              <a:rPr lang="en-US" b="1" baseline="30000" dirty="0">
                <a:latin typeface="Comic Sans MS" pitchFamily="66" charset="0"/>
              </a:rPr>
              <a:t>2</a:t>
            </a:r>
            <a:r>
              <a:rPr lang="en-US" b="1" dirty="0">
                <a:latin typeface="Comic Sans MS" pitchFamily="66" charset="0"/>
              </a:rPr>
              <a:t> yang </a:t>
            </a:r>
            <a:r>
              <a:rPr lang="en-US" b="1" dirty="0" err="1">
                <a:latin typeface="Comic Sans MS" pitchFamily="66" charset="0"/>
              </a:rPr>
              <a:t>menjadi</a:t>
            </a:r>
            <a:r>
              <a:rPr lang="en-US" b="1" dirty="0">
                <a:latin typeface="Comic Sans MS" pitchFamily="66" charset="0"/>
              </a:rPr>
              <a:t> ends </a:t>
            </a:r>
            <a:r>
              <a:rPr lang="en-US" b="1" dirty="0" err="1">
                <a:latin typeface="Comic Sans MS" pitchFamily="66" charset="0"/>
              </a:rPr>
              <a:t>dari</a:t>
            </a:r>
            <a:r>
              <a:rPr lang="en-US" b="1" dirty="0">
                <a:latin typeface="Comic Sans MS" pitchFamily="66" charset="0"/>
              </a:rPr>
              <a:t> edge</a:t>
            </a:r>
            <a:r>
              <a:rPr lang="en-US" b="1" baseline="30000" dirty="0">
                <a:latin typeface="Comic Sans MS" pitchFamily="66" charset="0"/>
              </a:rPr>
              <a:t>2</a:t>
            </a:r>
            <a:r>
              <a:rPr lang="en-US" b="1" dirty="0">
                <a:latin typeface="Comic Sans MS" pitchFamily="66" charset="0"/>
              </a:rPr>
              <a:t> pada </a:t>
            </a:r>
            <a:r>
              <a:rPr lang="en-US" b="1" dirty="0" err="1">
                <a:latin typeface="Comic Sans MS" pitchFamily="66" charset="0"/>
              </a:rPr>
              <a:t>himpunan</a:t>
            </a:r>
            <a:r>
              <a:rPr lang="en-US" b="1" dirty="0">
                <a:latin typeface="Comic Sans MS" pitchFamily="66" charset="0"/>
              </a:rPr>
              <a:t> E’.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657600"/>
            <a:ext cx="1676400" cy="21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657600"/>
            <a:ext cx="1676400" cy="211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657600"/>
            <a:ext cx="1676400" cy="211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75" y="3657600"/>
            <a:ext cx="1685925" cy="212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09600" y="586740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Graph 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8400" y="58674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mic Sans MS" pitchFamily="66" charset="0"/>
              </a:rPr>
              <a:t>Spanning Subgraph 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867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mic Sans MS" pitchFamily="66" charset="0"/>
              </a:rPr>
              <a:t>Induced Subgraph G[{A,C,D}]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800" y="58674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mic Sans MS" pitchFamily="66" charset="0"/>
              </a:rPr>
              <a:t>Edge-induced Subgraph G[{1,2,4,6}]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388"/>
    </mc:Choice>
    <mc:Fallback xmlns="">
      <p:transition spd="slow" advTm="3203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GRAPH &amp; SUBGRAPH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1447800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SPECIAL CLASSES OF GRAPH</a:t>
            </a:r>
          </a:p>
        </p:txBody>
      </p:sp>
      <p:sp>
        <p:nvSpPr>
          <p:cNvPr id="10" name="Action Button: Back or Previous 9">
            <a:hlinkClick r:id="rId2" action="ppaction://hlinksldjump" highlightClick="1"/>
          </p:cNvPr>
          <p:cNvSpPr/>
          <p:nvPr/>
        </p:nvSpPr>
        <p:spPr>
          <a:xfrm>
            <a:off x="8458200" y="533400"/>
            <a:ext cx="4572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2743200" cy="313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295400" y="5562600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Complete Graph K</a:t>
            </a:r>
            <a:r>
              <a:rPr lang="en-US" sz="1400" b="1" baseline="-25000">
                <a:latin typeface="Comic Sans MS" pitchFamily="66" charset="0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9530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Bipartite Graph K</a:t>
            </a:r>
            <a:r>
              <a:rPr lang="en-US" sz="1400" b="1" baseline="-25000">
                <a:latin typeface="Comic Sans MS" pitchFamily="66" charset="0"/>
              </a:rPr>
              <a:t>3,3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8194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861"/>
    </mc:Choice>
    <mc:Fallback xmlns="">
      <p:transition spd="slow" advTm="14386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PATHS  &amp; 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1820882"/>
            <a:ext cx="5791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mic Sans MS" pitchFamily="66" charset="0"/>
              </a:rPr>
              <a:t>Sebuah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walk</a:t>
            </a:r>
            <a:r>
              <a:rPr lang="en-US" b="1" dirty="0">
                <a:latin typeface="Comic Sans MS" pitchFamily="66" charset="0"/>
              </a:rPr>
              <a:t> (W) </a:t>
            </a:r>
            <a:r>
              <a:rPr lang="en-US" b="1" dirty="0" err="1">
                <a:latin typeface="Comic Sans MS" pitchFamily="66" charset="0"/>
              </a:rPr>
              <a:t>didefinisikan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sebagai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urutan</a:t>
            </a:r>
            <a:r>
              <a:rPr lang="en-US" b="1" dirty="0">
                <a:latin typeface="Comic Sans MS" pitchFamily="66" charset="0"/>
              </a:rPr>
              <a:t> (</a:t>
            </a:r>
            <a:r>
              <a:rPr lang="en-US" b="1" dirty="0" err="1">
                <a:latin typeface="Comic Sans MS" pitchFamily="66" charset="0"/>
              </a:rPr>
              <a:t>tdk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nol</a:t>
            </a:r>
            <a:r>
              <a:rPr lang="en-US" b="1" dirty="0">
                <a:latin typeface="Comic Sans MS" pitchFamily="66" charset="0"/>
              </a:rPr>
              <a:t>) vertex &amp; edge. </a:t>
            </a:r>
            <a:r>
              <a:rPr lang="en-US" b="1" dirty="0" err="1">
                <a:latin typeface="Comic Sans MS" pitchFamily="66" charset="0"/>
              </a:rPr>
              <a:t>Diawali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latin typeface="Comic Sans MS" pitchFamily="66" charset="0"/>
              </a:rPr>
              <a:t>origin</a:t>
            </a:r>
            <a:r>
              <a:rPr lang="en-US" b="1" dirty="0">
                <a:latin typeface="Comic Sans MS" pitchFamily="66" charset="0"/>
              </a:rPr>
              <a:t> vertex dan </a:t>
            </a:r>
            <a:r>
              <a:rPr lang="en-US" b="1" dirty="0" err="1">
                <a:latin typeface="Comic Sans MS" pitchFamily="66" charset="0"/>
              </a:rPr>
              <a:t>diakhiri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latin typeface="Comic Sans MS" pitchFamily="66" charset="0"/>
              </a:rPr>
              <a:t>terminus</a:t>
            </a:r>
            <a:r>
              <a:rPr lang="en-US" b="1" dirty="0">
                <a:latin typeface="Comic Sans MS" pitchFamily="66" charset="0"/>
              </a:rPr>
              <a:t> vertex. Dan </a:t>
            </a:r>
            <a:r>
              <a:rPr lang="en-US" b="1" dirty="0" err="1">
                <a:latin typeface="Comic Sans MS" pitchFamily="66" charset="0"/>
              </a:rPr>
              <a:t>setiap</a:t>
            </a:r>
            <a:r>
              <a:rPr lang="en-US" b="1" dirty="0">
                <a:latin typeface="Comic Sans MS" pitchFamily="66" charset="0"/>
              </a:rPr>
              <a:t> 2 edge </a:t>
            </a:r>
            <a:r>
              <a:rPr lang="en-US" b="1" dirty="0" err="1">
                <a:latin typeface="Comic Sans MS" pitchFamily="66" charset="0"/>
              </a:rPr>
              <a:t>berurutan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adalah</a:t>
            </a:r>
            <a:r>
              <a:rPr lang="en-US" b="1" dirty="0">
                <a:latin typeface="Comic Sans MS" pitchFamily="66" charset="0"/>
              </a:rPr>
              <a:t> series. </a:t>
            </a:r>
            <a:r>
              <a:rPr lang="en-US" b="1" dirty="0" err="1">
                <a:latin typeface="Comic Sans MS" pitchFamily="66" charset="0"/>
              </a:rPr>
              <a:t>Contoh</a:t>
            </a:r>
            <a:r>
              <a:rPr lang="en-US" b="1" dirty="0">
                <a:latin typeface="Comic Sans MS" pitchFamily="66" charset="0"/>
              </a:rPr>
              <a:t>, W = A1B3C4B1A2C</a:t>
            </a:r>
          </a:p>
          <a:p>
            <a:endParaRPr lang="en-US" b="1" dirty="0">
              <a:latin typeface="Comic Sans MS" pitchFamily="66" charset="0"/>
            </a:endParaRPr>
          </a:p>
          <a:p>
            <a:r>
              <a:rPr lang="en-US" b="1" dirty="0">
                <a:latin typeface="Comic Sans MS" pitchFamily="66" charset="0"/>
              </a:rPr>
              <a:t>Walk </a:t>
            </a:r>
            <a:r>
              <a:rPr lang="en-US" b="1" dirty="0" err="1">
                <a:latin typeface="Comic Sans MS" pitchFamily="66" charset="0"/>
              </a:rPr>
              <a:t>dengan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setiap</a:t>
            </a:r>
            <a:r>
              <a:rPr lang="en-US" b="1" dirty="0">
                <a:latin typeface="Comic Sans MS" pitchFamily="66" charset="0"/>
              </a:rPr>
              <a:t> edge </a:t>
            </a:r>
            <a:r>
              <a:rPr lang="en-US" b="1" dirty="0" err="1">
                <a:latin typeface="Comic Sans MS" pitchFamily="66" charset="0"/>
              </a:rPr>
              <a:t>berbeda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adalah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trail</a:t>
            </a:r>
            <a:r>
              <a:rPr lang="en-US" b="1" dirty="0">
                <a:latin typeface="Comic Sans MS" pitchFamily="66" charset="0"/>
              </a:rPr>
              <a:t>. </a:t>
            </a:r>
            <a:r>
              <a:rPr lang="en-US" b="1" dirty="0" err="1">
                <a:latin typeface="Comic Sans MS" pitchFamily="66" charset="0"/>
              </a:rPr>
              <a:t>Contoh</a:t>
            </a:r>
            <a:r>
              <a:rPr lang="en-US" b="1" dirty="0">
                <a:latin typeface="Comic Sans MS" pitchFamily="66" charset="0"/>
              </a:rPr>
              <a:t>, T = C4B3C7E</a:t>
            </a:r>
          </a:p>
          <a:p>
            <a:endParaRPr lang="en-US" b="1" dirty="0">
              <a:latin typeface="Comic Sans MS" pitchFamily="66" charset="0"/>
            </a:endParaRPr>
          </a:p>
          <a:p>
            <a:r>
              <a:rPr lang="en-US" b="1" dirty="0">
                <a:latin typeface="Comic Sans MS" pitchFamily="66" charset="0"/>
              </a:rPr>
              <a:t>Walk </a:t>
            </a:r>
            <a:r>
              <a:rPr lang="en-US" b="1" dirty="0" err="1">
                <a:latin typeface="Comic Sans MS" pitchFamily="66" charset="0"/>
              </a:rPr>
              <a:t>dengan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setiap</a:t>
            </a:r>
            <a:r>
              <a:rPr lang="en-US" b="1" dirty="0">
                <a:latin typeface="Comic Sans MS" pitchFamily="66" charset="0"/>
              </a:rPr>
              <a:t> vertex </a:t>
            </a:r>
            <a:r>
              <a:rPr lang="en-US" b="1" dirty="0" err="1">
                <a:latin typeface="Comic Sans MS" pitchFamily="66" charset="0"/>
              </a:rPr>
              <a:t>berbeda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adalah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path</a:t>
            </a:r>
            <a:r>
              <a:rPr lang="en-US" b="1" dirty="0">
                <a:latin typeface="Comic Sans MS" pitchFamily="66" charset="0"/>
              </a:rPr>
              <a:t>. </a:t>
            </a:r>
            <a:r>
              <a:rPr lang="en-US" b="1" dirty="0" err="1">
                <a:latin typeface="Comic Sans MS" pitchFamily="66" charset="0"/>
              </a:rPr>
              <a:t>Contoh</a:t>
            </a:r>
            <a:r>
              <a:rPr lang="en-US" b="1" dirty="0">
                <a:latin typeface="Comic Sans MS" pitchFamily="66" charset="0"/>
              </a:rPr>
              <a:t>, P = D5B4C2A</a:t>
            </a:r>
          </a:p>
          <a:p>
            <a:endParaRPr lang="en-US" b="1" dirty="0">
              <a:latin typeface="Comic Sans MS" pitchFamily="66" charset="0"/>
            </a:endParaRPr>
          </a:p>
          <a:p>
            <a:r>
              <a:rPr lang="en-US" b="1" dirty="0">
                <a:latin typeface="Comic Sans MS" pitchFamily="66" charset="0"/>
              </a:rPr>
              <a:t>Walk </a:t>
            </a:r>
            <a:r>
              <a:rPr lang="en-US" b="1" dirty="0" err="1">
                <a:latin typeface="Comic Sans MS" pitchFamily="66" charset="0"/>
              </a:rPr>
              <a:t>dengan</a:t>
            </a:r>
            <a:r>
              <a:rPr lang="en-US" b="1" dirty="0">
                <a:latin typeface="Comic Sans MS" pitchFamily="66" charset="0"/>
              </a:rPr>
              <a:t> origin dan terminus </a:t>
            </a:r>
            <a:r>
              <a:rPr lang="en-US" b="1" dirty="0" err="1">
                <a:latin typeface="Comic Sans MS" pitchFamily="66" charset="0"/>
              </a:rPr>
              <a:t>identik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adalah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cycle/circuit</a:t>
            </a:r>
            <a:r>
              <a:rPr lang="en-US" b="1" dirty="0">
                <a:latin typeface="Comic Sans MS" pitchFamily="66" charset="0"/>
              </a:rPr>
              <a:t>. </a:t>
            </a:r>
            <a:r>
              <a:rPr lang="en-US" b="1" dirty="0" err="1">
                <a:latin typeface="Comic Sans MS" pitchFamily="66" charset="0"/>
              </a:rPr>
              <a:t>Atau</a:t>
            </a:r>
            <a:r>
              <a:rPr lang="en-US" b="1" dirty="0">
                <a:latin typeface="Comic Sans MS" pitchFamily="66" charset="0"/>
              </a:rPr>
              <a:t>, cycle </a:t>
            </a:r>
            <a:r>
              <a:rPr lang="en-US" b="1" dirty="0" err="1">
                <a:latin typeface="Comic Sans MS" pitchFamily="66" charset="0"/>
              </a:rPr>
              <a:t>adalah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sebuah</a:t>
            </a:r>
            <a:r>
              <a:rPr lang="en-US" b="1" dirty="0">
                <a:latin typeface="Comic Sans MS" pitchFamily="66" charset="0"/>
              </a:rPr>
              <a:t> closed walk. </a:t>
            </a:r>
            <a:r>
              <a:rPr lang="en-US" b="1" dirty="0" err="1">
                <a:latin typeface="Comic Sans MS" pitchFamily="66" charset="0"/>
              </a:rPr>
              <a:t>Contoh</a:t>
            </a:r>
            <a:r>
              <a:rPr lang="en-US" b="1" dirty="0">
                <a:latin typeface="Comic Sans MS" pitchFamily="66" charset="0"/>
              </a:rPr>
              <a:t>, C = A1B3C7E8B1A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981200"/>
            <a:ext cx="266700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ction Button: Back or Previous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E75C136-10B0-4739-980B-65CC68778E7E}"/>
              </a:ext>
            </a:extLst>
          </p:cNvPr>
          <p:cNvSpPr/>
          <p:nvPr/>
        </p:nvSpPr>
        <p:spPr>
          <a:xfrm>
            <a:off x="8458200" y="533400"/>
            <a:ext cx="4572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22"/>
    </mc:Choice>
    <mc:Fallback xmlns="">
      <p:transition spd="slow" advTm="1560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ISOMORPHISM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570274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Comic Sans MS" pitchFamily="66" charset="0"/>
              </a:rPr>
              <a:t>2 graph G dan H disebut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identik</a:t>
            </a:r>
            <a:r>
              <a:rPr lang="en-US" b="1">
                <a:latin typeface="Comic Sans MS" pitchFamily="66" charset="0"/>
              </a:rPr>
              <a:t> (G = H) jika V(G) = V(H), E(G) = E(H), </a:t>
            </a:r>
            <a:r>
              <a:rPr lang="en-US" b="1">
                <a:latin typeface="Comic Sans MS" pitchFamily="66" charset="0"/>
                <a:sym typeface="Symbol"/>
              </a:rPr>
              <a:t>(G) = (H). Graph G dan H juga memiliki representasi diagram yang sama.</a:t>
            </a:r>
          </a:p>
          <a:p>
            <a:pPr algn="ctr"/>
            <a:endParaRPr lang="en-US" b="1">
              <a:latin typeface="Comic Sans MS" pitchFamily="66" charset="0"/>
              <a:sym typeface="Symbol"/>
            </a:endParaRPr>
          </a:p>
          <a:p>
            <a:pPr algn="ctr"/>
            <a:endParaRPr lang="en-US" b="1">
              <a:latin typeface="Comic Sans MS" pitchFamily="66" charset="0"/>
              <a:sym typeface="Symbol"/>
            </a:endParaRPr>
          </a:p>
          <a:p>
            <a:pPr algn="ctr"/>
            <a:r>
              <a:rPr lang="en-US" b="1">
                <a:latin typeface="Comic Sans MS" pitchFamily="66" charset="0"/>
              </a:rPr>
              <a:t>Apakah kedua graph di atas identik???...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95400"/>
            <a:ext cx="3505200" cy="27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905000" y="40356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Graph 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200" y="40356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Graph 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3505200" cy="27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55"/>
    </mc:Choice>
    <mc:Fallback xmlns="">
      <p:transition spd="slow" advTm="13075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Rounded MT Bold" pitchFamily="34" charset="0"/>
              </a:rPr>
              <a:t>ISOMORPHISM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694872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 pitchFamily="66" charset="0"/>
              </a:rPr>
              <a:t>Graph G dan H </a:t>
            </a:r>
            <a:r>
              <a:rPr lang="en-US" b="1" dirty="0" err="1">
                <a:latin typeface="Comic Sans MS" pitchFamily="66" charset="0"/>
              </a:rPr>
              <a:t>bukan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hanya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identik</a:t>
            </a:r>
            <a:r>
              <a:rPr lang="en-US" b="1" dirty="0">
                <a:latin typeface="Comic Sans MS" pitchFamily="66" charset="0"/>
              </a:rPr>
              <a:t>, </a:t>
            </a:r>
            <a:r>
              <a:rPr lang="en-US" b="1" dirty="0" err="1">
                <a:latin typeface="Comic Sans MS" pitchFamily="66" charset="0"/>
              </a:rPr>
              <a:t>tapi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isomorphic</a:t>
            </a:r>
            <a:r>
              <a:rPr lang="en-US" b="1" dirty="0">
                <a:latin typeface="Comic Sans MS" pitchFamily="66" charset="0"/>
              </a:rPr>
              <a:t>.</a:t>
            </a:r>
          </a:p>
          <a:p>
            <a:pPr algn="ctr"/>
            <a:endParaRPr lang="en-US" b="1" dirty="0">
              <a:latin typeface="Comic Sans MS" pitchFamily="66" charset="0"/>
            </a:endParaRPr>
          </a:p>
          <a:p>
            <a:pPr algn="ctr"/>
            <a:r>
              <a:rPr lang="en-US" b="1" dirty="0">
                <a:latin typeface="Comic Sans MS" pitchFamily="66" charset="0"/>
              </a:rPr>
              <a:t>2 graph G dan H </a:t>
            </a:r>
            <a:r>
              <a:rPr lang="en-US" b="1" dirty="0" err="1">
                <a:latin typeface="Comic Sans MS" pitchFamily="66" charset="0"/>
              </a:rPr>
              <a:t>dikatakan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isomorphic</a:t>
            </a:r>
            <a:r>
              <a:rPr lang="en-US" b="1" dirty="0">
                <a:latin typeface="Comic Sans MS" pitchFamily="66" charset="0"/>
              </a:rPr>
              <a:t> (G </a:t>
            </a:r>
            <a:r>
              <a:rPr lang="en-US" b="1" dirty="0">
                <a:latin typeface="Comic Sans MS" pitchFamily="66" charset="0"/>
                <a:sym typeface="Symbol"/>
              </a:rPr>
              <a:t> H) </a:t>
            </a:r>
            <a:r>
              <a:rPr lang="en-US" b="1" dirty="0" err="1">
                <a:latin typeface="Comic Sans MS" pitchFamily="66" charset="0"/>
              </a:rPr>
              <a:t>jika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kedua</a:t>
            </a:r>
            <a:r>
              <a:rPr lang="en-US" b="1" dirty="0">
                <a:latin typeface="Comic Sans MS" pitchFamily="66" charset="0"/>
              </a:rPr>
              <a:t> graph </a:t>
            </a:r>
            <a:r>
              <a:rPr lang="en-US" b="1" dirty="0" err="1">
                <a:latin typeface="Comic Sans MS" pitchFamily="66" charset="0"/>
              </a:rPr>
              <a:t>tsb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dapat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dipetakan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bijeksi</a:t>
            </a:r>
            <a:r>
              <a:rPr lang="en-US" b="1" dirty="0">
                <a:latin typeface="Comic Sans MS" pitchFamily="66" charset="0"/>
              </a:rPr>
              <a:t>  </a:t>
            </a:r>
            <a:r>
              <a:rPr lang="en-US" b="1" dirty="0">
                <a:latin typeface="Comic Sans MS" pitchFamily="66" charset="0"/>
                <a:sym typeface="Symbol"/>
              </a:rPr>
              <a:t> : V(G) </a:t>
            </a:r>
            <a:r>
              <a:rPr lang="en-US" b="1" dirty="0">
                <a:latin typeface="Comic Sans MS" pitchFamily="66" charset="0"/>
                <a:sym typeface="Wingdings" pitchFamily="2" charset="2"/>
              </a:rPr>
              <a:t> V(H) dan </a:t>
            </a:r>
            <a:r>
              <a:rPr lang="en-US" b="1" dirty="0">
                <a:latin typeface="Comic Sans MS" pitchFamily="66" charset="0"/>
                <a:sym typeface="Symbol"/>
              </a:rPr>
              <a:t> : E(G) </a:t>
            </a:r>
            <a:r>
              <a:rPr lang="en-US" b="1" dirty="0">
                <a:latin typeface="Comic Sans MS" pitchFamily="66" charset="0"/>
                <a:sym typeface="Wingdings" pitchFamily="2" charset="2"/>
              </a:rPr>
              <a:t> E(H) </a:t>
            </a:r>
            <a:r>
              <a:rPr lang="en-US" b="1" dirty="0" err="1">
                <a:latin typeface="Comic Sans MS" pitchFamily="66" charset="0"/>
                <a:sym typeface="Wingdings" pitchFamily="2" charset="2"/>
              </a:rPr>
              <a:t>sdmkhingga</a:t>
            </a:r>
            <a:r>
              <a:rPr lang="en-US" b="1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b="1" dirty="0">
                <a:latin typeface="Comic Sans MS" pitchFamily="66" charset="0"/>
                <a:sym typeface="Symbol"/>
              </a:rPr>
              <a:t></a:t>
            </a:r>
            <a:r>
              <a:rPr lang="en-US" b="1" baseline="-25000" dirty="0">
                <a:latin typeface="Comic Sans MS" pitchFamily="66" charset="0"/>
                <a:sym typeface="Symbol"/>
              </a:rPr>
              <a:t>G</a:t>
            </a:r>
            <a:r>
              <a:rPr lang="en-US" b="1" dirty="0">
                <a:latin typeface="Comic Sans MS" pitchFamily="66" charset="0"/>
                <a:sym typeface="Symbol"/>
              </a:rPr>
              <a:t>(e) = </a:t>
            </a:r>
            <a:r>
              <a:rPr lang="en-US" b="1" dirty="0" err="1">
                <a:latin typeface="Comic Sans MS" pitchFamily="66" charset="0"/>
                <a:sym typeface="Symbol"/>
              </a:rPr>
              <a:t>uv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jk</a:t>
            </a:r>
            <a:r>
              <a:rPr lang="en-US" b="1" dirty="0">
                <a:latin typeface="Comic Sans MS" pitchFamily="66" charset="0"/>
                <a:sym typeface="Symbol"/>
              </a:rPr>
              <a:t> &amp; </a:t>
            </a:r>
            <a:r>
              <a:rPr lang="en-US" b="1" dirty="0" err="1">
                <a:latin typeface="Comic Sans MS" pitchFamily="66" charset="0"/>
                <a:sym typeface="Symbol"/>
              </a:rPr>
              <a:t>hanya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jk</a:t>
            </a:r>
            <a:r>
              <a:rPr lang="en-US" b="1" dirty="0">
                <a:latin typeface="Comic Sans MS" pitchFamily="66" charset="0"/>
                <a:sym typeface="Symbol"/>
              </a:rPr>
              <a:t> </a:t>
            </a:r>
            <a:r>
              <a:rPr lang="en-US" b="1" baseline="-25000" dirty="0">
                <a:latin typeface="Comic Sans MS" pitchFamily="66" charset="0"/>
                <a:sym typeface="Symbol"/>
              </a:rPr>
              <a:t>H</a:t>
            </a:r>
            <a:r>
              <a:rPr lang="en-US" b="1" dirty="0">
                <a:latin typeface="Comic Sans MS" pitchFamily="66" charset="0"/>
                <a:sym typeface="Symbol"/>
              </a:rPr>
              <a:t>((e)) = (u) (v).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95400"/>
            <a:ext cx="3505200" cy="27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828800" y="40356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Graph 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200" y="40356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Graph H</a:t>
            </a:r>
          </a:p>
        </p:txBody>
      </p:sp>
      <p:sp>
        <p:nvSpPr>
          <p:cNvPr id="9" name="Action Button: Back or Previous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EFDF6D0-A6BC-4BA5-890B-478AC0C5FA01}"/>
              </a:ext>
            </a:extLst>
          </p:cNvPr>
          <p:cNvSpPr/>
          <p:nvPr/>
        </p:nvSpPr>
        <p:spPr>
          <a:xfrm>
            <a:off x="8458200" y="457200"/>
            <a:ext cx="4572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A215EBF-FCAB-4007-87C3-A9F5FA67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95400"/>
            <a:ext cx="3505200" cy="27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969"/>
    </mc:Choice>
    <mc:Fallback xmlns="">
      <p:transition spd="slow" advTm="1239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685800"/>
          </a:xfrm>
        </p:spPr>
        <p:txBody>
          <a:bodyPr>
            <a:noAutofit/>
          </a:bodyPr>
          <a:lstStyle/>
          <a:p>
            <a:r>
              <a:rPr lang="en-US" sz="3200" b="1">
                <a:latin typeface="Arial Rounded MT Bold" pitchFamily="34" charset="0"/>
              </a:rPr>
              <a:t>APPLICATIONS  -  </a:t>
            </a:r>
            <a:r>
              <a:rPr lang="en-US" sz="3200" b="1" cap="none">
                <a:latin typeface="Arial Rounded MT Bold" pitchFamily="34" charset="0"/>
              </a:rPr>
              <a:t>Shortest Path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179255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mic Sans MS" pitchFamily="66" charset="0"/>
              </a:rPr>
              <a:t>Untuk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bepergian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dari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satu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lokasi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ke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lokasi</a:t>
            </a:r>
            <a:r>
              <a:rPr lang="en-US" sz="1600" b="1" dirty="0">
                <a:latin typeface="Comic Sans MS" pitchFamily="66" charset="0"/>
              </a:rPr>
              <a:t> lain, </a:t>
            </a:r>
            <a:r>
              <a:rPr lang="en-US" sz="1600" b="1" dirty="0" err="1">
                <a:latin typeface="Comic Sans MS" pitchFamily="66" charset="0"/>
              </a:rPr>
              <a:t>seringkali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kita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dihadapkan</a:t>
            </a:r>
            <a:r>
              <a:rPr lang="en-US" sz="1600" b="1" dirty="0">
                <a:latin typeface="Comic Sans MS" pitchFamily="66" charset="0"/>
              </a:rPr>
              <a:t> pada </a:t>
            </a:r>
            <a:r>
              <a:rPr lang="en-US" sz="1600" b="1" dirty="0" err="1">
                <a:latin typeface="Comic Sans MS" pitchFamily="66" charset="0"/>
              </a:rPr>
              <a:t>pemilihan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rute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perjalanan</a:t>
            </a:r>
            <a:r>
              <a:rPr lang="en-US" sz="1600" b="1" dirty="0">
                <a:latin typeface="Comic Sans MS" pitchFamily="66" charset="0"/>
              </a:rPr>
              <a:t>. 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 err="1">
                <a:latin typeface="Comic Sans MS" pitchFamily="66" charset="0"/>
              </a:rPr>
              <a:t>Rangkaian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alternatif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rute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perjalanan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dapat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dipandang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sebagai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sebuah</a:t>
            </a:r>
            <a:r>
              <a:rPr lang="en-US" sz="1600" b="1" dirty="0">
                <a:latin typeface="Comic Sans MS" pitchFamily="66" charset="0"/>
              </a:rPr>
              <a:t> graph </a:t>
            </a:r>
            <a:r>
              <a:rPr lang="en-US" sz="1600" b="1" dirty="0" err="1">
                <a:latin typeface="Comic Sans MS" pitchFamily="66" charset="0"/>
              </a:rPr>
              <a:t>dengan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setiap</a:t>
            </a:r>
            <a:r>
              <a:rPr lang="en-US" sz="1600" b="1" dirty="0">
                <a:latin typeface="Comic Sans MS" pitchFamily="66" charset="0"/>
              </a:rPr>
              <a:t> edge-</a:t>
            </a:r>
            <a:r>
              <a:rPr lang="en-US" sz="1600" b="1" dirty="0" err="1">
                <a:latin typeface="Comic Sans MS" pitchFamily="66" charset="0"/>
              </a:rPr>
              <a:t>nya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memiliki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bobot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berupa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jarak</a:t>
            </a:r>
            <a:r>
              <a:rPr lang="en-US" sz="1600" b="1" dirty="0">
                <a:latin typeface="Comic Sans MS" pitchFamily="66" charset="0"/>
              </a:rPr>
              <a:t>, </a:t>
            </a:r>
            <a:r>
              <a:rPr lang="en-US" sz="1600" b="1" dirty="0" err="1">
                <a:latin typeface="Comic Sans MS" pitchFamily="66" charset="0"/>
              </a:rPr>
              <a:t>waktu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atau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biaya</a:t>
            </a:r>
            <a:r>
              <a:rPr lang="en-US" sz="1600" b="1" dirty="0">
                <a:latin typeface="Comic Sans MS" pitchFamily="66" charset="0"/>
              </a:rPr>
              <a:t>. Graph </a:t>
            </a:r>
            <a:r>
              <a:rPr lang="en-US" sz="1600" b="1" dirty="0" err="1">
                <a:latin typeface="Comic Sans MS" pitchFamily="66" charset="0"/>
              </a:rPr>
              <a:t>semacam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ini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disebut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u="sng" dirty="0">
                <a:solidFill>
                  <a:srgbClr val="FF0000"/>
                </a:solidFill>
                <a:latin typeface="Comic Sans MS" pitchFamily="66" charset="0"/>
              </a:rPr>
              <a:t>weighted graph</a:t>
            </a:r>
            <a:r>
              <a:rPr lang="en-US" sz="1600" b="1" dirty="0">
                <a:latin typeface="Comic Sans MS" pitchFamily="66" charset="0"/>
              </a:rPr>
              <a:t>. Dan </a:t>
            </a:r>
            <a:r>
              <a:rPr lang="en-US" sz="1600" b="1" dirty="0" err="1">
                <a:latin typeface="Comic Sans MS" pitchFamily="66" charset="0"/>
              </a:rPr>
              <a:t>banyak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permasalahan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dalam</a:t>
            </a:r>
            <a:r>
              <a:rPr lang="en-US" sz="1600" b="1" dirty="0">
                <a:latin typeface="Comic Sans MS" pitchFamily="66" charset="0"/>
              </a:rPr>
              <a:t> dunia </a:t>
            </a:r>
            <a:r>
              <a:rPr lang="en-US" sz="1600" b="1" dirty="0" err="1">
                <a:latin typeface="Comic Sans MS" pitchFamily="66" charset="0"/>
              </a:rPr>
              <a:t>nyata</a:t>
            </a:r>
            <a:r>
              <a:rPr lang="en-US" sz="1600" b="1" dirty="0">
                <a:latin typeface="Comic Sans MS" pitchFamily="66" charset="0"/>
              </a:rPr>
              <a:t> yang </a:t>
            </a:r>
            <a:r>
              <a:rPr lang="en-US" sz="1600" b="1" dirty="0" err="1">
                <a:latin typeface="Comic Sans MS" pitchFamily="66" charset="0"/>
              </a:rPr>
              <a:t>dapat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dimodelkan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dengan</a:t>
            </a:r>
            <a:r>
              <a:rPr lang="en-US" sz="1600" b="1" dirty="0">
                <a:latin typeface="Comic Sans MS" pitchFamily="66" charset="0"/>
              </a:rPr>
              <a:t> weighted graph.</a:t>
            </a:r>
          </a:p>
          <a:p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 err="1">
                <a:latin typeface="Comic Sans MS" pitchFamily="66" charset="0"/>
              </a:rPr>
              <a:t>Isu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permasalahan</a:t>
            </a:r>
            <a:r>
              <a:rPr lang="en-US" sz="1600" b="1" dirty="0">
                <a:latin typeface="Comic Sans MS" pitchFamily="66" charset="0"/>
              </a:rPr>
              <a:t> pada weighted graph </a:t>
            </a:r>
            <a:r>
              <a:rPr lang="en-US" sz="1600" b="1" dirty="0" err="1">
                <a:latin typeface="Comic Sans MS" pitchFamily="66" charset="0"/>
              </a:rPr>
              <a:t>umumnya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berupa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pencarian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jarak</a:t>
            </a:r>
            <a:r>
              <a:rPr lang="en-US" sz="1600" b="1" dirty="0">
                <a:latin typeface="Comic Sans MS" pitchFamily="66" charset="0"/>
              </a:rPr>
              <a:t>/</a:t>
            </a:r>
            <a:r>
              <a:rPr lang="en-US" sz="1600" b="1" dirty="0" err="1">
                <a:latin typeface="Comic Sans MS" pitchFamily="66" charset="0"/>
              </a:rPr>
              <a:t>waktu</a:t>
            </a:r>
            <a:r>
              <a:rPr lang="en-US" sz="1600" b="1" dirty="0">
                <a:latin typeface="Comic Sans MS" pitchFamily="66" charset="0"/>
              </a:rPr>
              <a:t>/</a:t>
            </a:r>
            <a:r>
              <a:rPr lang="en-US" sz="1600" b="1" dirty="0" err="1">
                <a:latin typeface="Comic Sans MS" pitchFamily="66" charset="0"/>
              </a:rPr>
              <a:t>biaya</a:t>
            </a:r>
            <a:r>
              <a:rPr lang="en-US" sz="1600" b="1" dirty="0">
                <a:latin typeface="Comic Sans MS" pitchFamily="66" charset="0"/>
              </a:rPr>
              <a:t> minimal </a:t>
            </a:r>
            <a:r>
              <a:rPr lang="en-US" sz="1600" b="1" dirty="0" err="1">
                <a:latin typeface="Comic Sans MS" pitchFamily="66" charset="0"/>
              </a:rPr>
              <a:t>atau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maksimal</a:t>
            </a:r>
            <a:r>
              <a:rPr lang="en-US" sz="1600" b="1" dirty="0">
                <a:latin typeface="Comic Sans MS" pitchFamily="66" charset="0"/>
              </a:rPr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733800"/>
            <a:ext cx="4931977" cy="26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4003119"/>
            <a:ext cx="335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mic Sans MS" pitchFamily="66" charset="0"/>
              </a:rPr>
              <a:t>Untuk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menyelesaikan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masalah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ini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anda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menggunakan</a:t>
            </a:r>
            <a:r>
              <a:rPr lang="en-US" sz="1600" b="1" dirty="0">
                <a:latin typeface="Comic Sans MS" pitchFamily="66" charset="0"/>
              </a:rPr>
              <a:t>:</a:t>
            </a:r>
          </a:p>
          <a:p>
            <a:endParaRPr lang="en-US" sz="1400" b="1" dirty="0">
              <a:latin typeface="Comic Sans MS" pitchFamily="66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latin typeface="Comic Sans MS" pitchFamily="66" charset="0"/>
              </a:rPr>
              <a:t>Dijkstra’s Algorithm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Comic Sans MS" pitchFamily="66" charset="0"/>
              </a:rPr>
              <a:t>Bellman-Ford’s Algorithm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Comic Sans MS" pitchFamily="66" charset="0"/>
              </a:rPr>
              <a:t>A* Search Algorithm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Comic Sans MS" pitchFamily="66" charset="0"/>
              </a:rPr>
              <a:t>Floyd-</a:t>
            </a:r>
            <a:r>
              <a:rPr lang="en-US" sz="1600" b="1" dirty="0" err="1">
                <a:latin typeface="Comic Sans MS" pitchFamily="66" charset="0"/>
              </a:rPr>
              <a:t>Warshall’s</a:t>
            </a:r>
            <a:r>
              <a:rPr lang="en-US" sz="1600" b="1" dirty="0">
                <a:latin typeface="Comic Sans MS" pitchFamily="66" charset="0"/>
              </a:rPr>
              <a:t> Algorithm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Comic Sans MS" pitchFamily="66" charset="0"/>
              </a:rPr>
              <a:t>Johnson’s 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890"/>
    </mc:Choice>
    <mc:Fallback xmlns="">
      <p:transition spd="slow" advTm="1848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Arial Rounded MT Bold" pitchFamily="34" charset="0"/>
              </a:rPr>
              <a:t>Tugas</a:t>
            </a:r>
            <a:r>
              <a:rPr lang="en-US" sz="4000" b="1" dirty="0">
                <a:latin typeface="Arial Rounded MT Bold" pitchFamily="34" charset="0"/>
              </a:rPr>
              <a:t> </a:t>
            </a:r>
            <a:r>
              <a:rPr lang="en-US" sz="4000" b="1" dirty="0" err="1">
                <a:latin typeface="Arial Rounded MT Bold" pitchFamily="34" charset="0"/>
              </a:rPr>
              <a:t>mingguan</a:t>
            </a:r>
            <a:endParaRPr lang="en-US" sz="3200" b="1" cap="none" dirty="0"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407855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err="1">
                <a:latin typeface="Comic Sans MS" pitchFamily="66" charset="0"/>
              </a:rPr>
              <a:t>Temukan</a:t>
            </a:r>
            <a:r>
              <a:rPr lang="en-US" sz="2000" b="1" dirty="0">
                <a:latin typeface="Comic Sans MS" pitchFamily="66" charset="0"/>
              </a:rPr>
              <a:t> 5 </a:t>
            </a:r>
            <a:r>
              <a:rPr lang="en-US" sz="2000" b="1" dirty="0" err="1">
                <a:latin typeface="Comic Sans MS" pitchFamily="66" charset="0"/>
              </a:rPr>
              <a:t>algoritma</a:t>
            </a:r>
            <a:r>
              <a:rPr lang="en-US" sz="2000" b="1" dirty="0">
                <a:latin typeface="Comic Sans MS" pitchFamily="66" charset="0"/>
              </a:rPr>
              <a:t> yang </a:t>
            </a:r>
            <a:r>
              <a:rPr lang="en-US" sz="2000" b="1" dirty="0" err="1">
                <a:latin typeface="Comic Sans MS" pitchFamily="66" charset="0"/>
              </a:rPr>
              <a:t>disebutkan</a:t>
            </a:r>
            <a:r>
              <a:rPr lang="en-US" sz="2000" b="1" dirty="0">
                <a:latin typeface="Comic Sans MS" pitchFamily="66" charset="0"/>
              </a:rPr>
              <a:t> pada </a:t>
            </a:r>
            <a:r>
              <a:rPr lang="en-US" sz="2000" b="1" dirty="0" err="1">
                <a:latin typeface="Comic Sans MS" pitchFamily="66" charset="0"/>
              </a:rPr>
              <a:t>permasalahan</a:t>
            </a:r>
            <a:r>
              <a:rPr lang="en-US" sz="2000" b="1" dirty="0">
                <a:latin typeface="Comic Sans MS" pitchFamily="66" charset="0"/>
              </a:rPr>
              <a:t> “Shortest Path Problem” dan </a:t>
            </a:r>
            <a:r>
              <a:rPr lang="en-US" sz="2000" b="1" dirty="0" err="1">
                <a:latin typeface="Comic Sans MS" pitchFamily="66" charset="0"/>
              </a:rPr>
              <a:t>aplikasikan</a:t>
            </a:r>
            <a:r>
              <a:rPr lang="en-US" sz="2000" b="1" dirty="0">
                <a:latin typeface="Comic Sans MS" pitchFamily="66" charset="0"/>
              </a:rPr>
              <a:t> 5 </a:t>
            </a:r>
            <a:r>
              <a:rPr lang="en-US" sz="2000" b="1" dirty="0" err="1">
                <a:latin typeface="Comic Sans MS" pitchFamily="66" charset="0"/>
              </a:rPr>
              <a:t>algoritma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tsb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utk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mencari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rute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terpendek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dari</a:t>
            </a:r>
            <a:r>
              <a:rPr lang="en-US" sz="2000" b="1" dirty="0">
                <a:latin typeface="Comic Sans MS" pitchFamily="66" charset="0"/>
              </a:rPr>
              <a:t> V</a:t>
            </a:r>
            <a:r>
              <a:rPr lang="en-US" sz="2000" b="1" baseline="-25000" dirty="0">
                <a:latin typeface="Comic Sans MS" pitchFamily="66" charset="0"/>
              </a:rPr>
              <a:t>1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menuju</a:t>
            </a:r>
            <a:r>
              <a:rPr lang="en-US" sz="2000" b="1" dirty="0">
                <a:latin typeface="Comic Sans MS" pitchFamily="66" charset="0"/>
              </a:rPr>
              <a:t> V</a:t>
            </a:r>
            <a:r>
              <a:rPr lang="en-US" sz="2000" b="1" baseline="-25000" dirty="0">
                <a:latin typeface="Comic Sans MS" pitchFamily="66" charset="0"/>
              </a:rPr>
              <a:t>11</a:t>
            </a:r>
            <a:r>
              <a:rPr lang="en-US" sz="2000" b="1" dirty="0">
                <a:latin typeface="Comic Sans MS" pitchFamily="66" charset="0"/>
              </a:rPr>
              <a:t> pada weighted graph di </a:t>
            </a:r>
            <a:r>
              <a:rPr lang="en-US" sz="2000" b="1" dirty="0" err="1">
                <a:latin typeface="Comic Sans MS" pitchFamily="66" charset="0"/>
              </a:rPr>
              <a:t>bawah</a:t>
            </a:r>
            <a:r>
              <a:rPr lang="en-US" sz="2000" b="1" dirty="0">
                <a:latin typeface="Comic Sans MS" pitchFamily="66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Comic Sans MS" pitchFamily="66" charset="0"/>
              </a:rPr>
              <a:t>Lakukan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analisis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mengenai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kelebihan</a:t>
            </a:r>
            <a:r>
              <a:rPr lang="en-US" sz="2000" b="1" dirty="0">
                <a:latin typeface="Comic Sans MS" pitchFamily="66" charset="0"/>
              </a:rPr>
              <a:t> dan </a:t>
            </a:r>
            <a:r>
              <a:rPr lang="en-US" sz="2000" b="1" dirty="0" err="1">
                <a:latin typeface="Comic Sans MS" pitchFamily="66" charset="0"/>
              </a:rPr>
              <a:t>kekurangan</a:t>
            </a:r>
            <a:r>
              <a:rPr lang="en-US" sz="2000" b="1" dirty="0">
                <a:latin typeface="Comic Sans MS" pitchFamily="66" charset="0"/>
              </a:rPr>
              <a:t> masing</a:t>
            </a:r>
            <a:r>
              <a:rPr lang="en-US" sz="2000" b="1" baseline="30000" dirty="0">
                <a:latin typeface="Comic Sans MS" pitchFamily="66" charset="0"/>
              </a:rPr>
              <a:t>2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algoritma</a:t>
            </a:r>
            <a:r>
              <a:rPr lang="en-US" sz="2000" b="1" dirty="0">
                <a:latin typeface="Comic Sans MS" pitchFamily="66" charset="0"/>
              </a:rPr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5A4D473-F0F8-4E15-8895-5D897D30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81400"/>
            <a:ext cx="5105400" cy="277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48"/>
    </mc:Choice>
    <mc:Fallback xmlns="">
      <p:transition spd="slow" advTm="6054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 Rounded MT Bold" pitchFamily="34" charset="0"/>
              </a:rPr>
              <a:t>Tugas</a:t>
            </a:r>
            <a:r>
              <a:rPr lang="en-US" sz="3600" b="1" dirty="0">
                <a:latin typeface="Arial Rounded MT Bold" pitchFamily="34" charset="0"/>
              </a:rPr>
              <a:t> </a:t>
            </a:r>
            <a:r>
              <a:rPr lang="en-US" sz="3600" b="1" dirty="0" err="1">
                <a:latin typeface="Arial Rounded MT Bold" pitchFamily="34" charset="0"/>
              </a:rPr>
              <a:t>mingguan</a:t>
            </a:r>
            <a:endParaRPr lang="en-US" sz="3600" b="1" dirty="0"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81000" y="22098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1905000" y="32766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381000" y="32766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2057400" y="2514600"/>
            <a:ext cx="1588" cy="774700"/>
          </a:xfrm>
          <a:custGeom>
            <a:avLst/>
            <a:gdLst>
              <a:gd name="T0" fmla="*/ 0 w 1"/>
              <a:gd name="T1" fmla="*/ 0 h 488"/>
              <a:gd name="T2" fmla="*/ 0 w 1"/>
              <a:gd name="T3" fmla="*/ 488 h 488"/>
              <a:gd name="T4" fmla="*/ 0 60000 65536"/>
              <a:gd name="T5" fmla="*/ 0 60000 65536"/>
              <a:gd name="T6" fmla="*/ 0 w 1"/>
              <a:gd name="T7" fmla="*/ 0 h 488"/>
              <a:gd name="T8" fmla="*/ 1 w 1"/>
              <a:gd name="T9" fmla="*/ 488 h 4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88">
                <a:moveTo>
                  <a:pt x="0" y="0"/>
                </a:moveTo>
                <a:lnTo>
                  <a:pt x="0" y="48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33400" y="2514600"/>
            <a:ext cx="1588" cy="774700"/>
          </a:xfrm>
          <a:custGeom>
            <a:avLst/>
            <a:gdLst>
              <a:gd name="T0" fmla="*/ 0 w 1"/>
              <a:gd name="T1" fmla="*/ 0 h 488"/>
              <a:gd name="T2" fmla="*/ 0 w 1"/>
              <a:gd name="T3" fmla="*/ 488 h 488"/>
              <a:gd name="T4" fmla="*/ 0 60000 65536"/>
              <a:gd name="T5" fmla="*/ 0 60000 65536"/>
              <a:gd name="T6" fmla="*/ 0 w 1"/>
              <a:gd name="T7" fmla="*/ 0 h 488"/>
              <a:gd name="T8" fmla="*/ 1 w 1"/>
              <a:gd name="T9" fmla="*/ 488 h 4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88">
                <a:moveTo>
                  <a:pt x="0" y="0"/>
                </a:moveTo>
                <a:lnTo>
                  <a:pt x="0" y="48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685800" y="3441700"/>
            <a:ext cx="1227138" cy="3175"/>
          </a:xfrm>
          <a:custGeom>
            <a:avLst/>
            <a:gdLst>
              <a:gd name="T0" fmla="*/ 773 w 773"/>
              <a:gd name="T1" fmla="*/ 2 h 2"/>
              <a:gd name="T2" fmla="*/ 0 w 773"/>
              <a:gd name="T3" fmla="*/ 0 h 2"/>
              <a:gd name="T4" fmla="*/ 0 60000 65536"/>
              <a:gd name="T5" fmla="*/ 0 60000 65536"/>
              <a:gd name="T6" fmla="*/ 0 w 773"/>
              <a:gd name="T7" fmla="*/ 0 h 2"/>
              <a:gd name="T8" fmla="*/ 773 w 773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3" h="2">
                <a:moveTo>
                  <a:pt x="773" y="2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685800" y="2362200"/>
            <a:ext cx="1227138" cy="3175"/>
          </a:xfrm>
          <a:custGeom>
            <a:avLst/>
            <a:gdLst>
              <a:gd name="T0" fmla="*/ 773 w 773"/>
              <a:gd name="T1" fmla="*/ 2 h 2"/>
              <a:gd name="T2" fmla="*/ 0 w 773"/>
              <a:gd name="T3" fmla="*/ 0 h 2"/>
              <a:gd name="T4" fmla="*/ 0 60000 65536"/>
              <a:gd name="T5" fmla="*/ 0 60000 65536"/>
              <a:gd name="T6" fmla="*/ 0 w 773"/>
              <a:gd name="T7" fmla="*/ 0 h 2"/>
              <a:gd name="T8" fmla="*/ 773 w 773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3" h="2">
                <a:moveTo>
                  <a:pt x="773" y="2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</a:t>
            </a: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4343400" y="32766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</a:t>
            </a: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q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2819400" y="32766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r</a:t>
            </a:r>
          </a:p>
        </p:txBody>
      </p:sp>
      <p:sp>
        <p:nvSpPr>
          <p:cNvPr id="24" name="Freeform 18"/>
          <p:cNvSpPr>
            <a:spLocks/>
          </p:cNvSpPr>
          <p:nvPr/>
        </p:nvSpPr>
        <p:spPr bwMode="auto">
          <a:xfrm>
            <a:off x="4495800" y="2514600"/>
            <a:ext cx="1588" cy="774700"/>
          </a:xfrm>
          <a:custGeom>
            <a:avLst/>
            <a:gdLst>
              <a:gd name="T0" fmla="*/ 0 w 1"/>
              <a:gd name="T1" fmla="*/ 0 h 488"/>
              <a:gd name="T2" fmla="*/ 0 w 1"/>
              <a:gd name="T3" fmla="*/ 488 h 488"/>
              <a:gd name="T4" fmla="*/ 0 60000 65536"/>
              <a:gd name="T5" fmla="*/ 0 60000 65536"/>
              <a:gd name="T6" fmla="*/ 0 w 1"/>
              <a:gd name="T7" fmla="*/ 0 h 488"/>
              <a:gd name="T8" fmla="*/ 1 w 1"/>
              <a:gd name="T9" fmla="*/ 488 h 4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88">
                <a:moveTo>
                  <a:pt x="0" y="0"/>
                </a:moveTo>
                <a:lnTo>
                  <a:pt x="0" y="48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>
            <a:off x="2971800" y="2514600"/>
            <a:ext cx="1588" cy="774700"/>
          </a:xfrm>
          <a:custGeom>
            <a:avLst/>
            <a:gdLst>
              <a:gd name="T0" fmla="*/ 0 w 1"/>
              <a:gd name="T1" fmla="*/ 0 h 488"/>
              <a:gd name="T2" fmla="*/ 0 w 1"/>
              <a:gd name="T3" fmla="*/ 488 h 488"/>
              <a:gd name="T4" fmla="*/ 0 60000 65536"/>
              <a:gd name="T5" fmla="*/ 0 60000 65536"/>
              <a:gd name="T6" fmla="*/ 0 w 1"/>
              <a:gd name="T7" fmla="*/ 0 h 488"/>
              <a:gd name="T8" fmla="*/ 1 w 1"/>
              <a:gd name="T9" fmla="*/ 488 h 4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88">
                <a:moveTo>
                  <a:pt x="0" y="0"/>
                </a:moveTo>
                <a:lnTo>
                  <a:pt x="0" y="48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6" name="Freeform 20"/>
          <p:cNvSpPr>
            <a:spLocks/>
          </p:cNvSpPr>
          <p:nvPr/>
        </p:nvSpPr>
        <p:spPr bwMode="auto">
          <a:xfrm>
            <a:off x="3124200" y="2398713"/>
            <a:ext cx="1227138" cy="1042987"/>
          </a:xfrm>
          <a:custGeom>
            <a:avLst/>
            <a:gdLst>
              <a:gd name="T0" fmla="*/ 773 w 773"/>
              <a:gd name="T1" fmla="*/ 0 h 657"/>
              <a:gd name="T2" fmla="*/ 0 w 773"/>
              <a:gd name="T3" fmla="*/ 657 h 657"/>
              <a:gd name="T4" fmla="*/ 0 60000 65536"/>
              <a:gd name="T5" fmla="*/ 0 60000 65536"/>
              <a:gd name="T6" fmla="*/ 0 w 773"/>
              <a:gd name="T7" fmla="*/ 0 h 657"/>
              <a:gd name="T8" fmla="*/ 773 w 773"/>
              <a:gd name="T9" fmla="*/ 657 h 6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3" h="657">
                <a:moveTo>
                  <a:pt x="773" y="0"/>
                </a:moveTo>
                <a:lnTo>
                  <a:pt x="0" y="65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7" name="Freeform 21"/>
          <p:cNvSpPr>
            <a:spLocks/>
          </p:cNvSpPr>
          <p:nvPr/>
        </p:nvSpPr>
        <p:spPr bwMode="auto">
          <a:xfrm>
            <a:off x="3124200" y="2362200"/>
            <a:ext cx="1263650" cy="974725"/>
          </a:xfrm>
          <a:custGeom>
            <a:avLst/>
            <a:gdLst>
              <a:gd name="T0" fmla="*/ 796 w 796"/>
              <a:gd name="T1" fmla="*/ 614 h 614"/>
              <a:gd name="T2" fmla="*/ 0 w 796"/>
              <a:gd name="T3" fmla="*/ 0 h 614"/>
              <a:gd name="T4" fmla="*/ 0 60000 65536"/>
              <a:gd name="T5" fmla="*/ 0 60000 65536"/>
              <a:gd name="T6" fmla="*/ 0 w 796"/>
              <a:gd name="T7" fmla="*/ 0 h 614"/>
              <a:gd name="T8" fmla="*/ 796 w 796"/>
              <a:gd name="T9" fmla="*/ 614 h 6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6" h="614">
                <a:moveTo>
                  <a:pt x="796" y="614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228600" y="61722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990600" y="54102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828800" y="61722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381000" y="4724400"/>
            <a:ext cx="609600" cy="1460500"/>
          </a:xfrm>
          <a:custGeom>
            <a:avLst/>
            <a:gdLst>
              <a:gd name="T0" fmla="*/ 384 w 384"/>
              <a:gd name="T1" fmla="*/ 0 h 920"/>
              <a:gd name="T2" fmla="*/ 0 w 384"/>
              <a:gd name="T3" fmla="*/ 920 h 920"/>
              <a:gd name="T4" fmla="*/ 0 60000 65536"/>
              <a:gd name="T5" fmla="*/ 0 60000 65536"/>
              <a:gd name="T6" fmla="*/ 0 w 384"/>
              <a:gd name="T7" fmla="*/ 0 h 920"/>
              <a:gd name="T8" fmla="*/ 384 w 384"/>
              <a:gd name="T9" fmla="*/ 920 h 9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4" h="920">
                <a:moveTo>
                  <a:pt x="384" y="0"/>
                </a:moveTo>
                <a:lnTo>
                  <a:pt x="0" y="920"/>
                </a:lnTo>
              </a:path>
            </a:pathLst>
          </a:custGeom>
          <a:solidFill>
            <a:srgbClr val="99FF99"/>
          </a:solidFill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1295400" y="4724400"/>
            <a:ext cx="685800" cy="1447800"/>
          </a:xfrm>
          <a:custGeom>
            <a:avLst/>
            <a:gdLst>
              <a:gd name="T0" fmla="*/ 0 w 432"/>
              <a:gd name="T1" fmla="*/ 0 h 912"/>
              <a:gd name="T2" fmla="*/ 432 w 432"/>
              <a:gd name="T3" fmla="*/ 912 h 912"/>
              <a:gd name="T4" fmla="*/ 0 60000 65536"/>
              <a:gd name="T5" fmla="*/ 0 60000 65536"/>
              <a:gd name="T6" fmla="*/ 0 w 432"/>
              <a:gd name="T7" fmla="*/ 0 h 912"/>
              <a:gd name="T8" fmla="*/ 432 w 432"/>
              <a:gd name="T9" fmla="*/ 912 h 9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912">
                <a:moveTo>
                  <a:pt x="0" y="0"/>
                </a:moveTo>
                <a:lnTo>
                  <a:pt x="432" y="912"/>
                </a:lnTo>
              </a:path>
            </a:pathLst>
          </a:custGeom>
          <a:noFill/>
          <a:ln w="2857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>
            <a:off x="533400" y="6324600"/>
            <a:ext cx="1279525" cy="4763"/>
          </a:xfrm>
          <a:custGeom>
            <a:avLst/>
            <a:gdLst>
              <a:gd name="T0" fmla="*/ 0 w 806"/>
              <a:gd name="T1" fmla="*/ 0 h 3"/>
              <a:gd name="T2" fmla="*/ 806 w 806"/>
              <a:gd name="T3" fmla="*/ 3 h 3"/>
              <a:gd name="T4" fmla="*/ 0 60000 65536"/>
              <a:gd name="T5" fmla="*/ 0 60000 65536"/>
              <a:gd name="T6" fmla="*/ 0 w 806"/>
              <a:gd name="T7" fmla="*/ 0 h 3"/>
              <a:gd name="T8" fmla="*/ 806 w 806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06" h="3">
                <a:moveTo>
                  <a:pt x="0" y="0"/>
                </a:moveTo>
                <a:lnTo>
                  <a:pt x="806" y="3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35" name="Freeform 11"/>
          <p:cNvSpPr>
            <a:spLocks/>
          </p:cNvSpPr>
          <p:nvPr/>
        </p:nvSpPr>
        <p:spPr bwMode="auto">
          <a:xfrm>
            <a:off x="1138238" y="4876800"/>
            <a:ext cx="4762" cy="538163"/>
          </a:xfrm>
          <a:custGeom>
            <a:avLst/>
            <a:gdLst>
              <a:gd name="T0" fmla="*/ 3 w 3"/>
              <a:gd name="T1" fmla="*/ 0 h 339"/>
              <a:gd name="T2" fmla="*/ 0 w 3"/>
              <a:gd name="T3" fmla="*/ 339 h 339"/>
              <a:gd name="T4" fmla="*/ 0 60000 65536"/>
              <a:gd name="T5" fmla="*/ 0 60000 65536"/>
              <a:gd name="T6" fmla="*/ 0 w 3"/>
              <a:gd name="T7" fmla="*/ 0 h 339"/>
              <a:gd name="T8" fmla="*/ 3 w 3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39">
                <a:moveTo>
                  <a:pt x="3" y="0"/>
                </a:moveTo>
                <a:lnTo>
                  <a:pt x="0" y="339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>
            <a:off x="465138" y="5638800"/>
            <a:ext cx="530225" cy="569913"/>
          </a:xfrm>
          <a:custGeom>
            <a:avLst/>
            <a:gdLst>
              <a:gd name="T0" fmla="*/ 334 w 334"/>
              <a:gd name="T1" fmla="*/ 0 h 359"/>
              <a:gd name="T2" fmla="*/ 0 w 334"/>
              <a:gd name="T3" fmla="*/ 359 h 359"/>
              <a:gd name="T4" fmla="*/ 0 60000 65536"/>
              <a:gd name="T5" fmla="*/ 0 60000 65536"/>
              <a:gd name="T6" fmla="*/ 0 w 334"/>
              <a:gd name="T7" fmla="*/ 0 h 359"/>
              <a:gd name="T8" fmla="*/ 334 w 334"/>
              <a:gd name="T9" fmla="*/ 359 h 3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4" h="359">
                <a:moveTo>
                  <a:pt x="334" y="0"/>
                </a:moveTo>
                <a:lnTo>
                  <a:pt x="0" y="359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1271588" y="5630863"/>
            <a:ext cx="612775" cy="588962"/>
          </a:xfrm>
          <a:custGeom>
            <a:avLst/>
            <a:gdLst>
              <a:gd name="T0" fmla="*/ 386 w 386"/>
              <a:gd name="T1" fmla="*/ 371 h 371"/>
              <a:gd name="T2" fmla="*/ 0 w 386"/>
              <a:gd name="T3" fmla="*/ 0 h 371"/>
              <a:gd name="T4" fmla="*/ 0 60000 65536"/>
              <a:gd name="T5" fmla="*/ 0 60000 65536"/>
              <a:gd name="T6" fmla="*/ 0 w 386"/>
              <a:gd name="T7" fmla="*/ 0 h 371"/>
              <a:gd name="T8" fmla="*/ 386 w 386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6" h="371">
                <a:moveTo>
                  <a:pt x="386" y="371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2590800" y="45720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4419600" y="61722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2590800" y="61722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2" name="Freeform 18"/>
          <p:cNvSpPr>
            <a:spLocks/>
          </p:cNvSpPr>
          <p:nvPr/>
        </p:nvSpPr>
        <p:spPr bwMode="auto">
          <a:xfrm>
            <a:off x="4567238" y="4876800"/>
            <a:ext cx="4762" cy="1295400"/>
          </a:xfrm>
          <a:custGeom>
            <a:avLst/>
            <a:gdLst>
              <a:gd name="T0" fmla="*/ 3 w 3"/>
              <a:gd name="T1" fmla="*/ 0 h 816"/>
              <a:gd name="T2" fmla="*/ 0 w 3"/>
              <a:gd name="T3" fmla="*/ 816 h 816"/>
              <a:gd name="T4" fmla="*/ 0 60000 65536"/>
              <a:gd name="T5" fmla="*/ 0 60000 65536"/>
              <a:gd name="T6" fmla="*/ 0 w 3"/>
              <a:gd name="T7" fmla="*/ 0 h 816"/>
              <a:gd name="T8" fmla="*/ 3 w 3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816">
                <a:moveTo>
                  <a:pt x="3" y="0"/>
                </a:moveTo>
                <a:lnTo>
                  <a:pt x="0" y="816"/>
                </a:lnTo>
              </a:path>
            </a:pathLst>
          </a:custGeom>
          <a:noFill/>
          <a:ln w="2857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43" name="Freeform 19"/>
          <p:cNvSpPr>
            <a:spLocks/>
          </p:cNvSpPr>
          <p:nvPr/>
        </p:nvSpPr>
        <p:spPr bwMode="auto">
          <a:xfrm>
            <a:off x="2900363" y="6324600"/>
            <a:ext cx="1547812" cy="4763"/>
          </a:xfrm>
          <a:custGeom>
            <a:avLst/>
            <a:gdLst>
              <a:gd name="T0" fmla="*/ 0 w 975"/>
              <a:gd name="T1" fmla="*/ 0 h 3"/>
              <a:gd name="T2" fmla="*/ 975 w 975"/>
              <a:gd name="T3" fmla="*/ 3 h 3"/>
              <a:gd name="T4" fmla="*/ 0 60000 65536"/>
              <a:gd name="T5" fmla="*/ 0 60000 65536"/>
              <a:gd name="T6" fmla="*/ 0 w 975"/>
              <a:gd name="T7" fmla="*/ 0 h 3"/>
              <a:gd name="T8" fmla="*/ 975 w 975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5" h="3">
                <a:moveTo>
                  <a:pt x="0" y="0"/>
                </a:moveTo>
                <a:lnTo>
                  <a:pt x="975" y="3"/>
                </a:lnTo>
              </a:path>
            </a:pathLst>
          </a:custGeom>
          <a:noFill/>
          <a:ln w="2857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2743200" y="4876800"/>
            <a:ext cx="4763" cy="1295400"/>
          </a:xfrm>
          <a:custGeom>
            <a:avLst/>
            <a:gdLst>
              <a:gd name="T0" fmla="*/ 3 w 3"/>
              <a:gd name="T1" fmla="*/ 0 h 816"/>
              <a:gd name="T2" fmla="*/ 0 w 3"/>
              <a:gd name="T3" fmla="*/ 816 h 816"/>
              <a:gd name="T4" fmla="*/ 0 60000 65536"/>
              <a:gd name="T5" fmla="*/ 0 60000 65536"/>
              <a:gd name="T6" fmla="*/ 0 w 3"/>
              <a:gd name="T7" fmla="*/ 0 h 816"/>
              <a:gd name="T8" fmla="*/ 3 w 3"/>
              <a:gd name="T9" fmla="*/ 816 h 8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816">
                <a:moveTo>
                  <a:pt x="3" y="0"/>
                </a:moveTo>
                <a:lnTo>
                  <a:pt x="0" y="816"/>
                </a:lnTo>
              </a:path>
            </a:pathLst>
          </a:custGeom>
          <a:noFill/>
          <a:ln w="2857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>
            <a:off x="2900363" y="4724400"/>
            <a:ext cx="1535112" cy="4763"/>
          </a:xfrm>
          <a:custGeom>
            <a:avLst/>
            <a:gdLst>
              <a:gd name="T0" fmla="*/ 0 w 967"/>
              <a:gd name="T1" fmla="*/ 0 h 3"/>
              <a:gd name="T2" fmla="*/ 967 w 967"/>
              <a:gd name="T3" fmla="*/ 3 h 3"/>
              <a:gd name="T4" fmla="*/ 0 60000 65536"/>
              <a:gd name="T5" fmla="*/ 0 60000 65536"/>
              <a:gd name="T6" fmla="*/ 0 w 967"/>
              <a:gd name="T7" fmla="*/ 0 h 3"/>
              <a:gd name="T8" fmla="*/ 967 w 967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7" h="3">
                <a:moveTo>
                  <a:pt x="0" y="0"/>
                </a:moveTo>
                <a:lnTo>
                  <a:pt x="967" y="3"/>
                </a:lnTo>
              </a:path>
            </a:pathLst>
          </a:custGeom>
          <a:noFill/>
          <a:ln w="2857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46" name="Freeform 22"/>
          <p:cNvSpPr>
            <a:spLocks/>
          </p:cNvSpPr>
          <p:nvPr/>
        </p:nvSpPr>
        <p:spPr bwMode="auto">
          <a:xfrm>
            <a:off x="2835275" y="4824413"/>
            <a:ext cx="1647825" cy="1384300"/>
          </a:xfrm>
          <a:custGeom>
            <a:avLst/>
            <a:gdLst>
              <a:gd name="T0" fmla="*/ 0 w 1038"/>
              <a:gd name="T1" fmla="*/ 0 h 872"/>
              <a:gd name="T2" fmla="*/ 1038 w 1038"/>
              <a:gd name="T3" fmla="*/ 872 h 872"/>
              <a:gd name="T4" fmla="*/ 0 60000 65536"/>
              <a:gd name="T5" fmla="*/ 0 60000 65536"/>
              <a:gd name="T6" fmla="*/ 0 w 1038"/>
              <a:gd name="T7" fmla="*/ 0 h 872"/>
              <a:gd name="T8" fmla="*/ 1038 w 1038"/>
              <a:gd name="T9" fmla="*/ 872 h 8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8" h="872">
                <a:moveTo>
                  <a:pt x="0" y="0"/>
                </a:moveTo>
                <a:lnTo>
                  <a:pt x="1038" y="872"/>
                </a:lnTo>
              </a:path>
            </a:pathLst>
          </a:custGeom>
          <a:noFill/>
          <a:ln w="2857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2798763" y="4800600"/>
            <a:ext cx="1684337" cy="1408113"/>
          </a:xfrm>
          <a:custGeom>
            <a:avLst/>
            <a:gdLst>
              <a:gd name="T0" fmla="*/ 1061 w 1061"/>
              <a:gd name="T1" fmla="*/ 0 h 887"/>
              <a:gd name="T2" fmla="*/ 0 w 1061"/>
              <a:gd name="T3" fmla="*/ 887 h 887"/>
              <a:gd name="T4" fmla="*/ 0 60000 65536"/>
              <a:gd name="T5" fmla="*/ 0 60000 65536"/>
              <a:gd name="T6" fmla="*/ 0 w 1061"/>
              <a:gd name="T7" fmla="*/ 0 h 887"/>
              <a:gd name="T8" fmla="*/ 1061 w 1061"/>
              <a:gd name="T9" fmla="*/ 887 h 88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1" h="887">
                <a:moveTo>
                  <a:pt x="1061" y="0"/>
                </a:moveTo>
                <a:lnTo>
                  <a:pt x="0" y="887"/>
                </a:lnTo>
              </a:path>
            </a:pathLst>
          </a:custGeom>
          <a:noFill/>
          <a:ln w="28575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grpSp>
        <p:nvGrpSpPr>
          <p:cNvPr id="48" name="Group 92"/>
          <p:cNvGrpSpPr>
            <a:grpSpLocks/>
          </p:cNvGrpSpPr>
          <p:nvPr/>
        </p:nvGrpSpPr>
        <p:grpSpPr bwMode="auto">
          <a:xfrm rot="5400000">
            <a:off x="5067300" y="2476500"/>
            <a:ext cx="2286000" cy="1295400"/>
            <a:chOff x="624" y="1488"/>
            <a:chExt cx="1440" cy="816"/>
          </a:xfrm>
        </p:grpSpPr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624" y="18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1392" y="18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1920" y="2160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1920" y="14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3" name="Oval 8"/>
            <p:cNvSpPr>
              <a:spLocks noChangeArrowheads="1"/>
            </p:cNvSpPr>
            <p:nvPr/>
          </p:nvSpPr>
          <p:spPr bwMode="auto">
            <a:xfrm>
              <a:off x="1008" y="18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4" name="Oval 9"/>
            <p:cNvSpPr>
              <a:spLocks noChangeArrowheads="1"/>
            </p:cNvSpPr>
            <p:nvPr/>
          </p:nvSpPr>
          <p:spPr bwMode="auto">
            <a:xfrm>
              <a:off x="1776" y="1824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765" y="1895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1152" y="1902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1539" y="1895"/>
              <a:ext cx="234" cy="1"/>
            </a:xfrm>
            <a:custGeom>
              <a:avLst/>
              <a:gdLst>
                <a:gd name="T0" fmla="*/ 234 w 234"/>
                <a:gd name="T1" fmla="*/ 0 h 1"/>
                <a:gd name="T2" fmla="*/ 0 w 234"/>
                <a:gd name="T3" fmla="*/ 0 h 1"/>
                <a:gd name="T4" fmla="*/ 0 60000 65536"/>
                <a:gd name="T5" fmla="*/ 0 60000 65536"/>
                <a:gd name="T6" fmla="*/ 0 w 234"/>
                <a:gd name="T7" fmla="*/ 0 h 1"/>
                <a:gd name="T8" fmla="*/ 234 w 23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4" h="1">
                  <a:moveTo>
                    <a:pt x="234" y="0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1872" y="1607"/>
              <a:ext cx="83" cy="212"/>
            </a:xfrm>
            <a:custGeom>
              <a:avLst/>
              <a:gdLst>
                <a:gd name="T0" fmla="*/ 83 w 83"/>
                <a:gd name="T1" fmla="*/ 0 h 212"/>
                <a:gd name="T2" fmla="*/ 0 w 83"/>
                <a:gd name="T3" fmla="*/ 212 h 212"/>
                <a:gd name="T4" fmla="*/ 0 60000 65536"/>
                <a:gd name="T5" fmla="*/ 0 60000 65536"/>
                <a:gd name="T6" fmla="*/ 0 w 83"/>
                <a:gd name="T7" fmla="*/ 0 h 212"/>
                <a:gd name="T8" fmla="*/ 83 w 83"/>
                <a:gd name="T9" fmla="*/ 212 h 2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3" h="212">
                  <a:moveTo>
                    <a:pt x="83" y="0"/>
                  </a:moveTo>
                  <a:lnTo>
                    <a:pt x="0" y="212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1872" y="1963"/>
              <a:ext cx="83" cy="227"/>
            </a:xfrm>
            <a:custGeom>
              <a:avLst/>
              <a:gdLst>
                <a:gd name="T0" fmla="*/ 83 w 83"/>
                <a:gd name="T1" fmla="*/ 227 h 227"/>
                <a:gd name="T2" fmla="*/ 0 w 83"/>
                <a:gd name="T3" fmla="*/ 0 h 227"/>
                <a:gd name="T4" fmla="*/ 0 60000 65536"/>
                <a:gd name="T5" fmla="*/ 0 60000 65536"/>
                <a:gd name="T6" fmla="*/ 0 w 83"/>
                <a:gd name="T7" fmla="*/ 0 h 227"/>
                <a:gd name="T8" fmla="*/ 83 w 83"/>
                <a:gd name="T9" fmla="*/ 227 h 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3" h="227">
                  <a:moveTo>
                    <a:pt x="83" y="227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60" name="Group 93"/>
          <p:cNvGrpSpPr>
            <a:grpSpLocks/>
          </p:cNvGrpSpPr>
          <p:nvPr/>
        </p:nvGrpSpPr>
        <p:grpSpPr bwMode="auto">
          <a:xfrm rot="5400000">
            <a:off x="6819900" y="2705100"/>
            <a:ext cx="2590800" cy="838200"/>
            <a:chOff x="624" y="2208"/>
            <a:chExt cx="1680" cy="528"/>
          </a:xfrm>
        </p:grpSpPr>
        <p:sp>
          <p:nvSpPr>
            <p:cNvPr id="61" name="Oval 15"/>
            <p:cNvSpPr>
              <a:spLocks noChangeArrowheads="1"/>
            </p:cNvSpPr>
            <p:nvPr/>
          </p:nvSpPr>
          <p:spPr bwMode="auto">
            <a:xfrm>
              <a:off x="624" y="259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1392" y="259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1008" y="259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1776" y="259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765" y="2663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1152" y="2670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1539" y="2663"/>
              <a:ext cx="234" cy="1"/>
            </a:xfrm>
            <a:custGeom>
              <a:avLst/>
              <a:gdLst>
                <a:gd name="T0" fmla="*/ 234 w 234"/>
                <a:gd name="T1" fmla="*/ 0 h 1"/>
                <a:gd name="T2" fmla="*/ 0 w 234"/>
                <a:gd name="T3" fmla="*/ 0 h 1"/>
                <a:gd name="T4" fmla="*/ 0 60000 65536"/>
                <a:gd name="T5" fmla="*/ 0 60000 65536"/>
                <a:gd name="T6" fmla="*/ 0 w 234"/>
                <a:gd name="T7" fmla="*/ 0 h 1"/>
                <a:gd name="T8" fmla="*/ 234 w 23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4" h="1">
                  <a:moveTo>
                    <a:pt x="234" y="0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2160" y="259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1920" y="2670"/>
              <a:ext cx="243" cy="1"/>
            </a:xfrm>
            <a:custGeom>
              <a:avLst/>
              <a:gdLst>
                <a:gd name="T0" fmla="*/ 243 w 243"/>
                <a:gd name="T1" fmla="*/ 0 h 1"/>
                <a:gd name="T2" fmla="*/ 0 w 243"/>
                <a:gd name="T3" fmla="*/ 0 h 1"/>
                <a:gd name="T4" fmla="*/ 0 60000 65536"/>
                <a:gd name="T5" fmla="*/ 0 60000 65536"/>
                <a:gd name="T6" fmla="*/ 0 w 243"/>
                <a:gd name="T7" fmla="*/ 0 h 1"/>
                <a:gd name="T8" fmla="*/ 243 w 24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3" h="1">
                  <a:moveTo>
                    <a:pt x="243" y="0"/>
                  </a:moveTo>
                  <a:lnTo>
                    <a:pt x="0" y="0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70" name="Group 26"/>
            <p:cNvGrpSpPr>
              <a:grpSpLocks/>
            </p:cNvGrpSpPr>
            <p:nvPr/>
          </p:nvGrpSpPr>
          <p:grpSpPr bwMode="auto">
            <a:xfrm rot="-5400000">
              <a:off x="1272" y="2328"/>
              <a:ext cx="384" cy="144"/>
              <a:chOff x="1440" y="2496"/>
              <a:chExt cx="384" cy="144"/>
            </a:xfrm>
          </p:grpSpPr>
          <p:sp>
            <p:nvSpPr>
              <p:cNvPr id="71" name="Oval 24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1440" y="2574"/>
                <a:ext cx="243" cy="1"/>
              </a:xfrm>
              <a:custGeom>
                <a:avLst/>
                <a:gdLst>
                  <a:gd name="T0" fmla="*/ 243 w 243"/>
                  <a:gd name="T1" fmla="*/ 0 h 1"/>
                  <a:gd name="T2" fmla="*/ 0 w 243"/>
                  <a:gd name="T3" fmla="*/ 0 h 1"/>
                  <a:gd name="T4" fmla="*/ 0 60000 65536"/>
                  <a:gd name="T5" fmla="*/ 0 60000 65536"/>
                  <a:gd name="T6" fmla="*/ 0 w 243"/>
                  <a:gd name="T7" fmla="*/ 0 h 1"/>
                  <a:gd name="T8" fmla="*/ 243 w 24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3" h="1">
                    <a:moveTo>
                      <a:pt x="243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</p:grpSp>
      <p:grpSp>
        <p:nvGrpSpPr>
          <p:cNvPr id="73" name="Group 86"/>
          <p:cNvGrpSpPr>
            <a:grpSpLocks/>
          </p:cNvGrpSpPr>
          <p:nvPr/>
        </p:nvGrpSpPr>
        <p:grpSpPr bwMode="auto">
          <a:xfrm>
            <a:off x="5562600" y="5029200"/>
            <a:ext cx="1295400" cy="1600200"/>
            <a:chOff x="3600" y="1344"/>
            <a:chExt cx="816" cy="1008"/>
          </a:xfrm>
        </p:grpSpPr>
        <p:grpSp>
          <p:nvGrpSpPr>
            <p:cNvPr id="74" name="Group 72"/>
            <p:cNvGrpSpPr>
              <a:grpSpLocks/>
            </p:cNvGrpSpPr>
            <p:nvPr/>
          </p:nvGrpSpPr>
          <p:grpSpPr bwMode="auto">
            <a:xfrm>
              <a:off x="3600" y="1344"/>
              <a:ext cx="816" cy="1008"/>
              <a:chOff x="3600" y="1344"/>
              <a:chExt cx="816" cy="1008"/>
            </a:xfrm>
          </p:grpSpPr>
          <p:sp>
            <p:nvSpPr>
              <p:cNvPr id="77" name="Oval 28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8" name="Oval 29"/>
              <p:cNvSpPr>
                <a:spLocks noChangeArrowheads="1"/>
              </p:cNvSpPr>
              <p:nvPr/>
            </p:nvSpPr>
            <p:spPr bwMode="auto">
              <a:xfrm>
                <a:off x="3600" y="158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9" name="Oval 30"/>
              <p:cNvSpPr>
                <a:spLocks noChangeArrowheads="1"/>
              </p:cNvSpPr>
              <p:nvPr/>
            </p:nvSpPr>
            <p:spPr bwMode="auto">
              <a:xfrm>
                <a:off x="4272" y="158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0" name="Oval 31"/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1" name="Oval 32"/>
              <p:cNvSpPr>
                <a:spLocks noChangeArrowheads="1"/>
              </p:cNvSpPr>
              <p:nvPr/>
            </p:nvSpPr>
            <p:spPr bwMode="auto">
              <a:xfrm>
                <a:off x="4272" y="1920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2" name="Oval 33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3" name="Freeform 34"/>
              <p:cNvSpPr>
                <a:spLocks/>
              </p:cNvSpPr>
              <p:nvPr/>
            </p:nvSpPr>
            <p:spPr bwMode="auto">
              <a:xfrm>
                <a:off x="3676" y="1440"/>
                <a:ext cx="265" cy="152"/>
              </a:xfrm>
              <a:custGeom>
                <a:avLst/>
                <a:gdLst>
                  <a:gd name="T0" fmla="*/ 265 w 265"/>
                  <a:gd name="T1" fmla="*/ 0 h 152"/>
                  <a:gd name="T2" fmla="*/ 0 w 265"/>
                  <a:gd name="T3" fmla="*/ 152 h 152"/>
                  <a:gd name="T4" fmla="*/ 0 60000 65536"/>
                  <a:gd name="T5" fmla="*/ 0 60000 65536"/>
                  <a:gd name="T6" fmla="*/ 0 w 265"/>
                  <a:gd name="T7" fmla="*/ 0 h 152"/>
                  <a:gd name="T8" fmla="*/ 265 w 265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5" h="152">
                    <a:moveTo>
                      <a:pt x="265" y="0"/>
                    </a:moveTo>
                    <a:lnTo>
                      <a:pt x="0" y="152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4" name="Freeform 35"/>
              <p:cNvSpPr>
                <a:spLocks/>
              </p:cNvSpPr>
              <p:nvPr/>
            </p:nvSpPr>
            <p:spPr bwMode="auto">
              <a:xfrm>
                <a:off x="4077" y="2064"/>
                <a:ext cx="243" cy="179"/>
              </a:xfrm>
              <a:custGeom>
                <a:avLst/>
                <a:gdLst>
                  <a:gd name="T0" fmla="*/ 243 w 243"/>
                  <a:gd name="T1" fmla="*/ 0 h 179"/>
                  <a:gd name="T2" fmla="*/ 0 w 243"/>
                  <a:gd name="T3" fmla="*/ 179 h 179"/>
                  <a:gd name="T4" fmla="*/ 0 60000 65536"/>
                  <a:gd name="T5" fmla="*/ 0 60000 65536"/>
                  <a:gd name="T6" fmla="*/ 0 w 243"/>
                  <a:gd name="T7" fmla="*/ 0 h 179"/>
                  <a:gd name="T8" fmla="*/ 243 w 243"/>
                  <a:gd name="T9" fmla="*/ 179 h 1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3" h="179">
                    <a:moveTo>
                      <a:pt x="243" y="0"/>
                    </a:moveTo>
                    <a:lnTo>
                      <a:pt x="0" y="179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5" name="Freeform 36"/>
              <p:cNvSpPr>
                <a:spLocks/>
              </p:cNvSpPr>
              <p:nvPr/>
            </p:nvSpPr>
            <p:spPr bwMode="auto">
              <a:xfrm>
                <a:off x="3668" y="1705"/>
                <a:ext cx="1" cy="212"/>
              </a:xfrm>
              <a:custGeom>
                <a:avLst/>
                <a:gdLst>
                  <a:gd name="T0" fmla="*/ 0 w 1"/>
                  <a:gd name="T1" fmla="*/ 0 h 212"/>
                  <a:gd name="T2" fmla="*/ 0 w 1"/>
                  <a:gd name="T3" fmla="*/ 212 h 212"/>
                  <a:gd name="T4" fmla="*/ 0 60000 65536"/>
                  <a:gd name="T5" fmla="*/ 0 60000 65536"/>
                  <a:gd name="T6" fmla="*/ 0 w 1"/>
                  <a:gd name="T7" fmla="*/ 0 h 212"/>
                  <a:gd name="T8" fmla="*/ 1 w 1"/>
                  <a:gd name="T9" fmla="*/ 212 h 2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12">
                    <a:moveTo>
                      <a:pt x="0" y="0"/>
                    </a:moveTo>
                    <a:lnTo>
                      <a:pt x="0" y="212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6" name="Freeform 37"/>
              <p:cNvSpPr>
                <a:spLocks/>
              </p:cNvSpPr>
              <p:nvPr/>
            </p:nvSpPr>
            <p:spPr bwMode="auto">
              <a:xfrm>
                <a:off x="4350" y="1720"/>
                <a:ext cx="1" cy="205"/>
              </a:xfrm>
              <a:custGeom>
                <a:avLst/>
                <a:gdLst>
                  <a:gd name="T0" fmla="*/ 0 w 1"/>
                  <a:gd name="T1" fmla="*/ 0 h 205"/>
                  <a:gd name="T2" fmla="*/ 0 w 1"/>
                  <a:gd name="T3" fmla="*/ 205 h 205"/>
                  <a:gd name="T4" fmla="*/ 0 60000 65536"/>
                  <a:gd name="T5" fmla="*/ 0 60000 65536"/>
                  <a:gd name="T6" fmla="*/ 0 w 1"/>
                  <a:gd name="T7" fmla="*/ 0 h 205"/>
                  <a:gd name="T8" fmla="*/ 1 w 1"/>
                  <a:gd name="T9" fmla="*/ 205 h 2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05">
                    <a:moveTo>
                      <a:pt x="0" y="0"/>
                    </a:moveTo>
                    <a:lnTo>
                      <a:pt x="0" y="205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7" name="Freeform 38"/>
              <p:cNvSpPr>
                <a:spLocks/>
              </p:cNvSpPr>
              <p:nvPr/>
            </p:nvSpPr>
            <p:spPr bwMode="auto">
              <a:xfrm>
                <a:off x="3691" y="2061"/>
                <a:ext cx="250" cy="205"/>
              </a:xfrm>
              <a:custGeom>
                <a:avLst/>
                <a:gdLst>
                  <a:gd name="T0" fmla="*/ 0 w 250"/>
                  <a:gd name="T1" fmla="*/ 0 h 205"/>
                  <a:gd name="T2" fmla="*/ 250 w 250"/>
                  <a:gd name="T3" fmla="*/ 205 h 205"/>
                  <a:gd name="T4" fmla="*/ 0 60000 65536"/>
                  <a:gd name="T5" fmla="*/ 0 60000 65536"/>
                  <a:gd name="T6" fmla="*/ 0 w 250"/>
                  <a:gd name="T7" fmla="*/ 0 h 205"/>
                  <a:gd name="T8" fmla="*/ 250 w 250"/>
                  <a:gd name="T9" fmla="*/ 205 h 2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0" h="205">
                    <a:moveTo>
                      <a:pt x="0" y="0"/>
                    </a:moveTo>
                    <a:lnTo>
                      <a:pt x="250" y="205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8" name="Freeform 39"/>
              <p:cNvSpPr>
                <a:spLocks/>
              </p:cNvSpPr>
              <p:nvPr/>
            </p:nvSpPr>
            <p:spPr bwMode="auto">
              <a:xfrm>
                <a:off x="4080" y="1440"/>
                <a:ext cx="248" cy="152"/>
              </a:xfrm>
              <a:custGeom>
                <a:avLst/>
                <a:gdLst>
                  <a:gd name="T0" fmla="*/ 0 w 248"/>
                  <a:gd name="T1" fmla="*/ 0 h 152"/>
                  <a:gd name="T2" fmla="*/ 248 w 248"/>
                  <a:gd name="T3" fmla="*/ 152 h 152"/>
                  <a:gd name="T4" fmla="*/ 0 60000 65536"/>
                  <a:gd name="T5" fmla="*/ 0 60000 65536"/>
                  <a:gd name="T6" fmla="*/ 0 w 248"/>
                  <a:gd name="T7" fmla="*/ 0 h 152"/>
                  <a:gd name="T8" fmla="*/ 248 w 248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8" h="152">
                    <a:moveTo>
                      <a:pt x="0" y="0"/>
                    </a:moveTo>
                    <a:lnTo>
                      <a:pt x="248" y="152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75" name="Freeform 40"/>
            <p:cNvSpPr>
              <a:spLocks/>
            </p:cNvSpPr>
            <p:nvPr/>
          </p:nvSpPr>
          <p:spPr bwMode="auto">
            <a:xfrm>
              <a:off x="3744" y="1680"/>
              <a:ext cx="528" cy="288"/>
            </a:xfrm>
            <a:custGeom>
              <a:avLst/>
              <a:gdLst>
                <a:gd name="T0" fmla="*/ 0 w 250"/>
                <a:gd name="T1" fmla="*/ 0 h 205"/>
                <a:gd name="T2" fmla="*/ 250 w 250"/>
                <a:gd name="T3" fmla="*/ 205 h 205"/>
                <a:gd name="T4" fmla="*/ 0 60000 65536"/>
                <a:gd name="T5" fmla="*/ 0 60000 65536"/>
                <a:gd name="T6" fmla="*/ 0 w 250"/>
                <a:gd name="T7" fmla="*/ 0 h 205"/>
                <a:gd name="T8" fmla="*/ 250 w 250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05">
                  <a:moveTo>
                    <a:pt x="0" y="0"/>
                  </a:moveTo>
                  <a:lnTo>
                    <a:pt x="250" y="205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6" name="Freeform 41"/>
            <p:cNvSpPr>
              <a:spLocks/>
            </p:cNvSpPr>
            <p:nvPr/>
          </p:nvSpPr>
          <p:spPr bwMode="auto">
            <a:xfrm flipH="1">
              <a:off x="3744" y="1680"/>
              <a:ext cx="528" cy="288"/>
            </a:xfrm>
            <a:custGeom>
              <a:avLst/>
              <a:gdLst>
                <a:gd name="T0" fmla="*/ 0 w 250"/>
                <a:gd name="T1" fmla="*/ 0 h 205"/>
                <a:gd name="T2" fmla="*/ 250 w 250"/>
                <a:gd name="T3" fmla="*/ 205 h 205"/>
                <a:gd name="T4" fmla="*/ 0 60000 65536"/>
                <a:gd name="T5" fmla="*/ 0 60000 65536"/>
                <a:gd name="T6" fmla="*/ 0 w 250"/>
                <a:gd name="T7" fmla="*/ 0 h 205"/>
                <a:gd name="T8" fmla="*/ 250 w 250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05">
                  <a:moveTo>
                    <a:pt x="0" y="0"/>
                  </a:moveTo>
                  <a:lnTo>
                    <a:pt x="250" y="205"/>
                  </a:lnTo>
                </a:path>
              </a:pathLst>
            </a:custGeom>
            <a:solidFill>
              <a:srgbClr val="99FF99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  <p:grpSp>
        <p:nvGrpSpPr>
          <p:cNvPr id="89" name="Group 90"/>
          <p:cNvGrpSpPr>
            <a:grpSpLocks/>
          </p:cNvGrpSpPr>
          <p:nvPr/>
        </p:nvGrpSpPr>
        <p:grpSpPr bwMode="auto">
          <a:xfrm>
            <a:off x="7391400" y="5029200"/>
            <a:ext cx="1295400" cy="1600200"/>
            <a:chOff x="4464" y="2064"/>
            <a:chExt cx="816" cy="1008"/>
          </a:xfrm>
        </p:grpSpPr>
        <p:grpSp>
          <p:nvGrpSpPr>
            <p:cNvPr id="90" name="Group 73"/>
            <p:cNvGrpSpPr>
              <a:grpSpLocks/>
            </p:cNvGrpSpPr>
            <p:nvPr/>
          </p:nvGrpSpPr>
          <p:grpSpPr bwMode="auto">
            <a:xfrm>
              <a:off x="4464" y="2064"/>
              <a:ext cx="816" cy="1008"/>
              <a:chOff x="3600" y="1344"/>
              <a:chExt cx="816" cy="1008"/>
            </a:xfrm>
          </p:grpSpPr>
          <p:sp>
            <p:nvSpPr>
              <p:cNvPr id="93" name="Oval 74"/>
              <p:cNvSpPr>
                <a:spLocks noChangeArrowheads="1"/>
              </p:cNvSpPr>
              <p:nvPr/>
            </p:nvSpPr>
            <p:spPr bwMode="auto">
              <a:xfrm>
                <a:off x="3936" y="134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4" name="Oval 75"/>
              <p:cNvSpPr>
                <a:spLocks noChangeArrowheads="1"/>
              </p:cNvSpPr>
              <p:nvPr/>
            </p:nvSpPr>
            <p:spPr bwMode="auto">
              <a:xfrm>
                <a:off x="3600" y="158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5" name="Oval 76"/>
              <p:cNvSpPr>
                <a:spLocks noChangeArrowheads="1"/>
              </p:cNvSpPr>
              <p:nvPr/>
            </p:nvSpPr>
            <p:spPr bwMode="auto">
              <a:xfrm>
                <a:off x="4272" y="158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6" name="Oval 77"/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7" name="Oval 78"/>
              <p:cNvSpPr>
                <a:spLocks noChangeArrowheads="1"/>
              </p:cNvSpPr>
              <p:nvPr/>
            </p:nvSpPr>
            <p:spPr bwMode="auto">
              <a:xfrm>
                <a:off x="4272" y="1920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8" name="Oval 79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9" name="Freeform 80"/>
              <p:cNvSpPr>
                <a:spLocks/>
              </p:cNvSpPr>
              <p:nvPr/>
            </p:nvSpPr>
            <p:spPr bwMode="auto">
              <a:xfrm>
                <a:off x="3676" y="1440"/>
                <a:ext cx="265" cy="152"/>
              </a:xfrm>
              <a:custGeom>
                <a:avLst/>
                <a:gdLst>
                  <a:gd name="T0" fmla="*/ 265 w 265"/>
                  <a:gd name="T1" fmla="*/ 0 h 152"/>
                  <a:gd name="T2" fmla="*/ 0 w 265"/>
                  <a:gd name="T3" fmla="*/ 152 h 152"/>
                  <a:gd name="T4" fmla="*/ 0 60000 65536"/>
                  <a:gd name="T5" fmla="*/ 0 60000 65536"/>
                  <a:gd name="T6" fmla="*/ 0 w 265"/>
                  <a:gd name="T7" fmla="*/ 0 h 152"/>
                  <a:gd name="T8" fmla="*/ 265 w 265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5" h="152">
                    <a:moveTo>
                      <a:pt x="265" y="0"/>
                    </a:moveTo>
                    <a:lnTo>
                      <a:pt x="0" y="152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0" name="Freeform 81"/>
              <p:cNvSpPr>
                <a:spLocks/>
              </p:cNvSpPr>
              <p:nvPr/>
            </p:nvSpPr>
            <p:spPr bwMode="auto">
              <a:xfrm>
                <a:off x="4077" y="2064"/>
                <a:ext cx="243" cy="179"/>
              </a:xfrm>
              <a:custGeom>
                <a:avLst/>
                <a:gdLst>
                  <a:gd name="T0" fmla="*/ 243 w 243"/>
                  <a:gd name="T1" fmla="*/ 0 h 179"/>
                  <a:gd name="T2" fmla="*/ 0 w 243"/>
                  <a:gd name="T3" fmla="*/ 179 h 179"/>
                  <a:gd name="T4" fmla="*/ 0 60000 65536"/>
                  <a:gd name="T5" fmla="*/ 0 60000 65536"/>
                  <a:gd name="T6" fmla="*/ 0 w 243"/>
                  <a:gd name="T7" fmla="*/ 0 h 179"/>
                  <a:gd name="T8" fmla="*/ 243 w 243"/>
                  <a:gd name="T9" fmla="*/ 179 h 1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3" h="179">
                    <a:moveTo>
                      <a:pt x="243" y="0"/>
                    </a:moveTo>
                    <a:lnTo>
                      <a:pt x="0" y="179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1" name="Freeform 82"/>
              <p:cNvSpPr>
                <a:spLocks/>
              </p:cNvSpPr>
              <p:nvPr/>
            </p:nvSpPr>
            <p:spPr bwMode="auto">
              <a:xfrm>
                <a:off x="3668" y="1705"/>
                <a:ext cx="1" cy="212"/>
              </a:xfrm>
              <a:custGeom>
                <a:avLst/>
                <a:gdLst>
                  <a:gd name="T0" fmla="*/ 0 w 1"/>
                  <a:gd name="T1" fmla="*/ 0 h 212"/>
                  <a:gd name="T2" fmla="*/ 0 w 1"/>
                  <a:gd name="T3" fmla="*/ 212 h 212"/>
                  <a:gd name="T4" fmla="*/ 0 60000 65536"/>
                  <a:gd name="T5" fmla="*/ 0 60000 65536"/>
                  <a:gd name="T6" fmla="*/ 0 w 1"/>
                  <a:gd name="T7" fmla="*/ 0 h 212"/>
                  <a:gd name="T8" fmla="*/ 1 w 1"/>
                  <a:gd name="T9" fmla="*/ 212 h 2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12">
                    <a:moveTo>
                      <a:pt x="0" y="0"/>
                    </a:moveTo>
                    <a:lnTo>
                      <a:pt x="0" y="212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2" name="Freeform 83"/>
              <p:cNvSpPr>
                <a:spLocks/>
              </p:cNvSpPr>
              <p:nvPr/>
            </p:nvSpPr>
            <p:spPr bwMode="auto">
              <a:xfrm>
                <a:off x="4350" y="1720"/>
                <a:ext cx="1" cy="205"/>
              </a:xfrm>
              <a:custGeom>
                <a:avLst/>
                <a:gdLst>
                  <a:gd name="T0" fmla="*/ 0 w 1"/>
                  <a:gd name="T1" fmla="*/ 0 h 205"/>
                  <a:gd name="T2" fmla="*/ 0 w 1"/>
                  <a:gd name="T3" fmla="*/ 205 h 205"/>
                  <a:gd name="T4" fmla="*/ 0 60000 65536"/>
                  <a:gd name="T5" fmla="*/ 0 60000 65536"/>
                  <a:gd name="T6" fmla="*/ 0 w 1"/>
                  <a:gd name="T7" fmla="*/ 0 h 205"/>
                  <a:gd name="T8" fmla="*/ 1 w 1"/>
                  <a:gd name="T9" fmla="*/ 205 h 2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05">
                    <a:moveTo>
                      <a:pt x="0" y="0"/>
                    </a:moveTo>
                    <a:lnTo>
                      <a:pt x="0" y="205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3" name="Freeform 84"/>
              <p:cNvSpPr>
                <a:spLocks/>
              </p:cNvSpPr>
              <p:nvPr/>
            </p:nvSpPr>
            <p:spPr bwMode="auto">
              <a:xfrm>
                <a:off x="3691" y="2061"/>
                <a:ext cx="250" cy="205"/>
              </a:xfrm>
              <a:custGeom>
                <a:avLst/>
                <a:gdLst>
                  <a:gd name="T0" fmla="*/ 0 w 250"/>
                  <a:gd name="T1" fmla="*/ 0 h 205"/>
                  <a:gd name="T2" fmla="*/ 250 w 250"/>
                  <a:gd name="T3" fmla="*/ 205 h 205"/>
                  <a:gd name="T4" fmla="*/ 0 60000 65536"/>
                  <a:gd name="T5" fmla="*/ 0 60000 65536"/>
                  <a:gd name="T6" fmla="*/ 0 w 250"/>
                  <a:gd name="T7" fmla="*/ 0 h 205"/>
                  <a:gd name="T8" fmla="*/ 250 w 250"/>
                  <a:gd name="T9" fmla="*/ 205 h 20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0" h="205">
                    <a:moveTo>
                      <a:pt x="0" y="0"/>
                    </a:moveTo>
                    <a:lnTo>
                      <a:pt x="250" y="205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4" name="Freeform 85"/>
              <p:cNvSpPr>
                <a:spLocks/>
              </p:cNvSpPr>
              <p:nvPr/>
            </p:nvSpPr>
            <p:spPr bwMode="auto">
              <a:xfrm>
                <a:off x="4080" y="1440"/>
                <a:ext cx="248" cy="152"/>
              </a:xfrm>
              <a:custGeom>
                <a:avLst/>
                <a:gdLst>
                  <a:gd name="T0" fmla="*/ 0 w 248"/>
                  <a:gd name="T1" fmla="*/ 0 h 152"/>
                  <a:gd name="T2" fmla="*/ 248 w 248"/>
                  <a:gd name="T3" fmla="*/ 152 h 152"/>
                  <a:gd name="T4" fmla="*/ 0 60000 65536"/>
                  <a:gd name="T5" fmla="*/ 0 60000 65536"/>
                  <a:gd name="T6" fmla="*/ 0 w 248"/>
                  <a:gd name="T7" fmla="*/ 0 h 152"/>
                  <a:gd name="T8" fmla="*/ 248 w 248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8" h="152">
                    <a:moveTo>
                      <a:pt x="0" y="0"/>
                    </a:moveTo>
                    <a:lnTo>
                      <a:pt x="248" y="152"/>
                    </a:lnTo>
                  </a:path>
                </a:pathLst>
              </a:custGeom>
              <a:solidFill>
                <a:srgbClr val="99FF99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4608" y="2387"/>
              <a:ext cx="546" cy="1"/>
            </a:xfrm>
            <a:custGeom>
              <a:avLst/>
              <a:gdLst>
                <a:gd name="T0" fmla="*/ 0 w 546"/>
                <a:gd name="T1" fmla="*/ 0 h 1"/>
                <a:gd name="T2" fmla="*/ 546 w 546"/>
                <a:gd name="T3" fmla="*/ 0 h 1"/>
                <a:gd name="T4" fmla="*/ 0 60000 65536"/>
                <a:gd name="T5" fmla="*/ 0 60000 65536"/>
                <a:gd name="T6" fmla="*/ 0 w 546"/>
                <a:gd name="T7" fmla="*/ 0 h 1"/>
                <a:gd name="T8" fmla="*/ 546 w 54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6" h="1">
                  <a:moveTo>
                    <a:pt x="0" y="0"/>
                  </a:moveTo>
                  <a:lnTo>
                    <a:pt x="54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4608" y="2688"/>
              <a:ext cx="546" cy="1"/>
            </a:xfrm>
            <a:custGeom>
              <a:avLst/>
              <a:gdLst>
                <a:gd name="T0" fmla="*/ 0 w 546"/>
                <a:gd name="T1" fmla="*/ 0 h 1"/>
                <a:gd name="T2" fmla="*/ 546 w 546"/>
                <a:gd name="T3" fmla="*/ 0 h 1"/>
                <a:gd name="T4" fmla="*/ 0 60000 65536"/>
                <a:gd name="T5" fmla="*/ 0 60000 65536"/>
                <a:gd name="T6" fmla="*/ 0 w 546"/>
                <a:gd name="T7" fmla="*/ 0 h 1"/>
                <a:gd name="T8" fmla="*/ 546 w 54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6" h="1">
                  <a:moveTo>
                    <a:pt x="0" y="0"/>
                  </a:moveTo>
                  <a:lnTo>
                    <a:pt x="54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DD47493-926F-4894-B533-0021D9F17EF8}"/>
              </a:ext>
            </a:extLst>
          </p:cNvPr>
          <p:cNvSpPr txBox="1"/>
          <p:nvPr/>
        </p:nvSpPr>
        <p:spPr>
          <a:xfrm>
            <a:off x="304800" y="1145512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88" indent="-357188"/>
            <a:r>
              <a:rPr lang="en-US" sz="1600" b="1" dirty="0">
                <a:latin typeface="Comic Sans MS" pitchFamily="66" charset="0"/>
              </a:rPr>
              <a:t>3. </a:t>
            </a:r>
            <a:r>
              <a:rPr lang="en-US" sz="1600" b="1" dirty="0" err="1">
                <a:latin typeface="Comic Sans MS" pitchFamily="66" charset="0"/>
              </a:rPr>
              <a:t>Lakukan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observasi</a:t>
            </a:r>
            <a:r>
              <a:rPr lang="en-US" sz="1600" b="1" dirty="0">
                <a:latin typeface="Comic Sans MS" pitchFamily="66" charset="0"/>
              </a:rPr>
              <a:t> pd pasangan</a:t>
            </a:r>
            <a:r>
              <a:rPr lang="en-US" sz="1600" b="1" baseline="30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graph di </a:t>
            </a:r>
            <a:r>
              <a:rPr lang="en-US" sz="1600" b="1" dirty="0" err="1">
                <a:latin typeface="Comic Sans MS" pitchFamily="66" charset="0"/>
              </a:rPr>
              <a:t>bawah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utk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mengetahui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apakah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pasangan</a:t>
            </a:r>
            <a:r>
              <a:rPr lang="en-US" sz="1600" b="1" dirty="0">
                <a:latin typeface="Comic Sans MS" pitchFamily="66" charset="0"/>
              </a:rPr>
              <a:t> graph</a:t>
            </a:r>
            <a:r>
              <a:rPr lang="en-US" sz="1600" b="1" baseline="30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tsb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identik</a:t>
            </a:r>
            <a:r>
              <a:rPr lang="en-US" sz="1600" b="1" dirty="0">
                <a:latin typeface="Comic Sans MS" pitchFamily="66" charset="0"/>
              </a:rPr>
              <a:t>, isomorphic, </a:t>
            </a:r>
            <a:r>
              <a:rPr lang="en-US" sz="1600" b="1" dirty="0" err="1">
                <a:latin typeface="Comic Sans MS" pitchFamily="66" charset="0"/>
              </a:rPr>
              <a:t>atau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tidak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keduanya</a:t>
            </a:r>
            <a:r>
              <a:rPr lang="en-US" sz="1600" b="1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33"/>
    </mc:Choice>
    <mc:Fallback xmlns="">
      <p:transition spd="slow" advTm="58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err="1">
                <a:latin typeface="Comic Sans MS" pitchFamily="66" charset="0"/>
              </a:rPr>
              <a:t>Menyelesaikan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permasalahan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berukuran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besar</a:t>
            </a:r>
            <a:r>
              <a:rPr lang="en-US" sz="2400" b="1" dirty="0">
                <a:latin typeface="Comic Sans MS" pitchFamily="66" charset="0"/>
              </a:rPr>
              <a:t> dan/</a:t>
            </a:r>
            <a:r>
              <a:rPr lang="en-US" sz="2400" b="1" dirty="0" err="1">
                <a:latin typeface="Comic Sans MS" pitchFamily="66" charset="0"/>
              </a:rPr>
              <a:t>atau</a:t>
            </a:r>
            <a:r>
              <a:rPr lang="en-US" sz="2400" b="1" dirty="0">
                <a:latin typeface="Comic Sans MS" pitchFamily="66" charset="0"/>
              </a:rPr>
              <a:t> yang </a:t>
            </a:r>
            <a:r>
              <a:rPr lang="en-US" sz="2400" b="1" dirty="0" err="1">
                <a:latin typeface="Comic Sans MS" pitchFamily="66" charset="0"/>
              </a:rPr>
              <a:t>memiliki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kompleksitas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tinggi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biasanya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didahului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dengan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pembuatan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en-US" sz="2400" b="1" dirty="0">
                <a:latin typeface="Comic Sans MS" pitchFamily="66" charset="0"/>
              </a:rPr>
              <a:t>.</a:t>
            </a:r>
          </a:p>
          <a:p>
            <a:pPr algn="ctr">
              <a:buNone/>
            </a:pPr>
            <a:endParaRPr lang="en-US" sz="24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2400" b="1" dirty="0">
                <a:latin typeface="Comic Sans MS" pitchFamily="66" charset="0"/>
              </a:rPr>
              <a:t>Model </a:t>
            </a:r>
            <a:r>
              <a:rPr lang="en-US" sz="2400" b="1" dirty="0" err="1">
                <a:latin typeface="Comic Sans MS" pitchFamily="66" charset="0"/>
              </a:rPr>
              <a:t>digunakan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dengan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beragam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pertimbangan</a:t>
            </a:r>
            <a:r>
              <a:rPr lang="en-US" sz="2400" b="1" dirty="0">
                <a:latin typeface="Comic Sans MS" pitchFamily="66" charset="0"/>
              </a:rPr>
              <a:t>. </a:t>
            </a:r>
            <a:r>
              <a:rPr lang="en-US" sz="2400" b="1" dirty="0" err="1">
                <a:latin typeface="Comic Sans MS" pitchFamily="66" charset="0"/>
              </a:rPr>
              <a:t>Diantaranya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adalah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untuk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menyederhanakan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masalah</a:t>
            </a:r>
            <a:r>
              <a:rPr lang="en-US" sz="2400" b="1" dirty="0">
                <a:latin typeface="Comic Sans MS" pitchFamily="66" charset="0"/>
              </a:rPr>
              <a:t>, </a:t>
            </a:r>
            <a:r>
              <a:rPr lang="en-US" sz="2400" b="1" dirty="0" err="1">
                <a:latin typeface="Comic Sans MS" pitchFamily="66" charset="0"/>
              </a:rPr>
              <a:t>meminimumkan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resiko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serta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biaya</a:t>
            </a:r>
            <a:r>
              <a:rPr lang="en-US" sz="2400" b="1" dirty="0">
                <a:latin typeface="Comic Sans MS" pitchFamily="66" charset="0"/>
              </a:rPr>
              <a:t>.</a:t>
            </a:r>
          </a:p>
          <a:p>
            <a:pPr algn="ctr">
              <a:buNone/>
            </a:pPr>
            <a:endParaRPr lang="en-US" sz="24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2400" b="1" dirty="0">
                <a:latin typeface="Comic Sans MS" pitchFamily="66" charset="0"/>
              </a:rPr>
              <a:t>Dan model yang </a:t>
            </a:r>
            <a:r>
              <a:rPr lang="en-US" sz="2400" b="1" dirty="0" err="1">
                <a:latin typeface="Comic Sans MS" pitchFamily="66" charset="0"/>
              </a:rPr>
              <a:t>dimaksud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bisa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berupa</a:t>
            </a:r>
            <a:r>
              <a:rPr lang="en-US" sz="2400" b="1" dirty="0">
                <a:latin typeface="Comic Sans MS" pitchFamily="66" charset="0"/>
              </a:rPr>
              <a:t> model </a:t>
            </a:r>
            <a:r>
              <a:rPr lang="en-US" sz="2400" b="1" dirty="0" err="1">
                <a:latin typeface="Comic Sans MS" pitchFamily="66" charset="0"/>
              </a:rPr>
              <a:t>matematis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dalam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bentuk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fungsi</a:t>
            </a:r>
            <a:r>
              <a:rPr lang="en-US" sz="2400" b="1" dirty="0">
                <a:latin typeface="Comic Sans MS" pitchFamily="66" charset="0"/>
              </a:rPr>
              <a:t>/</a:t>
            </a:r>
            <a:r>
              <a:rPr lang="en-US" sz="2400" b="1" dirty="0" err="1">
                <a:latin typeface="Comic Sans MS" pitchFamily="66" charset="0"/>
              </a:rPr>
              <a:t>persamaan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atau</a:t>
            </a:r>
            <a:r>
              <a:rPr lang="en-US" sz="2400" b="1" dirty="0">
                <a:latin typeface="Comic Sans MS" pitchFamily="66" charset="0"/>
              </a:rPr>
              <a:t> model visual (</a:t>
            </a:r>
            <a:r>
              <a:rPr lang="en-US" sz="2400" b="1" dirty="0" err="1">
                <a:latin typeface="Comic Sans MS" pitchFamily="66" charset="0"/>
              </a:rPr>
              <a:t>gambar</a:t>
            </a:r>
            <a:r>
              <a:rPr lang="en-US" sz="2400" b="1" dirty="0">
                <a:latin typeface="Comic Sans MS" pitchFamily="66" charset="0"/>
              </a:rPr>
              <a:t>/diagram). Dan salah </a:t>
            </a:r>
            <a:r>
              <a:rPr lang="en-US" sz="2400" b="1" dirty="0" err="1">
                <a:latin typeface="Comic Sans MS" pitchFamily="66" charset="0"/>
              </a:rPr>
              <a:t>satu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perangkat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pemodelan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tersebut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adalah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Teori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 Graph</a:t>
            </a:r>
            <a:r>
              <a:rPr lang="en-US" sz="2400" b="1" dirty="0">
                <a:latin typeface="Comic Sans MS" pitchFamily="66" charset="0"/>
              </a:rPr>
              <a:t>.</a:t>
            </a:r>
          </a:p>
          <a:p>
            <a:pPr algn="ctr">
              <a:buNone/>
            </a:pPr>
            <a:endParaRPr lang="en-US" sz="2400" b="1" dirty="0">
              <a:latin typeface="Comic Sans MS" pitchFamily="66" charset="0"/>
            </a:endParaRPr>
          </a:p>
          <a:p>
            <a:pPr algn="ctr">
              <a:buNone/>
            </a:pP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55"/>
    </mc:Choice>
    <mc:Fallback xmlns="">
      <p:transition spd="slow" advTm="1488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199"/>
            <a:ext cx="3657600" cy="288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651760"/>
            <a:ext cx="3257550" cy="26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3822" y="4495800"/>
            <a:ext cx="179797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b="1" dirty="0">
                <a:latin typeface="Arial Rounded MT Bold" pitchFamily="34" charset="0"/>
              </a:rPr>
              <a:t>INTRODUCTION</a:t>
            </a:r>
          </a:p>
        </p:txBody>
      </p:sp>
      <p:sp>
        <p:nvSpPr>
          <p:cNvPr id="12" name="Bent Arrow 11"/>
          <p:cNvSpPr/>
          <p:nvPr/>
        </p:nvSpPr>
        <p:spPr>
          <a:xfrm rot="5400000">
            <a:off x="4953000" y="533400"/>
            <a:ext cx="990600" cy="2971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0800000">
            <a:off x="3276595" y="5410199"/>
            <a:ext cx="3657601" cy="838201"/>
          </a:xfrm>
          <a:prstGeom prst="bentArrow">
            <a:avLst>
              <a:gd name="adj1" fmla="val 31612"/>
              <a:gd name="adj2" fmla="val 37727"/>
              <a:gd name="adj3" fmla="val 25000"/>
              <a:gd name="adj4" fmla="val 48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291"/>
    </mc:Choice>
    <mc:Fallback xmlns="">
      <p:transition spd="slow" advTm="3052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096000" cy="53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049"/>
    </mc:Choice>
    <mc:Fallback xmlns="">
      <p:transition spd="slow" advTm="3230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4800" y="1524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Action Button: Back or Previous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3B55CEC-1A4C-42C8-BDE0-272D4B599D0B}"/>
              </a:ext>
            </a:extLst>
          </p:cNvPr>
          <p:cNvSpPr/>
          <p:nvPr/>
        </p:nvSpPr>
        <p:spPr>
          <a:xfrm>
            <a:off x="8458200" y="533400"/>
            <a:ext cx="457200" cy="381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07"/>
    </mc:Choice>
    <mc:Fallback xmlns="">
      <p:transition spd="slow" advTm="2735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Rounded MT Bold" pitchFamily="34" charset="0"/>
              </a:rPr>
              <a:t>GRAPH  &amp;  SUBGRAPH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mic Sans MS" pitchFamily="66" charset="0"/>
              </a:rPr>
              <a:t>Definisi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 marL="0" indent="0" algn="ctr">
              <a:buNone/>
            </a:pPr>
            <a:r>
              <a:rPr lang="en-US" sz="2400" b="1" dirty="0" err="1">
                <a:latin typeface="Comic Sans MS" pitchFamily="66" charset="0"/>
              </a:rPr>
              <a:t>Beberapa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referensi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menyebutkan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bahwa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sebuah</a:t>
            </a:r>
            <a:r>
              <a:rPr lang="en-US" sz="2400" b="1" dirty="0">
                <a:latin typeface="Comic Sans MS" pitchFamily="66" charset="0"/>
              </a:rPr>
              <a:t> graph G </a:t>
            </a:r>
            <a:r>
              <a:rPr lang="en-US" sz="2400" b="1" dirty="0" err="1">
                <a:latin typeface="Comic Sans MS" pitchFamily="66" charset="0"/>
              </a:rPr>
              <a:t>adalah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himpunan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pasangan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{V(G), E(G)} </a:t>
            </a:r>
            <a:r>
              <a:rPr lang="en-US" sz="2400" b="1" dirty="0" err="1">
                <a:latin typeface="Comic Sans MS" pitchFamily="66" charset="0"/>
              </a:rPr>
              <a:t>dimana</a:t>
            </a:r>
            <a:r>
              <a:rPr lang="en-US" sz="2400" b="1" dirty="0">
                <a:latin typeface="Comic Sans MS" pitchFamily="66" charset="0"/>
              </a:rPr>
              <a:t> V(G) </a:t>
            </a:r>
            <a:r>
              <a:rPr lang="en-US" sz="2400" b="1" dirty="0" err="1">
                <a:latin typeface="Comic Sans MS" pitchFamily="66" charset="0"/>
              </a:rPr>
              <a:t>adalah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himpunan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titik</a:t>
            </a:r>
            <a:r>
              <a:rPr lang="en-US" sz="2400" b="1" dirty="0">
                <a:latin typeface="Comic Sans MS" pitchFamily="66" charset="0"/>
              </a:rPr>
              <a:t> (vertex) dan E(G) </a:t>
            </a:r>
            <a:r>
              <a:rPr lang="en-US" sz="2400" b="1" dirty="0" err="1">
                <a:latin typeface="Comic Sans MS" pitchFamily="66" charset="0"/>
              </a:rPr>
              <a:t>adalah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himpunan</a:t>
            </a:r>
            <a:r>
              <a:rPr lang="en-US" sz="2400" b="1" dirty="0">
                <a:latin typeface="Comic Sans MS" pitchFamily="66" charset="0"/>
              </a:rPr>
              <a:t> garis (edge).</a:t>
            </a:r>
          </a:p>
          <a:p>
            <a:pPr marL="0" indent="0" algn="ctr">
              <a:buNone/>
            </a:pPr>
            <a:endParaRPr lang="en-US" sz="2400" b="1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US" sz="2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latin typeface="Comic Sans MS" pitchFamily="66" charset="0"/>
              </a:rPr>
              <a:t>Namun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ada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referensi</a:t>
            </a:r>
            <a:r>
              <a:rPr lang="en-US" sz="2400" b="1" dirty="0">
                <a:latin typeface="Comic Sans MS" pitchFamily="66" charset="0"/>
              </a:rPr>
              <a:t> lain </a:t>
            </a:r>
            <a:r>
              <a:rPr lang="en-US" sz="2400" b="1" dirty="0" err="1">
                <a:latin typeface="Comic Sans MS" pitchFamily="66" charset="0"/>
              </a:rPr>
              <a:t>yg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menyebutkan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bahwa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sebuah</a:t>
            </a:r>
            <a:r>
              <a:rPr lang="en-US" sz="2400" b="1" dirty="0">
                <a:latin typeface="Comic Sans MS" pitchFamily="66" charset="0"/>
              </a:rPr>
              <a:t> graph G </a:t>
            </a:r>
            <a:r>
              <a:rPr lang="en-US" sz="2400" b="1" dirty="0" err="1">
                <a:latin typeface="Comic Sans MS" pitchFamily="66" charset="0"/>
              </a:rPr>
              <a:t>merupakan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himpunan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pasangan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{V(G), E(G),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(G)}</a:t>
            </a:r>
            <a:r>
              <a:rPr lang="en-US" sz="2400" b="1" dirty="0">
                <a:latin typeface="Comic Sans MS" pitchFamily="66" charset="0"/>
                <a:sym typeface="Symbol"/>
              </a:rPr>
              <a:t>,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dimana</a:t>
            </a:r>
            <a:r>
              <a:rPr lang="en-US" sz="2400" b="1" dirty="0">
                <a:latin typeface="Comic Sans MS" pitchFamily="66" charset="0"/>
                <a:sym typeface="Symbol"/>
              </a:rPr>
              <a:t> (G)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adalah</a:t>
            </a:r>
            <a:r>
              <a:rPr lang="en-US" sz="2400" b="1" dirty="0">
                <a:latin typeface="Comic Sans MS" pitchFamily="66" charset="0"/>
                <a:sym typeface="Symbol"/>
              </a:rPr>
              <a:t>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himpunan</a:t>
            </a:r>
            <a:r>
              <a:rPr lang="en-US" sz="2400" b="1" dirty="0">
                <a:latin typeface="Comic Sans MS" pitchFamily="66" charset="0"/>
                <a:sym typeface="Symbol"/>
              </a:rPr>
              <a:t>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fungsi</a:t>
            </a:r>
            <a:r>
              <a:rPr lang="en-US" sz="2400" b="1" dirty="0">
                <a:latin typeface="Comic Sans MS" pitchFamily="66" charset="0"/>
                <a:sym typeface="Symbol"/>
              </a:rPr>
              <a:t>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insiden</a:t>
            </a:r>
            <a:r>
              <a:rPr lang="en-US" sz="2400" b="1" dirty="0">
                <a:latin typeface="Comic Sans MS" pitchFamily="66" charset="0"/>
                <a:sym typeface="Symbol"/>
              </a:rPr>
              <a:t> (join) yang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menghubungkan</a:t>
            </a:r>
            <a:r>
              <a:rPr lang="en-US" sz="2400" b="1" dirty="0">
                <a:latin typeface="Comic Sans MS" pitchFamily="66" charset="0"/>
                <a:sym typeface="Symbol"/>
              </a:rPr>
              <a:t> 2 vertex (v</a:t>
            </a:r>
            <a:r>
              <a:rPr lang="en-US" sz="2400" b="1" baseline="-25000" dirty="0">
                <a:latin typeface="Comic Sans MS" pitchFamily="66" charset="0"/>
                <a:sym typeface="Symbol"/>
              </a:rPr>
              <a:t>i</a:t>
            </a:r>
            <a:r>
              <a:rPr lang="en-US" sz="2400" b="1" dirty="0">
                <a:latin typeface="Comic Sans MS" pitchFamily="66" charset="0"/>
                <a:sym typeface="Symbol"/>
              </a:rPr>
              <a:t>,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v</a:t>
            </a:r>
            <a:r>
              <a:rPr lang="en-US" sz="2400" b="1" baseline="-25000" dirty="0" err="1">
                <a:latin typeface="Comic Sans MS" pitchFamily="66" charset="0"/>
                <a:sym typeface="Symbol"/>
              </a:rPr>
              <a:t>j</a:t>
            </a:r>
            <a:r>
              <a:rPr lang="en-US" sz="2400" b="1" dirty="0">
                <a:latin typeface="Comic Sans MS" pitchFamily="66" charset="0"/>
                <a:sym typeface="Symbol"/>
              </a:rPr>
              <a:t>)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melalui</a:t>
            </a:r>
            <a:r>
              <a:rPr lang="en-US" sz="2400" b="1" dirty="0">
                <a:latin typeface="Comic Sans MS" pitchFamily="66" charset="0"/>
                <a:sym typeface="Symbol"/>
              </a:rPr>
              <a:t>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sebuah</a:t>
            </a:r>
            <a:r>
              <a:rPr lang="en-US" sz="2400" b="1" dirty="0">
                <a:latin typeface="Comic Sans MS" pitchFamily="66" charset="0"/>
                <a:sym typeface="Symbol"/>
              </a:rPr>
              <a:t> edge </a:t>
            </a:r>
            <a:r>
              <a:rPr lang="en-US" sz="2400" b="1" dirty="0" err="1">
                <a:latin typeface="Comic Sans MS" pitchFamily="66" charset="0"/>
                <a:sym typeface="Symbol"/>
              </a:rPr>
              <a:t>e</a:t>
            </a:r>
            <a:r>
              <a:rPr lang="en-US" sz="2400" b="1" baseline="-25000" dirty="0" err="1">
                <a:latin typeface="Comic Sans MS" pitchFamily="66" charset="0"/>
                <a:sym typeface="Symbol"/>
              </a:rPr>
              <a:t>i</a:t>
            </a:r>
            <a:r>
              <a:rPr lang="en-US" sz="2400" b="1" dirty="0">
                <a:latin typeface="Comic Sans MS" pitchFamily="66" charset="0"/>
                <a:sym typeface="Symbol"/>
              </a:rPr>
              <a:t>.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21"/>
    </mc:Choice>
    <mc:Fallback xmlns="">
      <p:transition spd="slow" advTm="1649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GRAPH  &amp;  SUBGRAPH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Comic Sans MS" pitchFamily="66" charset="0"/>
              </a:rPr>
              <a:t>Contoh:</a:t>
            </a:r>
          </a:p>
          <a:p>
            <a:pPr marL="0" indent="0">
              <a:buNone/>
            </a:pPr>
            <a:r>
              <a:rPr lang="en-US" sz="1800" b="1">
                <a:latin typeface="Comic Sans MS" pitchFamily="66" charset="0"/>
              </a:rPr>
              <a:t>G = {V(G), E(G), </a:t>
            </a:r>
            <a:r>
              <a:rPr lang="en-US" sz="1800" b="1">
                <a:latin typeface="Comic Sans MS" pitchFamily="66" charset="0"/>
                <a:sym typeface="Symbol"/>
              </a:rPr>
              <a:t>(G)}</a:t>
            </a:r>
          </a:p>
          <a:p>
            <a:pPr marL="0" indent="0">
              <a:buNone/>
            </a:pPr>
            <a:r>
              <a:rPr lang="en-US" sz="1800" b="1">
                <a:latin typeface="Comic Sans MS" pitchFamily="66" charset="0"/>
              </a:rPr>
              <a:t>V(G) = {v</a:t>
            </a:r>
            <a:r>
              <a:rPr lang="en-US" sz="1800" b="1" baseline="-25000">
                <a:latin typeface="Comic Sans MS" pitchFamily="66" charset="0"/>
              </a:rPr>
              <a:t>1</a:t>
            </a:r>
            <a:r>
              <a:rPr lang="en-US" sz="1800" b="1">
                <a:latin typeface="Comic Sans MS" pitchFamily="66" charset="0"/>
              </a:rPr>
              <a:t>, v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, v</a:t>
            </a:r>
            <a:r>
              <a:rPr lang="en-US" sz="1800" b="1" baseline="-25000">
                <a:latin typeface="Comic Sans MS" pitchFamily="66" charset="0"/>
              </a:rPr>
              <a:t>3</a:t>
            </a:r>
            <a:r>
              <a:rPr lang="en-US" sz="1800" b="1">
                <a:latin typeface="Comic Sans MS" pitchFamily="66" charset="0"/>
              </a:rPr>
              <a:t>, v</a:t>
            </a:r>
            <a:r>
              <a:rPr lang="en-US" sz="1800" b="1" baseline="-25000">
                <a:latin typeface="Comic Sans MS" pitchFamily="66" charset="0"/>
              </a:rPr>
              <a:t>4</a:t>
            </a:r>
            <a:r>
              <a:rPr lang="en-US" sz="1800" b="1">
                <a:latin typeface="Comic Sans MS" pitchFamily="66" charset="0"/>
              </a:rPr>
              <a:t>, v</a:t>
            </a:r>
            <a:r>
              <a:rPr lang="en-US" sz="1800" b="1" baseline="-25000">
                <a:latin typeface="Comic Sans MS" pitchFamily="66" charset="0"/>
              </a:rPr>
              <a:t>5, </a:t>
            </a:r>
            <a:r>
              <a:rPr lang="en-US" sz="1800" b="1">
                <a:latin typeface="Comic Sans MS" pitchFamily="66" charset="0"/>
              </a:rPr>
              <a:t>v</a:t>
            </a:r>
            <a:r>
              <a:rPr lang="en-US" sz="1800" b="1" baseline="-25000">
                <a:latin typeface="Comic Sans MS" pitchFamily="66" charset="0"/>
              </a:rPr>
              <a:t>6</a:t>
            </a:r>
            <a:r>
              <a:rPr lang="en-US" sz="1800" b="1">
                <a:latin typeface="Comic Sans MS" pitchFamily="66" charset="0"/>
              </a:rPr>
              <a:t>}</a:t>
            </a:r>
          </a:p>
          <a:p>
            <a:pPr marL="0" indent="0">
              <a:buNone/>
            </a:pPr>
            <a:r>
              <a:rPr lang="en-US" sz="1800" b="1">
                <a:latin typeface="Comic Sans MS" pitchFamily="66" charset="0"/>
              </a:rPr>
              <a:t>E(G) = {e</a:t>
            </a:r>
            <a:r>
              <a:rPr lang="en-US" sz="1800" b="1" baseline="-25000">
                <a:latin typeface="Comic Sans MS" pitchFamily="66" charset="0"/>
              </a:rPr>
              <a:t>1</a:t>
            </a:r>
            <a:r>
              <a:rPr lang="en-US" sz="1800" b="1">
                <a:latin typeface="Comic Sans MS" pitchFamily="66" charset="0"/>
              </a:rPr>
              <a:t>, e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, e</a:t>
            </a:r>
            <a:r>
              <a:rPr lang="en-US" sz="1800" b="1" baseline="-25000">
                <a:latin typeface="Comic Sans MS" pitchFamily="66" charset="0"/>
              </a:rPr>
              <a:t>3</a:t>
            </a:r>
            <a:r>
              <a:rPr lang="en-US" sz="1800" b="1">
                <a:latin typeface="Comic Sans MS" pitchFamily="66" charset="0"/>
              </a:rPr>
              <a:t>, e</a:t>
            </a:r>
            <a:r>
              <a:rPr lang="en-US" sz="1800" b="1" baseline="-25000">
                <a:latin typeface="Comic Sans MS" pitchFamily="66" charset="0"/>
              </a:rPr>
              <a:t>4</a:t>
            </a:r>
            <a:r>
              <a:rPr lang="en-US" sz="1800" b="1">
                <a:latin typeface="Comic Sans MS" pitchFamily="66" charset="0"/>
              </a:rPr>
              <a:t>, e</a:t>
            </a:r>
            <a:r>
              <a:rPr lang="en-US" sz="1800" b="1" baseline="-25000">
                <a:latin typeface="Comic Sans MS" pitchFamily="66" charset="0"/>
              </a:rPr>
              <a:t>5</a:t>
            </a:r>
            <a:r>
              <a:rPr lang="en-US" sz="1800" b="1">
                <a:latin typeface="Comic Sans MS" pitchFamily="66" charset="0"/>
              </a:rPr>
              <a:t>, e</a:t>
            </a:r>
            <a:r>
              <a:rPr lang="en-US" sz="1800" b="1" baseline="-25000">
                <a:latin typeface="Comic Sans MS" pitchFamily="66" charset="0"/>
              </a:rPr>
              <a:t>6</a:t>
            </a:r>
            <a:r>
              <a:rPr lang="en-US" sz="1800" b="1">
                <a:latin typeface="Comic Sans MS" pitchFamily="66" charset="0"/>
              </a:rPr>
              <a:t>, e</a:t>
            </a:r>
            <a:r>
              <a:rPr lang="en-US" sz="1800" b="1" baseline="-25000">
                <a:latin typeface="Comic Sans MS" pitchFamily="66" charset="0"/>
              </a:rPr>
              <a:t>7</a:t>
            </a:r>
            <a:r>
              <a:rPr lang="en-US" sz="1800" b="1">
                <a:latin typeface="Comic Sans MS" pitchFamily="66" charset="0"/>
              </a:rPr>
              <a:t>}</a:t>
            </a:r>
          </a:p>
          <a:p>
            <a:pPr marL="0" indent="0">
              <a:buNone/>
            </a:pPr>
            <a:r>
              <a:rPr lang="en-US" sz="1800" b="1">
                <a:latin typeface="Comic Sans MS" pitchFamily="66" charset="0"/>
                <a:sym typeface="Symbol"/>
              </a:rPr>
              <a:t>(G) = { G(e1) = (v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2</a:t>
            </a:r>
            <a:r>
              <a:rPr lang="en-US" sz="1800" b="1">
                <a:latin typeface="Comic Sans MS" pitchFamily="66" charset="0"/>
                <a:sym typeface="Symbol"/>
              </a:rPr>
              <a:t>,v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2</a:t>
            </a:r>
            <a:r>
              <a:rPr lang="en-US" sz="1800" b="1">
                <a:latin typeface="Comic Sans MS" pitchFamily="66" charset="0"/>
                <a:sym typeface="Symbol"/>
              </a:rPr>
              <a:t>), G(e2) = (v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2</a:t>
            </a:r>
            <a:r>
              <a:rPr lang="en-US" sz="1800" b="1">
                <a:latin typeface="Comic Sans MS" pitchFamily="66" charset="0"/>
                <a:sym typeface="Symbol"/>
              </a:rPr>
              <a:t>,v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4</a:t>
            </a:r>
            <a:r>
              <a:rPr lang="en-US" sz="1800" b="1">
                <a:latin typeface="Comic Sans MS" pitchFamily="66" charset="0"/>
                <a:sym typeface="Symbol"/>
              </a:rPr>
              <a:t>), G(e3) = (v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1</a:t>
            </a:r>
            <a:r>
              <a:rPr lang="en-US" sz="1800" b="1">
                <a:latin typeface="Comic Sans MS" pitchFamily="66" charset="0"/>
                <a:sym typeface="Symbol"/>
              </a:rPr>
              <a:t>,v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2</a:t>
            </a:r>
            <a:r>
              <a:rPr lang="en-US" sz="1800" b="1">
                <a:latin typeface="Comic Sans MS" pitchFamily="66" charset="0"/>
                <a:sym typeface="Symbol"/>
              </a:rPr>
              <a:t>), G(e4) = (v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1</a:t>
            </a:r>
            <a:r>
              <a:rPr lang="en-US" sz="1800" b="1">
                <a:latin typeface="Comic Sans MS" pitchFamily="66" charset="0"/>
                <a:sym typeface="Symbol"/>
              </a:rPr>
              <a:t>,v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3</a:t>
            </a:r>
            <a:r>
              <a:rPr lang="en-US" sz="1800" b="1">
                <a:latin typeface="Comic Sans MS" pitchFamily="66" charset="0"/>
                <a:sym typeface="Symbol"/>
              </a:rPr>
              <a:t>),</a:t>
            </a:r>
          </a:p>
          <a:p>
            <a:pPr marL="0" indent="0">
              <a:buNone/>
            </a:pPr>
            <a:r>
              <a:rPr lang="en-US" sz="1800" b="1">
                <a:latin typeface="Comic Sans MS" pitchFamily="66" charset="0"/>
                <a:sym typeface="Symbol"/>
              </a:rPr>
              <a:t>	G(e5) = (v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1</a:t>
            </a:r>
            <a:r>
              <a:rPr lang="en-US" sz="1800" b="1">
                <a:latin typeface="Comic Sans MS" pitchFamily="66" charset="0"/>
                <a:sym typeface="Symbol"/>
              </a:rPr>
              <a:t>,v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3</a:t>
            </a:r>
            <a:r>
              <a:rPr lang="en-US" sz="1800" b="1">
                <a:latin typeface="Comic Sans MS" pitchFamily="66" charset="0"/>
                <a:sym typeface="Symbol"/>
              </a:rPr>
              <a:t>), G(e6) = (v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3</a:t>
            </a:r>
            <a:r>
              <a:rPr lang="en-US" sz="1800" b="1">
                <a:latin typeface="Comic Sans MS" pitchFamily="66" charset="0"/>
                <a:sym typeface="Symbol"/>
              </a:rPr>
              <a:t>,v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4</a:t>
            </a:r>
            <a:r>
              <a:rPr lang="en-US" sz="1800" b="1">
                <a:latin typeface="Comic Sans MS" pitchFamily="66" charset="0"/>
                <a:sym typeface="Symbol"/>
              </a:rPr>
              <a:t>), G(e7) = (v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4</a:t>
            </a:r>
            <a:r>
              <a:rPr lang="en-US" sz="1800" b="1">
                <a:latin typeface="Comic Sans MS" pitchFamily="66" charset="0"/>
                <a:sym typeface="Symbol"/>
              </a:rPr>
              <a:t>,v</a:t>
            </a:r>
            <a:r>
              <a:rPr lang="en-US" sz="1800" b="1" baseline="-25000">
                <a:latin typeface="Comic Sans MS" pitchFamily="66" charset="0"/>
                <a:sym typeface="Symbol"/>
              </a:rPr>
              <a:t>5</a:t>
            </a:r>
            <a:r>
              <a:rPr lang="en-US" sz="1800" b="1">
                <a:latin typeface="Comic Sans MS" pitchFamily="66" charset="0"/>
                <a:sym typeface="Symbol"/>
              </a:rPr>
              <a:t>)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484862"/>
            <a:ext cx="5562600" cy="30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586"/>
    </mc:Choice>
    <mc:Fallback xmlns="">
      <p:transition spd="slow" advTm="2325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GRAPH  &amp;  SUBGRAPH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447800"/>
            <a:ext cx="433012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" y="422154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latin typeface="Comic Sans MS" pitchFamily="66" charset="0"/>
              </a:rPr>
              <a:t>Sebuah graph yang tidak memiliki loop dan parallel edge disebut sebagai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simple graph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omic Sans MS" pitchFamily="66" charset="0"/>
              </a:rPr>
              <a:t>Sebuah graph yang hanya memiliki vertex saja disebut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empty graph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omic Sans MS" pitchFamily="66" charset="0"/>
              </a:rPr>
              <a:t>2 vertex yang berinsiden (terhubung) oleh sebuah edge disebut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adjacent point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omic Sans MS" pitchFamily="66" charset="0"/>
              </a:rPr>
              <a:t>2 edge yang berinsiden pada sebuah vertex disebut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adjacent lines</a:t>
            </a:r>
            <a:r>
              <a:rPr lang="en-US" sz="1600" b="1">
                <a:latin typeface="Comic Sans MS" pitchFamily="66" charset="0"/>
              </a:rPr>
              <a:t> atau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series</a:t>
            </a:r>
            <a:endParaRPr lang="en-US" sz="1600" b="1">
              <a:latin typeface="Comic Sans MS" pitchFamily="66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latin typeface="Comic Sans MS" pitchFamily="66" charset="0"/>
                <a:sym typeface="Symbol"/>
              </a:rPr>
              <a:t>Derajat sebuah vertex dihitung dari jumlah edge yang berinsiden dengan vertex tsb (contoh, vertex v</a:t>
            </a:r>
            <a:r>
              <a:rPr lang="en-US" sz="1600" b="1" baseline="-25000">
                <a:latin typeface="Comic Sans MS" pitchFamily="66" charset="0"/>
                <a:sym typeface="Symbol"/>
              </a:rPr>
              <a:t>2</a:t>
            </a:r>
            <a:r>
              <a:rPr lang="en-US" sz="1600" b="1">
                <a:latin typeface="Comic Sans MS" pitchFamily="66" charset="0"/>
                <a:sym typeface="Symbol"/>
              </a:rPr>
              <a:t> berderajat 4)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latin typeface="Comic Sans MS" pitchFamily="66" charset="0"/>
                <a:sym typeface="Symbol"/>
              </a:rPr>
              <a:t>Vertex berderajat nol disebut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isolated vertex </a:t>
            </a:r>
            <a:r>
              <a:rPr lang="en-US" sz="1600" b="1">
                <a:latin typeface="Comic Sans MS" pitchFamily="66" charset="0"/>
                <a:sym typeface="Symbol"/>
              </a:rPr>
              <a:t>(contoh, vertex v</a:t>
            </a:r>
            <a:r>
              <a:rPr lang="en-US" sz="1600" b="1" baseline="-25000">
                <a:latin typeface="Comic Sans MS" pitchFamily="66" charset="0"/>
                <a:sym typeface="Symbol"/>
              </a:rPr>
              <a:t>6</a:t>
            </a:r>
            <a:r>
              <a:rPr lang="en-US" sz="1600" b="1">
                <a:latin typeface="Comic Sans MS" pitchFamily="66" charset="0"/>
                <a:sym typeface="Symbol"/>
              </a:rPr>
              <a:t>)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latin typeface="Comic Sans MS" pitchFamily="66" charset="0"/>
                <a:sym typeface="Symbol"/>
              </a:rPr>
              <a:t>Vertex berderajat satu disebut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pendant vertex </a:t>
            </a:r>
            <a:r>
              <a:rPr lang="en-US" sz="1600" b="1">
                <a:latin typeface="Comic Sans MS" pitchFamily="66" charset="0"/>
                <a:sym typeface="Symbol"/>
              </a:rPr>
              <a:t>(contoh, vertex v</a:t>
            </a:r>
            <a:r>
              <a:rPr lang="en-US" sz="1600" b="1" baseline="-25000">
                <a:latin typeface="Comic Sans MS" pitchFamily="66" charset="0"/>
                <a:sym typeface="Symbol"/>
              </a:rPr>
              <a:t>5</a:t>
            </a:r>
            <a:r>
              <a:rPr lang="en-US" sz="1600" b="1">
                <a:latin typeface="Comic Sans MS" pitchFamily="66" charset="0"/>
                <a:sym typeface="Symbol"/>
              </a:rPr>
              <a:t>)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371600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latin typeface="Comic Sans MS" pitchFamily="66" charset="0"/>
              </a:rPr>
              <a:t>Setiap pasang vertex (v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, v</a:t>
            </a:r>
            <a:r>
              <a:rPr lang="en-US" sz="1600" b="1" baseline="-25000">
                <a:latin typeface="Comic Sans MS" pitchFamily="66" charset="0"/>
              </a:rPr>
              <a:t>j</a:t>
            </a:r>
            <a:r>
              <a:rPr lang="en-US" sz="1600" b="1">
                <a:latin typeface="Comic Sans MS" pitchFamily="66" charset="0"/>
              </a:rPr>
              <a:t>) yang terhubung oleh sebuah edge e</a:t>
            </a:r>
            <a:r>
              <a:rPr lang="en-US" sz="1600" b="1" baseline="-25000">
                <a:latin typeface="Comic Sans MS" pitchFamily="66" charset="0"/>
              </a:rPr>
              <a:t>k</a:t>
            </a:r>
            <a:r>
              <a:rPr lang="en-US" sz="1600" b="1">
                <a:latin typeface="Comic Sans MS" pitchFamily="66" charset="0"/>
              </a:rPr>
              <a:t> disebut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ends</a:t>
            </a:r>
            <a:r>
              <a:rPr lang="en-US" sz="1600" b="1">
                <a:latin typeface="Comic Sans MS" pitchFamily="66" charset="0"/>
              </a:rPr>
              <a:t> dari e</a:t>
            </a:r>
            <a:r>
              <a:rPr lang="en-US" sz="1600" b="1" baseline="-25000">
                <a:latin typeface="Comic Sans MS" pitchFamily="66" charset="0"/>
              </a:rPr>
              <a:t>k </a:t>
            </a:r>
            <a:r>
              <a:rPr lang="en-US" sz="1600" b="1">
                <a:latin typeface="Comic Sans MS" pitchFamily="66" charset="0"/>
              </a:rPr>
              <a:t>(contoh, v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dan v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adalah ends dari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)</a:t>
            </a:r>
            <a:endParaRPr lang="en-US" sz="1600" b="1" baseline="-25000">
              <a:latin typeface="Comic Sans MS" pitchFamily="66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latin typeface="Comic Sans MS" pitchFamily="66" charset="0"/>
              </a:rPr>
              <a:t>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Self-loop</a:t>
            </a:r>
            <a:r>
              <a:rPr lang="en-US" sz="1600" b="1">
                <a:latin typeface="Comic Sans MS" pitchFamily="66" charset="0"/>
              </a:rPr>
              <a:t> atau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loop</a:t>
            </a:r>
            <a:r>
              <a:rPr lang="en-US" sz="1600" b="1">
                <a:latin typeface="Comic Sans MS" pitchFamily="66" charset="0"/>
              </a:rPr>
              <a:t> adalah sebuah edge yang memiliki ends sama (contoh, e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)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>
                <a:latin typeface="Comic Sans MS" pitchFamily="66" charset="0"/>
              </a:rPr>
              <a:t>2 atau lebih edge disebut </a:t>
            </a:r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parallel edges</a:t>
            </a:r>
            <a:r>
              <a:rPr lang="en-US" sz="1600" b="1">
                <a:latin typeface="Comic Sans MS" pitchFamily="66" charset="0"/>
              </a:rPr>
              <a:t> jika memiliki ends yang sama (contoh, 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dan 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358"/>
    </mc:Choice>
    <mc:Fallback xmlns="">
      <p:transition spd="slow" advTm="2733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685800"/>
          </a:xfrm>
        </p:spPr>
        <p:txBody>
          <a:bodyPr>
            <a:noAutofit/>
          </a:bodyPr>
          <a:lstStyle/>
          <a:p>
            <a:r>
              <a:rPr lang="en-US" sz="3600" b="1">
                <a:latin typeface="Arial Rounded MT Bold" pitchFamily="34" charset="0"/>
              </a:rPr>
              <a:t>GRAPH  &amp;  SUBGRAPH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473" y="1300357"/>
            <a:ext cx="3796727" cy="220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" y="3723144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Misalkan sebuah graph G memiliki e edge dan vertex v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, v</a:t>
            </a:r>
            <a:r>
              <a:rPr lang="en-US" b="1" baseline="-25000">
                <a:latin typeface="Comic Sans MS" pitchFamily="66" charset="0"/>
              </a:rPr>
              <a:t>2</a:t>
            </a:r>
            <a:r>
              <a:rPr lang="en-US" b="1">
                <a:latin typeface="Comic Sans MS" pitchFamily="66" charset="0"/>
              </a:rPr>
              <a:t>, …, v</a:t>
            </a:r>
            <a:r>
              <a:rPr lang="en-US" b="1" baseline="-25000">
                <a:latin typeface="Comic Sans MS" pitchFamily="66" charset="0"/>
              </a:rPr>
              <a:t>n</a:t>
            </a:r>
            <a:r>
              <a:rPr lang="en-US" b="1">
                <a:latin typeface="Comic Sans MS" pitchFamily="66" charset="0"/>
              </a:rPr>
              <a:t>. Jika setiap edge pada graph tsb dapat memberikan derajat 2, maka jumlah derajat dari semua vertex di G adalah dua kali jumlah edge yang ada pada graph tsb.</a:t>
            </a:r>
          </a:p>
          <a:p>
            <a:endParaRPr lang="en-US" sz="1600" b="1">
              <a:latin typeface="Comic Sans MS" pitchFamily="66" charset="0"/>
            </a:endParaRPr>
          </a:p>
          <a:p>
            <a:r>
              <a:rPr lang="en-US" sz="2000" b="1">
                <a:latin typeface="Comic Sans MS" pitchFamily="66" charset="0"/>
              </a:rPr>
              <a:t>Teorema 1-1.		</a:t>
            </a:r>
            <a:r>
              <a:rPr lang="en-US" sz="2000" b="1">
                <a:latin typeface="Comic Sans MS" pitchFamily="66" charset="0"/>
                <a:sym typeface="Symbol"/>
              </a:rPr>
              <a:t> d(v</a:t>
            </a:r>
            <a:r>
              <a:rPr lang="en-US" sz="2000" b="1" baseline="-25000"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latin typeface="Comic Sans MS" pitchFamily="66" charset="0"/>
                <a:sym typeface="Symbol"/>
              </a:rPr>
              <a:t>) = 2e</a:t>
            </a:r>
          </a:p>
          <a:p>
            <a:endParaRPr lang="en-US" sz="2000" b="1">
              <a:latin typeface="Comic Sans MS" pitchFamily="66" charset="0"/>
              <a:sym typeface="Symbol"/>
            </a:endParaRPr>
          </a:p>
          <a:p>
            <a:r>
              <a:rPr lang="en-US" sz="2000" b="1">
                <a:latin typeface="Comic Sans MS" pitchFamily="66" charset="0"/>
                <a:sym typeface="Symbol"/>
              </a:rPr>
              <a:t>Teorema 1-2.		Jumlah vertex berderajat ganjil pada sebuah </a:t>
            </a:r>
          </a:p>
          <a:p>
            <a:r>
              <a:rPr lang="en-US" sz="2000" b="1">
                <a:latin typeface="Comic Sans MS" pitchFamily="66" charset="0"/>
                <a:sym typeface="Symbol"/>
              </a:rPr>
              <a:t>			graph G selalu genap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447800"/>
            <a:ext cx="441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Pada beberapa referensi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derajat/degree</a:t>
            </a:r>
            <a:r>
              <a:rPr lang="en-US" b="1">
                <a:latin typeface="Comic Sans MS" pitchFamily="66" charset="0"/>
              </a:rPr>
              <a:t> disebut juga dengan </a:t>
            </a:r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valency</a:t>
            </a:r>
          </a:p>
          <a:p>
            <a:endParaRPr lang="en-US" b="1">
              <a:latin typeface="Comic Sans MS" pitchFamily="66" charset="0"/>
            </a:endParaRPr>
          </a:p>
          <a:p>
            <a:r>
              <a:rPr lang="en-US" b="1">
                <a:latin typeface="Comic Sans MS" pitchFamily="66" charset="0"/>
              </a:rPr>
              <a:t>Contoh, derajat vertex v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, d(v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), adalah 3, d(v</a:t>
            </a:r>
            <a:r>
              <a:rPr lang="en-US" b="1" baseline="-25000">
                <a:latin typeface="Comic Sans MS" pitchFamily="66" charset="0"/>
              </a:rPr>
              <a:t>2</a:t>
            </a:r>
            <a:r>
              <a:rPr lang="en-US" b="1">
                <a:latin typeface="Comic Sans MS" pitchFamily="66" charset="0"/>
              </a:rPr>
              <a:t>) = 4, d(v</a:t>
            </a:r>
            <a:r>
              <a:rPr lang="en-US" b="1" baseline="-25000">
                <a:latin typeface="Comic Sans MS" pitchFamily="66" charset="0"/>
              </a:rPr>
              <a:t>3</a:t>
            </a:r>
            <a:r>
              <a:rPr lang="en-US" b="1">
                <a:latin typeface="Comic Sans MS" pitchFamily="66" charset="0"/>
              </a:rPr>
              <a:t>) = 3, d(v</a:t>
            </a:r>
            <a:r>
              <a:rPr lang="en-US" b="1" baseline="-25000">
                <a:latin typeface="Comic Sans MS" pitchFamily="66" charset="0"/>
              </a:rPr>
              <a:t>4</a:t>
            </a:r>
            <a:r>
              <a:rPr lang="en-US" b="1">
                <a:latin typeface="Comic Sans MS" pitchFamily="66" charset="0"/>
              </a:rPr>
              <a:t>) = 3, d(v</a:t>
            </a:r>
            <a:r>
              <a:rPr lang="en-US" b="1" baseline="-25000">
                <a:latin typeface="Comic Sans MS" pitchFamily="66" charset="0"/>
              </a:rPr>
              <a:t>5</a:t>
            </a:r>
            <a:r>
              <a:rPr lang="en-US" b="1">
                <a:latin typeface="Comic Sans MS" pitchFamily="66" charset="0"/>
              </a:rPr>
              <a:t>) = 1, d(v</a:t>
            </a:r>
            <a:r>
              <a:rPr lang="en-US" b="1" baseline="-25000">
                <a:latin typeface="Comic Sans MS" pitchFamily="66" charset="0"/>
              </a:rPr>
              <a:t>6</a:t>
            </a:r>
            <a:r>
              <a:rPr lang="en-US" b="1">
                <a:latin typeface="Comic Sans MS" pitchFamily="66" charset="0"/>
              </a:rPr>
              <a:t>) = 0.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48768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0" y="53764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mic Sans MS" pitchFamily="66" charset="0"/>
              </a:rPr>
              <a:t>i</a:t>
            </a:r>
            <a:r>
              <a:rPr lang="en-US" sz="1600" b="1" dirty="0">
                <a:latin typeface="Comic Sans MS" pitchFamily="66" charset="0"/>
              </a:rPr>
              <a:t>=1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97"/>
    </mc:Choice>
    <mc:Fallback xmlns="">
      <p:transition spd="slow" advTm="166797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6646</TotalTime>
  <Words>1344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Comic Sans MS</vt:lpstr>
      <vt:lpstr>Franklin Gothic Book</vt:lpstr>
      <vt:lpstr>Franklin Gothic Medium</vt:lpstr>
      <vt:lpstr>Wingdings 2</vt:lpstr>
      <vt:lpstr>Trek</vt:lpstr>
      <vt:lpstr>TEORI GRAPH: THE FUNDAMENTAL of GRAPH</vt:lpstr>
      <vt:lpstr>INTRODUCTION</vt:lpstr>
      <vt:lpstr>INTRODUCTION</vt:lpstr>
      <vt:lpstr>PowerPoint Presentation</vt:lpstr>
      <vt:lpstr>PowerPoint Presentation</vt:lpstr>
      <vt:lpstr>GRAPH  &amp;  SUBGRAPH</vt:lpstr>
      <vt:lpstr>GRAPH  &amp;  SUBGRAPH</vt:lpstr>
      <vt:lpstr>GRAPH  &amp;  SUBGRAPH</vt:lpstr>
      <vt:lpstr>GRAPH  &amp;  SUBGRAPH</vt:lpstr>
      <vt:lpstr>GRAPH  &amp;  SUBGRAPH</vt:lpstr>
      <vt:lpstr>GRAPH  &amp;  SUBGRAPH</vt:lpstr>
      <vt:lpstr>GRAPH  &amp;  SUBGRAPH</vt:lpstr>
      <vt:lpstr>GRAPH &amp; SUBGRAPH</vt:lpstr>
      <vt:lpstr>PATHS  &amp;  CONNECTIONS</vt:lpstr>
      <vt:lpstr>ISOMORPHISM</vt:lpstr>
      <vt:lpstr>ISOMORPHISM</vt:lpstr>
      <vt:lpstr>APPLICATIONS  -  Shortest Path Problem</vt:lpstr>
      <vt:lpstr>Tugas mingguan</vt:lpstr>
      <vt:lpstr>Tugas mingguan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GRAPH &amp; OTOMATA: FUNDAMENTALS</dc:title>
  <dc:creator>TC-02</dc:creator>
  <cp:lastModifiedBy>victor</cp:lastModifiedBy>
  <cp:revision>257</cp:revision>
  <dcterms:created xsi:type="dcterms:W3CDTF">2010-02-02T21:45:38Z</dcterms:created>
  <dcterms:modified xsi:type="dcterms:W3CDTF">2022-04-06T03:08:33Z</dcterms:modified>
</cp:coreProperties>
</file>