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3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2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4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76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16764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rial Rounded MT Bold" pitchFamily="34" charset="0"/>
              </a:rPr>
              <a:t>TEORI GRAPH:</a:t>
            </a:r>
            <a:br>
              <a:rPr lang="en-US" sz="4000" dirty="0">
                <a:latin typeface="Arial Rounded MT Bold" pitchFamily="34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II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0" y="3886200"/>
            <a:ext cx="91440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Tree &amp; Properties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 |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Cut Sets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Spanning Tree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6" action="ppaction://hlinksldjump"/>
              </a:rPr>
              <a:t>Application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SPANNING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Secara sederhana sebuah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spanning tree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dari graph G adalah spanning subgraph yang berbentuk tree (cycle-free graph). Spanning tree disebut juga skeleton atau scaffolding. Dan karena spanning tree adalah spanning subgraph terbesar dari G, maka spanning tree bisa disebut maximal tree dari G.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 disconnected graph dengan k komponen akan memiliki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spanning forest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yang beranggotakan k spanning tree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7799" y="4145159"/>
            <a:ext cx="3230801" cy="248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114800"/>
            <a:ext cx="3230801" cy="2484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Rounded MT Bold" pitchFamily="34" charset="0"/>
              </a:rPr>
              <a:t>SPANNING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Edge pada G yang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membentuk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spanning tree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disebut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branch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Dan edge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lainnya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disebut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chord / tie / link / cotree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Jumlah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branch pada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spanning tree di G (</a:t>
            </a:r>
            <a:r>
              <a:rPr lang="en-US" sz="18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rank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) = v – k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Jumlah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chord pada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sebarang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spanning tree di G (</a:t>
            </a:r>
            <a:r>
              <a:rPr lang="en-US" sz="18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nullity / cyclomatic number / </a:t>
            </a:r>
            <a:r>
              <a:rPr lang="en-US" sz="1800" b="1" u="sng" dirty="0" err="1">
                <a:solidFill>
                  <a:srgbClr val="FF0000"/>
                </a:solidFill>
                <a:latin typeface="Comic Sans MS" pitchFamily="66" charset="0"/>
                <a:sym typeface="Symbol"/>
              </a:rPr>
              <a:t>betti</a:t>
            </a:r>
            <a:r>
              <a:rPr lang="en-US" sz="18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 number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) = e – v + k</a:t>
            </a: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omic Sans MS" pitchFamily="66" charset="0"/>
              <a:sym typeface="Symbol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657600"/>
            <a:ext cx="3581400" cy="275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SPANNING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5410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2-6.		Dari sebarang spanning tree pada graph G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dapat ditelusuri semua spanning tree yang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mungkin dibentuk pada G melalui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cyclic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 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			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interchange / elementary tree transformation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2-7.		Distance/jarak antar spanning tree pada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sebuah graph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metric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yang memenuhi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hubungan berikut: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  0 atau 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 = 0 jika &amp; hanya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		    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=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 = 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  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k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 + d(T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k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,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 spanning tree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central tree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jika T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0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memiliki maximal distance terbesar dibanding spanning tree lain pada graph 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SPANNING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19200"/>
            <a:ext cx="8915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2-8.		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Teorema Cayley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Jumlah total spanning tree pada sebuah labelled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graph dengan v vertex (v  2) adalah v</a:t>
            </a:r>
            <a:r>
              <a:rPr lang="en-US" sz="2000" b="1" baseline="30000">
                <a:solidFill>
                  <a:schemeClr val="tx1"/>
                </a:solidFill>
                <a:latin typeface="Comic Sans MS" pitchFamily="66" charset="0"/>
                <a:sym typeface="Symbol"/>
              </a:rPr>
              <a:t>v-2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667000"/>
            <a:ext cx="4114800" cy="397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152400" y="2743200"/>
            <a:ext cx="4191000" cy="1066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Contoh,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sebuah graph dengan 4 vertex berlabel dapat memiliki maksimal 16 spanning tree :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</p:txBody>
      </p:sp>
      <p:sp>
        <p:nvSpPr>
          <p:cNvPr id="7" name="Action Button: Back or Previous 6">
            <a:hlinkClick r:id="rId4" action="ppaction://hlinksldjump" highlightClick="1"/>
          </p:cNvPr>
          <p:cNvSpPr/>
          <p:nvPr/>
        </p:nvSpPr>
        <p:spPr>
          <a:xfrm>
            <a:off x="8382000" y="457200"/>
            <a:ext cx="4572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7921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APPLICATION </a:t>
            </a:r>
            <a:r>
              <a:rPr lang="en-US" sz="3600" b="1" dirty="0">
                <a:solidFill>
                  <a:schemeClr val="tx1"/>
                </a:solidFill>
                <a:latin typeface="Arial Rounded MT Bold" pitchFamily="34" charset="0"/>
              </a:rPr>
              <a:t>– </a:t>
            </a:r>
            <a:r>
              <a:rPr lang="en-US" sz="2400" b="1" dirty="0">
                <a:solidFill>
                  <a:schemeClr val="tx1"/>
                </a:solidFill>
                <a:latin typeface="Arial Rounded MT Bold" pitchFamily="34" charset="0"/>
              </a:rPr>
              <a:t>The connector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5486400" cy="2971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jaringan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rel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kereta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api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(KA) yang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menghubungkan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beberapa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dibangun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Jika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untuk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menghubungkan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v</a:t>
            </a:r>
            <a:r>
              <a:rPr lang="en-US" sz="1800" b="1" baseline="-25000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v</a:t>
            </a:r>
            <a:r>
              <a:rPr lang="en-US" sz="1800" b="1" baseline="-25000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dibutuhkan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biaya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c</a:t>
            </a:r>
            <a:r>
              <a:rPr lang="en-US" sz="1800" b="1" baseline="-25000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ij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.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permasalahannya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adalah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merancang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jaringan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rel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KA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biaya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minimal.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Dengan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menganggap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setiap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kota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sebagai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vertex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dalam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weighted graph,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maka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masalahnya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menjadi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bagaimana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membentuk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</a:t>
            </a:r>
            <a:r>
              <a:rPr lang="en-US" sz="1800" b="1" dirty="0">
                <a:solidFill>
                  <a:schemeClr val="tx1"/>
                </a:solidFill>
                <a:latin typeface="Comic Sans MS" pitchFamily="66" charset="0"/>
                <a:sym typeface="Symbol"/>
              </a:rPr>
              <a:t> minimum-weight spanning tree.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76365" y="1316567"/>
            <a:ext cx="2962835" cy="279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52400" y="4572000"/>
            <a:ext cx="87630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b="1" dirty="0" err="1">
                <a:latin typeface="Comic Sans MS" pitchFamily="66" charset="0"/>
                <a:sym typeface="Symbol"/>
              </a:rPr>
              <a:t>Algoritma</a:t>
            </a:r>
            <a:r>
              <a:rPr lang="en-US" b="1" dirty="0">
                <a:latin typeface="Comic Sans MS" pitchFamily="66" charset="0"/>
                <a:sym typeface="Symbol"/>
              </a:rPr>
              <a:t> yang </a:t>
            </a:r>
            <a:r>
              <a:rPr lang="en-US" b="1" dirty="0" err="1">
                <a:latin typeface="Comic Sans MS" pitchFamily="66" charset="0"/>
                <a:sym typeface="Symbol"/>
              </a:rPr>
              <a:t>bisa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digunakan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untuk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menyelesaikan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permasalahan</a:t>
            </a:r>
            <a:r>
              <a:rPr lang="en-US" b="1" dirty="0">
                <a:latin typeface="Comic Sans MS" pitchFamily="66" charset="0"/>
                <a:sym typeface="Symbol"/>
              </a:rPr>
              <a:t> “The Connector Problem” </a:t>
            </a:r>
            <a:r>
              <a:rPr lang="en-US" b="1" dirty="0" err="1">
                <a:latin typeface="Comic Sans MS" pitchFamily="66" charset="0"/>
                <a:sym typeface="Symbol"/>
              </a:rPr>
              <a:t>antara</a:t>
            </a:r>
            <a:r>
              <a:rPr lang="en-US" b="1" dirty="0">
                <a:latin typeface="Comic Sans MS" pitchFamily="66" charset="0"/>
                <a:sym typeface="Symbol"/>
              </a:rPr>
              <a:t> lain </a:t>
            </a:r>
            <a:r>
              <a:rPr lang="en-US" b="1" dirty="0" err="1">
                <a:latin typeface="Comic Sans MS" pitchFamily="66" charset="0"/>
                <a:sym typeface="Symbol"/>
              </a:rPr>
              <a:t>adalah</a:t>
            </a:r>
            <a:r>
              <a:rPr lang="en-US" b="1" dirty="0">
                <a:latin typeface="Comic Sans MS" pitchFamily="66" charset="0"/>
                <a:sym typeface="Symbol"/>
              </a:rPr>
              <a:t>: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Kruskal’s Algorithm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Prim’s Algorithm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lang="en-US" b="1" dirty="0" err="1">
                <a:latin typeface="Comic Sans MS" pitchFamily="66" charset="0"/>
                <a:sym typeface="Symbol"/>
              </a:rPr>
              <a:t>Boruvka’s</a:t>
            </a:r>
            <a:r>
              <a:rPr lang="en-US" b="1" dirty="0">
                <a:latin typeface="Comic Sans MS" pitchFamily="66" charset="0"/>
                <a:sym typeface="Symbol"/>
              </a:rPr>
              <a:t> Algorithm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703548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7921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TUGAS MINGGUAN</a:t>
            </a:r>
            <a:endParaRPr lang="en-US" sz="2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3276600"/>
            <a:ext cx="3124200" cy="295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371600"/>
            <a:ext cx="88392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lang="en-US" b="1" dirty="0" err="1">
                <a:latin typeface="Comic Sans MS" pitchFamily="66" charset="0"/>
                <a:sym typeface="Symbol"/>
              </a:rPr>
              <a:t>Temukan</a:t>
            </a:r>
            <a:r>
              <a:rPr lang="en-US" b="1" dirty="0">
                <a:latin typeface="Comic Sans MS" pitchFamily="66" charset="0"/>
                <a:sym typeface="Symbol"/>
              </a:rPr>
              <a:t> 3 </a:t>
            </a:r>
            <a:r>
              <a:rPr lang="en-US" b="1" dirty="0" err="1">
                <a:latin typeface="Comic Sans MS" pitchFamily="66" charset="0"/>
                <a:sym typeface="Symbol"/>
              </a:rPr>
              <a:t>algoritma</a:t>
            </a:r>
            <a:r>
              <a:rPr lang="en-US" b="1" dirty="0">
                <a:latin typeface="Comic Sans MS" pitchFamily="66" charset="0"/>
                <a:sym typeface="Symbol"/>
              </a:rPr>
              <a:t> yang </a:t>
            </a:r>
            <a:r>
              <a:rPr lang="en-US" b="1" dirty="0" err="1">
                <a:latin typeface="Comic Sans MS" pitchFamily="66" charset="0"/>
                <a:sym typeface="Symbol"/>
              </a:rPr>
              <a:t>disebutkan</a:t>
            </a:r>
            <a:r>
              <a:rPr lang="en-US" b="1" dirty="0">
                <a:latin typeface="Comic Sans MS" pitchFamily="66" charset="0"/>
                <a:sym typeface="Symbol"/>
              </a:rPr>
              <a:t> pada </a:t>
            </a:r>
            <a:r>
              <a:rPr lang="en-US" b="1" dirty="0" err="1">
                <a:latin typeface="Comic Sans MS" pitchFamily="66" charset="0"/>
                <a:sym typeface="Symbol"/>
              </a:rPr>
              <a:t>permasalahan</a:t>
            </a:r>
            <a:r>
              <a:rPr lang="en-US" b="1" dirty="0">
                <a:latin typeface="Comic Sans MS" pitchFamily="66" charset="0"/>
                <a:sym typeface="Symbol"/>
              </a:rPr>
              <a:t> “The Connector Problem” dan </a:t>
            </a:r>
            <a:r>
              <a:rPr lang="en-US" b="1" dirty="0" err="1">
                <a:latin typeface="Comic Sans MS" pitchFamily="66" charset="0"/>
                <a:sym typeface="Symbol"/>
              </a:rPr>
              <a:t>aplikasikan</a:t>
            </a:r>
            <a:r>
              <a:rPr lang="en-US" b="1" dirty="0">
                <a:latin typeface="Comic Sans MS" pitchFamily="66" charset="0"/>
                <a:sym typeface="Symbol"/>
              </a:rPr>
              <a:t> pada graph di </a:t>
            </a:r>
            <a:r>
              <a:rPr lang="en-US" b="1" dirty="0" err="1">
                <a:latin typeface="Comic Sans MS" pitchFamily="66" charset="0"/>
                <a:sym typeface="Symbol"/>
              </a:rPr>
              <a:t>bawah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untuk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menemukan</a:t>
            </a:r>
            <a:r>
              <a:rPr lang="en-US" b="1" dirty="0">
                <a:latin typeface="Comic Sans MS" pitchFamily="66" charset="0"/>
                <a:sym typeface="Symbol"/>
              </a:rPr>
              <a:t> spanning tree </a:t>
            </a:r>
            <a:r>
              <a:rPr lang="en-US" b="1" dirty="0" err="1">
                <a:latin typeface="Comic Sans MS" pitchFamily="66" charset="0"/>
                <a:sym typeface="Symbol"/>
              </a:rPr>
              <a:t>terkecilnya</a:t>
            </a:r>
            <a:r>
              <a:rPr lang="en-US" b="1" dirty="0">
                <a:latin typeface="Comic Sans MS" pitchFamily="66" charset="0"/>
                <a:sym typeface="Symbol"/>
              </a:rPr>
              <a:t>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Carilah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sebuah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permasalahan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riil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yang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dapat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dimodelkan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dengan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menggunakan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15400" cy="7921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TUGAS MINGGUAN</a:t>
            </a:r>
            <a:endParaRPr lang="en-US" sz="2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946D56-0DA5-4156-A48F-614C6F76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048000"/>
            <a:ext cx="3276600" cy="3164959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8BAB792-55A1-4408-8775-B457FBEA8422}"/>
              </a:ext>
            </a:extLst>
          </p:cNvPr>
          <p:cNvSpPr txBox="1">
            <a:spLocks/>
          </p:cNvSpPr>
          <p:nvPr/>
        </p:nvSpPr>
        <p:spPr>
          <a:xfrm>
            <a:off x="304800" y="1371600"/>
            <a:ext cx="8534400" cy="1447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47675" marR="0" lvl="0" indent="-4476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3.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Sebuah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lahan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persawahan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memiliki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6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petak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sawah yang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kesemuanya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penuh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b="1" i="0" u="none" strike="noStrike" kern="1200" cap="none" spc="0" normalizeH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terisi</a:t>
            </a:r>
            <a:r>
              <a:rPr kumimoji="0" lang="en-US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air.</a:t>
            </a:r>
          </a:p>
          <a:p>
            <a:pPr marL="447675"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b="1" baseline="0" dirty="0" err="1">
                <a:latin typeface="Comic Sans MS" pitchFamily="66" charset="0"/>
                <a:sym typeface="Symbol"/>
              </a:rPr>
              <a:t>Berapa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jumlah</a:t>
            </a:r>
            <a:r>
              <a:rPr lang="en-US" b="1" dirty="0">
                <a:latin typeface="Comic Sans MS" pitchFamily="66" charset="0"/>
                <a:sym typeface="Symbol"/>
              </a:rPr>
              <a:t> minimal </a:t>
            </a:r>
            <a:r>
              <a:rPr lang="en-US" b="1" dirty="0" err="1">
                <a:latin typeface="Comic Sans MS" pitchFamily="66" charset="0"/>
                <a:sym typeface="Symbol"/>
              </a:rPr>
              <a:t>pematang</a:t>
            </a:r>
            <a:r>
              <a:rPr lang="en-US" b="1" dirty="0">
                <a:latin typeface="Comic Sans MS" pitchFamily="66" charset="0"/>
                <a:sym typeface="Symbol"/>
              </a:rPr>
              <a:t> yang </a:t>
            </a:r>
            <a:r>
              <a:rPr lang="en-US" b="1" dirty="0" err="1">
                <a:latin typeface="Comic Sans MS" pitchFamily="66" charset="0"/>
                <a:sym typeface="Symbol"/>
              </a:rPr>
              <a:t>harus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dilubangi</a:t>
            </a:r>
            <a:r>
              <a:rPr lang="en-US" b="1" dirty="0">
                <a:latin typeface="Comic Sans MS" pitchFamily="66" charset="0"/>
                <a:sym typeface="Symbol"/>
              </a:rPr>
              <a:t> agar air </a:t>
            </a:r>
            <a:r>
              <a:rPr lang="en-US" b="1" dirty="0" err="1">
                <a:latin typeface="Comic Sans MS" pitchFamily="66" charset="0"/>
                <a:sym typeface="Symbol"/>
              </a:rPr>
              <a:t>dapat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terkuras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habis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dari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keenam</a:t>
            </a:r>
            <a:r>
              <a:rPr lang="en-US" b="1" dirty="0">
                <a:latin typeface="Comic Sans MS" pitchFamily="66" charset="0"/>
                <a:sym typeface="Symbol"/>
              </a:rPr>
              <a:t> </a:t>
            </a:r>
            <a:r>
              <a:rPr lang="en-US" b="1" dirty="0" err="1">
                <a:latin typeface="Comic Sans MS" pitchFamily="66" charset="0"/>
                <a:sym typeface="Symbol"/>
              </a:rPr>
              <a:t>petak</a:t>
            </a:r>
            <a:r>
              <a:rPr lang="en-US" b="1" dirty="0">
                <a:latin typeface="Comic Sans MS" pitchFamily="66" charset="0"/>
                <a:sym typeface="Symbol"/>
              </a:rPr>
              <a:t> sawah </a:t>
            </a:r>
            <a:r>
              <a:rPr lang="en-US" b="1" dirty="0" err="1">
                <a:latin typeface="Comic Sans MS" pitchFamily="66" charset="0"/>
                <a:sym typeface="Symbol"/>
              </a:rPr>
              <a:t>tsb</a:t>
            </a:r>
            <a:r>
              <a:rPr lang="en-US" b="1" dirty="0">
                <a:latin typeface="Comic Sans MS" pitchFamily="66" charset="0"/>
                <a:sym typeface="Symbol"/>
              </a:rPr>
              <a:t>?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mic Sans MS" pitchFamily="66" charset="0"/>
              <a:ea typeface="+mn-ea"/>
              <a:cs typeface="+mn-cs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0925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7921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TUGAS </a:t>
            </a:r>
            <a:r>
              <a:rPr lang="en-US" b="1" dirty="0" err="1">
                <a:solidFill>
                  <a:schemeClr val="tx1"/>
                </a:solidFill>
                <a:latin typeface="Arial Rounded MT Bold" pitchFamily="34" charset="0"/>
              </a:rPr>
              <a:t>praktikum</a:t>
            </a:r>
            <a:r>
              <a:rPr lang="en-US" b="1" dirty="0">
                <a:solidFill>
                  <a:schemeClr val="tx1"/>
                </a:solidFill>
                <a:latin typeface="Arial Rounded MT Bold" pitchFamily="34" charset="0"/>
              </a:rPr>
              <a:t> - 1</a:t>
            </a:r>
            <a:endParaRPr lang="en-US" sz="2800" b="1" dirty="0">
              <a:solidFill>
                <a:schemeClr val="tx1"/>
              </a:solidFill>
              <a:latin typeface="Arial Rounded MT Bold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228600" y="1493838"/>
            <a:ext cx="8534400" cy="79216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Implemantasikan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sebuah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program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untuk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menyelesaikan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permasalahan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“</a:t>
            </a:r>
            <a:r>
              <a:rPr lang="en-US" b="1" dirty="0">
                <a:latin typeface="Comic Sans MS" pitchFamily="66" charset="0"/>
                <a:sym typeface="Symbol"/>
              </a:rPr>
              <a:t>L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argest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lang="en-US" b="1" dirty="0">
                <a:latin typeface="Comic Sans MS" pitchFamily="66" charset="0"/>
                <a:sym typeface="Symbol"/>
              </a:rPr>
              <a:t>M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onotonically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lang="en-US" b="1" dirty="0">
                <a:latin typeface="Comic Sans MS" pitchFamily="66" charset="0"/>
                <a:sym typeface="Symbol"/>
              </a:rPr>
              <a:t>I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ncreasing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</a:t>
            </a:r>
            <a:r>
              <a:rPr lang="en-US" b="1" dirty="0">
                <a:latin typeface="Comic Sans MS" pitchFamily="66" charset="0"/>
                <a:sym typeface="Symbol"/>
              </a:rPr>
              <a:t>S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ubsequence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” (pada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hal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277999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341437"/>
            <a:ext cx="86106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latin typeface="Comic Sans MS" pitchFamily="66" charset="0"/>
              </a:rPr>
              <a:t>Jika </a:t>
            </a:r>
            <a:r>
              <a:rPr lang="en-US" sz="2800" b="1" u="sng">
                <a:solidFill>
                  <a:srgbClr val="FF0000"/>
                </a:solidFill>
                <a:latin typeface="Comic Sans MS" pitchFamily="66" charset="0"/>
              </a:rPr>
              <a:t>acyclic graph </a:t>
            </a:r>
            <a:r>
              <a:rPr lang="en-US" sz="2800" b="1">
                <a:latin typeface="Comic Sans MS" pitchFamily="66" charset="0"/>
              </a:rPr>
              <a:t>adalah sebutan untuk graph yang tidak memiliki cycle di dalamnya. Maka </a:t>
            </a:r>
            <a:r>
              <a:rPr lang="en-US" sz="2800" b="1" u="sng">
                <a:solidFill>
                  <a:srgbClr val="FF0000"/>
                </a:solidFill>
                <a:latin typeface="Comic Sans MS" pitchFamily="66" charset="0"/>
              </a:rPr>
              <a:t>tree</a:t>
            </a:r>
            <a:r>
              <a:rPr lang="en-US" sz="2800" b="1">
                <a:latin typeface="Comic Sans MS" pitchFamily="66" charset="0"/>
              </a:rPr>
              <a:t> adalah </a:t>
            </a:r>
            <a:r>
              <a:rPr lang="en-US" sz="2800" b="1" u="sng">
                <a:solidFill>
                  <a:srgbClr val="FF0000"/>
                </a:solidFill>
                <a:latin typeface="Comic Sans MS" pitchFamily="66" charset="0"/>
              </a:rPr>
              <a:t>connected acyclic graph</a:t>
            </a:r>
            <a:r>
              <a:rPr lang="en-US" sz="2800" b="1">
                <a:latin typeface="Comic Sans MS" pitchFamily="66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6234" y="3048000"/>
            <a:ext cx="570756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352800" y="6016823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Aneka tree dengan 6 vertex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89037"/>
            <a:ext cx="8763000" cy="140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Teorema 2-1.	Pada sebarang tree, setiap pasang vertex akan terhubung </a:t>
            </a: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		oleh sebuah path yang unik.</a:t>
            </a:r>
          </a:p>
          <a:p>
            <a:pPr marL="0" indent="0">
              <a:buNone/>
            </a:pPr>
            <a:endParaRPr lang="en-US" sz="1800" b="1">
              <a:latin typeface="Comic Sans MS" pitchFamily="66" charset="0"/>
            </a:endParaRPr>
          </a:p>
          <a:p>
            <a:pPr marL="0" indent="0">
              <a:buNone/>
            </a:pPr>
            <a:r>
              <a:rPr lang="en-US" sz="1800" b="1">
                <a:latin typeface="Comic Sans MS" pitchFamily="66" charset="0"/>
              </a:rPr>
              <a:t>Teorema 2-2.	Jika graph G adalah tree, maka </a:t>
            </a:r>
            <a:r>
              <a:rPr lang="en-US" sz="1800" b="1">
                <a:latin typeface="Comic Sans MS" pitchFamily="66" charset="0"/>
                <a:sym typeface="Symbol"/>
              </a:rPr>
              <a:t> = v –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6999"/>
            <a:ext cx="8839200" cy="350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62484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latin typeface="Comic Sans MS" pitchFamily="66" charset="0"/>
              </a:rPr>
              <a:t>Aplikasi tree untuk mencari largest monotonically increasing subsequence dari urutan bilangan :  4, 1, 13, 7, 0, 2, 8, 11, 3</a:t>
            </a:r>
          </a:p>
        </p:txBody>
      </p:sp>
      <p:sp>
        <p:nvSpPr>
          <p:cNvPr id="9" name="Rectangle 8"/>
          <p:cNvSpPr/>
          <p:nvPr/>
        </p:nvSpPr>
        <p:spPr>
          <a:xfrm>
            <a:off x="4648200" y="5410200"/>
            <a:ext cx="381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89037"/>
            <a:ext cx="8763000" cy="2392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Pada sebarang graph G,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distance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 d(v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, v</a:t>
            </a:r>
            <a:r>
              <a:rPr lang="en-US" sz="2000" b="1" baseline="-25000">
                <a:solidFill>
                  <a:srgbClr val="FF0000"/>
                </a:solidFill>
                <a:latin typeface="Comic Sans MS" pitchFamily="66" charset="0"/>
              </a:rPr>
              <a:t>j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</a:rPr>
              <a:t>)</a:t>
            </a:r>
            <a:r>
              <a:rPr lang="en-US" sz="2000" b="1">
                <a:latin typeface="Comic Sans MS" pitchFamily="66" charset="0"/>
              </a:rPr>
              <a:t> antara vertex v</a:t>
            </a:r>
            <a:r>
              <a:rPr lang="en-US" sz="2000" b="1" baseline="-25000">
                <a:latin typeface="Comic Sans MS" pitchFamily="66" charset="0"/>
              </a:rPr>
              <a:t>i</a:t>
            </a:r>
            <a:r>
              <a:rPr lang="en-US" sz="2000" b="1">
                <a:latin typeface="Comic Sans MS" pitchFamily="66" charset="0"/>
              </a:rPr>
              <a:t> dan v</a:t>
            </a:r>
            <a:r>
              <a:rPr lang="en-US" sz="2000" b="1" baseline="-25000">
                <a:latin typeface="Comic Sans MS" pitchFamily="66" charset="0"/>
              </a:rPr>
              <a:t>j</a:t>
            </a:r>
            <a:r>
              <a:rPr lang="en-US" sz="2000" b="1">
                <a:latin typeface="Comic Sans MS" pitchFamily="66" charset="0"/>
              </a:rPr>
              <a:t> adalah path terpendek yang menghubungkan keduanya.</a:t>
            </a:r>
          </a:p>
          <a:p>
            <a:pPr marL="0" indent="0">
              <a:buNone/>
            </a:pPr>
            <a:endParaRPr lang="en-US" sz="2000" b="1"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Eccentricity</a:t>
            </a:r>
            <a:r>
              <a:rPr lang="en-US" sz="20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 E(v) </a:t>
            </a:r>
            <a:r>
              <a:rPr lang="en-US" sz="2000" b="1">
                <a:latin typeface="Comic Sans MS" pitchFamily="66" charset="0"/>
                <a:sym typeface="Symbol"/>
              </a:rPr>
              <a:t>dari sebuah vertex v di G adalah distance dari v ke vertex terjauh yang ada di G. atau E(v) = max d(v, v</a:t>
            </a:r>
            <a:r>
              <a:rPr lang="en-US" sz="2000" b="1" baseline="-25000">
                <a:latin typeface="Comic Sans MS" pitchFamily="66" charset="0"/>
                <a:sym typeface="Symbol"/>
              </a:rPr>
              <a:t>i</a:t>
            </a:r>
            <a:r>
              <a:rPr lang="en-US" sz="2000" b="1">
                <a:latin typeface="Comic Sans MS" pitchFamily="66" charset="0"/>
                <a:sym typeface="Symbol"/>
              </a:rPr>
              <a:t>)</a:t>
            </a:r>
          </a:p>
          <a:p>
            <a:pPr marL="0" indent="0">
              <a:buNone/>
            </a:pPr>
            <a:endParaRPr lang="en-US" sz="2000" b="1"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>
                <a:latin typeface="Comic Sans MS" pitchFamily="66" charset="0"/>
                <a:sym typeface="Symbol"/>
              </a:rPr>
              <a:t>Vertex dengan eccentricity minimal dalam G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center</a:t>
            </a:r>
            <a:r>
              <a:rPr lang="en-US" sz="2000" b="1">
                <a:latin typeface="Comic Sans MS" pitchFamily="66" charset="0"/>
                <a:sym typeface="Symbol"/>
              </a:rPr>
              <a:t> dari 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2600" y="2667000"/>
            <a:ext cx="7620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v</a:t>
            </a:r>
            <a:r>
              <a:rPr lang="en-US" sz="1400" b="1" baseline="-25000">
                <a:latin typeface="Comic Sans MS" pitchFamily="66" charset="0"/>
              </a:rPr>
              <a:t>i</a:t>
            </a:r>
            <a:r>
              <a:rPr lang="en-US" sz="1400" b="1">
                <a:latin typeface="Comic Sans MS" pitchFamily="66" charset="0"/>
              </a:rPr>
              <a:t> </a:t>
            </a:r>
            <a:r>
              <a:rPr lang="en-US" sz="1400" b="1">
                <a:latin typeface="Comic Sans MS" pitchFamily="66" charset="0"/>
                <a:sym typeface="Symbol"/>
              </a:rPr>
              <a:t> V</a:t>
            </a:r>
            <a:endParaRPr lang="en-US" sz="1400" b="1">
              <a:latin typeface="Comic Sans MS" pitchFamily="66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" y="3800475"/>
            <a:ext cx="8989289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17637"/>
            <a:ext cx="89154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Comic Sans MS" pitchFamily="66" charset="0"/>
              </a:rPr>
              <a:t>Special class dari tree (yang memiliki aplikasi sangat luas)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binary rooted tree </a:t>
            </a:r>
            <a:r>
              <a:rPr lang="en-US" sz="2000" b="1">
                <a:latin typeface="Comic Sans MS" pitchFamily="66" charset="0"/>
              </a:rPr>
              <a:t>atau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</a:rPr>
              <a:t>binary tree</a:t>
            </a:r>
            <a:r>
              <a:rPr lang="en-US" sz="2000" b="1">
                <a:latin typeface="Comic Sans MS" pitchFamily="66" charset="0"/>
              </a:rPr>
              <a:t>, yaitu sebuah tree dengan satu vertex berderajat 2 (yang disebut root), dan vertex</a:t>
            </a:r>
            <a:r>
              <a:rPr lang="en-US" sz="2000" b="1" baseline="30000">
                <a:latin typeface="Comic Sans MS" pitchFamily="66" charset="0"/>
              </a:rPr>
              <a:t>2</a:t>
            </a:r>
            <a:r>
              <a:rPr lang="en-US" sz="2000" b="1">
                <a:latin typeface="Comic Sans MS" pitchFamily="66" charset="0"/>
              </a:rPr>
              <a:t> lainnya berderajat 1 atau 3.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52400" y="3124200"/>
            <a:ext cx="3886200" cy="3124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Non pendant vertex disebut internal vertex. Dimana jumlah internal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satu kurang dibanding jumlah pendant vertex.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lang="en-US" sz="2000" b="1" baseline="0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 vertex 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memiliki level l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jika v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berjarak l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dari root (yang memiliki level 0).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9718" y="3200400"/>
            <a:ext cx="4935682" cy="287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46237"/>
            <a:ext cx="8610600" cy="3001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mic Sans MS" pitchFamily="66" charset="0"/>
                <a:sym typeface="Symbol"/>
              </a:rPr>
              <a:t>Beberapa</a:t>
            </a:r>
            <a:r>
              <a:rPr lang="en-US" sz="2000" b="1" dirty="0">
                <a:latin typeface="Comic Sans MS" pitchFamily="66" charset="0"/>
                <a:sym typeface="Symbol"/>
              </a:rPr>
              <a:t> properties pada binary tree:</a:t>
            </a:r>
          </a:p>
          <a:p>
            <a:pPr marL="0" indent="0"/>
            <a:r>
              <a:rPr lang="en-US" sz="2000" b="1" dirty="0">
                <a:latin typeface="Comic Sans MS" pitchFamily="66" charset="0"/>
                <a:sym typeface="Symbol"/>
              </a:rPr>
              <a:t> 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Jumlah</a:t>
            </a:r>
            <a:r>
              <a:rPr lang="en-US" sz="2000" b="1" dirty="0">
                <a:latin typeface="Comic Sans MS" pitchFamily="66" charset="0"/>
                <a:sym typeface="Symbol"/>
              </a:rPr>
              <a:t> vertex pada binary tree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selalu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ganjil</a:t>
            </a:r>
            <a:r>
              <a:rPr lang="en-US" sz="2000" b="1" dirty="0">
                <a:latin typeface="Comic Sans MS" pitchFamily="66" charset="0"/>
                <a:sym typeface="Symbol"/>
              </a:rPr>
              <a:t> (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lihat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teorema</a:t>
            </a:r>
            <a:r>
              <a:rPr lang="en-US" sz="2000" b="1" dirty="0">
                <a:latin typeface="Comic Sans MS" pitchFamily="66" charset="0"/>
                <a:sym typeface="Symbol"/>
              </a:rPr>
              <a:t> 1.2)</a:t>
            </a:r>
          </a:p>
          <a:p>
            <a:pPr marL="398463" indent="-398463"/>
            <a:r>
              <a:rPr lang="en-US" sz="2000" b="1" dirty="0">
                <a:latin typeface="Comic Sans MS" pitchFamily="66" charset="0"/>
                <a:sym typeface="Symbol"/>
              </a:rPr>
              <a:t>Jika p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adalah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jumlah</a:t>
            </a:r>
            <a:r>
              <a:rPr lang="en-US" sz="2000" b="1" dirty="0">
                <a:latin typeface="Comic Sans MS" pitchFamily="66" charset="0"/>
                <a:sym typeface="Symbol"/>
              </a:rPr>
              <a:t> pendant vertex pada binary tree,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maka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jumlah</a:t>
            </a:r>
            <a:r>
              <a:rPr lang="en-US" sz="2000" b="1" dirty="0">
                <a:latin typeface="Comic Sans MS" pitchFamily="66" charset="0"/>
                <a:sym typeface="Symbol"/>
              </a:rPr>
              <a:t> vertex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berderajat</a:t>
            </a:r>
            <a:r>
              <a:rPr lang="en-US" sz="2000" b="1" dirty="0">
                <a:latin typeface="Comic Sans MS" pitchFamily="66" charset="0"/>
                <a:sym typeface="Symbol"/>
              </a:rPr>
              <a:t> 3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adalah</a:t>
            </a:r>
            <a:r>
              <a:rPr lang="en-US" sz="2000" b="1" dirty="0">
                <a:latin typeface="Comic Sans MS" pitchFamily="66" charset="0"/>
                <a:sym typeface="Symbol"/>
              </a:rPr>
              <a:t> v-p-1.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Dengan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jumlah</a:t>
            </a:r>
            <a:r>
              <a:rPr lang="en-US" sz="2000" b="1" dirty="0">
                <a:latin typeface="Comic Sans MS" pitchFamily="66" charset="0"/>
                <a:sym typeface="Symbol"/>
              </a:rPr>
              <a:t> edge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adalah</a:t>
            </a:r>
            <a:endParaRPr lang="en-US" sz="2000" b="1" dirty="0">
              <a:latin typeface="Comic Sans MS" pitchFamily="66" charset="0"/>
              <a:sym typeface="Symbol"/>
            </a:endParaRPr>
          </a:p>
          <a:p>
            <a:pPr marL="398463" indent="-398463">
              <a:buNone/>
            </a:pPr>
            <a:r>
              <a:rPr lang="en-US" sz="2000" b="1" dirty="0">
                <a:latin typeface="Comic Sans MS" pitchFamily="66" charset="0"/>
                <a:sym typeface="Symbol"/>
              </a:rPr>
              <a:t>			½ [p + 3 (v-p-1) + 2]  =  v – 1</a:t>
            </a:r>
          </a:p>
          <a:p>
            <a:pPr marL="398463" indent="-398463">
              <a:buNone/>
            </a:pPr>
            <a:endParaRPr lang="en-US" sz="2000" b="1" dirty="0">
              <a:latin typeface="Comic Sans MS" pitchFamily="66" charset="0"/>
              <a:sym typeface="Symbol"/>
            </a:endParaRPr>
          </a:p>
          <a:p>
            <a:pPr marL="398463" indent="-398463">
              <a:buNone/>
            </a:pPr>
            <a:r>
              <a:rPr lang="en-US" sz="2000" b="1" dirty="0">
                <a:latin typeface="Comic Sans MS" pitchFamily="66" charset="0"/>
                <a:sym typeface="Symbol"/>
              </a:rPr>
              <a:t>	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sehingga</a:t>
            </a:r>
            <a:r>
              <a:rPr lang="en-US" sz="2000" b="1" dirty="0">
                <a:latin typeface="Comic Sans MS" pitchFamily="66" charset="0"/>
                <a:sym typeface="Symbol"/>
              </a:rPr>
              <a:t>	p = (v + 1) /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TREE &amp;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1"/>
            <a:ext cx="87630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Height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atau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u="sng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maximum level</a:t>
            </a:r>
            <a:r>
              <a:rPr lang="en-US" sz="2000" b="1" dirty="0">
                <a:solidFill>
                  <a:srgbClr val="FF0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2000" b="1" dirty="0">
                <a:latin typeface="Comic Sans MS" pitchFamily="66" charset="0"/>
                <a:sym typeface="Symbol"/>
              </a:rPr>
              <a:t>(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</a:t>
            </a:r>
            <a:r>
              <a:rPr lang="en-US" sz="2000" b="1" baseline="-25000" dirty="0" err="1">
                <a:latin typeface="Comic Sans MS" pitchFamily="66" charset="0"/>
                <a:sym typeface="Symbol"/>
              </a:rPr>
              <a:t>max</a:t>
            </a:r>
            <a:r>
              <a:rPr lang="en-US" sz="2000" b="1" baseline="-25000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>
                <a:latin typeface="Comic Sans MS" pitchFamily="66" charset="0"/>
                <a:sym typeface="Symbol"/>
              </a:rPr>
              <a:t>)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dari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sebuah</a:t>
            </a:r>
            <a:r>
              <a:rPr lang="en-US" sz="2000" b="1" dirty="0">
                <a:latin typeface="Comic Sans MS" pitchFamily="66" charset="0"/>
                <a:sym typeface="Symbol"/>
              </a:rPr>
              <a:t> binary tree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lengkap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dengan</a:t>
            </a:r>
            <a:r>
              <a:rPr lang="en-US" sz="2000" b="1" dirty="0">
                <a:latin typeface="Comic Sans MS" pitchFamily="66" charset="0"/>
                <a:sym typeface="Symbol"/>
              </a:rPr>
              <a:t> v vertex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adalah</a:t>
            </a:r>
            <a:r>
              <a:rPr lang="en-US" sz="2000" b="1" dirty="0">
                <a:latin typeface="Comic Sans MS" pitchFamily="66" charset="0"/>
                <a:sym typeface="Symbol"/>
              </a:rPr>
              <a:t>  min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</a:t>
            </a:r>
            <a:r>
              <a:rPr lang="en-US" sz="2000" b="1" baseline="-25000" dirty="0" err="1">
                <a:latin typeface="Comic Sans MS" pitchFamily="66" charset="0"/>
                <a:sym typeface="Symbol"/>
              </a:rPr>
              <a:t>max</a:t>
            </a:r>
            <a:r>
              <a:rPr lang="en-US" sz="2000" b="1" dirty="0">
                <a:latin typeface="Comic Sans MS" pitchFamily="66" charset="0"/>
                <a:sym typeface="Symbol"/>
              </a:rPr>
              <a:t> = [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log</a:t>
            </a:r>
            <a:r>
              <a:rPr lang="en-US" sz="2000" b="1" baseline="-25000" dirty="0" err="1">
                <a:latin typeface="Comic Sans MS" pitchFamily="66" charset="0"/>
                <a:sym typeface="Symbol"/>
              </a:rPr>
              <a:t>2</a:t>
            </a:r>
            <a:r>
              <a:rPr lang="en-US" sz="2000" b="1" dirty="0">
                <a:latin typeface="Comic Sans MS" pitchFamily="66" charset="0"/>
                <a:sym typeface="Symbol"/>
              </a:rPr>
              <a:t> (</a:t>
            </a:r>
            <a:r>
              <a:rPr lang="en-US" sz="2000" b="1" dirty="0" err="1">
                <a:latin typeface="Comic Sans MS" pitchFamily="66" charset="0"/>
                <a:sym typeface="Symbol"/>
              </a:rPr>
              <a:t>v+1</a:t>
            </a:r>
            <a:r>
              <a:rPr lang="en-US" sz="2000" b="1" dirty="0">
                <a:latin typeface="Comic Sans MS" pitchFamily="66" charset="0"/>
                <a:sym typeface="Symbol"/>
              </a:rPr>
              <a:t>) – 1]</a:t>
            </a:r>
          </a:p>
          <a:p>
            <a:pPr marL="0" indent="0">
              <a:buNone/>
            </a:pPr>
            <a:endParaRPr lang="en-US" sz="2000" b="1" dirty="0"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 dirty="0" err="1">
                <a:latin typeface="Comic Sans MS" pitchFamily="66" charset="0"/>
                <a:sym typeface="Symbol"/>
              </a:rPr>
              <a:t>Sebaliknya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dengan</a:t>
            </a:r>
            <a:r>
              <a:rPr lang="en-US" sz="2000" b="1" dirty="0">
                <a:latin typeface="Comic Sans MS" pitchFamily="66" charset="0"/>
                <a:sym typeface="Symbol"/>
              </a:rPr>
              <a:t> v vertex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kita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dapat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membuat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sebuah</a:t>
            </a:r>
            <a:r>
              <a:rPr lang="en-US" sz="2000" b="1" dirty="0">
                <a:latin typeface="Comic Sans MS" pitchFamily="66" charset="0"/>
                <a:sym typeface="Symbol"/>
              </a:rPr>
              <a:t> binary tree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dengan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panjang</a:t>
            </a:r>
            <a:r>
              <a:rPr lang="en-US" sz="2000" b="1" dirty="0">
                <a:latin typeface="Comic Sans MS" pitchFamily="66" charset="0"/>
                <a:sym typeface="Symbol"/>
              </a:rPr>
              <a:t> level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maksimal</a:t>
            </a:r>
            <a:r>
              <a:rPr lang="en-US" sz="2000" b="1" dirty="0">
                <a:latin typeface="Comic Sans MS" pitchFamily="66" charset="0"/>
                <a:sym typeface="Symbol"/>
              </a:rPr>
              <a:t>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sebanyak</a:t>
            </a:r>
            <a:r>
              <a:rPr lang="en-US" sz="2000" b="1" dirty="0">
                <a:latin typeface="Comic Sans MS" pitchFamily="66" charset="0"/>
                <a:sym typeface="Symbol"/>
              </a:rPr>
              <a:t>  max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l</a:t>
            </a:r>
            <a:r>
              <a:rPr lang="en-US" sz="2000" b="1" baseline="-25000" dirty="0" err="1">
                <a:latin typeface="Comic Sans MS" pitchFamily="66" charset="0"/>
                <a:sym typeface="Symbol"/>
              </a:rPr>
              <a:t>max</a:t>
            </a:r>
            <a:r>
              <a:rPr lang="en-US" sz="2000" b="1" dirty="0">
                <a:latin typeface="Comic Sans MS" pitchFamily="66" charset="0"/>
                <a:sym typeface="Symbol"/>
              </a:rPr>
              <a:t> = [v – 1] / 2</a:t>
            </a:r>
          </a:p>
          <a:p>
            <a:pPr marL="0" indent="0">
              <a:buNone/>
            </a:pPr>
            <a:endParaRPr lang="en-US" sz="2000" b="1" dirty="0"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 dirty="0" err="1">
                <a:latin typeface="Comic Sans MS" pitchFamily="66" charset="0"/>
                <a:sym typeface="Symbol"/>
              </a:rPr>
              <a:t>Contoh</a:t>
            </a:r>
            <a:r>
              <a:rPr lang="en-US" sz="2000" b="1" dirty="0">
                <a:latin typeface="Comic Sans MS" pitchFamily="66" charset="0"/>
                <a:sym typeface="Symbol"/>
              </a:rPr>
              <a:t> binary tree </a:t>
            </a:r>
            <a:r>
              <a:rPr lang="en-US" sz="2000" b="1" dirty="0" err="1">
                <a:latin typeface="Comic Sans MS" pitchFamily="66" charset="0"/>
                <a:sym typeface="Symbol"/>
              </a:rPr>
              <a:t>dengan</a:t>
            </a:r>
            <a:r>
              <a:rPr lang="en-US" sz="2000" b="1" dirty="0">
                <a:latin typeface="Comic Sans MS" pitchFamily="66" charset="0"/>
                <a:sym typeface="Symbol"/>
              </a:rPr>
              <a:t> 11 vertex: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809999"/>
            <a:ext cx="6096000" cy="283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447800" y="6019800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Min l</a:t>
            </a:r>
            <a:r>
              <a:rPr lang="en-US" sz="1400" b="1" baseline="-25000">
                <a:latin typeface="Comic Sans MS" pitchFamily="66" charset="0"/>
              </a:rPr>
              <a:t>max</a:t>
            </a:r>
            <a:r>
              <a:rPr lang="en-US" sz="1400" b="1">
                <a:latin typeface="Comic Sans MS" pitchFamily="66" charset="0"/>
              </a:rPr>
              <a:t> = [(log</a:t>
            </a:r>
            <a:r>
              <a:rPr lang="en-US" sz="1400" b="1" baseline="-25000">
                <a:latin typeface="Comic Sans MS" pitchFamily="66" charset="0"/>
              </a:rPr>
              <a:t>2</a:t>
            </a:r>
            <a:r>
              <a:rPr lang="en-US" sz="1400" b="1">
                <a:latin typeface="Comic Sans MS" pitchFamily="66" charset="0"/>
              </a:rPr>
              <a:t> 12) – 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4645223"/>
            <a:ext cx="236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mic Sans MS" pitchFamily="66" charset="0"/>
              </a:rPr>
              <a:t>Max l</a:t>
            </a:r>
            <a:r>
              <a:rPr lang="en-US" sz="1400" b="1" baseline="-25000">
                <a:latin typeface="Comic Sans MS" pitchFamily="66" charset="0"/>
              </a:rPr>
              <a:t>max</a:t>
            </a:r>
            <a:r>
              <a:rPr lang="en-US" sz="1400" b="1">
                <a:latin typeface="Comic Sans MS" pitchFamily="66" charset="0"/>
              </a:rPr>
              <a:t> = [11 – 1] / 2</a:t>
            </a:r>
          </a:p>
        </p:txBody>
      </p:sp>
      <p:sp>
        <p:nvSpPr>
          <p:cNvPr id="7" name="Action Button: Back or Previous 6">
            <a:hlinkClick r:id="rId4" action="ppaction://hlinksldjump" highlightClick="1"/>
          </p:cNvPr>
          <p:cNvSpPr/>
          <p:nvPr/>
        </p:nvSpPr>
        <p:spPr>
          <a:xfrm>
            <a:off x="8458200" y="457200"/>
            <a:ext cx="4572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CUT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 edge e pada graph G disebut </a:t>
            </a:r>
            <a:r>
              <a:rPr lang="en-US" sz="18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cut edge</a:t>
            </a:r>
            <a:r>
              <a:rPr lang="en-US" sz="1800" b="1">
                <a:solidFill>
                  <a:srgbClr val="FF0000"/>
                </a:solidFill>
                <a:latin typeface="Comic Sans MS" pitchFamily="66" charset="0"/>
                <a:sym typeface="Symbol"/>
              </a:rPr>
              <a:t> </a:t>
            </a: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jika e dapat menyebabkan k(G-e) &gt; k(G).</a:t>
            </a:r>
          </a:p>
          <a:p>
            <a:pPr marL="0" indent="0">
              <a:buNone/>
            </a:pPr>
            <a:endParaRPr lang="en-US" sz="18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2-3.		Sebuah edge e adalah cut edge jika &amp; hanya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jika e tidak berada pada cycle di G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2-4.		Sebuah connected graph G adalah tree jika &amp;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hanya jika setiap edge pada G adalah cut edge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2-5.		Setidaknya terdapat satu branch dalam himpunan 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cut edge pada sebarang graph G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941" y="4419600"/>
            <a:ext cx="4040459" cy="198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419600"/>
            <a:ext cx="403488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400">
                <a:latin typeface="Arial Rounded MT Bold" pitchFamily="34" charset="0"/>
              </a:rPr>
              <a:t>CUT SETS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Sebuah vertex v pada graph G disebut </a:t>
            </a:r>
            <a:r>
              <a:rPr lang="en-US" sz="2000" b="1" u="sng">
                <a:solidFill>
                  <a:srgbClr val="FF0000"/>
                </a:solidFill>
                <a:latin typeface="Comic Sans MS" pitchFamily="66" charset="0"/>
                <a:sym typeface="Symbol"/>
              </a:rPr>
              <a:t>cut vertex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jika v dapat membagi himpunan edge E menjadi 2 sub-himpunan E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dan E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 sdmk hingga G[E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] dan G[E</a:t>
            </a:r>
            <a:r>
              <a:rPr lang="en-US" sz="2000" b="1" baseline="-25000">
                <a:solidFill>
                  <a:schemeClr val="tx1"/>
                </a:solidFill>
                <a:latin typeface="Comic Sans MS" pitchFamily="66" charset="0"/>
                <a:sym typeface="Symbol"/>
              </a:rPr>
              <a:t>2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] hanya memiliki v sebagai </a:t>
            </a:r>
            <a:r>
              <a:rPr lang="en-US" sz="2000" b="1" i="1">
                <a:solidFill>
                  <a:schemeClr val="tx1"/>
                </a:solidFill>
                <a:latin typeface="Comic Sans MS" pitchFamily="66" charset="0"/>
                <a:sym typeface="Symbol"/>
              </a:rPr>
              <a:t>vertex in common </a:t>
            </a: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atau penghubung.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Teorema 2-5.		Sebuah vertex v pada tree G adalah cut 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/>
                </a:solidFill>
                <a:latin typeface="Comic Sans MS" pitchFamily="66" charset="0"/>
                <a:sym typeface="Symbol"/>
              </a:rPr>
              <a:t>			vertex jika &amp; hanya jika d(v) &gt; 1</a:t>
            </a:r>
          </a:p>
          <a:p>
            <a:pPr marL="0" indent="0">
              <a:buNone/>
            </a:pPr>
            <a:endParaRPr lang="en-US" sz="2000" b="1">
              <a:solidFill>
                <a:schemeClr val="tx1"/>
              </a:solidFill>
              <a:latin typeface="Comic Sans MS" pitchFamily="66" charset="0"/>
              <a:sym typeface="Symbo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941" y="4267200"/>
            <a:ext cx="4040459" cy="198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3311" y="4267200"/>
            <a:ext cx="403488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ction Button: Back or Previous 7">
            <a:hlinkClick r:id="rId5" action="ppaction://hlinksldjump" highlightClick="1"/>
          </p:cNvPr>
          <p:cNvSpPr/>
          <p:nvPr/>
        </p:nvSpPr>
        <p:spPr>
          <a:xfrm>
            <a:off x="8382000" y="457200"/>
            <a:ext cx="4572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21016</TotalTime>
  <Words>1160</Words>
  <Application>Microsoft Office PowerPoint</Application>
  <PresentationFormat>On-screen Show (4:3)</PresentationFormat>
  <Paragraphs>134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TREE</vt:lpstr>
      <vt:lpstr>TREE &amp; PROPERTIES</vt:lpstr>
      <vt:lpstr>TREE &amp; PROPERTIES</vt:lpstr>
      <vt:lpstr>TREE &amp; PROPERTIES</vt:lpstr>
      <vt:lpstr>TREE &amp; PROPERTIES</vt:lpstr>
      <vt:lpstr>TREE &amp; PROPERTIES</vt:lpstr>
      <vt:lpstr>TREE &amp; PROPERTIES</vt:lpstr>
      <vt:lpstr>CUT SETS</vt:lpstr>
      <vt:lpstr>CUT SETS</vt:lpstr>
      <vt:lpstr>SPANNING TREE</vt:lpstr>
      <vt:lpstr>SPANNING TREE</vt:lpstr>
      <vt:lpstr>SPANNING TREE</vt:lpstr>
      <vt:lpstr>SPANNING TREE</vt:lpstr>
      <vt:lpstr>APPLICATION – The connector problem</vt:lpstr>
      <vt:lpstr>TUGAS MINGGUAN</vt:lpstr>
      <vt:lpstr>TUGAS MINGGUAN</vt:lpstr>
      <vt:lpstr>TUGAS praktikum - 1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556</cp:revision>
  <dcterms:created xsi:type="dcterms:W3CDTF">2010-02-05T21:44:56Z</dcterms:created>
  <dcterms:modified xsi:type="dcterms:W3CDTF">2022-04-06T03:08:42Z</dcterms:modified>
</cp:coreProperties>
</file>