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58F6-DF60-485F-B99F-C623CCF0931C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FCBD7-5C04-45B9-87BD-B3BC8ECF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A67-93B1-47E2-BC81-CF1B9AB1751C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675A-0ED0-4AD6-AD59-B4C64237DEAD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2C-7D39-4AD1-8F36-69577269EC17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6542-A092-444A-90E0-AAC329BF42F3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4329-A774-4F11-8342-CB9FF1B0F2FE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36D-B79A-45D5-9016-7BA680405F7A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17F-2335-4E30-85F9-40847094666B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301-7E7F-4806-932B-5F3C6FD4D785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DA2-2C89-45E4-A3C5-30FAE43CDEC8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23C-3819-4B46-8926-7A3F7C7B424E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5FC5-5C99-4921-8795-C48F1044F608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422683-69B5-4595-A780-C0AF0DEEA49F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16764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 Rounded MT Bold" pitchFamily="34" charset="0"/>
              </a:rPr>
              <a:t>TEORI GRAPH:</a:t>
            </a:r>
            <a:br>
              <a:rPr lang="en-US" sz="4000" dirty="0">
                <a:latin typeface="Arial Rounded MT Bold" pitchFamily="34" charset="0"/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Graph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458200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PERTEMUAN  III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486400"/>
            <a:ext cx="84582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chemeClr val="tx2">
                    <a:shade val="75000"/>
                  </a:schemeClr>
                </a:solidFill>
                <a:latin typeface="Comic Sans MS" pitchFamily="66" charset="0"/>
              </a:rPr>
              <a:t>IF184604  | SEMESTER 6 | 3 SKS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6019800"/>
            <a:ext cx="84582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chemeClr val="tx2">
                    <a:shade val="75000"/>
                  </a:schemeClr>
                </a:solidFill>
                <a:latin typeface="Comic Sans MS" pitchFamily="66" charset="0"/>
              </a:rPr>
              <a:t>DEPARTEMEN TEKNIK INFORMATIKA ITS | VH | 2020 - 2024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6200" y="4038600"/>
            <a:ext cx="9067800" cy="4572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3" action="ppaction://hlinksldjump"/>
              </a:rPr>
              <a:t>Euler Tour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  | 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4" action="ppaction://hlinksldjump"/>
              </a:rPr>
              <a:t>Hamiltonian Cycle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 | 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5" action="ppaction://hlinksldjump"/>
              </a:rPr>
              <a:t>Applications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>
                <a:latin typeface="Arial Rounded MT Bold" pitchFamily="34" charset="0"/>
              </a:rPr>
              <a:t>EULER TOUR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41437"/>
            <a:ext cx="8839200" cy="1173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>
                <a:latin typeface="Comic Sans MS" pitchFamily="66" charset="0"/>
              </a:rPr>
              <a:t>Berawal dari permasalahan jembatan Konigsberg, Leonhard Euler memperkenalkan istilah </a:t>
            </a:r>
            <a:r>
              <a:rPr lang="en-US" sz="2400" b="1" u="sng">
                <a:solidFill>
                  <a:srgbClr val="FF0000"/>
                </a:solidFill>
                <a:latin typeface="Comic Sans MS" pitchFamily="66" charset="0"/>
              </a:rPr>
              <a:t>Euler trail</a:t>
            </a:r>
            <a:r>
              <a:rPr lang="en-US" sz="2400" b="1">
                <a:latin typeface="Comic Sans MS" pitchFamily="66" charset="0"/>
              </a:rPr>
              <a:t> (trail). Sebuah walking yang melalui setiap edge dalam graph G tepat satu kali.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" y="5562600"/>
            <a:ext cx="8839200" cy="83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Sebuah closed-trail disebut </a:t>
            </a:r>
            <a:r>
              <a:rPr lang="en-US" sz="2400" b="1" u="sng">
                <a:solidFill>
                  <a:srgbClr val="FF0000"/>
                </a:solidFill>
                <a:latin typeface="Comic Sans MS" pitchFamily="66" charset="0"/>
              </a:rPr>
              <a:t>Euler tour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. Dan sebuah graph dikatakan </a:t>
            </a:r>
            <a:r>
              <a:rPr lang="en-US" sz="2400" b="1" u="sng">
                <a:solidFill>
                  <a:srgbClr val="FF0000"/>
                </a:solidFill>
                <a:latin typeface="Comic Sans MS" pitchFamily="66" charset="0"/>
              </a:rPr>
              <a:t>Eulerian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 jika memiliki Euler tour.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603921"/>
            <a:ext cx="3464218" cy="273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2666999"/>
            <a:ext cx="2286000" cy="271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4572000" y="3200400"/>
            <a:ext cx="990600" cy="175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>
                <a:latin typeface="Arial Rounded MT Bold" pitchFamily="34" charset="0"/>
              </a:rPr>
              <a:t>EULER TOUR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46237"/>
            <a:ext cx="8839200" cy="109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Comic Sans MS" pitchFamily="66" charset="0"/>
              </a:rPr>
              <a:t>Corollary 3-1.		Sebuah connected graph akan memiliki </a:t>
            </a:r>
          </a:p>
          <a:p>
            <a:pPr marL="0" indent="0">
              <a:buNone/>
            </a:pPr>
            <a:r>
              <a:rPr lang="en-US" sz="2000" b="1">
                <a:latin typeface="Comic Sans MS" pitchFamily="66" charset="0"/>
              </a:rPr>
              <a:t>			Euler trail jika graph tsb paling banyak </a:t>
            </a:r>
          </a:p>
          <a:p>
            <a:pPr marL="0" indent="0">
              <a:buNone/>
            </a:pPr>
            <a:r>
              <a:rPr lang="en-US" sz="2000" b="1">
                <a:latin typeface="Comic Sans MS" pitchFamily="66" charset="0"/>
              </a:rPr>
              <a:t>			memiliki 2 vertex berderajat ganjil.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52400" y="3200400"/>
            <a:ext cx="8839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 3-1.		Sebuah connected graph adalah Eulerian jika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			semua intermediate vertex pada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graph tsb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			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berderajat genap.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>
                <a:latin typeface="Arial Rounded MT Bold" pitchFamily="34" charset="0"/>
              </a:rPr>
              <a:t>HAMILTONIAN CYCLE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09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Comic Sans MS" pitchFamily="66" charset="0"/>
              </a:rPr>
              <a:t>Sebuah path yang dapat mencakup seluruh vertex pada graph G disebut 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</a:rPr>
              <a:t>Hamilton path</a:t>
            </a:r>
            <a:r>
              <a:rPr lang="en-US" sz="2000" b="1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r>
              <a:rPr lang="en-US" sz="2000" b="1">
                <a:latin typeface="Comic Sans MS" pitchFamily="66" charset="0"/>
              </a:rPr>
              <a:t>Dan closed Hamilton path disebut 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</a:rPr>
              <a:t>Hamilton cycle</a:t>
            </a:r>
            <a:r>
              <a:rPr lang="en-US" sz="2000" b="1">
                <a:latin typeface="Comic Sans MS" pitchFamily="66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04800" y="5562600"/>
            <a:ext cx="8686800" cy="83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 graph dikatakan memiliki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sifat </a:t>
            </a:r>
            <a:r>
              <a:rPr kumimoji="0" lang="en-US" sz="2000" b="1" i="0" u="sng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Hamiltonian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j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ika graph tsb memiliki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hamilton cycle di dalamnya.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5908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15962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itchFamily="34" charset="0"/>
              </a:rPr>
              <a:t>APPLICATION –</a:t>
            </a:r>
            <a:r>
              <a:rPr lang="en-US" sz="4000" b="1" dirty="0">
                <a:latin typeface="Arial Rounded MT Bold" pitchFamily="34" charset="0"/>
              </a:rPr>
              <a:t> </a:t>
            </a:r>
            <a:r>
              <a:rPr lang="en-US" sz="2200" b="1" dirty="0">
                <a:latin typeface="Arial Rounded MT Bold" pitchFamily="34" charset="0"/>
              </a:rPr>
              <a:t>The CHINESE POSTMAN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5486400" cy="327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Tugas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seorang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tukang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pos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adalah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mengambil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surat</a:t>
            </a:r>
            <a:r>
              <a:rPr lang="en-US" sz="1800" b="1" baseline="30000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dari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kantor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pos dan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mengirimkannya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ke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mesing</a:t>
            </a:r>
            <a:r>
              <a:rPr lang="en-US" sz="1800" b="1" baseline="30000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alamat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. Rata</a:t>
            </a:r>
            <a:r>
              <a:rPr lang="en-US" sz="1800" b="1" baseline="30000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tukang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pos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akan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melalui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setiap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jalan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dalam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wilayah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kerjanya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minimal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satu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kali.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Permasalahan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yg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disebut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jg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dg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istilah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‘</a:t>
            </a:r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Route Inspection Problem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’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ini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adalah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bagaimana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tukang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pos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dapat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merancang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rute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minimal agar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pekerjaannya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dapat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terlaksana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secara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efisien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.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Jika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dalam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sebuah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weighted graph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terdapat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weighted tour v</a:t>
            </a:r>
            <a:r>
              <a:rPr lang="en-US" sz="1800" b="1" baseline="-25000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0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e</a:t>
            </a:r>
            <a:r>
              <a:rPr lang="en-US" sz="1800" b="1" baseline="-25000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1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v</a:t>
            </a:r>
            <a:r>
              <a:rPr lang="en-US" sz="1800" b="1" baseline="-25000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1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e</a:t>
            </a:r>
            <a:r>
              <a:rPr lang="en-US" sz="1800" b="1" baseline="-25000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…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sz="1800" b="1" baseline="-25000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sz="1800" b="1" baseline="-25000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sebesar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: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		  W(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ei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5334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57882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mic Sans MS" pitchFamily="66" charset="0"/>
              </a:rPr>
              <a:t>i</a:t>
            </a:r>
            <a:r>
              <a:rPr lang="en-US" sz="1400" b="1" dirty="0">
                <a:latin typeface="Comic Sans MS" pitchFamily="66" charset="0"/>
              </a:rPr>
              <a:t>=1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411637"/>
            <a:ext cx="3124200" cy="455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 Rounded MT Bold" pitchFamily="34" charset="0"/>
              </a:rPr>
              <a:t>APPLICATION –</a:t>
            </a:r>
            <a:r>
              <a:rPr lang="en-US" sz="4400" b="1" dirty="0">
                <a:latin typeface="Arial Rounded MT Bold" pitchFamily="34" charset="0"/>
              </a:rPr>
              <a:t> </a:t>
            </a:r>
            <a:r>
              <a:rPr lang="en-US" sz="2200" b="1" dirty="0">
                <a:latin typeface="Arial Rounded MT Bold" pitchFamily="34" charset="0"/>
              </a:rPr>
              <a:t>The TRAVELLING SALESMAN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54864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Seorang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sales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dalam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pekerjaannya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harus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mengunjungi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pelanggannya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yang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tersebar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di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banyak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kota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.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Untuk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mengefisiensikan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beban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kerjanya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dia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harus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merancang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sebuah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rute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perjalanan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waktu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minimal.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Untuk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itu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dia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berusaha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agar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dalam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satu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kali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perjalanan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dapat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mengunjungi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setiap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kota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tepat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satu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kali.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Permasalahan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di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atas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dikenal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sebagai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pencarian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minimum-weight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hamiltonian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cycle (optimal cycle).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Namun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sayangnya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permasalahan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ini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belum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memiliki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algoritma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penyelesaian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yang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baku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. Oleh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karenanya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anda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harus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mencari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di internet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mengenai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beragam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pendekatan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aproksimatif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yang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ditawarkan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untuk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permasalahan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the travelling salesman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ini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673469"/>
            <a:ext cx="3124200" cy="396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 Rounded MT Bold" pitchFamily="34" charset="0"/>
              </a:rPr>
              <a:t>TUGAS MINGGUAN</a:t>
            </a:r>
            <a:endParaRPr lang="en-US" sz="2200" b="1" dirty="0">
              <a:latin typeface="Arial Rounded MT Bold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D4A22EA-A871-4200-BC91-1CEAEBE33861}"/>
              </a:ext>
            </a:extLst>
          </p:cNvPr>
          <p:cNvSpPr txBox="1">
            <a:spLocks/>
          </p:cNvSpPr>
          <p:nvPr/>
        </p:nvSpPr>
        <p:spPr>
          <a:xfrm>
            <a:off x="228600" y="1219200"/>
            <a:ext cx="8686800" cy="52547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Mencari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minimum-weight tour (optimal tour). Anda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dapat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menggunakan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algoritma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Fleury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untuk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menyelesaikan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masalah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pada graph di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bawah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kiri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.</a:t>
            </a:r>
          </a:p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endParaRPr lang="en-US" b="1" dirty="0">
              <a:latin typeface="Comic Sans MS" pitchFamily="66" charset="0"/>
              <a:sym typeface="Symbol"/>
            </a:endParaRPr>
          </a:p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endParaRPr kumimoji="0" lang="en-US" sz="18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endParaRPr lang="en-US" b="1" dirty="0">
              <a:latin typeface="Comic Sans MS" pitchFamily="66" charset="0"/>
              <a:sym typeface="Symbol"/>
            </a:endParaRPr>
          </a:p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endParaRPr kumimoji="0" lang="en-US" sz="18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endParaRPr lang="en-US" b="1" dirty="0">
              <a:latin typeface="Comic Sans MS" pitchFamily="66" charset="0"/>
              <a:sym typeface="Symbol"/>
            </a:endParaRPr>
          </a:p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endParaRPr kumimoji="0" lang="en-US" sz="18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endParaRPr lang="en-US" b="1" dirty="0">
              <a:latin typeface="Comic Sans MS" pitchFamily="66" charset="0"/>
              <a:sym typeface="Symbol"/>
            </a:endParaRPr>
          </a:p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endParaRPr kumimoji="0" lang="en-US" sz="18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endParaRPr lang="en-US" b="1" dirty="0">
              <a:latin typeface="Comic Sans MS" pitchFamily="66" charset="0"/>
              <a:sym typeface="Symbol"/>
            </a:endParaRPr>
          </a:p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endParaRPr kumimoji="0" lang="en-US" sz="18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endParaRPr lang="en-US" b="1" dirty="0">
              <a:latin typeface="Comic Sans MS" pitchFamily="66" charset="0"/>
              <a:sym typeface="Symbol"/>
            </a:endParaRPr>
          </a:p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endParaRPr kumimoji="0" lang="en-US" sz="18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r>
              <a:rPr lang="en-US" b="1" baseline="0" dirty="0" err="1">
                <a:latin typeface="Comic Sans MS" pitchFamily="66" charset="0"/>
                <a:sym typeface="Symbol"/>
              </a:rPr>
              <a:t>Temukan</a:t>
            </a:r>
            <a:r>
              <a:rPr lang="en-US" b="1" baseline="0" dirty="0">
                <a:latin typeface="Comic Sans MS" pitchFamily="66" charset="0"/>
                <a:sym typeface="Symbol"/>
              </a:rPr>
              <a:t> salah </a:t>
            </a:r>
            <a:r>
              <a:rPr lang="en-US" b="1" baseline="0" dirty="0" err="1">
                <a:latin typeface="Comic Sans MS" pitchFamily="66" charset="0"/>
                <a:sym typeface="Symbol"/>
              </a:rPr>
              <a:t>satu</a:t>
            </a:r>
            <a:r>
              <a:rPr lang="en-US" b="1" baseline="0" dirty="0">
                <a:latin typeface="Comic Sans MS" pitchFamily="66" charset="0"/>
                <a:sym typeface="Symbol"/>
              </a:rPr>
              <a:t> </a:t>
            </a:r>
            <a:r>
              <a:rPr lang="en-US" b="1" baseline="0" dirty="0" err="1">
                <a:latin typeface="Comic Sans MS" pitchFamily="66" charset="0"/>
                <a:sym typeface="Symbol"/>
              </a:rPr>
              <a:t>algoritma</a:t>
            </a:r>
            <a:r>
              <a:rPr lang="en-US" b="1" baseline="0" dirty="0">
                <a:latin typeface="Comic Sans MS" pitchFamily="66" charset="0"/>
                <a:sym typeface="Symbol"/>
              </a:rPr>
              <a:t> yang </a:t>
            </a:r>
            <a:r>
              <a:rPr lang="en-US" b="1" baseline="0" dirty="0" err="1">
                <a:latin typeface="Comic Sans MS" pitchFamily="66" charset="0"/>
                <a:sym typeface="Symbol"/>
              </a:rPr>
              <a:t>dapat</a:t>
            </a:r>
            <a:r>
              <a:rPr lang="en-US" b="1" baseline="0" dirty="0">
                <a:latin typeface="Comic Sans MS" pitchFamily="66" charset="0"/>
                <a:sym typeface="Symbol"/>
              </a:rPr>
              <a:t> </a:t>
            </a:r>
            <a:r>
              <a:rPr lang="en-US" b="1" baseline="0" dirty="0" err="1">
                <a:latin typeface="Comic Sans MS" pitchFamily="66" charset="0"/>
                <a:sym typeface="Symbol"/>
              </a:rPr>
              <a:t>digunakan</a:t>
            </a:r>
            <a:r>
              <a:rPr lang="en-US" b="1" baseline="0" dirty="0">
                <a:latin typeface="Comic Sans MS" pitchFamily="66" charset="0"/>
                <a:sym typeface="Symbol"/>
              </a:rPr>
              <a:t> </a:t>
            </a:r>
            <a:r>
              <a:rPr lang="en-US" b="1" baseline="0" dirty="0" err="1">
                <a:latin typeface="Comic Sans MS" pitchFamily="66" charset="0"/>
                <a:sym typeface="Symbol"/>
              </a:rPr>
              <a:t>untuk</a:t>
            </a:r>
            <a:r>
              <a:rPr lang="en-US" b="1" baseline="0" dirty="0">
                <a:latin typeface="Comic Sans MS" pitchFamily="66" charset="0"/>
                <a:sym typeface="Symbol"/>
              </a:rPr>
              <a:t> </a:t>
            </a:r>
            <a:r>
              <a:rPr lang="en-US" b="1" baseline="0" dirty="0" err="1">
                <a:latin typeface="Comic Sans MS" pitchFamily="66" charset="0"/>
                <a:sym typeface="Symbol"/>
              </a:rPr>
              <a:t>menyelesaikan</a:t>
            </a:r>
            <a:r>
              <a:rPr lang="en-US" b="1" baseline="0" dirty="0">
                <a:latin typeface="Comic Sans MS" pitchFamily="66" charset="0"/>
                <a:sym typeface="Symbol"/>
              </a:rPr>
              <a:t> </a:t>
            </a:r>
            <a:r>
              <a:rPr lang="en-US" b="1" baseline="0" dirty="0" err="1">
                <a:latin typeface="Comic Sans MS" pitchFamily="66" charset="0"/>
                <a:sym typeface="Symbol"/>
              </a:rPr>
              <a:t>permasalah</a:t>
            </a:r>
            <a:r>
              <a:rPr lang="en-US" b="1" dirty="0" err="1">
                <a:latin typeface="Comic Sans MS" pitchFamily="66" charset="0"/>
                <a:sym typeface="Symbol"/>
              </a:rPr>
              <a:t>an</a:t>
            </a:r>
            <a:r>
              <a:rPr lang="en-US" b="1" dirty="0">
                <a:latin typeface="Comic Sans MS" pitchFamily="66" charset="0"/>
                <a:sym typeface="Symbol"/>
              </a:rPr>
              <a:t> TSP pada graph di </a:t>
            </a:r>
            <a:r>
              <a:rPr lang="en-US" b="1" dirty="0" err="1">
                <a:latin typeface="Comic Sans MS" pitchFamily="66" charset="0"/>
                <a:sym typeface="Symbol"/>
              </a:rPr>
              <a:t>atas</a:t>
            </a:r>
            <a:r>
              <a:rPr lang="en-US" b="1" dirty="0">
                <a:latin typeface="Comic Sans MS" pitchFamily="66" charset="0"/>
                <a:sym typeface="Symbol"/>
              </a:rPr>
              <a:t> </a:t>
            </a:r>
            <a:r>
              <a:rPr lang="en-US" b="1" dirty="0" err="1">
                <a:latin typeface="Comic Sans MS" pitchFamily="66" charset="0"/>
                <a:sym typeface="Symbol"/>
              </a:rPr>
              <a:t>kanan</a:t>
            </a:r>
            <a:r>
              <a:rPr lang="en-US" b="1" dirty="0">
                <a:latin typeface="Comic Sans MS" pitchFamily="66" charset="0"/>
                <a:sym typeface="Symbol"/>
              </a:rPr>
              <a:t>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36C0FB1B-0BA4-4226-8E80-46C627A9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133600"/>
            <a:ext cx="2331259" cy="339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F0E5109-5CB9-4D94-8694-3530353A5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799" y="2106168"/>
            <a:ext cx="2698909" cy="342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2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22238"/>
            <a:ext cx="8763000" cy="79216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Arial Rounded MT Bold" pitchFamily="34" charset="0"/>
              </a:rPr>
              <a:t>Tugas</a:t>
            </a:r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 Rounded MT Bold" pitchFamily="34" charset="0"/>
              </a:rPr>
              <a:t>praktikum</a:t>
            </a:r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 – </a:t>
            </a:r>
            <a:r>
              <a:rPr lang="en-US" sz="2700" b="1" dirty="0">
                <a:solidFill>
                  <a:schemeClr val="tx1"/>
                </a:solidFill>
                <a:latin typeface="Arial Rounded MT Bold" pitchFamily="34" charset="0"/>
              </a:rPr>
              <a:t>The knight’s tour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5791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Jika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sebuah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bidak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kuda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diletakkan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pada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sebarang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kotak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untuk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kemudian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melakukan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perjalanan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(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cara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pergerakan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kuda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mengunjungi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ke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semua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(8 x 8)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kotak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papan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catur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.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Jika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diinginkan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situasi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bahwa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kuda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tsb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dapat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:</a:t>
            </a:r>
          </a:p>
          <a:p>
            <a:pPr>
              <a:buAutoNum type="alphaLcPeriod"/>
            </a:pP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Mengakhiri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perjalanan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pada attacking square (closed tour);</a:t>
            </a:r>
          </a:p>
          <a:p>
            <a:pPr>
              <a:buAutoNum type="alphaLcPeriod"/>
            </a:pP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Mengakhiri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perjalanan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di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sebarang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kotak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(open tour);</a:t>
            </a:r>
          </a:p>
          <a:p>
            <a:pPr>
              <a:buNone/>
            </a:pPr>
            <a:endParaRPr lang="en-US" sz="1800" b="1" dirty="0">
              <a:solidFill>
                <a:schemeClr val="tx1"/>
              </a:solidFill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Maka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aplikasikan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algoritma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untuk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menyelesaikan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masalah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di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atas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ke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dalam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sebuah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program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menunjukkan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rute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perjalanan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seperti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gambar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kanan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bawah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13716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0386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16969</TotalTime>
  <Words>499</Words>
  <Application>Microsoft Office PowerPoint</Application>
  <PresentationFormat>On-screen Show (4:3)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Rounded MT Bold</vt:lpstr>
      <vt:lpstr>Calibri</vt:lpstr>
      <vt:lpstr>Comic Sans MS</vt:lpstr>
      <vt:lpstr>Franklin Gothic Book</vt:lpstr>
      <vt:lpstr>Franklin Gothic Medium</vt:lpstr>
      <vt:lpstr>Wingdings 2</vt:lpstr>
      <vt:lpstr>Trek</vt:lpstr>
      <vt:lpstr>TEORI GRAPH: Graph Traversals</vt:lpstr>
      <vt:lpstr>EULER TOUR</vt:lpstr>
      <vt:lpstr>EULER TOUR</vt:lpstr>
      <vt:lpstr>HAMILTONIAN CYCLE</vt:lpstr>
      <vt:lpstr>APPLICATION – The CHINESE POSTMAN PROBLEM</vt:lpstr>
      <vt:lpstr>APPLICATION – The TRAVELLING SALESMAN PROBLEM</vt:lpstr>
      <vt:lpstr>TUGAS MINGGUAN</vt:lpstr>
      <vt:lpstr>Tugas praktikum – The knight’s tour</vt:lpstr>
    </vt:vector>
  </TitlesOfParts>
  <Company>FTIf-ITS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GRAPH &amp; OTOMATA: TREE</dc:title>
  <dc:creator>TC-02</dc:creator>
  <cp:lastModifiedBy>victor</cp:lastModifiedBy>
  <cp:revision>158</cp:revision>
  <dcterms:created xsi:type="dcterms:W3CDTF">2010-02-05T21:44:56Z</dcterms:created>
  <dcterms:modified xsi:type="dcterms:W3CDTF">2022-04-06T03:08:52Z</dcterms:modified>
</cp:coreProperties>
</file>