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7" r:id="rId2"/>
    <p:sldId id="289" r:id="rId3"/>
    <p:sldId id="299" r:id="rId4"/>
    <p:sldId id="300" r:id="rId5"/>
    <p:sldId id="282" r:id="rId6"/>
    <p:sldId id="264" r:id="rId7"/>
    <p:sldId id="283" r:id="rId8"/>
    <p:sldId id="284" r:id="rId9"/>
    <p:sldId id="290" r:id="rId10"/>
    <p:sldId id="291" r:id="rId11"/>
    <p:sldId id="292" r:id="rId12"/>
    <p:sldId id="293" r:id="rId13"/>
    <p:sldId id="294" r:id="rId14"/>
    <p:sldId id="298" r:id="rId15"/>
    <p:sldId id="295" r:id="rId16"/>
    <p:sldId id="296" r:id="rId17"/>
    <p:sldId id="281" r:id="rId18"/>
    <p:sldId id="297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105" d="100"/>
          <a:sy n="105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58F6-DF60-485F-B99F-C623CCF0931C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BD7-5C04-45B9-87BD-B3BC8ECF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A67-93B1-47E2-BC81-CF1B9AB1751C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675A-0ED0-4AD6-AD59-B4C64237DEAD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2C-7D39-4AD1-8F36-69577269EC17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6542-A092-444A-90E0-AAC329BF42F3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4329-A774-4F11-8342-CB9FF1B0F2F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36D-B79A-45D5-9016-7BA680405F7A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17F-2335-4E30-85F9-40847094666B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301-7E7F-4806-932B-5F3C6FD4D785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DA2-2C89-45E4-A3C5-30FAE43CDEC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23C-3819-4B46-8926-7A3F7C7B424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5FC5-5C99-4921-8795-C48F1044F60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422683-69B5-4595-A780-C0AF0DEEA49F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47800"/>
          </a:xfrm>
        </p:spPr>
        <p:txBody>
          <a:bodyPr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4800" b="1" dirty="0">
                <a:latin typeface="ArabBruD" pitchFamily="2" charset="0"/>
              </a:rPr>
              <a:t>TEORI GRAPH:</a:t>
            </a:r>
            <a:br>
              <a:rPr lang="en-US" sz="4800" dirty="0">
                <a:latin typeface="ArabBruD" pitchFamily="2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VECTOR SPACES  &amp;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maTRIX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 REPR.  OF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IV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4038600"/>
            <a:ext cx="8686800" cy="4572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Vector Spaces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Matrix Repr.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Application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Cycle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524000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Observasi pada Cycle Matrix antara lain adalah:</a:t>
            </a:r>
          </a:p>
          <a:p>
            <a:pPr marL="457200" indent="-457200">
              <a:buAutoNum type="arabicPeriod"/>
            </a:pPr>
            <a:r>
              <a:rPr lang="en-US" b="1">
                <a:latin typeface="Comic Sans MS" pitchFamily="66" charset="0"/>
              </a:rPr>
              <a:t>Kolom yg seluruhnya berisi angka 0 menunjukkan bahwa edge tsb tidak dimiliki oleh cycle manapun;</a:t>
            </a:r>
          </a:p>
          <a:p>
            <a:pPr marL="457200" indent="-457200">
              <a:buAutoNum type="arabicPeriod"/>
            </a:pPr>
            <a:r>
              <a:rPr lang="en-US" b="1">
                <a:latin typeface="Comic Sans MS" pitchFamily="66" charset="0"/>
              </a:rPr>
              <a:t>Setiap baris pada C</a:t>
            </a:r>
            <a:r>
              <a:rPr lang="en-US" b="1" baseline="-25000">
                <a:latin typeface="Comic Sans MS" pitchFamily="66" charset="0"/>
              </a:rPr>
              <a:t>G</a:t>
            </a:r>
            <a:r>
              <a:rPr lang="en-US" b="1">
                <a:latin typeface="Comic Sans MS" pitchFamily="66" charset="0"/>
              </a:rPr>
              <a:t> dapat dinyatakan sebagai cycle vector;</a:t>
            </a:r>
          </a:p>
          <a:p>
            <a:pPr marL="457200" indent="-457200">
              <a:buAutoNum type="arabicPeriod"/>
            </a:pPr>
            <a:r>
              <a:rPr lang="en-US" b="1">
                <a:latin typeface="Comic Sans MS" pitchFamily="66" charset="0"/>
              </a:rPr>
              <a:t>Jk graph G adalah disconnected dg 2 komponen g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 &amp; g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, maka circuit matrix dpt ditulis dlm blok diagonal spt berikut:</a:t>
            </a:r>
          </a:p>
          <a:p>
            <a:pPr marL="457200" indent="-457200"/>
            <a:endParaRPr lang="en-US" b="1">
              <a:latin typeface="Comic Sans MS" pitchFamily="66" charset="0"/>
            </a:endParaRPr>
          </a:p>
          <a:p>
            <a:pPr marL="457200" indent="-457200"/>
            <a:r>
              <a:rPr lang="en-US" b="1">
                <a:latin typeface="Comic Sans MS" pitchFamily="66" charset="0"/>
              </a:rPr>
              <a:t>				   C(g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)		0</a:t>
            </a:r>
          </a:p>
          <a:p>
            <a:pPr marL="457200" indent="-457200"/>
            <a:r>
              <a:rPr lang="en-US" b="1">
                <a:latin typeface="Comic Sans MS" pitchFamily="66" charset="0"/>
              </a:rPr>
              <a:t>			 C</a:t>
            </a:r>
            <a:r>
              <a:rPr lang="en-US" b="1" baseline="-25000">
                <a:latin typeface="Comic Sans MS" pitchFamily="66" charset="0"/>
              </a:rPr>
              <a:t>G</a:t>
            </a:r>
            <a:r>
              <a:rPr lang="en-US" b="1">
                <a:latin typeface="Comic Sans MS" pitchFamily="66" charset="0"/>
              </a:rPr>
              <a:t>  =    -------------</a:t>
            </a:r>
          </a:p>
          <a:p>
            <a:pPr marL="457200" indent="-457200"/>
            <a:r>
              <a:rPr lang="en-US" b="1">
                <a:latin typeface="Comic Sans MS" pitchFamily="66" charset="0"/>
              </a:rPr>
              <a:t>				     0	       C(g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)</a:t>
            </a:r>
          </a:p>
          <a:p>
            <a:pPr marL="457200" indent="-457200"/>
            <a:r>
              <a:rPr lang="en-US" b="1">
                <a:latin typeface="Comic Sans MS" pitchFamily="66" charset="0"/>
              </a:rPr>
              <a:t>	</a:t>
            </a:r>
          </a:p>
          <a:p>
            <a:pPr marL="457200" indent="-457200"/>
            <a:r>
              <a:rPr lang="en-US" b="1">
                <a:latin typeface="Comic Sans MS" pitchFamily="66" charset="0"/>
              </a:rPr>
              <a:t>	matriks di atas menunjukkan bahwa tidak ada edge di g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 yg berinsiden dg edge di g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.</a:t>
            </a:r>
          </a:p>
          <a:p>
            <a:pPr marL="457200" indent="-457200"/>
            <a:endParaRPr lang="en-US" b="1">
              <a:latin typeface="Comic Sans MS" pitchFamily="66" charset="0"/>
            </a:endParaRPr>
          </a:p>
          <a:p>
            <a:pPr marL="457200" indent="-457200"/>
            <a:r>
              <a:rPr lang="en-US" b="1">
                <a:latin typeface="Comic Sans MS" pitchFamily="66" charset="0"/>
              </a:rPr>
              <a:t>4.  Permutasi sebarang baris atau kolom pd incident matrix hanya berpengaruh pd re-labelling vertex atau edge saja;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3048000" y="3124200"/>
            <a:ext cx="152400" cy="914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5257800" y="3124200"/>
            <a:ext cx="152400" cy="9906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810794" y="3580606"/>
            <a:ext cx="1066006" cy="7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Fundamental Cycle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3352800"/>
            <a:ext cx="4724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          e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3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6</a:t>
            </a:r>
            <a:r>
              <a:rPr lang="en-US" b="1">
                <a:latin typeface="Comic Sans MS" pitchFamily="66" charset="0"/>
              </a:rPr>
              <a:t>     e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4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5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7</a:t>
            </a:r>
          </a:p>
          <a:p>
            <a:endParaRPr lang="en-US" b="1" baseline="-25000">
              <a:latin typeface="Comic Sans MS" pitchFamily="66" charset="0"/>
            </a:endParaRPr>
          </a:p>
          <a:p>
            <a:r>
              <a:rPr lang="en-US" b="1">
                <a:latin typeface="Comic Sans MS" pitchFamily="66" charset="0"/>
              </a:rPr>
              <a:t>          1    0    0      1    1   0    1</a:t>
            </a:r>
          </a:p>
          <a:p>
            <a:r>
              <a:rPr lang="en-US" b="1">
                <a:latin typeface="Comic Sans MS" pitchFamily="66" charset="0"/>
              </a:rPr>
              <a:t>F</a:t>
            </a:r>
            <a:r>
              <a:rPr lang="en-US" b="1" baseline="-25000">
                <a:latin typeface="Comic Sans MS" pitchFamily="66" charset="0"/>
              </a:rPr>
              <a:t>G</a:t>
            </a:r>
            <a:r>
              <a:rPr lang="en-US" b="1">
                <a:latin typeface="Comic Sans MS" pitchFamily="66" charset="0"/>
              </a:rPr>
              <a:t>  =    0    1    0      0    1   0    1</a:t>
            </a:r>
          </a:p>
          <a:p>
            <a:r>
              <a:rPr lang="en-US" b="1">
                <a:latin typeface="Comic Sans MS" pitchFamily="66" charset="0"/>
              </a:rPr>
              <a:t>          0    0    1      0    0   1    1	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5105400" y="3810000"/>
            <a:ext cx="45719" cy="914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8915400" y="3810000"/>
            <a:ext cx="45719" cy="9144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13716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Himpunan fundamental/basic cycles yg berasosiasi dg spanning tree pd sebuah connected graph bersifat independen pd graph tsb.</a:t>
            </a:r>
          </a:p>
          <a:p>
            <a:r>
              <a:rPr lang="en-US" sz="2000" b="1">
                <a:latin typeface="Comic Sans MS" pitchFamily="66" charset="0"/>
              </a:rPr>
              <a:t>Submatriks dimana semua barisnya berkorespondensi dg himpunan fundamental cycle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fundamental cycle matrix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 F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</a:rPr>
              <a:t>G</a:t>
            </a:r>
            <a:r>
              <a:rPr lang="en-US" sz="2000" b="1">
                <a:latin typeface="Comic Sans MS" pitchFamily="66" charset="0"/>
              </a:rPr>
              <a:t>.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134894" y="4152106"/>
            <a:ext cx="1295400" cy="158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2400" y="5458361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Atau   F</a:t>
            </a:r>
            <a:r>
              <a:rPr lang="en-US" sz="2000" b="1" baseline="-25000">
                <a:latin typeface="Comic Sans MS" pitchFamily="66" charset="0"/>
              </a:rPr>
              <a:t>G</a:t>
            </a:r>
            <a:r>
              <a:rPr lang="en-US" sz="2000" b="1">
                <a:latin typeface="Comic Sans MS" pitchFamily="66" charset="0"/>
              </a:rPr>
              <a:t> = [ I</a:t>
            </a:r>
            <a:r>
              <a:rPr lang="en-US" sz="2000" b="1" baseline="-25000">
                <a:latin typeface="Comic Sans MS" pitchFamily="66" charset="0"/>
                <a:sym typeface="Symbol"/>
              </a:rPr>
              <a:t>c</a:t>
            </a:r>
            <a:r>
              <a:rPr lang="en-US" sz="2000" b="1">
                <a:latin typeface="Comic Sans MS" pitchFamily="66" charset="0"/>
                <a:sym typeface="Symbol"/>
              </a:rPr>
              <a:t> | F</a:t>
            </a:r>
            <a:r>
              <a:rPr lang="en-US" sz="2000" b="1" baseline="-25000">
                <a:latin typeface="Comic Sans MS" pitchFamily="66" charset="0"/>
                <a:sym typeface="Symbol"/>
              </a:rPr>
              <a:t>b </a:t>
            </a:r>
            <a:r>
              <a:rPr lang="en-US" sz="2000" b="1">
                <a:latin typeface="Comic Sans MS" pitchFamily="66" charset="0"/>
                <a:sym typeface="Symbol"/>
              </a:rPr>
              <a:t>]</a:t>
            </a:r>
          </a:p>
          <a:p>
            <a:r>
              <a:rPr lang="en-US" sz="2000" b="1">
                <a:latin typeface="Comic Sans MS" pitchFamily="66" charset="0"/>
                <a:sym typeface="Symbol"/>
              </a:rPr>
              <a:t>Dimana  adalah </a:t>
            </a:r>
            <a:r>
              <a:rPr lang="en-US" sz="2000" b="1">
                <a:latin typeface="Comic Sans MS" pitchFamily="66" charset="0"/>
              </a:rPr>
              <a:t>I</a:t>
            </a:r>
            <a:r>
              <a:rPr lang="en-US" sz="2000" b="1" baseline="-25000">
                <a:latin typeface="Comic Sans MS" pitchFamily="66" charset="0"/>
                <a:sym typeface="Symbol"/>
              </a:rPr>
              <a:t>c</a:t>
            </a:r>
            <a:r>
              <a:rPr lang="en-US" sz="2000" b="1">
                <a:latin typeface="Comic Sans MS" pitchFamily="66" charset="0"/>
                <a:sym typeface="Symbol"/>
              </a:rPr>
              <a:t> submatriks identitas yg berasosiasi dg himp chord. Dan F</a:t>
            </a:r>
            <a:r>
              <a:rPr lang="en-US" sz="2000" b="1" baseline="-25000">
                <a:latin typeface="Comic Sans MS" pitchFamily="66" charset="0"/>
                <a:sym typeface="Symbol"/>
              </a:rPr>
              <a:t>b</a:t>
            </a:r>
            <a:r>
              <a:rPr lang="en-US" sz="2000" b="1">
                <a:latin typeface="Comic Sans MS" pitchFamily="66" charset="0"/>
                <a:sym typeface="Symbol"/>
              </a:rPr>
              <a:t> adalah submatriks yg berasosiasi dg himp branch.</a:t>
            </a:r>
            <a:endParaRPr lang="en-US" sz="2000" b="1"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1800"/>
            <a:ext cx="361433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Fundamental Cycle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" y="1715631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Teorema 6-1.		Jk F adalah cycle matrix dr sebuah connected </a:t>
            </a:r>
          </a:p>
          <a:p>
            <a:r>
              <a:rPr lang="en-US" sz="2000" b="1">
                <a:latin typeface="Comic Sans MS" pitchFamily="66" charset="0"/>
              </a:rPr>
              <a:t>			graph dg e edge &amp; v vertex, maka</a:t>
            </a:r>
          </a:p>
          <a:p>
            <a:r>
              <a:rPr lang="en-US" sz="2000" b="1">
                <a:latin typeface="Comic Sans MS" pitchFamily="66" charset="0"/>
              </a:rPr>
              <a:t>				rank F = </a:t>
            </a:r>
            <a:r>
              <a:rPr lang="en-US" sz="2000" b="1">
                <a:latin typeface="Comic Sans MS" pitchFamily="66" charset="0"/>
                <a:sym typeface="Symbol"/>
              </a:rPr>
              <a:t></a:t>
            </a:r>
            <a:r>
              <a:rPr lang="en-US" sz="2000" b="1" baseline="-25000">
                <a:latin typeface="Comic Sans MS" pitchFamily="66" charset="0"/>
                <a:sym typeface="Symbol"/>
              </a:rPr>
              <a:t>F</a:t>
            </a:r>
            <a:r>
              <a:rPr lang="en-US" sz="2000" b="1">
                <a:latin typeface="Comic Sans MS" pitchFamily="66" charset="0"/>
                <a:sym typeface="Symbol"/>
              </a:rPr>
              <a:t> =</a:t>
            </a:r>
            <a:r>
              <a:rPr lang="en-US" sz="2000" b="1">
                <a:latin typeface="Comic Sans MS" pitchFamily="66" charset="0"/>
              </a:rPr>
              <a:t> e – v + 1</a:t>
            </a:r>
          </a:p>
          <a:p>
            <a:endParaRPr lang="en-US" sz="2000" b="1">
              <a:latin typeface="Comic Sans MS" pitchFamily="66" charset="0"/>
            </a:endParaRPr>
          </a:p>
          <a:p>
            <a:r>
              <a:rPr lang="en-US" sz="2000" b="1">
                <a:latin typeface="Comic Sans MS" pitchFamily="66" charset="0"/>
              </a:rPr>
              <a:t>			atau jk G adalah disconnected graph dg k </a:t>
            </a:r>
          </a:p>
          <a:p>
            <a:r>
              <a:rPr lang="en-US" sz="2000" b="1">
                <a:latin typeface="Comic Sans MS" pitchFamily="66" charset="0"/>
              </a:rPr>
              <a:t>			komponen, maka</a:t>
            </a:r>
          </a:p>
          <a:p>
            <a:r>
              <a:rPr lang="en-US" sz="2000" b="1">
                <a:latin typeface="Comic Sans MS" pitchFamily="66" charset="0"/>
              </a:rPr>
              <a:t>				rank F = </a:t>
            </a:r>
            <a:r>
              <a:rPr lang="en-US" sz="2000" b="1">
                <a:latin typeface="Comic Sans MS" pitchFamily="66" charset="0"/>
                <a:sym typeface="Symbol"/>
              </a:rPr>
              <a:t></a:t>
            </a:r>
            <a:r>
              <a:rPr lang="en-US" sz="2000" b="1" baseline="-25000">
                <a:latin typeface="Comic Sans MS" pitchFamily="66" charset="0"/>
                <a:sym typeface="Symbol"/>
              </a:rPr>
              <a:t>F</a:t>
            </a:r>
            <a:r>
              <a:rPr lang="en-US" sz="2000" b="1">
                <a:latin typeface="Comic Sans MS" pitchFamily="66" charset="0"/>
              </a:rPr>
              <a:t> = e – v + 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Cut-edge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3810001"/>
            <a:ext cx="4953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            e</a:t>
            </a:r>
            <a:r>
              <a:rPr lang="en-US" b="1" baseline="-25000">
                <a:latin typeface="Comic Sans MS" pitchFamily="66" charset="0"/>
              </a:rPr>
              <a:t>1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2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3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4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5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6</a:t>
            </a:r>
            <a:r>
              <a:rPr lang="en-US" b="1">
                <a:latin typeface="Comic Sans MS" pitchFamily="66" charset="0"/>
              </a:rPr>
              <a:t>   e</a:t>
            </a:r>
            <a:r>
              <a:rPr lang="en-US" b="1" baseline="-25000">
                <a:latin typeface="Comic Sans MS" pitchFamily="66" charset="0"/>
              </a:rPr>
              <a:t>7</a:t>
            </a:r>
          </a:p>
          <a:p>
            <a:endParaRPr lang="en-US" b="1" baseline="-25000">
              <a:latin typeface="Comic Sans MS" pitchFamily="66" charset="0"/>
            </a:endParaRPr>
          </a:p>
          <a:p>
            <a:r>
              <a:rPr lang="en-US" b="1">
                <a:latin typeface="Comic Sans MS" pitchFamily="66" charset="0"/>
              </a:rPr>
              <a:t>       1    1    1    0    0    0   0    0</a:t>
            </a:r>
          </a:p>
          <a:p>
            <a:r>
              <a:rPr lang="en-US" b="1">
                <a:latin typeface="Comic Sans MS" pitchFamily="66" charset="0"/>
              </a:rPr>
              <a:t>       2    0    1    1    1    0   0    0</a:t>
            </a:r>
          </a:p>
          <a:p>
            <a:r>
              <a:rPr lang="en-US" b="1">
                <a:latin typeface="Comic Sans MS" pitchFamily="66" charset="0"/>
              </a:rPr>
              <a:t>       3    1    0    1    0    0   1    1</a:t>
            </a:r>
          </a:p>
          <a:p>
            <a:r>
              <a:rPr lang="en-US" b="1">
                <a:latin typeface="Comic Sans MS" pitchFamily="66" charset="0"/>
              </a:rPr>
              <a:t>E</a:t>
            </a:r>
            <a:r>
              <a:rPr lang="en-US" b="1" baseline="-25000">
                <a:latin typeface="Comic Sans MS" pitchFamily="66" charset="0"/>
              </a:rPr>
              <a:t>G</a:t>
            </a:r>
            <a:r>
              <a:rPr lang="en-US" b="1">
                <a:latin typeface="Comic Sans MS" pitchFamily="66" charset="0"/>
              </a:rPr>
              <a:t> =  4    0    0    0    1    1   0    1</a:t>
            </a:r>
          </a:p>
          <a:p>
            <a:r>
              <a:rPr lang="en-US" b="1">
                <a:latin typeface="Comic Sans MS" pitchFamily="66" charset="0"/>
              </a:rPr>
              <a:t>       5    0    0    0    0    1   1    0</a:t>
            </a:r>
          </a:p>
          <a:p>
            <a:r>
              <a:rPr lang="en-US" b="1">
                <a:latin typeface="Comic Sans MS" pitchFamily="66" charset="0"/>
              </a:rPr>
              <a:t>       6    1    0    1    1    0   0    0</a:t>
            </a:r>
          </a:p>
          <a:p>
            <a:r>
              <a:rPr lang="en-US" b="1">
                <a:latin typeface="Comic Sans MS" pitchFamily="66" charset="0"/>
              </a:rPr>
              <a:t>       7    0    0    0    1    0   1    1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5181600" y="4343400"/>
            <a:ext cx="76200" cy="19050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8763000" y="4343400"/>
            <a:ext cx="45719" cy="19050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12954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Cut-edge matrix </a:t>
            </a:r>
            <a:r>
              <a:rPr lang="en-US" sz="2000" b="1">
                <a:latin typeface="Comic Sans MS" pitchFamily="66" charset="0"/>
              </a:rPr>
              <a:t>berisi elemen E</a:t>
            </a:r>
            <a:r>
              <a:rPr lang="en-US" sz="2000" b="1" baseline="-25000">
                <a:latin typeface="Comic Sans MS" pitchFamily="66" charset="0"/>
              </a:rPr>
              <a:t>G</a:t>
            </a:r>
            <a:r>
              <a:rPr lang="en-US" sz="2000" b="1">
                <a:latin typeface="Comic Sans MS" pitchFamily="66" charset="0"/>
              </a:rPr>
              <a:t> = [c</a:t>
            </a:r>
            <a:r>
              <a:rPr lang="en-US" sz="2000" b="1" baseline="-25000">
                <a:latin typeface="Comic Sans MS" pitchFamily="66" charset="0"/>
              </a:rPr>
              <a:t>ij</a:t>
            </a:r>
            <a:r>
              <a:rPr lang="en-US" sz="2000" b="1">
                <a:latin typeface="Comic Sans MS" pitchFamily="66" charset="0"/>
              </a:rPr>
              <a:t>] dimana barisnya berkorespondensi dg cut-edge &amp; kolomnya berkorespondensi dg edge pd graph ybs.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572000" y="2438400"/>
            <a:ext cx="441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2000" b="1">
                <a:latin typeface="Comic Sans MS" pitchFamily="66" charset="0"/>
              </a:rPr>
              <a:t>E</a:t>
            </a:r>
            <a:r>
              <a:rPr lang="en-US" sz="2000" b="1" baseline="-25000">
                <a:latin typeface="Comic Sans MS" pitchFamily="66" charset="0"/>
              </a:rPr>
              <a:t>ij</a:t>
            </a:r>
            <a:r>
              <a:rPr lang="en-US" sz="2000" b="1">
                <a:latin typeface="Comic Sans MS" pitchFamily="66" charset="0"/>
              </a:rPr>
              <a:t> = 1	jk cut-edge ke-i </a:t>
            </a:r>
          </a:p>
          <a:p>
            <a:pPr>
              <a:tabLst>
                <a:tab pos="1260475" algn="l"/>
              </a:tabLst>
            </a:pPr>
            <a:r>
              <a:rPr lang="en-US" sz="2000" b="1">
                <a:latin typeface="Comic Sans MS" pitchFamily="66" charset="0"/>
              </a:rPr>
              <a:t>	mengandung edge j</a:t>
            </a:r>
          </a:p>
          <a:p>
            <a:pPr>
              <a:tabLst>
                <a:tab pos="1260475" algn="l"/>
              </a:tabLst>
            </a:pPr>
            <a:r>
              <a:rPr lang="en-US" sz="2000" b="1">
                <a:latin typeface="Comic Sans MS" pitchFamily="66" charset="0"/>
              </a:rPr>
              <a:t>    = 0	jk sebaliknya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Cut-edge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325701"/>
            <a:ext cx="8839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Observasi pada cut-edge matrix akan menghasilkan kesimpulan: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Spt pd incidence matrix, permutasi baris atau kolom dlm cut-edge matriks berkorespondensi dg penamaan ulang edge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&amp; cut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edge-nya;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Setiap baris pd cut-edge matrix dpt diartikan sebagai cut-set vector;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Sebuah kolom yg berisi 0 semua menunjukkan keberadaan self-loop;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Parallel edge akan menyebabkan munculnya 2 atau lebih kolom dg isi yg identik;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50292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Teorema 6-2.		Rank dari cut-edge matrix E</a:t>
            </a:r>
            <a:r>
              <a:rPr lang="en-US" sz="2000" b="1" baseline="-25000">
                <a:latin typeface="Comic Sans MS" pitchFamily="66" charset="0"/>
              </a:rPr>
              <a:t>G</a:t>
            </a:r>
            <a:r>
              <a:rPr lang="en-US" sz="2000" b="1">
                <a:latin typeface="Comic Sans MS" pitchFamily="66" charset="0"/>
              </a:rPr>
              <a:t> sama dg rank dr </a:t>
            </a:r>
          </a:p>
          <a:p>
            <a:r>
              <a:rPr lang="en-US" sz="2000" b="1">
                <a:latin typeface="Comic Sans MS" pitchFamily="66" charset="0"/>
              </a:rPr>
              <a:t>			incidence matrix A</a:t>
            </a:r>
            <a:r>
              <a:rPr lang="en-US" sz="2000" b="1" baseline="-25000">
                <a:latin typeface="Comic Sans MS" pitchFamily="66" charset="0"/>
              </a:rPr>
              <a:t>G</a:t>
            </a:r>
            <a:r>
              <a:rPr lang="en-US" sz="2000" b="1">
                <a:latin typeface="Comic Sans MS" pitchFamily="66" charset="0"/>
              </a:rPr>
              <a:t> dan sama dg rank dari </a:t>
            </a:r>
          </a:p>
          <a:p>
            <a:r>
              <a:rPr lang="en-US" sz="2000" b="1">
                <a:latin typeface="Comic Sans MS" pitchFamily="66" charset="0"/>
              </a:rPr>
              <a:t>			graph G sendiri.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Path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3048000"/>
            <a:ext cx="412099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91161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Path Matrix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pada sebuah graph G berasosiasi dg sebuah path yg unik (pasangan vertex tertentu) dalam graph tsb. Matriks ini memiliki entry P</a:t>
            </a:r>
            <a:r>
              <a:rPr lang="en-US" sz="1600" b="1" baseline="-25000">
                <a:latin typeface="Comic Sans MS" pitchFamily="66" charset="0"/>
              </a:rPr>
              <a:t>ij</a:t>
            </a:r>
            <a:r>
              <a:rPr lang="en-US" sz="1600" b="1">
                <a:latin typeface="Comic Sans MS" pitchFamily="66" charset="0"/>
              </a:rPr>
              <a:t>, dimana:</a:t>
            </a:r>
          </a:p>
          <a:p>
            <a:endParaRPr lang="en-US" sz="1600" b="1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p</a:t>
            </a:r>
            <a:r>
              <a:rPr lang="en-US" sz="1600" b="1" baseline="-25000">
                <a:latin typeface="Comic Sans MS" pitchFamily="66" charset="0"/>
              </a:rPr>
              <a:t>ij</a:t>
            </a:r>
            <a:r>
              <a:rPr lang="en-US" sz="1600" b="1">
                <a:latin typeface="Comic Sans MS" pitchFamily="66" charset="0"/>
              </a:rPr>
              <a:t>  =  1	jk path i memuat edge e</a:t>
            </a:r>
            <a:r>
              <a:rPr lang="en-US" sz="1600" b="1" baseline="-25000">
                <a:latin typeface="Comic Sans MS" pitchFamily="66" charset="0"/>
              </a:rPr>
              <a:t>j</a:t>
            </a:r>
          </a:p>
          <a:p>
            <a:r>
              <a:rPr lang="en-US" sz="1600" b="1">
                <a:latin typeface="Comic Sans MS" pitchFamily="66" charset="0"/>
              </a:rPr>
              <a:t>    =  0	jk sebaliknya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5562600" y="5105400"/>
            <a:ext cx="45719" cy="14478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8763000" y="5105400"/>
            <a:ext cx="76200" cy="14478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351306"/>
            <a:ext cx="4267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Misal utk path antara 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dg 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, maka alternatif yg muncul adalah: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(e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(e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(e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(e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(e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(e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endParaRPr lang="en-US" sz="1600" b="1">
              <a:latin typeface="Comic Sans MS" pitchFamily="66" charset="0"/>
            </a:endParaRPr>
          </a:p>
          <a:p>
            <a:endParaRPr lang="en-US" sz="1600" b="1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            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7</a:t>
            </a:r>
          </a:p>
          <a:p>
            <a:r>
              <a:rPr lang="en-US" sz="1600" b="1">
                <a:latin typeface="Comic Sans MS" pitchFamily="66" charset="0"/>
              </a:rPr>
              <a:t>       1    0    1    1    0    0   0    0</a:t>
            </a:r>
          </a:p>
          <a:p>
            <a:r>
              <a:rPr lang="en-US" sz="1600" b="1">
                <a:latin typeface="Comic Sans MS" pitchFamily="66" charset="0"/>
              </a:rPr>
              <a:t>       2    1    1    1    0    0   0    0</a:t>
            </a:r>
          </a:p>
          <a:p>
            <a:r>
              <a:rPr lang="en-US" sz="1600" b="1">
                <a:latin typeface="Comic Sans MS" pitchFamily="66" charset="0"/>
              </a:rPr>
              <a:t>P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=  3    0    0    0    0    1   1    0</a:t>
            </a:r>
          </a:p>
          <a:p>
            <a:r>
              <a:rPr lang="en-US" sz="1600" b="1">
                <a:latin typeface="Comic Sans MS" pitchFamily="66" charset="0"/>
              </a:rPr>
              <a:t>       4    0    0    0    1    0   1    0</a:t>
            </a:r>
          </a:p>
          <a:p>
            <a:r>
              <a:rPr lang="en-US" sz="1600" b="1">
                <a:latin typeface="Comic Sans MS" pitchFamily="66" charset="0"/>
              </a:rPr>
              <a:t>       5    0    1    1    1    1   0    0</a:t>
            </a:r>
          </a:p>
          <a:p>
            <a:r>
              <a:rPr lang="en-US" sz="1600" b="1">
                <a:latin typeface="Comic Sans MS" pitchFamily="66" charset="0"/>
              </a:rPr>
              <a:t>       6    0    1    1    1    1   0    0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Path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19297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Observasi pada path matrix akan menghasilkan kesimpulan: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Kolom yg berisi 0 semua mengindikasikan terdapat edge yg tidak dimiliki oleh path manapun;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Kolom yg berisi 1 semua mengindikasikan terdapat edge yg ada dalam semua path;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Tidak akan ada baris yg berisi 0 semua;</a:t>
            </a:r>
          </a:p>
          <a:p>
            <a:pPr marL="342900" indent="-342900">
              <a:buAutoNum type="arabicPeriod"/>
            </a:pPr>
            <a:r>
              <a:rPr lang="en-US" sz="2000" b="1">
                <a:latin typeface="Comic Sans MS" pitchFamily="66" charset="0"/>
              </a:rPr>
              <a:t>Ring sum utk sebarang baris pada path matrix akan menghasilkan satu atau lebih cycle yg edge-disjoint.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Adjacent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4191000" cy="24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24400" y="3060918"/>
            <a:ext cx="4419600" cy="198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sz="1600" b="1">
                <a:latin typeface="Comic Sans MS" pitchFamily="66" charset="0"/>
              </a:rPr>
              <a:t>		   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v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v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v</a:t>
            </a:r>
            <a:r>
              <a:rPr lang="en-US" sz="1600" b="1" baseline="-25000">
                <a:latin typeface="Comic Sans MS" pitchFamily="66" charset="0"/>
              </a:rPr>
              <a:t>6</a:t>
            </a:r>
          </a:p>
          <a:p>
            <a:pPr marL="236538" indent="-236538"/>
            <a:endParaRPr lang="en-US" sz="1600" b="1" baseline="-25000">
              <a:latin typeface="Comic Sans MS" pitchFamily="66" charset="0"/>
            </a:endParaRP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 0    1    2   0    0    0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 1    1    0   1    0    0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A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=  v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 2    0    0   1    0    0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 0    1    1   0    1    0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 0    0    0   1    0    0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 0    0    0   0    0    0</a:t>
            </a:r>
          </a:p>
        </p:txBody>
      </p:sp>
      <p:sp>
        <p:nvSpPr>
          <p:cNvPr id="11" name="Right Bracket 10"/>
          <p:cNvSpPr/>
          <p:nvPr/>
        </p:nvSpPr>
        <p:spPr>
          <a:xfrm>
            <a:off x="8534400" y="3505200"/>
            <a:ext cx="45719" cy="14478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5791200" y="3505200"/>
            <a:ext cx="76200" cy="14478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1524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FF0000"/>
                </a:solidFill>
                <a:latin typeface="Comic Sans MS" pitchFamily="66" charset="0"/>
              </a:rPr>
              <a:t>Adjacent Matrix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>
                <a:latin typeface="Comic Sans MS" pitchFamily="66" charset="0"/>
              </a:rPr>
              <a:t>pada sebuah graph G akan memiliki entry A</a:t>
            </a:r>
            <a:r>
              <a:rPr lang="en-US" b="1" baseline="-25000">
                <a:latin typeface="Comic Sans MS" pitchFamily="66" charset="0"/>
              </a:rPr>
              <a:t>ij</a:t>
            </a:r>
            <a:r>
              <a:rPr lang="en-US" b="1">
                <a:latin typeface="Comic Sans MS" pitchFamily="66" charset="0"/>
              </a:rPr>
              <a:t>, yaitu jumlah edge yang menghubungkan vertex v</a:t>
            </a:r>
            <a:r>
              <a:rPr lang="en-US" b="1" baseline="-25000"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 dan v</a:t>
            </a:r>
            <a:r>
              <a:rPr lang="en-US" b="1" baseline="-25000">
                <a:latin typeface="Comic Sans MS" pitchFamily="66" charset="0"/>
              </a:rPr>
              <a:t>j</a:t>
            </a:r>
            <a:r>
              <a:rPr lang="en-US" b="1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Adjacent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19297"/>
            <a:ext cx="8839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Observasi pada adjacent matrix akan menghasilkan kesimpulan: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Semua entri pd diagonal utama adjacent matrix akan berisi 0 jika tidak terdapat self-loop;</a:t>
            </a:r>
          </a:p>
          <a:p>
            <a:pPr marL="342900" indent="-342900">
              <a:buAutoNum type="arabicPeriod"/>
            </a:pPr>
            <a:r>
              <a:rPr lang="en-US" sz="1600" b="1">
                <a:latin typeface="Comic Sans MS" pitchFamily="66" charset="0"/>
              </a:rPr>
              <a:t>Untuk graph yg tidak memiliki cycle (loop atau parallel edges), maka derajat setiap vertex dapat diperoleh dr penjumlahan entri pd baris/kolom yg bersesuaian dg vertex tsb;</a:t>
            </a:r>
          </a:p>
          <a:p>
            <a:pPr marL="346075" indent="-346075">
              <a:buAutoNum type="arabicPeriod"/>
            </a:pPr>
            <a:r>
              <a:rPr lang="en-US" sz="1600" b="1">
                <a:latin typeface="Comic Sans MS" pitchFamily="66" charset="0"/>
              </a:rPr>
              <a:t>Jk graph G adalah disconnected dg 2 komponen g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&amp; g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, maka adjacent matrix dpt ditulis dlm blok diagonal spt berikut:</a:t>
            </a:r>
          </a:p>
          <a:p>
            <a:pPr marL="457200" indent="-457200"/>
            <a:endParaRPr lang="en-US" sz="1600" b="1">
              <a:latin typeface="Comic Sans MS" pitchFamily="66" charset="0"/>
            </a:endParaRPr>
          </a:p>
          <a:p>
            <a:pPr marL="457200" indent="-457200"/>
            <a:r>
              <a:rPr lang="en-US" sz="1600" b="1">
                <a:latin typeface="Comic Sans MS" pitchFamily="66" charset="0"/>
              </a:rPr>
              <a:t>				  A(g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)       0</a:t>
            </a:r>
          </a:p>
          <a:p>
            <a:pPr marL="457200" indent="-457200"/>
            <a:r>
              <a:rPr lang="en-US" sz="1600" b="1">
                <a:latin typeface="Comic Sans MS" pitchFamily="66" charset="0"/>
              </a:rPr>
              <a:t>			 A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 =    -------------</a:t>
            </a:r>
          </a:p>
          <a:p>
            <a:pPr marL="457200" indent="-457200"/>
            <a:r>
              <a:rPr lang="en-US" sz="1600" b="1">
                <a:latin typeface="Comic Sans MS" pitchFamily="66" charset="0"/>
              </a:rPr>
              <a:t>				    0	   A(g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)</a:t>
            </a:r>
          </a:p>
          <a:p>
            <a:pPr marL="457200" indent="-457200"/>
            <a:r>
              <a:rPr lang="en-US" sz="1600" b="1">
                <a:latin typeface="Comic Sans MS" pitchFamily="66" charset="0"/>
              </a:rPr>
              <a:t>	</a:t>
            </a:r>
          </a:p>
          <a:p>
            <a:pPr marL="457200" indent="-457200"/>
            <a:r>
              <a:rPr lang="en-US" sz="1600" b="1">
                <a:latin typeface="Comic Sans MS" pitchFamily="66" charset="0"/>
              </a:rPr>
              <a:t>	dimana A(g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) adalah adjacent matriks utk komponen g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&amp; A(g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) adalah adjacent matrix utk komponen g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600" b="1">
              <a:latin typeface="Comic Sans MS" pitchFamily="66" charset="0"/>
            </a:endParaRPr>
          </a:p>
          <a:p>
            <a:pPr marL="342900" indent="-342900">
              <a:buAutoNum type="arabicPeriod"/>
            </a:pPr>
            <a:endParaRPr lang="en-US" sz="1600" b="1">
              <a:latin typeface="Comic Sans MS" pitchFamily="66" charset="0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4800600" y="3733800"/>
            <a:ext cx="45719" cy="7620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2895600" y="3733800"/>
            <a:ext cx="45719" cy="762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467497" y="4152503"/>
            <a:ext cx="838200" cy="79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tion Button: Back or Previous 9">
            <a:hlinkClick r:id="rId2" action="ppaction://hlinksldjump" highlightClick="1"/>
          </p:cNvPr>
          <p:cNvSpPr/>
          <p:nvPr/>
        </p:nvSpPr>
        <p:spPr>
          <a:xfrm>
            <a:off x="8458200" y="5334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TUGAS MINGGUAN</a:t>
            </a:r>
            <a:endParaRPr lang="en-US" sz="3200" b="1" cap="none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321475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Misalkan anda diberi sebuah kotak yang berisi switching network, dimana di dalamnya terdapat 8 switch a, b, c, d, e, f, g, dan h. switch tsb dapat dinyalakan (ON) atau dimatikan (OFF) dari luar kotak.</a:t>
            </a:r>
          </a:p>
          <a:p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Pertanyaannya adalah bagaimana anda dapat mengetahui bentuk koneksi switch</a:t>
            </a:r>
            <a:r>
              <a:rPr lang="en-US" b="1" baseline="3000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  di dalam kotak tanpa anda harus membukanya?</a:t>
            </a:r>
          </a:p>
          <a:p>
            <a:r>
              <a:rPr lang="en-US" b="1">
                <a:latin typeface="Comic Sans MS" pitchFamily="66" charset="0"/>
              </a:rPr>
              <a:t>Cara yang dapat anda lakukan adalah mencoba menghubungkan switch tsb dg sebuah lampu, batere, &amp; switch tambahan di luar kotak.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771900"/>
            <a:ext cx="4800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0" y="3733800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Dari percobaan yang telah dilakukan, ternyata diperoleh 8 kombinasi yang dapat menyalakan lampu:</a:t>
            </a:r>
          </a:p>
          <a:p>
            <a:r>
              <a:rPr lang="en-US" b="1">
                <a:latin typeface="Comic Sans MS" pitchFamily="66" charset="0"/>
              </a:rPr>
              <a:t>(a, b, f, h, k)	(e, f, h, k)</a:t>
            </a:r>
          </a:p>
          <a:p>
            <a:r>
              <a:rPr lang="en-US" b="1">
                <a:latin typeface="Comic Sans MS" pitchFamily="66" charset="0"/>
              </a:rPr>
              <a:t>(a, b, g, k)	(b, c, e, h, k)</a:t>
            </a:r>
          </a:p>
          <a:p>
            <a:r>
              <a:rPr lang="en-US" b="1">
                <a:latin typeface="Comic Sans MS" pitchFamily="66" charset="0"/>
              </a:rPr>
              <a:t>(a, e, f, g, k)	(c, g, k)</a:t>
            </a:r>
          </a:p>
          <a:p>
            <a:r>
              <a:rPr lang="en-US" b="1">
                <a:latin typeface="Comic Sans MS" pitchFamily="66" charset="0"/>
              </a:rPr>
              <a:t>(a, e, h, k)	(d, 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Vector spaces of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220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Sebuah graph yg memiliki v vertex &amp; e edge dpt dinyatakan sebagai e-tuple:</a:t>
            </a: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		X = (x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, x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, …, x</a:t>
            </a:r>
            <a:r>
              <a:rPr lang="en-US" sz="2000" b="1" baseline="-25000">
                <a:latin typeface="Comic Sans MS" pitchFamily="66" charset="0"/>
              </a:rPr>
              <a:t>e</a:t>
            </a:r>
            <a:r>
              <a:rPr lang="en-US" sz="2000" b="1">
                <a:latin typeface="Comic Sans MS" pitchFamily="66" charset="0"/>
              </a:rPr>
              <a:t>)</a:t>
            </a:r>
          </a:p>
          <a:p>
            <a:pPr marL="0" indent="0">
              <a:buNone/>
            </a:pPr>
            <a:endParaRPr lang="en-US" sz="2000" b="1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x</a:t>
            </a:r>
            <a:r>
              <a:rPr lang="en-US" sz="2000" b="1" baseline="-25000">
                <a:latin typeface="Comic Sans MS" pitchFamily="66" charset="0"/>
              </a:rPr>
              <a:t>i</a:t>
            </a:r>
            <a:r>
              <a:rPr lang="en-US" sz="2000" b="1">
                <a:latin typeface="Comic Sans MS" pitchFamily="66" charset="0"/>
              </a:rPr>
              <a:t> hanya bernilai </a:t>
            </a:r>
            <a:r>
              <a:rPr lang="en-US" sz="2000" b="1" u="sng">
                <a:latin typeface="Comic Sans MS" pitchFamily="66" charset="0"/>
              </a:rPr>
              <a:t>0 atau 1</a:t>
            </a:r>
            <a:r>
              <a:rPr lang="en-US" sz="2000" b="1">
                <a:latin typeface="Comic Sans MS" pitchFamily="66" charset="0"/>
              </a:rPr>
              <a:t>, dimana	x</a:t>
            </a:r>
            <a:r>
              <a:rPr lang="en-US" sz="2000" b="1" baseline="-25000">
                <a:latin typeface="Comic Sans MS" pitchFamily="66" charset="0"/>
              </a:rPr>
              <a:t>i</a:t>
            </a:r>
            <a:r>
              <a:rPr lang="en-US" sz="2000" b="1">
                <a:latin typeface="Comic Sans MS" pitchFamily="66" charset="0"/>
              </a:rPr>
              <a:t> = 1	jk e</a:t>
            </a:r>
            <a:r>
              <a:rPr lang="en-US" sz="2000" b="1" baseline="-25000">
                <a:latin typeface="Comic Sans MS" pitchFamily="66" charset="0"/>
              </a:rPr>
              <a:t>i</a:t>
            </a:r>
            <a:r>
              <a:rPr lang="en-US" sz="2000" b="1">
                <a:latin typeface="Comic Sans MS" pitchFamily="66" charset="0"/>
              </a:rPr>
              <a:t> ada dlm g, dan</a:t>
            </a: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		   			   = 0	jk sebaliknya</a:t>
            </a:r>
          </a:p>
          <a:p>
            <a:pPr>
              <a:buAutoNum type="arabicPeriod"/>
            </a:pPr>
            <a:endParaRPr lang="en-US" sz="2000" b="1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 rot="10800000">
            <a:off x="457199" y="4038599"/>
            <a:ext cx="8305799" cy="1066801"/>
          </a:xfrm>
          <a:prstGeom prst="wedgeRoundRectCallout">
            <a:avLst>
              <a:gd name="adj1" fmla="val 18846"/>
              <a:gd name="adj2" fmla="val 1277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1148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mic Sans MS" pitchFamily="66" charset="0"/>
              </a:rPr>
              <a:t>Karena graph memang hanya dapat direpresentasikan melalui 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GF(2)</a:t>
            </a:r>
            <a:r>
              <a:rPr lang="en-US">
                <a:latin typeface="Comic Sans MS" pitchFamily="66" charset="0"/>
              </a:rPr>
              <a:t>, </a:t>
            </a:r>
            <a:r>
              <a:rPr lang="en-US" b="1" u="sng">
                <a:latin typeface="Comic Sans MS" pitchFamily="66" charset="0"/>
              </a:rPr>
              <a:t>Galois Field modulo 2</a:t>
            </a:r>
            <a:r>
              <a:rPr lang="en-US">
                <a:latin typeface="Comic Sans MS" pitchFamily="66" charset="0"/>
              </a:rPr>
              <a:t>. Yg berarti angka dlm tuple hanya dapat bernilai 0 atau 1 saja.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5334000"/>
            <a:ext cx="86106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Sehingga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sebuah graph yg memiliki e edge akan ternyatakan sebagai e-tuple yg berisi kombinasi angka 0 &amp; 1. dan jumlah tuple maksimal adalah 2</a:t>
            </a:r>
            <a:r>
              <a:rPr kumimoji="0" lang="en-US" sz="2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Vector spaces of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4191000"/>
            <a:ext cx="8610600" cy="1295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G di atas memiliki 5 edge, mk dlm euclidian space dg 5-tuple, graph tsb memiliki 2</a:t>
            </a:r>
            <a:r>
              <a:rPr kumimoji="0" lang="en-US" sz="2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atau 32 kemungkinan tuple. Mulai dr zero vector atau null graph (0,0,0,0,0) hingga (1,1,1,1,1) atau G sendiri.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371599"/>
            <a:ext cx="5638800" cy="248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304800" y="5486400"/>
            <a:ext cx="86106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Sbg contoh subgraph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dinyatakan sebagai (1,0,1,0,1) &amp;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sebagai (0,1,1,1,0).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Vector spaces of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295400"/>
            <a:ext cx="87630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GF(2) pd graph bersifat tertutup thd operasi ring-sum. Sehingga operasi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tsb pd sebuah graph G akan menghasilkan subgraph atau graph G sendiri.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5181600" y="2895600"/>
            <a:ext cx="3733800" cy="2667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= {e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e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e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atau (1,0,1,0,1)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&amp;  g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 = {e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, 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3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, 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4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 (0,1,1,1,0)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Maka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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2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=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(1,1,0,1,1)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 baseline="0">
                <a:solidFill>
                  <a:schemeClr val="tx2"/>
                </a:solidFill>
                <a:latin typeface="Comic Sans MS" pitchFamily="66" charset="0"/>
                <a:sym typeface="Symbol"/>
              </a:rPr>
              <a:t>Atau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 {e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  <a:sym typeface="Symbol"/>
              </a:rPr>
              <a:t>1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,e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,e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  <a:sym typeface="Symbol"/>
              </a:rPr>
              <a:t>4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,e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  <a:sym typeface="Symbol"/>
              </a:rPr>
              <a:t>5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}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>
          <a:xfrm>
            <a:off x="8534400" y="4572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438400"/>
            <a:ext cx="4495800" cy="413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6152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MATRIX REPRESENTATION OF GRAPH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4038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Comic Sans MS" pitchFamily="66" charset="0"/>
              </a:rPr>
              <a:t>G = {V, E, </a:t>
            </a:r>
            <a:r>
              <a:rPr lang="en-US" sz="2400" b="1">
                <a:latin typeface="Comic Sans MS" pitchFamily="66" charset="0"/>
                <a:sym typeface="Symbol"/>
              </a:rPr>
              <a:t>}</a:t>
            </a:r>
          </a:p>
          <a:p>
            <a:pPr marL="0" indent="0">
              <a:buNone/>
            </a:pPr>
            <a:r>
              <a:rPr lang="en-US" sz="2400" b="1">
                <a:latin typeface="Comic Sans MS" pitchFamily="66" charset="0"/>
                <a:sym typeface="Symbol"/>
              </a:rPr>
              <a:t>V = {a, b, c, d, e}</a:t>
            </a:r>
          </a:p>
          <a:p>
            <a:pPr marL="0" indent="0">
              <a:buNone/>
            </a:pPr>
            <a:r>
              <a:rPr lang="en-US" sz="2400" b="1">
                <a:latin typeface="Comic Sans MS" pitchFamily="66" charset="0"/>
                <a:sym typeface="Symbol"/>
              </a:rPr>
              <a:t>E = 1, 2, 3, 4, 5, 6, 7}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mic Sans MS" pitchFamily="66" charset="0"/>
                <a:sym typeface="Symbol"/>
              </a:rPr>
              <a:t>(G) = { </a:t>
            </a:r>
            <a:r>
              <a:rPr lang="en-US" sz="1600" b="1">
                <a:latin typeface="Comic Sans MS" pitchFamily="66" charset="0"/>
                <a:sym typeface="Symbol"/>
              </a:rPr>
              <a:t>G(1) = (a,c),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mic Sans MS" pitchFamily="66" charset="0"/>
                <a:sym typeface="Symbol"/>
              </a:rPr>
              <a:t>    	     G(2) = (c,d),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mic Sans MS" pitchFamily="66" charset="0"/>
                <a:sym typeface="Symbol"/>
              </a:rPr>
              <a:t>               G(3) = (a,d),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mic Sans MS" pitchFamily="66" charset="0"/>
                <a:sym typeface="Symbol"/>
              </a:rPr>
              <a:t>	     G(4) = (a,b),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mic Sans MS" pitchFamily="66" charset="0"/>
                <a:sym typeface="Symbol"/>
              </a:rPr>
              <a:t>	     G(5) = (b,d),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mic Sans MS" pitchFamily="66" charset="0"/>
                <a:sym typeface="Symbol"/>
              </a:rPr>
              <a:t>	     G(6) = (d,e),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mic Sans MS" pitchFamily="66" charset="0"/>
                <a:sym typeface="Symbol"/>
              </a:rPr>
              <a:t>                G(7) = (b,e) </a:t>
            </a:r>
            <a:r>
              <a:rPr lang="en-US" sz="2400" b="1">
                <a:latin typeface="Comic Sans MS" pitchFamily="66" charset="0"/>
                <a:sym typeface="Symbol"/>
              </a:rPr>
              <a:t>}</a:t>
            </a:r>
          </a:p>
          <a:p>
            <a:pPr marL="0" indent="0">
              <a:buNone/>
            </a:pPr>
            <a:endParaRPr lang="en-US" sz="2400" b="1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57200" y="5181600"/>
            <a:ext cx="82296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Combinatorial Abstract      vs      Geometric Representation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799" y="2286000"/>
            <a:ext cx="425591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MATRIX REPRESENTATION OF GRAPH</a:t>
            </a:r>
            <a:endParaRPr lang="en-US" sz="3200" dirty="0">
              <a:latin typeface="ArabBruD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04800" y="1447800"/>
            <a:ext cx="86106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Sebuah graph memang lazim dinyatakan melalui representasi kombinatorik atau geometrik/piktorial.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Namun untuk kebutuhan komputasi, alternatif paling tepat adalah melalui representasi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matriks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. Selain karena mudah dimanipulasi, hasil komputasi matriks dapat langsung diterima (dari sudut pandang aljabar) sebagai pemecahan masalah yang diinisialisasi melalui graph.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Dalam banyak aplikasi pemodelan graph, seperti analisa jaringan atau riset operasi, bentuk matriks merupakan jalan natural untuk mengekspresikan sebuah masalah.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Incidence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4191000" cy="24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3910707"/>
            <a:ext cx="84582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Incidence Matrix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pada sebuah graph G akan memiliki entry I</a:t>
            </a:r>
            <a:r>
              <a:rPr lang="en-US" sz="1600" b="1" baseline="-25000">
                <a:latin typeface="Comic Sans MS" pitchFamily="66" charset="0"/>
              </a:rPr>
              <a:t>ij</a:t>
            </a:r>
            <a:r>
              <a:rPr lang="en-US" sz="1600" b="1">
                <a:latin typeface="Comic Sans MS" pitchFamily="66" charset="0"/>
              </a:rPr>
              <a:t>, yaitu jumlah insiden antara vertex v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dengan edge e</a:t>
            </a:r>
            <a:r>
              <a:rPr lang="en-US" sz="1600" b="1" baseline="-25000">
                <a:latin typeface="Comic Sans MS" pitchFamily="66" charset="0"/>
              </a:rPr>
              <a:t>j</a:t>
            </a:r>
          </a:p>
          <a:p>
            <a:r>
              <a:rPr lang="en-US" sz="1600" b="1">
                <a:latin typeface="Comic Sans MS" pitchFamily="66" charset="0"/>
              </a:rPr>
              <a:t> </a:t>
            </a:r>
          </a:p>
          <a:p>
            <a:r>
              <a:rPr lang="en-US" sz="1600" b="1">
                <a:latin typeface="Comic Sans MS" pitchFamily="66" charset="0"/>
              </a:rPr>
              <a:t>	  		      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7</a:t>
            </a:r>
          </a:p>
          <a:p>
            <a:endParaRPr lang="en-US" sz="1600" b="1" baseline="-25000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      			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 0    0    1    1    1   0    0</a:t>
            </a:r>
          </a:p>
          <a:p>
            <a:r>
              <a:rPr lang="en-US" sz="1600" b="1">
                <a:latin typeface="Comic Sans MS" pitchFamily="66" charset="0"/>
              </a:rPr>
              <a:t>      			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 2    1    1    0    0   0    0</a:t>
            </a:r>
          </a:p>
          <a:p>
            <a:r>
              <a:rPr lang="en-US" sz="1600" b="1">
                <a:latin typeface="Comic Sans MS" pitchFamily="66" charset="0"/>
              </a:rPr>
              <a:t>		I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  =    v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 0    0    0    1    1   1    0</a:t>
            </a:r>
          </a:p>
          <a:p>
            <a:r>
              <a:rPr lang="en-US" sz="1600" b="1">
                <a:latin typeface="Comic Sans MS" pitchFamily="66" charset="0"/>
              </a:rPr>
              <a:t>      			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 0    1    0    0    0   1    1</a:t>
            </a:r>
          </a:p>
          <a:p>
            <a:r>
              <a:rPr lang="en-US" sz="1600" b="1">
                <a:latin typeface="Comic Sans MS" pitchFamily="66" charset="0"/>
              </a:rPr>
              <a:t>      			v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 0    0    0    0    0   0    1</a:t>
            </a:r>
          </a:p>
          <a:p>
            <a:r>
              <a:rPr lang="en-US" sz="1600" b="1">
                <a:latin typeface="Comic Sans MS" pitchFamily="66" charset="0"/>
              </a:rPr>
              <a:t>      			v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 0    0    0    0    0   0    0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3429000" y="5105400"/>
            <a:ext cx="76200" cy="1524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6705600" y="5105400"/>
            <a:ext cx="76200" cy="14478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Incidence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2192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Observasi pada Incident Matrix antara lain adalah:</a:t>
            </a:r>
          </a:p>
          <a:p>
            <a:pPr marL="457200" indent="-457200">
              <a:buAutoNum type="arabicPeriod"/>
            </a:pPr>
            <a:r>
              <a:rPr lang="en-US" sz="2000" b="1">
                <a:latin typeface="Comic Sans MS" pitchFamily="66" charset="0"/>
              </a:rPr>
              <a:t>Jumlah angka 1 pd setiap baris = derajat vertex yg berasosiasi;</a:t>
            </a:r>
          </a:p>
          <a:p>
            <a:pPr marL="457200" indent="-457200">
              <a:buAutoNum type="arabicPeriod"/>
            </a:pPr>
            <a:r>
              <a:rPr lang="en-US" sz="2000" b="1">
                <a:latin typeface="Comic Sans MS" pitchFamily="66" charset="0"/>
              </a:rPr>
              <a:t>Baris yg seluruhnya berisi angka 0 menunjukkan isolated vertex;</a:t>
            </a:r>
          </a:p>
          <a:p>
            <a:pPr marL="457200" indent="-457200">
              <a:buAutoNum type="arabicPeriod"/>
            </a:pPr>
            <a:r>
              <a:rPr lang="en-US" sz="2000" b="1">
                <a:latin typeface="Comic Sans MS" pitchFamily="66" charset="0"/>
              </a:rPr>
              <a:t>2 kolom yg memiliki susunan angka identik menunjukkan adanya parallel edge;</a:t>
            </a:r>
          </a:p>
          <a:p>
            <a:pPr marL="457200" indent="-457200">
              <a:buAutoNum type="arabicPeriod"/>
            </a:pPr>
            <a:r>
              <a:rPr lang="en-US" sz="2000" b="1">
                <a:latin typeface="Comic Sans MS" pitchFamily="66" charset="0"/>
              </a:rPr>
              <a:t>Jk graph G adalah disconnected dg 2 komponen g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&amp; g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, maka incident matrix dpt ditulis dlm blok diagonal spt berikut:</a:t>
            </a:r>
          </a:p>
          <a:p>
            <a:pPr marL="457200" indent="-457200"/>
            <a:endParaRPr lang="en-US" sz="2000" b="1">
              <a:latin typeface="Comic Sans MS" pitchFamily="66" charset="0"/>
            </a:endParaRPr>
          </a:p>
          <a:p>
            <a:pPr marL="457200" indent="-457200"/>
            <a:r>
              <a:rPr lang="en-US" sz="2000" b="1">
                <a:latin typeface="Comic Sans MS" pitchFamily="66" charset="0"/>
              </a:rPr>
              <a:t>				   I(g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)		0</a:t>
            </a:r>
          </a:p>
          <a:p>
            <a:pPr marL="457200" indent="-457200"/>
            <a:r>
              <a:rPr lang="en-US" sz="2000" b="1">
                <a:latin typeface="Comic Sans MS" pitchFamily="66" charset="0"/>
              </a:rPr>
              <a:t>			 I</a:t>
            </a:r>
            <a:r>
              <a:rPr lang="en-US" sz="2000" b="1" baseline="-25000">
                <a:latin typeface="Comic Sans MS" pitchFamily="66" charset="0"/>
              </a:rPr>
              <a:t>G</a:t>
            </a:r>
            <a:r>
              <a:rPr lang="en-US" sz="2000" b="1">
                <a:latin typeface="Comic Sans MS" pitchFamily="66" charset="0"/>
              </a:rPr>
              <a:t>  =    -------------</a:t>
            </a:r>
          </a:p>
          <a:p>
            <a:pPr marL="457200" indent="-457200"/>
            <a:r>
              <a:rPr lang="en-US" sz="2000" b="1">
                <a:latin typeface="Comic Sans MS" pitchFamily="66" charset="0"/>
              </a:rPr>
              <a:t>				     0	       I(g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)</a:t>
            </a:r>
          </a:p>
          <a:p>
            <a:pPr marL="457200" indent="-457200"/>
            <a:r>
              <a:rPr lang="en-US" sz="2000" b="1">
                <a:latin typeface="Comic Sans MS" pitchFamily="66" charset="0"/>
              </a:rPr>
              <a:t>	</a:t>
            </a:r>
          </a:p>
          <a:p>
            <a:pPr marL="457200" indent="-457200"/>
            <a:r>
              <a:rPr lang="en-US" sz="2000" b="1">
                <a:latin typeface="Comic Sans MS" pitchFamily="66" charset="0"/>
              </a:rPr>
              <a:t>	matriks di atas menunjukkan bahwa tidak ada edge di g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yg berinsiden dg edge di g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.</a:t>
            </a:r>
          </a:p>
          <a:p>
            <a:pPr marL="457200" indent="-457200"/>
            <a:endParaRPr lang="en-US" sz="2000" b="1">
              <a:latin typeface="Comic Sans MS" pitchFamily="66" charset="0"/>
            </a:endParaRPr>
          </a:p>
          <a:p>
            <a:pPr marL="457200" indent="-457200">
              <a:buAutoNum type="arabicPeriod" startAt="5"/>
            </a:pPr>
            <a:r>
              <a:rPr lang="en-US" sz="2000" b="1">
                <a:latin typeface="Comic Sans MS" pitchFamily="66" charset="0"/>
              </a:rPr>
              <a:t>Permutasi sebarang baris atau kolom pd incident matrix hanya berpengaruh pd re-labelling vertex atau edge saja.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3124200" y="3733800"/>
            <a:ext cx="152400" cy="914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5334000" y="3733800"/>
            <a:ext cx="228600" cy="9906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3810794" y="4267200"/>
            <a:ext cx="1066006" cy="79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685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Cycle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191000" cy="24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4156928"/>
            <a:ext cx="84582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Cycle Matrix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pada sebuah graph G akan memiliki entry C</a:t>
            </a:r>
            <a:r>
              <a:rPr lang="en-US" sz="1600" b="1" baseline="-25000">
                <a:latin typeface="Comic Sans MS" pitchFamily="66" charset="0"/>
              </a:rPr>
              <a:t>ij</a:t>
            </a:r>
            <a:r>
              <a:rPr lang="en-US" sz="1600" b="1">
                <a:latin typeface="Comic Sans MS" pitchFamily="66" charset="0"/>
              </a:rPr>
              <a:t>, yang menyatakan apakah cycle/circuit c</a:t>
            </a:r>
            <a:r>
              <a:rPr lang="en-US" sz="1600" b="1" baseline="-25000">
                <a:latin typeface="Comic Sans MS" pitchFamily="66" charset="0"/>
              </a:rPr>
              <a:t>i</a:t>
            </a:r>
            <a:r>
              <a:rPr lang="en-US" sz="1600" b="1">
                <a:latin typeface="Comic Sans MS" pitchFamily="66" charset="0"/>
              </a:rPr>
              <a:t> memuat edge e</a:t>
            </a:r>
            <a:r>
              <a:rPr lang="en-US" sz="1600" b="1" baseline="-25000">
                <a:latin typeface="Comic Sans MS" pitchFamily="66" charset="0"/>
              </a:rPr>
              <a:t>j</a:t>
            </a:r>
            <a:r>
              <a:rPr lang="en-US" sz="1600" b="1">
                <a:latin typeface="Comic Sans MS" pitchFamily="66" charset="0"/>
              </a:rPr>
              <a:t> .</a:t>
            </a:r>
            <a:endParaRPr lang="en-US" sz="1600" b="1" baseline="-25000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 </a:t>
            </a:r>
          </a:p>
          <a:p>
            <a:r>
              <a:rPr lang="en-US" sz="1600" b="1">
                <a:latin typeface="Comic Sans MS" pitchFamily="66" charset="0"/>
              </a:rPr>
              <a:t>	  		      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7</a:t>
            </a:r>
          </a:p>
          <a:p>
            <a:endParaRPr lang="en-US" sz="1600" b="1" baseline="-25000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      			c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 1    0    0    0    0   0    0</a:t>
            </a:r>
          </a:p>
          <a:p>
            <a:r>
              <a:rPr lang="en-US" sz="1600" b="1">
                <a:latin typeface="Comic Sans MS" pitchFamily="66" charset="0"/>
              </a:rPr>
              <a:t>      			c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 0    1    1    1    0   1    0</a:t>
            </a:r>
          </a:p>
          <a:p>
            <a:r>
              <a:rPr lang="en-US" sz="1600" b="1">
                <a:latin typeface="Comic Sans MS" pitchFamily="66" charset="0"/>
              </a:rPr>
              <a:t>		C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  =    c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 0    1    1    0    1   1    0</a:t>
            </a:r>
          </a:p>
          <a:p>
            <a:r>
              <a:rPr lang="en-US" sz="1600" b="1">
                <a:latin typeface="Comic Sans MS" pitchFamily="66" charset="0"/>
              </a:rPr>
              <a:t>      			c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 0    0    0    1    1   0    0</a:t>
            </a:r>
          </a:p>
          <a:p>
            <a:r>
              <a:rPr lang="en-US" sz="1600" b="1">
                <a:latin typeface="Comic Sans MS" pitchFamily="66" charset="0"/>
              </a:rPr>
              <a:t>      			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3505199" y="5334000"/>
            <a:ext cx="76200" cy="9906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6705600" y="5334000"/>
            <a:ext cx="76200" cy="9906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170694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Cycle/circuit pd graph di samping adalah: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= [e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]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= [e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]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= [e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]</a:t>
            </a:r>
          </a:p>
          <a:p>
            <a:r>
              <a:rPr lang="en-US" sz="1600" b="1">
                <a:latin typeface="Comic Sans MS" pitchFamily="66" charset="0"/>
              </a:rPr>
              <a:t>c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= [e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,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24780</TotalTime>
  <Words>2053</Words>
  <Application>Microsoft Office PowerPoint</Application>
  <PresentationFormat>On-screen Show (4:3)</PresentationFormat>
  <Paragraphs>220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ArabBruD</vt:lpstr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VECTOR SPACES  &amp; maTRIX REPR.  OF GRAPH</vt:lpstr>
      <vt:lpstr>Vector spaces of graph</vt:lpstr>
      <vt:lpstr>Vector spaces of graph</vt:lpstr>
      <vt:lpstr>Vector spaces of graph</vt:lpstr>
      <vt:lpstr>MATRIX REPRESENTATION OF GRAPH</vt:lpstr>
      <vt:lpstr>MATRIX REPRESENTATION OF GRAPH</vt:lpstr>
      <vt:lpstr>Incidence matrix</vt:lpstr>
      <vt:lpstr>Incidence matrix</vt:lpstr>
      <vt:lpstr>Cycle matrix</vt:lpstr>
      <vt:lpstr>Cycle matrix</vt:lpstr>
      <vt:lpstr>Fundamental Cycle matrix</vt:lpstr>
      <vt:lpstr>Fundamental Cycle matrix</vt:lpstr>
      <vt:lpstr>Cut-edge matrix</vt:lpstr>
      <vt:lpstr>Cut-edge matrix</vt:lpstr>
      <vt:lpstr>Path matrix</vt:lpstr>
      <vt:lpstr>Path matrix</vt:lpstr>
      <vt:lpstr>Adjacent matrix</vt:lpstr>
      <vt:lpstr>Adjacent matrix</vt:lpstr>
      <vt:lpstr>TUGAS MINGGUAN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TREE</dc:title>
  <dc:creator>TC-02</dc:creator>
  <cp:lastModifiedBy>victor</cp:lastModifiedBy>
  <cp:revision>569</cp:revision>
  <dcterms:created xsi:type="dcterms:W3CDTF">2010-02-05T21:44:56Z</dcterms:created>
  <dcterms:modified xsi:type="dcterms:W3CDTF">2022-04-06T03:09:10Z</dcterms:modified>
</cp:coreProperties>
</file>