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4"/>
  </p:notesMasterIdLst>
  <p:sldIdLst>
    <p:sldId id="257" r:id="rId2"/>
    <p:sldId id="299" r:id="rId3"/>
    <p:sldId id="300" r:id="rId4"/>
    <p:sldId id="301" r:id="rId5"/>
    <p:sldId id="302" r:id="rId6"/>
    <p:sldId id="303" r:id="rId7"/>
    <p:sldId id="304" r:id="rId8"/>
    <p:sldId id="315" r:id="rId9"/>
    <p:sldId id="305" r:id="rId10"/>
    <p:sldId id="307" r:id="rId11"/>
    <p:sldId id="308" r:id="rId12"/>
    <p:sldId id="306" r:id="rId13"/>
    <p:sldId id="309" r:id="rId14"/>
    <p:sldId id="310" r:id="rId15"/>
    <p:sldId id="311" r:id="rId16"/>
    <p:sldId id="312" r:id="rId17"/>
    <p:sldId id="313" r:id="rId18"/>
    <p:sldId id="314" r:id="rId19"/>
    <p:sldId id="279" r:id="rId20"/>
    <p:sldId id="316" r:id="rId21"/>
    <p:sldId id="318" r:id="rId22"/>
    <p:sldId id="31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60"/>
  </p:normalViewPr>
  <p:slideViewPr>
    <p:cSldViewPr>
      <p:cViewPr varScale="1">
        <p:scale>
          <a:sx n="105" d="100"/>
          <a:sy n="105" d="100"/>
        </p:scale>
        <p:origin x="171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758F6-DF60-485F-B99F-C623CCF0931C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FCBD7-5C04-45B9-87BD-B3BC8ECF49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A67-93B1-47E2-BC81-CF1B9AB1751C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675A-0ED0-4AD6-AD59-B4C64237DEAD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6A2C-7D39-4AD1-8F36-69577269EC17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6542-A092-444A-90E0-AAC329BF42F3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4329-A774-4F11-8342-CB9FF1B0F2FE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136D-B79A-45D5-9016-7BA680405F7A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317F-2335-4E30-85F9-40847094666B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7301-7E7F-4806-932B-5F3C6FD4D785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2DA2-2C89-45E4-A3C5-30FAE43CDEC8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723C-3819-4B46-8926-7A3F7C7B424E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5FC5-5C99-4921-8795-C48F1044F608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0422683-69B5-4595-A780-C0AF0DEEA49F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9.xml"/><Relationship Id="rId5" Type="http://schemas.openxmlformats.org/officeDocument/2006/relationships/slide" Target="slide13.xml"/><Relationship Id="rId4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447800"/>
          </a:xfrm>
        </p:spPr>
        <p:txBody>
          <a:bodyPr>
            <a:noAutofit/>
          </a:bodyPr>
          <a:lstStyle/>
          <a:p>
            <a:pPr algn="ctr">
              <a:spcAft>
                <a:spcPts val="2400"/>
              </a:spcAft>
            </a:pPr>
            <a:r>
              <a:rPr lang="en-US" sz="4800" b="1" dirty="0">
                <a:latin typeface="ArabBruD" pitchFamily="2" charset="0"/>
              </a:rPr>
              <a:t>TEORI GRAPH:</a:t>
            </a:r>
            <a:br>
              <a:rPr lang="en-US" sz="4800" dirty="0">
                <a:latin typeface="ArabBruD" pitchFamily="2" charset="0"/>
              </a:rPr>
            </a:b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abBruD" pitchFamily="2" charset="0"/>
              </a:rPr>
              <a:t>directed  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1000"/>
            <a:ext cx="8458200" cy="5334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PERTEMUAN  V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5486400"/>
            <a:ext cx="8458200" cy="5334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000" b="1" dirty="0">
                <a:solidFill>
                  <a:schemeClr val="tx2">
                    <a:shade val="75000"/>
                  </a:schemeClr>
                </a:solidFill>
                <a:latin typeface="Comic Sans MS" pitchFamily="66" charset="0"/>
              </a:rPr>
              <a:t>IF184604  | SEMESTER 6 | 3 SKS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04800" y="6019800"/>
            <a:ext cx="8458200" cy="5334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000" b="1" dirty="0">
                <a:solidFill>
                  <a:schemeClr val="tx2">
                    <a:shade val="75000"/>
                  </a:schemeClr>
                </a:solidFill>
                <a:latin typeface="Comic Sans MS" pitchFamily="66" charset="0"/>
              </a:rPr>
              <a:t>DEPARTEMEN TEKNIK INFORMATIKA ITS | VH | 2020 - 2024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28600" y="3505200"/>
            <a:ext cx="8686800" cy="9906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hlinkClick r:id="rId3" action="ppaction://hlinksldjump"/>
              </a:rPr>
              <a:t>Directed Graph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|  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hlinkClick r:id="rId4" action="ppaction://hlinksldjump"/>
              </a:rPr>
              <a:t>Connection on Directed Graph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|</a:t>
            </a:r>
          </a:p>
          <a:p>
            <a:pPr lvl="0" algn="ctr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hlinkClick r:id="rId5" action="ppaction://hlinksldjump"/>
              </a:rPr>
              <a:t>Matrices for Directed Graph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 |  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hlinkClick r:id="rId6" action="ppaction://hlinksldjump"/>
              </a:rPr>
              <a:t>Application</a:t>
            </a:r>
            <a:r>
              <a:rPr lang="en-US" sz="2400" b="1" u="sng">
                <a:solidFill>
                  <a:srgbClr val="FF0000"/>
                </a:solidFill>
                <a:latin typeface="Comic Sans MS" pitchFamily="66" charset="0"/>
                <a:hlinkClick r:id="rId6" action="ppaction://hlinksldjump"/>
              </a:rPr>
              <a:t>s</a:t>
            </a:r>
            <a:endParaRPr kumimoji="0" lang="en-US" sz="2400" b="1" i="0" u="sng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6152" cy="7921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Connection on Directed graph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04800" y="1295400"/>
            <a:ext cx="8686800" cy="2209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Sebuah </a:t>
            </a: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tree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pd digraph G dikatakan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arborescence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jk </a:t>
            </a: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tree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tsb memiliki properti spt berikut:</a:t>
            </a:r>
          </a:p>
          <a:p>
            <a:pPr marL="457200" indent="-457200">
              <a:spcBef>
                <a:spcPct val="20000"/>
              </a:spcBef>
              <a:buClr>
                <a:schemeClr val="accent1"/>
              </a:buClr>
              <a:buSzPct val="70000"/>
              <a:buAutoNum type="arabicPeriod"/>
              <a:defRPr/>
            </a:pPr>
            <a:r>
              <a:rPr lang="en-US" sz="2000" b="1" i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Tree</a:t>
            </a:r>
            <a:r>
              <a:rPr lang="en-US" sz="2000" b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 tsb tidak mengandung </a:t>
            </a:r>
            <a:r>
              <a:rPr lang="en-US" sz="2000" b="1" i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cycle</a:t>
            </a:r>
            <a:r>
              <a:rPr lang="en-US" sz="2000" b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 (baik </a:t>
            </a:r>
            <a:r>
              <a:rPr lang="en-US" sz="2000" b="1" i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directed</a:t>
            </a:r>
            <a:r>
              <a:rPr lang="en-US" sz="2000" b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 maupun </a:t>
            </a:r>
            <a:r>
              <a:rPr lang="en-US" sz="2000" b="1" i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semi</a:t>
            </a:r>
            <a:r>
              <a:rPr lang="en-US" sz="2000" b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)</a:t>
            </a:r>
          </a:p>
          <a:p>
            <a:pPr marL="457200" indent="-457200">
              <a:spcBef>
                <a:spcPct val="20000"/>
              </a:spcBef>
              <a:buClr>
                <a:schemeClr val="accent1"/>
              </a:buClr>
              <a:buSzPct val="70000"/>
              <a:buAutoNum type="arabicPeriod"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Pd tree </a:t>
            </a:r>
            <a:r>
              <a:rPr kumimoji="0" lang="en-US" sz="2000" b="1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tsb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hanya terdapat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 vertex dg </a:t>
            </a:r>
            <a:r>
              <a:rPr kumimoji="0" lang="en-US" sz="2000" b="1" i="1" u="none" strike="noStrike" kern="1200" cap="none" spc="0" normalizeH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in-degree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0</a:t>
            </a:r>
          </a:p>
          <a:p>
            <a:pPr marL="457200" indent="-457200">
              <a:spcBef>
                <a:spcPct val="20000"/>
              </a:spcBef>
              <a:buClr>
                <a:schemeClr val="accent1"/>
              </a:buClr>
              <a:buSzPct val="70000"/>
              <a:buAutoNum type="arabicPeriod"/>
              <a:defRPr/>
            </a:pPr>
            <a:r>
              <a:rPr lang="en-US" sz="2000" b="1" baseline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Setiap</a:t>
            </a:r>
            <a:r>
              <a:rPr lang="en-US" sz="2000" b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b="1" i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leaf</a:t>
            </a:r>
            <a:r>
              <a:rPr lang="en-US" sz="2000" b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 pd </a:t>
            </a:r>
            <a:r>
              <a:rPr lang="en-US" sz="2000" b="1" i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tree</a:t>
            </a:r>
            <a:r>
              <a:rPr lang="en-US" sz="2000" b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 tsb dapat terkunjungi dr </a:t>
            </a:r>
            <a:r>
              <a:rPr lang="en-US" sz="2000" b="1" i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root</a:t>
            </a:r>
            <a:r>
              <a:rPr lang="en-US" sz="2000" b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 dg mengikuti arah panah yg ada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3657599"/>
            <a:ext cx="5410200" cy="2900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7921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Connection on Directed graph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81000" y="1447800"/>
            <a:ext cx="8534400" cy="914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Spanning tree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pd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digraph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mengikuti konsepsi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spanning tree</a:t>
            </a:r>
            <a:r>
              <a:rPr kumimoji="0" lang="en-US" sz="2400" b="1" i="0" u="none" strike="noStrike" kern="1200" cap="none" spc="0" normalizeH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pd </a:t>
            </a:r>
            <a:r>
              <a:rPr kumimoji="0" lang="en-US" sz="2400" b="1" i="1" u="none" strike="noStrike" kern="1200" cap="none" spc="0" normalizeH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undirected graph</a:t>
            </a:r>
            <a:r>
              <a:rPr kumimoji="0" lang="en-US" sz="2400" b="1" i="0" u="none" strike="noStrike" kern="1200" cap="none" spc="0" normalizeH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 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2562578"/>
            <a:ext cx="3200400" cy="3457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381000" y="2514600"/>
            <a:ext cx="4343400" cy="3505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400" b="1" i="0" u="none" strike="noStrike" kern="1200" cap="none" spc="0" normalizeH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Dikatakan </a:t>
            </a:r>
            <a:r>
              <a:rPr kumimoji="0" lang="en-US" sz="2400" b="1" i="0" u="sng" strike="noStrike" kern="1200" cap="none" spc="0" normalizeH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spanning arborescence</a:t>
            </a:r>
            <a:r>
              <a:rPr kumimoji="0" lang="en-US" sz="2400" b="1" i="0" u="none" strike="noStrike" kern="1200" cap="none" spc="0" normalizeH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jk </a:t>
            </a:r>
            <a:r>
              <a:rPr kumimoji="0" lang="en-US" sz="2400" b="1" i="1" u="none" strike="noStrike" kern="1200" cap="none" spc="0" normalizeH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spanning tree </a:t>
            </a:r>
            <a:r>
              <a:rPr kumimoji="0" lang="en-US" sz="2400" b="1" i="0" u="none" strike="noStrike" kern="1200" cap="none" spc="0" normalizeH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dapat dibuat pd sebuah </a:t>
            </a:r>
            <a:r>
              <a:rPr kumimoji="0" lang="en-US" sz="2400" b="1" i="1" u="none" strike="noStrike" kern="1200" cap="none" spc="0" normalizeH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digraph</a:t>
            </a:r>
            <a:r>
              <a:rPr kumimoji="0" lang="en-US" sz="2400" b="1" i="0" u="none" strike="noStrike" kern="1200" cap="none" spc="0" normalizeH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dg mengambil sebuah </a:t>
            </a:r>
            <a:r>
              <a:rPr kumimoji="0" lang="en-US" sz="2400" b="1" i="1" u="none" strike="noStrike" kern="1200" cap="none" spc="0" normalizeH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vertex</a:t>
            </a:r>
            <a:r>
              <a:rPr kumimoji="0" lang="en-US" sz="2400" b="1" i="0" u="none" strike="noStrike" kern="1200" cap="none" spc="0" normalizeH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sbg </a:t>
            </a:r>
            <a:r>
              <a:rPr kumimoji="0" lang="en-US" sz="2400" b="1" i="1" u="none" strike="noStrike" kern="1200" cap="none" spc="0" normalizeH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root</a:t>
            </a:r>
            <a:r>
              <a:rPr kumimoji="0" lang="en-US" sz="2400" b="1" i="0" u="none" strike="noStrike" kern="1200" cap="none" spc="0" normalizeH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&amp; mengikuti arah</a:t>
            </a:r>
            <a:r>
              <a:rPr kumimoji="0" lang="en-US" sz="2400" b="1" i="0" u="none" strike="noStrike" kern="1200" cap="none" spc="0" normalizeH="0" baseline="3000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</a:t>
            </a:r>
            <a:r>
              <a:rPr kumimoji="0" lang="en-US" sz="2400" b="1" i="0" u="none" strike="noStrike" kern="1200" cap="none" spc="0" normalizeH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panah yg ada</a:t>
            </a:r>
            <a:r>
              <a:rPr lang="en-US" sz="2400" b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 utk mengunjungi semua </a:t>
            </a:r>
            <a:r>
              <a:rPr lang="en-US" sz="2400" b="1" i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vertex</a:t>
            </a:r>
            <a:r>
              <a:rPr lang="en-US" sz="2400" b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 lainnya.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7921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Connection on Directed graph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01752" y="1319859"/>
            <a:ext cx="8686800" cy="1752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Dalam digraph</a:t>
            </a:r>
            <a:r>
              <a:rPr kumimoji="0" lang="en-US" sz="2400" b="1" i="0" u="none" strike="noStrike" kern="1200" cap="none" spc="0" normalizeH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juga dikenal istilah </a:t>
            </a:r>
            <a:r>
              <a:rPr kumimoji="0" lang="en-US" sz="2400" b="1" i="0" u="sng" strike="noStrike" kern="1200" cap="none" spc="0" normalizeH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komponen</a:t>
            </a:r>
            <a:r>
              <a:rPr kumimoji="0" lang="en-US" sz="2400" b="1" i="0" u="none" strike="noStrike" kern="1200" cap="none" spc="0" normalizeH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400" b="1" baseline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Dalam</a:t>
            </a:r>
            <a:r>
              <a:rPr lang="en-US" sz="2400" b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 setiap komponen dimungkinkan terdapat </a:t>
            </a:r>
            <a:r>
              <a:rPr lang="en-US" sz="2400" b="1" u="sng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fragments</a:t>
            </a:r>
            <a:r>
              <a:rPr lang="en-US" sz="2400" b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, yaitu subgraph yg memiliki sifat </a:t>
            </a:r>
            <a:r>
              <a:rPr lang="en-US" sz="2400" b="1" i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maximal strongly connected</a:t>
            </a:r>
            <a:r>
              <a:rPr lang="en-US" sz="2400" b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.</a:t>
            </a:r>
            <a:endParaRPr lang="en-US" sz="2400" b="1" baseline="0">
              <a:solidFill>
                <a:schemeClr val="tx2">
                  <a:lumMod val="75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218763"/>
            <a:ext cx="4114800" cy="310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4876800" y="3276600"/>
            <a:ext cx="4038600" cy="3048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Graph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di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samping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memiliki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 </a:t>
            </a:r>
            <a:r>
              <a:rPr kumimoji="0" lang="en-US" sz="2400" b="1" i="0" u="none" strike="noStrike" kern="1200" cap="none" spc="0" normalizeH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komponen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 g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&amp; g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400" b="1" baseline="0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g</a:t>
            </a:r>
            <a:r>
              <a:rPr lang="en-US" sz="2400" b="1" baseline="-25000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1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sz="2400" b="1" err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memiliki</a:t>
            </a:r>
            <a:r>
              <a:rPr lang="en-US" sz="2400" b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 4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fragment: {e</a:t>
            </a:r>
            <a:r>
              <a:rPr lang="en-US" sz="2400" b="1" baseline="-25000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1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,e</a:t>
            </a:r>
            <a:r>
              <a:rPr lang="en-US" sz="2400" b="1" baseline="-25000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2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}, {e</a:t>
            </a:r>
            <a:r>
              <a:rPr lang="en-US" sz="2400" b="1" baseline="-25000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5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,e</a:t>
            </a:r>
            <a:r>
              <a:rPr lang="en-US" sz="2400" b="1" baseline="-25000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6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,e</a:t>
            </a:r>
            <a:r>
              <a:rPr lang="en-US" sz="2400" b="1" baseline="-25000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7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}, {e</a:t>
            </a:r>
            <a:r>
              <a:rPr lang="en-US" sz="2400" b="1" baseline="-25000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10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},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{</a:t>
            </a:r>
            <a:r>
              <a:rPr lang="en-US" sz="2400" b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e</a:t>
            </a:r>
            <a:r>
              <a:rPr lang="en-US" sz="2400" b="1" baseline="-2500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7</a:t>
            </a:r>
            <a:r>
              <a:rPr lang="en-US" sz="2400" b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,e</a:t>
            </a:r>
            <a:r>
              <a:rPr lang="en-US" sz="2400" b="1" baseline="-2500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8</a:t>
            </a:r>
            <a:r>
              <a:rPr lang="en-US" sz="2400" b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}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g</a:t>
            </a:r>
            <a:r>
              <a:rPr lang="en-US" sz="2400" b="1" baseline="-25000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2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memiliki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 1 fragment: {e</a:t>
            </a:r>
            <a:r>
              <a:rPr lang="en-US" sz="2400" b="1" baseline="-25000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11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,e</a:t>
            </a:r>
            <a:r>
              <a:rPr lang="en-US" sz="2400" b="1" baseline="-25000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12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,e</a:t>
            </a:r>
            <a:r>
              <a:rPr lang="en-US" sz="2400" b="1" baseline="-25000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13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},</a:t>
            </a:r>
            <a:endParaRPr lang="en-US" sz="2400" b="1" baseline="0" dirty="0">
              <a:solidFill>
                <a:schemeClr val="tx2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9" name="Action Button: Back or Previous 8">
            <a:hlinkClick r:id="" action="ppaction://hlinkshowjump?jump=firstslide" highlightClick="1"/>
          </p:cNvPr>
          <p:cNvSpPr/>
          <p:nvPr/>
        </p:nvSpPr>
        <p:spPr>
          <a:xfrm>
            <a:off x="8610600" y="609600"/>
            <a:ext cx="381000" cy="3048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3716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Matrices for directed graph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1219200"/>
            <a:ext cx="8458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>
                <a:solidFill>
                  <a:srgbClr val="FF0000"/>
                </a:solidFill>
                <a:latin typeface="Comic Sans MS" pitchFamily="66" charset="0"/>
              </a:rPr>
              <a:t>Incident Matrix</a:t>
            </a:r>
            <a:r>
              <a:rPr lang="en-US" sz="16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pada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sebuah</a:t>
            </a:r>
            <a:r>
              <a:rPr lang="en-US" sz="1600" b="1" dirty="0">
                <a:latin typeface="Comic Sans MS" pitchFamily="66" charset="0"/>
              </a:rPr>
              <a:t> digraph G </a:t>
            </a:r>
            <a:r>
              <a:rPr lang="en-US" sz="1600" b="1" dirty="0" err="1">
                <a:latin typeface="Comic Sans MS" pitchFamily="66" charset="0"/>
              </a:rPr>
              <a:t>akan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memiliki</a:t>
            </a:r>
            <a:r>
              <a:rPr lang="en-US" sz="1600" b="1" dirty="0">
                <a:latin typeface="Comic Sans MS" pitchFamily="66" charset="0"/>
              </a:rPr>
              <a:t> entry </a:t>
            </a:r>
            <a:r>
              <a:rPr lang="en-US" sz="1600" b="1" dirty="0" err="1">
                <a:latin typeface="Comic Sans MS" pitchFamily="66" charset="0"/>
              </a:rPr>
              <a:t>I</a:t>
            </a:r>
            <a:r>
              <a:rPr lang="en-US" sz="1600" b="1" baseline="-25000" dirty="0" err="1">
                <a:latin typeface="Comic Sans MS" pitchFamily="66" charset="0"/>
              </a:rPr>
              <a:t>ij</a:t>
            </a:r>
            <a:r>
              <a:rPr lang="en-US" sz="1600" b="1" dirty="0">
                <a:latin typeface="Comic Sans MS" pitchFamily="66" charset="0"/>
              </a:rPr>
              <a:t>, </a:t>
            </a:r>
            <a:r>
              <a:rPr lang="en-US" sz="1600" b="1" dirty="0" err="1">
                <a:latin typeface="Comic Sans MS" pitchFamily="66" charset="0"/>
              </a:rPr>
              <a:t>yaitu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jumlah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insiden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antara</a:t>
            </a:r>
            <a:r>
              <a:rPr lang="en-US" sz="1600" b="1" dirty="0">
                <a:latin typeface="Comic Sans MS" pitchFamily="66" charset="0"/>
              </a:rPr>
              <a:t> vertex v</a:t>
            </a:r>
            <a:r>
              <a:rPr lang="en-US" sz="1600" b="1" baseline="-25000" dirty="0">
                <a:latin typeface="Comic Sans MS" pitchFamily="66" charset="0"/>
              </a:rPr>
              <a:t>i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dengan</a:t>
            </a:r>
            <a:r>
              <a:rPr lang="en-US" sz="1600" b="1" dirty="0">
                <a:latin typeface="Comic Sans MS" pitchFamily="66" charset="0"/>
              </a:rPr>
              <a:t> edge </a:t>
            </a:r>
            <a:r>
              <a:rPr lang="en-US" sz="1600" b="1" dirty="0" err="1">
                <a:latin typeface="Comic Sans MS" pitchFamily="66" charset="0"/>
              </a:rPr>
              <a:t>e</a:t>
            </a:r>
            <a:r>
              <a:rPr lang="en-US" sz="1600" b="1" baseline="-25000" dirty="0" err="1">
                <a:latin typeface="Comic Sans MS" pitchFamily="66" charset="0"/>
              </a:rPr>
              <a:t>j</a:t>
            </a:r>
            <a:r>
              <a:rPr lang="en-US" sz="1600" b="1" dirty="0">
                <a:latin typeface="Comic Sans MS" pitchFamily="66" charset="0"/>
              </a:rPr>
              <a:t> , </a:t>
            </a:r>
            <a:r>
              <a:rPr lang="en-US" sz="1600" b="1" dirty="0" err="1">
                <a:latin typeface="Comic Sans MS" pitchFamily="66" charset="0"/>
              </a:rPr>
              <a:t>dimana</a:t>
            </a:r>
            <a:r>
              <a:rPr lang="en-US" sz="1600" b="1" dirty="0">
                <a:latin typeface="Comic Sans MS" pitchFamily="66" charset="0"/>
              </a:rPr>
              <a:t>:</a:t>
            </a:r>
          </a:p>
          <a:p>
            <a:r>
              <a:rPr lang="en-US" sz="1600" b="1" dirty="0">
                <a:latin typeface="Comic Sans MS" pitchFamily="66" charset="0"/>
              </a:rPr>
              <a:t> </a:t>
            </a:r>
          </a:p>
          <a:p>
            <a:r>
              <a:rPr lang="en-US" sz="1600" b="1" dirty="0">
                <a:latin typeface="Comic Sans MS" pitchFamily="66" charset="0"/>
              </a:rPr>
              <a:t>	</a:t>
            </a:r>
            <a:r>
              <a:rPr lang="en-US" sz="1600" b="1" dirty="0" err="1">
                <a:latin typeface="Comic Sans MS" pitchFamily="66" charset="0"/>
              </a:rPr>
              <a:t>I</a:t>
            </a:r>
            <a:r>
              <a:rPr lang="en-US" sz="1600" b="1" baseline="-25000" dirty="0" err="1">
                <a:latin typeface="Comic Sans MS" pitchFamily="66" charset="0"/>
              </a:rPr>
              <a:t>ij</a:t>
            </a:r>
            <a:r>
              <a:rPr lang="en-US" sz="1600" b="1" dirty="0">
                <a:latin typeface="Comic Sans MS" pitchFamily="66" charset="0"/>
              </a:rPr>
              <a:t>	=   1	</a:t>
            </a:r>
            <a:r>
              <a:rPr lang="en-US" sz="1600" b="1" dirty="0" err="1">
                <a:latin typeface="Comic Sans MS" pitchFamily="66" charset="0"/>
              </a:rPr>
              <a:t>jk</a:t>
            </a:r>
            <a:r>
              <a:rPr lang="en-US" sz="1600" b="1" dirty="0">
                <a:latin typeface="Comic Sans MS" pitchFamily="66" charset="0"/>
              </a:rPr>
              <a:t> arc j </a:t>
            </a:r>
            <a:r>
              <a:rPr lang="en-US" sz="1600" b="1" dirty="0" err="1">
                <a:latin typeface="Comic Sans MS" pitchFamily="66" charset="0"/>
              </a:rPr>
              <a:t>ber</a:t>
            </a:r>
            <a:r>
              <a:rPr lang="en-US" sz="1600" b="1" dirty="0">
                <a:latin typeface="Comic Sans MS" pitchFamily="66" charset="0"/>
              </a:rPr>
              <a:t>-incident-out dg vertex </a:t>
            </a:r>
            <a:r>
              <a:rPr lang="en-US" sz="1600" b="1" dirty="0" err="1">
                <a:latin typeface="Comic Sans MS" pitchFamily="66" charset="0"/>
              </a:rPr>
              <a:t>i</a:t>
            </a:r>
            <a:endParaRPr lang="en-US" sz="1600" b="1" dirty="0">
              <a:latin typeface="Comic Sans MS" pitchFamily="66" charset="0"/>
            </a:endParaRPr>
          </a:p>
          <a:p>
            <a:r>
              <a:rPr lang="en-US" sz="1600" b="1" dirty="0">
                <a:latin typeface="Comic Sans MS" pitchFamily="66" charset="0"/>
              </a:rPr>
              <a:t>		=  -1	</a:t>
            </a:r>
            <a:r>
              <a:rPr lang="en-US" sz="1600" b="1" dirty="0" err="1">
                <a:latin typeface="Comic Sans MS" pitchFamily="66" charset="0"/>
              </a:rPr>
              <a:t>jk</a:t>
            </a:r>
            <a:r>
              <a:rPr lang="en-US" sz="1600" b="1" dirty="0">
                <a:latin typeface="Comic Sans MS" pitchFamily="66" charset="0"/>
              </a:rPr>
              <a:t> arc j </a:t>
            </a:r>
            <a:r>
              <a:rPr lang="en-US" sz="1600" b="1" dirty="0" err="1">
                <a:latin typeface="Comic Sans MS" pitchFamily="66" charset="0"/>
              </a:rPr>
              <a:t>ber</a:t>
            </a:r>
            <a:r>
              <a:rPr lang="en-US" sz="1600" b="1" dirty="0">
                <a:latin typeface="Comic Sans MS" pitchFamily="66" charset="0"/>
              </a:rPr>
              <a:t>-incident-in dg vertex </a:t>
            </a:r>
            <a:r>
              <a:rPr lang="en-US" sz="1600" b="1" dirty="0" err="1">
                <a:latin typeface="Comic Sans MS" pitchFamily="66" charset="0"/>
              </a:rPr>
              <a:t>i</a:t>
            </a:r>
            <a:endParaRPr lang="en-US" sz="1600" b="1" dirty="0">
              <a:latin typeface="Comic Sans MS" pitchFamily="66" charset="0"/>
            </a:endParaRPr>
          </a:p>
          <a:p>
            <a:r>
              <a:rPr lang="en-US" sz="1600" b="1" dirty="0">
                <a:latin typeface="Comic Sans MS" pitchFamily="66" charset="0"/>
              </a:rPr>
              <a:t>		=   0	</a:t>
            </a:r>
            <a:r>
              <a:rPr lang="en-US" sz="1600" b="1" dirty="0" err="1">
                <a:latin typeface="Comic Sans MS" pitchFamily="66" charset="0"/>
              </a:rPr>
              <a:t>jk</a:t>
            </a:r>
            <a:r>
              <a:rPr lang="en-US" sz="1600" b="1" dirty="0">
                <a:latin typeface="Comic Sans MS" pitchFamily="66" charset="0"/>
              </a:rPr>
              <a:t> arc j </a:t>
            </a:r>
            <a:r>
              <a:rPr lang="en-US" sz="1600" b="1" dirty="0" err="1">
                <a:latin typeface="Comic Sans MS" pitchFamily="66" charset="0"/>
              </a:rPr>
              <a:t>tdk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berinsiden</a:t>
            </a:r>
            <a:r>
              <a:rPr lang="en-US" sz="1600" b="1" dirty="0">
                <a:latin typeface="Comic Sans MS" pitchFamily="66" charset="0"/>
              </a:rPr>
              <a:t> dg vertex </a:t>
            </a:r>
            <a:r>
              <a:rPr lang="en-US" sz="1600" b="1" dirty="0" err="1">
                <a:latin typeface="Comic Sans MS" pitchFamily="66" charset="0"/>
              </a:rPr>
              <a:t>i</a:t>
            </a:r>
            <a:endParaRPr lang="en-US" sz="1600" b="1" dirty="0"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67200" y="3657600"/>
            <a:ext cx="4648200" cy="1980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latin typeface="Comic Sans MS" pitchFamily="66" charset="0"/>
              </a:rPr>
              <a:t>	      e</a:t>
            </a:r>
            <a:r>
              <a:rPr lang="en-US" sz="1600" b="1" baseline="-25000">
                <a:latin typeface="Comic Sans MS" pitchFamily="66" charset="0"/>
              </a:rPr>
              <a:t>1</a:t>
            </a:r>
            <a:r>
              <a:rPr lang="en-US" sz="1600" b="1">
                <a:latin typeface="Comic Sans MS" pitchFamily="66" charset="0"/>
              </a:rPr>
              <a:t>   e</a:t>
            </a:r>
            <a:r>
              <a:rPr lang="en-US" sz="1600" b="1" baseline="-25000">
                <a:latin typeface="Comic Sans MS" pitchFamily="66" charset="0"/>
              </a:rPr>
              <a:t>2</a:t>
            </a:r>
            <a:r>
              <a:rPr lang="en-US" sz="1600" b="1">
                <a:latin typeface="Comic Sans MS" pitchFamily="66" charset="0"/>
              </a:rPr>
              <a:t>   e</a:t>
            </a:r>
            <a:r>
              <a:rPr lang="en-US" sz="1600" b="1" baseline="-25000">
                <a:latin typeface="Comic Sans MS" pitchFamily="66" charset="0"/>
              </a:rPr>
              <a:t>3</a:t>
            </a:r>
            <a:r>
              <a:rPr lang="en-US" sz="1600" b="1">
                <a:latin typeface="Comic Sans MS" pitchFamily="66" charset="0"/>
              </a:rPr>
              <a:t>   e</a:t>
            </a:r>
            <a:r>
              <a:rPr lang="en-US" sz="1600" b="1" baseline="-25000">
                <a:latin typeface="Comic Sans MS" pitchFamily="66" charset="0"/>
              </a:rPr>
              <a:t>4</a:t>
            </a:r>
            <a:r>
              <a:rPr lang="en-US" sz="1600" b="1">
                <a:latin typeface="Comic Sans MS" pitchFamily="66" charset="0"/>
              </a:rPr>
              <a:t>   e</a:t>
            </a:r>
            <a:r>
              <a:rPr lang="en-US" sz="1600" b="1" baseline="-25000">
                <a:latin typeface="Comic Sans MS" pitchFamily="66" charset="0"/>
              </a:rPr>
              <a:t>5</a:t>
            </a:r>
            <a:r>
              <a:rPr lang="en-US" sz="1600" b="1">
                <a:latin typeface="Comic Sans MS" pitchFamily="66" charset="0"/>
              </a:rPr>
              <a:t>   e</a:t>
            </a:r>
            <a:r>
              <a:rPr lang="en-US" sz="1600" b="1" baseline="-25000">
                <a:latin typeface="Comic Sans MS" pitchFamily="66" charset="0"/>
              </a:rPr>
              <a:t>6</a:t>
            </a:r>
            <a:r>
              <a:rPr lang="en-US" sz="1600" b="1">
                <a:latin typeface="Comic Sans MS" pitchFamily="66" charset="0"/>
              </a:rPr>
              <a:t>   e</a:t>
            </a:r>
            <a:r>
              <a:rPr lang="en-US" sz="1600" b="1" baseline="-25000">
                <a:latin typeface="Comic Sans MS" pitchFamily="66" charset="0"/>
              </a:rPr>
              <a:t>7</a:t>
            </a:r>
          </a:p>
          <a:p>
            <a:endParaRPr lang="en-US" sz="1600" b="1" baseline="-25000">
              <a:latin typeface="Comic Sans MS" pitchFamily="66" charset="0"/>
            </a:endParaRPr>
          </a:p>
          <a:p>
            <a:r>
              <a:rPr lang="en-US" sz="1600" b="1">
                <a:latin typeface="Comic Sans MS" pitchFamily="66" charset="0"/>
              </a:rPr>
              <a:t>      	v</a:t>
            </a:r>
            <a:r>
              <a:rPr lang="en-US" sz="1600" b="1" baseline="-25000">
                <a:latin typeface="Comic Sans MS" pitchFamily="66" charset="0"/>
              </a:rPr>
              <a:t>1</a:t>
            </a:r>
            <a:r>
              <a:rPr lang="en-US" sz="1600" b="1">
                <a:latin typeface="Comic Sans MS" pitchFamily="66" charset="0"/>
              </a:rPr>
              <a:t>    0    0    1   -1    1   0    0</a:t>
            </a:r>
          </a:p>
          <a:p>
            <a:r>
              <a:rPr lang="en-US" sz="1600" b="1">
                <a:latin typeface="Comic Sans MS" pitchFamily="66" charset="0"/>
              </a:rPr>
              <a:t>      	v</a:t>
            </a:r>
            <a:r>
              <a:rPr lang="en-US" sz="1600" b="1" baseline="-25000">
                <a:latin typeface="Comic Sans MS" pitchFamily="66" charset="0"/>
              </a:rPr>
              <a:t>2</a:t>
            </a:r>
            <a:r>
              <a:rPr lang="en-US" sz="1600" b="1">
                <a:latin typeface="Comic Sans MS" pitchFamily="66" charset="0"/>
              </a:rPr>
              <a:t>    0    1   -1    0    0   0    0</a:t>
            </a:r>
          </a:p>
          <a:p>
            <a:r>
              <a:rPr lang="en-US" sz="1600" b="1">
                <a:latin typeface="Comic Sans MS" pitchFamily="66" charset="0"/>
              </a:rPr>
              <a:t>I</a:t>
            </a:r>
            <a:r>
              <a:rPr lang="en-US" sz="1600" b="1" baseline="-25000">
                <a:latin typeface="Comic Sans MS" pitchFamily="66" charset="0"/>
              </a:rPr>
              <a:t>G</a:t>
            </a:r>
            <a:r>
              <a:rPr lang="en-US" sz="1600" b="1">
                <a:latin typeface="Comic Sans MS" pitchFamily="66" charset="0"/>
              </a:rPr>
              <a:t>   =    v</a:t>
            </a:r>
            <a:r>
              <a:rPr lang="en-US" sz="1600" b="1" baseline="-25000">
                <a:latin typeface="Comic Sans MS" pitchFamily="66" charset="0"/>
              </a:rPr>
              <a:t>3</a:t>
            </a:r>
            <a:r>
              <a:rPr lang="en-US" sz="1600" b="1">
                <a:latin typeface="Comic Sans MS" pitchFamily="66" charset="0"/>
              </a:rPr>
              <a:t>    0    0    0    1   -1   1    0</a:t>
            </a:r>
          </a:p>
          <a:p>
            <a:r>
              <a:rPr lang="en-US" sz="1600" b="1">
                <a:latin typeface="Comic Sans MS" pitchFamily="66" charset="0"/>
              </a:rPr>
              <a:t>      	v</a:t>
            </a:r>
            <a:r>
              <a:rPr lang="en-US" sz="1600" b="1" baseline="-25000">
                <a:latin typeface="Comic Sans MS" pitchFamily="66" charset="0"/>
              </a:rPr>
              <a:t>4</a:t>
            </a:r>
            <a:r>
              <a:rPr lang="en-US" sz="1600" b="1">
                <a:latin typeface="Comic Sans MS" pitchFamily="66" charset="0"/>
              </a:rPr>
              <a:t>    0   -1    0    0    0  -1    1</a:t>
            </a:r>
          </a:p>
          <a:p>
            <a:r>
              <a:rPr lang="en-US" sz="1600" b="1">
                <a:latin typeface="Comic Sans MS" pitchFamily="66" charset="0"/>
              </a:rPr>
              <a:t>      	v</a:t>
            </a:r>
            <a:r>
              <a:rPr lang="en-US" sz="1600" b="1" baseline="-25000">
                <a:latin typeface="Comic Sans MS" pitchFamily="66" charset="0"/>
              </a:rPr>
              <a:t>5</a:t>
            </a:r>
            <a:r>
              <a:rPr lang="en-US" sz="1600" b="1">
                <a:latin typeface="Comic Sans MS" pitchFamily="66" charset="0"/>
              </a:rPr>
              <a:t>    0    0    0    0    0    0  -1</a:t>
            </a:r>
          </a:p>
          <a:p>
            <a:r>
              <a:rPr lang="en-US" sz="1600" b="1">
                <a:latin typeface="Comic Sans MS" pitchFamily="66" charset="0"/>
              </a:rPr>
              <a:t>      	v</a:t>
            </a:r>
            <a:r>
              <a:rPr lang="en-US" sz="1600" b="1" baseline="-25000">
                <a:latin typeface="Comic Sans MS" pitchFamily="66" charset="0"/>
              </a:rPr>
              <a:t>6</a:t>
            </a:r>
            <a:r>
              <a:rPr lang="en-US" sz="1600" b="1">
                <a:latin typeface="Comic Sans MS" pitchFamily="66" charset="0"/>
              </a:rPr>
              <a:t>    0    0    0    0    0   0    0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552825"/>
            <a:ext cx="3919814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Left Bracket 10"/>
          <p:cNvSpPr/>
          <p:nvPr/>
        </p:nvSpPr>
        <p:spPr>
          <a:xfrm>
            <a:off x="5638800" y="4114800"/>
            <a:ext cx="76198" cy="14478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8839200" y="4038600"/>
            <a:ext cx="121919" cy="15240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Matrices for directed graph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1143000"/>
            <a:ext cx="868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>
                <a:solidFill>
                  <a:srgbClr val="FF0000"/>
                </a:solidFill>
                <a:latin typeface="Comic Sans MS" pitchFamily="66" charset="0"/>
              </a:rPr>
              <a:t>Cycle Matrix</a:t>
            </a:r>
            <a:r>
              <a:rPr lang="en-US" sz="16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pada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sebuah</a:t>
            </a:r>
            <a:r>
              <a:rPr lang="en-US" sz="1600" b="1" dirty="0">
                <a:latin typeface="Comic Sans MS" pitchFamily="66" charset="0"/>
              </a:rPr>
              <a:t> digraph G </a:t>
            </a:r>
            <a:r>
              <a:rPr lang="en-US" sz="1600" b="1" dirty="0" err="1">
                <a:latin typeface="Comic Sans MS" pitchFamily="66" charset="0"/>
              </a:rPr>
              <a:t>akan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memiliki</a:t>
            </a:r>
            <a:r>
              <a:rPr lang="en-US" sz="1600" b="1" dirty="0">
                <a:latin typeface="Comic Sans MS" pitchFamily="66" charset="0"/>
              </a:rPr>
              <a:t> entry </a:t>
            </a:r>
            <a:r>
              <a:rPr lang="en-US" sz="1600" b="1" dirty="0" err="1">
                <a:latin typeface="Comic Sans MS" pitchFamily="66" charset="0"/>
              </a:rPr>
              <a:t>C</a:t>
            </a:r>
            <a:r>
              <a:rPr lang="en-US" sz="1600" b="1" baseline="-25000" dirty="0" err="1">
                <a:latin typeface="Comic Sans MS" pitchFamily="66" charset="0"/>
              </a:rPr>
              <a:t>ij</a:t>
            </a:r>
            <a:r>
              <a:rPr lang="en-US" sz="1600" b="1" dirty="0">
                <a:latin typeface="Comic Sans MS" pitchFamily="66" charset="0"/>
              </a:rPr>
              <a:t>, yang </a:t>
            </a:r>
            <a:r>
              <a:rPr lang="en-US" sz="1600" b="1" dirty="0" err="1">
                <a:latin typeface="Comic Sans MS" pitchFamily="66" charset="0"/>
              </a:rPr>
              <a:t>menyatakan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apakah</a:t>
            </a:r>
            <a:r>
              <a:rPr lang="en-US" sz="1600" b="1" dirty="0">
                <a:latin typeface="Comic Sans MS" pitchFamily="66" charset="0"/>
              </a:rPr>
              <a:t> edge </a:t>
            </a:r>
            <a:r>
              <a:rPr lang="en-US" sz="1600" b="1" dirty="0" err="1">
                <a:latin typeface="Comic Sans MS" pitchFamily="66" charset="0"/>
              </a:rPr>
              <a:t>e</a:t>
            </a:r>
            <a:r>
              <a:rPr lang="en-US" sz="1600" b="1" baseline="-25000" dirty="0" err="1">
                <a:latin typeface="Comic Sans MS" pitchFamily="66" charset="0"/>
              </a:rPr>
              <a:t>i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ada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di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dalam</a:t>
            </a:r>
            <a:r>
              <a:rPr lang="en-US" sz="1600" b="1" dirty="0">
                <a:latin typeface="Comic Sans MS" pitchFamily="66" charset="0"/>
              </a:rPr>
              <a:t> cycle/circuit </a:t>
            </a:r>
            <a:r>
              <a:rPr lang="en-US" sz="1600" b="1" dirty="0" err="1">
                <a:latin typeface="Comic Sans MS" pitchFamily="66" charset="0"/>
              </a:rPr>
              <a:t>c</a:t>
            </a:r>
            <a:r>
              <a:rPr lang="en-US" sz="1600" b="1" baseline="-25000" dirty="0" err="1">
                <a:latin typeface="Comic Sans MS" pitchFamily="66" charset="0"/>
              </a:rPr>
              <a:t>j</a:t>
            </a:r>
            <a:r>
              <a:rPr lang="en-US" sz="1600" b="1" dirty="0">
                <a:latin typeface="Comic Sans MS" pitchFamily="66" charset="0"/>
              </a:rPr>
              <a:t>. </a:t>
            </a:r>
            <a:r>
              <a:rPr lang="en-US" sz="1600" b="1" dirty="0" err="1">
                <a:latin typeface="Comic Sans MS" pitchFamily="66" charset="0"/>
              </a:rPr>
              <a:t>Dimana</a:t>
            </a:r>
            <a:r>
              <a:rPr lang="en-US" sz="1600" b="1" dirty="0">
                <a:latin typeface="Comic Sans MS" pitchFamily="66" charset="0"/>
              </a:rPr>
              <a:t>:</a:t>
            </a:r>
          </a:p>
          <a:p>
            <a:r>
              <a:rPr lang="en-US" sz="1600" b="1" dirty="0">
                <a:latin typeface="Comic Sans MS" pitchFamily="66" charset="0"/>
              </a:rPr>
              <a:t> </a:t>
            </a:r>
          </a:p>
          <a:p>
            <a:r>
              <a:rPr lang="en-US" sz="1600" b="1" dirty="0">
                <a:latin typeface="Comic Sans MS" pitchFamily="66" charset="0"/>
              </a:rPr>
              <a:t>	</a:t>
            </a:r>
            <a:r>
              <a:rPr lang="en-US" sz="1600" b="1" dirty="0" err="1">
                <a:latin typeface="Comic Sans MS" pitchFamily="66" charset="0"/>
              </a:rPr>
              <a:t>C</a:t>
            </a:r>
            <a:r>
              <a:rPr lang="en-US" sz="1600" b="1" baseline="-25000" dirty="0" err="1">
                <a:latin typeface="Comic Sans MS" pitchFamily="66" charset="0"/>
              </a:rPr>
              <a:t>ij</a:t>
            </a:r>
            <a:r>
              <a:rPr lang="en-US" sz="1600" b="1" dirty="0">
                <a:latin typeface="Comic Sans MS" pitchFamily="66" charset="0"/>
              </a:rPr>
              <a:t>	=   1	</a:t>
            </a:r>
            <a:r>
              <a:rPr lang="en-US" sz="1600" b="1" dirty="0" err="1">
                <a:latin typeface="Comic Sans MS" pitchFamily="66" charset="0"/>
              </a:rPr>
              <a:t>jk</a:t>
            </a:r>
            <a:r>
              <a:rPr lang="en-US" sz="1600" b="1" dirty="0">
                <a:latin typeface="Comic Sans MS" pitchFamily="66" charset="0"/>
              </a:rPr>
              <a:t> arc j </a:t>
            </a:r>
            <a:r>
              <a:rPr lang="en-US" sz="1600" b="1" dirty="0" err="1">
                <a:latin typeface="Comic Sans MS" pitchFamily="66" charset="0"/>
              </a:rPr>
              <a:t>ada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dlm</a:t>
            </a:r>
            <a:r>
              <a:rPr lang="en-US" sz="1600" b="1" dirty="0">
                <a:latin typeface="Comic Sans MS" pitchFamily="66" charset="0"/>
              </a:rPr>
              <a:t> cycle </a:t>
            </a:r>
            <a:r>
              <a:rPr lang="en-US" sz="1600" b="1" dirty="0" err="1">
                <a:latin typeface="Comic Sans MS" pitchFamily="66" charset="0"/>
              </a:rPr>
              <a:t>i</a:t>
            </a:r>
            <a:r>
              <a:rPr lang="en-US" sz="1600" b="1" dirty="0">
                <a:latin typeface="Comic Sans MS" pitchFamily="66" charset="0"/>
              </a:rPr>
              <a:t> dg </a:t>
            </a:r>
            <a:r>
              <a:rPr lang="en-US" sz="1600" b="1" dirty="0" err="1">
                <a:latin typeface="Comic Sans MS" pitchFamily="66" charset="0"/>
              </a:rPr>
              <a:t>arah</a:t>
            </a:r>
            <a:r>
              <a:rPr lang="en-US" sz="1600" b="1" dirty="0">
                <a:latin typeface="Comic Sans MS" pitchFamily="66" charset="0"/>
              </a:rPr>
              <a:t>/</a:t>
            </a:r>
            <a:r>
              <a:rPr lang="en-US" sz="1600" b="1" dirty="0" err="1">
                <a:latin typeface="Comic Sans MS" pitchFamily="66" charset="0"/>
              </a:rPr>
              <a:t>orientasi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yg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sama</a:t>
            </a:r>
            <a:endParaRPr lang="en-US" sz="1600" b="1" dirty="0">
              <a:latin typeface="Comic Sans MS" pitchFamily="66" charset="0"/>
            </a:endParaRPr>
          </a:p>
          <a:p>
            <a:r>
              <a:rPr lang="en-US" sz="1600" b="1" dirty="0">
                <a:latin typeface="Comic Sans MS" pitchFamily="66" charset="0"/>
              </a:rPr>
              <a:t>		=  -1	</a:t>
            </a:r>
            <a:r>
              <a:rPr lang="en-US" sz="1600" b="1" dirty="0" err="1">
                <a:latin typeface="Comic Sans MS" pitchFamily="66" charset="0"/>
              </a:rPr>
              <a:t>jk</a:t>
            </a:r>
            <a:r>
              <a:rPr lang="en-US" sz="1600" b="1" dirty="0">
                <a:latin typeface="Comic Sans MS" pitchFamily="66" charset="0"/>
              </a:rPr>
              <a:t> arc j </a:t>
            </a:r>
            <a:r>
              <a:rPr lang="en-US" sz="1600" b="1" dirty="0" err="1">
                <a:latin typeface="Comic Sans MS" pitchFamily="66" charset="0"/>
              </a:rPr>
              <a:t>ada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dlm</a:t>
            </a:r>
            <a:r>
              <a:rPr lang="en-US" sz="1600" b="1" dirty="0">
                <a:latin typeface="Comic Sans MS" pitchFamily="66" charset="0"/>
              </a:rPr>
              <a:t> cycle </a:t>
            </a:r>
            <a:r>
              <a:rPr lang="en-US" sz="1600" b="1" dirty="0" err="1">
                <a:latin typeface="Comic Sans MS" pitchFamily="66" charset="0"/>
              </a:rPr>
              <a:t>i</a:t>
            </a:r>
            <a:r>
              <a:rPr lang="en-US" sz="1600" b="1" dirty="0">
                <a:latin typeface="Comic Sans MS" pitchFamily="66" charset="0"/>
              </a:rPr>
              <a:t> dg </a:t>
            </a:r>
            <a:r>
              <a:rPr lang="en-US" sz="1600" b="1" dirty="0" err="1">
                <a:latin typeface="Comic Sans MS" pitchFamily="66" charset="0"/>
              </a:rPr>
              <a:t>arah</a:t>
            </a:r>
            <a:r>
              <a:rPr lang="en-US" sz="1600" b="1" dirty="0">
                <a:latin typeface="Comic Sans MS" pitchFamily="66" charset="0"/>
              </a:rPr>
              <a:t>/</a:t>
            </a:r>
            <a:r>
              <a:rPr lang="en-US" sz="1600" b="1" dirty="0" err="1">
                <a:latin typeface="Comic Sans MS" pitchFamily="66" charset="0"/>
              </a:rPr>
              <a:t>orientasi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yg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berbeda</a:t>
            </a:r>
            <a:endParaRPr lang="en-US" sz="1600" b="1" dirty="0">
              <a:latin typeface="Comic Sans MS" pitchFamily="66" charset="0"/>
            </a:endParaRPr>
          </a:p>
          <a:p>
            <a:r>
              <a:rPr lang="en-US" sz="1600" b="1" dirty="0">
                <a:latin typeface="Comic Sans MS" pitchFamily="66" charset="0"/>
              </a:rPr>
              <a:t>		=   0	</a:t>
            </a:r>
            <a:r>
              <a:rPr lang="en-US" sz="1600" b="1" dirty="0" err="1">
                <a:latin typeface="Comic Sans MS" pitchFamily="66" charset="0"/>
              </a:rPr>
              <a:t>jk</a:t>
            </a:r>
            <a:r>
              <a:rPr lang="en-US" sz="1600" b="1" dirty="0">
                <a:latin typeface="Comic Sans MS" pitchFamily="66" charset="0"/>
              </a:rPr>
              <a:t> arc j </a:t>
            </a:r>
            <a:r>
              <a:rPr lang="en-US" sz="1600" b="1" dirty="0" err="1">
                <a:latin typeface="Comic Sans MS" pitchFamily="66" charset="0"/>
              </a:rPr>
              <a:t>tdk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ada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dlm</a:t>
            </a:r>
            <a:r>
              <a:rPr lang="en-US" sz="1600" b="1" dirty="0">
                <a:latin typeface="Comic Sans MS" pitchFamily="66" charset="0"/>
              </a:rPr>
              <a:t> cycle </a:t>
            </a:r>
            <a:r>
              <a:rPr lang="en-US" sz="1600" b="1" dirty="0" err="1">
                <a:latin typeface="Comic Sans MS" pitchFamily="66" charset="0"/>
              </a:rPr>
              <a:t>i</a:t>
            </a:r>
            <a:endParaRPr lang="en-US" sz="1600" b="1" dirty="0">
              <a:latin typeface="Comic Sans MS" pitchFamily="66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971800"/>
            <a:ext cx="3919814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81000" y="5229761"/>
            <a:ext cx="4038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mic Sans MS" pitchFamily="66" charset="0"/>
              </a:rPr>
              <a:t>Cycle/circuit pd graph </a:t>
            </a:r>
            <a:r>
              <a:rPr lang="en-US" sz="1600" b="1" dirty="0" err="1">
                <a:latin typeface="Comic Sans MS" pitchFamily="66" charset="0"/>
              </a:rPr>
              <a:t>di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atas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adalah</a:t>
            </a:r>
            <a:r>
              <a:rPr lang="en-US" sz="1600" b="1" dirty="0">
                <a:latin typeface="Comic Sans MS" pitchFamily="66" charset="0"/>
              </a:rPr>
              <a:t>:</a:t>
            </a:r>
          </a:p>
          <a:p>
            <a:r>
              <a:rPr lang="en-US" sz="1600" b="1" dirty="0">
                <a:latin typeface="Comic Sans MS" pitchFamily="66" charset="0"/>
              </a:rPr>
              <a:t>c</a:t>
            </a:r>
            <a:r>
              <a:rPr lang="en-US" sz="1600" b="1" baseline="-25000" dirty="0">
                <a:latin typeface="Comic Sans MS" pitchFamily="66" charset="0"/>
              </a:rPr>
              <a:t>1</a:t>
            </a:r>
            <a:r>
              <a:rPr lang="en-US" sz="1600" b="1" dirty="0">
                <a:latin typeface="Comic Sans MS" pitchFamily="66" charset="0"/>
              </a:rPr>
              <a:t> = [e</a:t>
            </a:r>
            <a:r>
              <a:rPr lang="en-US" sz="1600" b="1" baseline="-25000" dirty="0">
                <a:latin typeface="Comic Sans MS" pitchFamily="66" charset="0"/>
              </a:rPr>
              <a:t>1</a:t>
            </a:r>
            <a:r>
              <a:rPr lang="en-US" sz="1600" b="1" dirty="0">
                <a:latin typeface="Comic Sans MS" pitchFamily="66" charset="0"/>
              </a:rPr>
              <a:t>]</a:t>
            </a:r>
          </a:p>
          <a:p>
            <a:r>
              <a:rPr lang="en-US" sz="1600" b="1" dirty="0">
                <a:latin typeface="Comic Sans MS" pitchFamily="66" charset="0"/>
              </a:rPr>
              <a:t>c</a:t>
            </a:r>
            <a:r>
              <a:rPr lang="en-US" sz="1600" b="1" baseline="-25000" dirty="0">
                <a:latin typeface="Comic Sans MS" pitchFamily="66" charset="0"/>
              </a:rPr>
              <a:t>2</a:t>
            </a:r>
            <a:r>
              <a:rPr lang="en-US" sz="1600" b="1" dirty="0">
                <a:latin typeface="Comic Sans MS" pitchFamily="66" charset="0"/>
              </a:rPr>
              <a:t> = [e</a:t>
            </a:r>
            <a:r>
              <a:rPr lang="en-US" sz="1600" b="1" baseline="-25000" dirty="0">
                <a:latin typeface="Comic Sans MS" pitchFamily="66" charset="0"/>
              </a:rPr>
              <a:t>3</a:t>
            </a:r>
            <a:r>
              <a:rPr lang="en-US" sz="1600" b="1" dirty="0">
                <a:latin typeface="Comic Sans MS" pitchFamily="66" charset="0"/>
              </a:rPr>
              <a:t>, e</a:t>
            </a:r>
            <a:r>
              <a:rPr lang="en-US" sz="1600" b="1" baseline="-25000" dirty="0">
                <a:latin typeface="Comic Sans MS" pitchFamily="66" charset="0"/>
              </a:rPr>
              <a:t>2</a:t>
            </a:r>
            <a:r>
              <a:rPr lang="en-US" sz="1600" b="1" dirty="0">
                <a:latin typeface="Comic Sans MS" pitchFamily="66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Comic Sans MS" pitchFamily="66" charset="0"/>
              </a:rPr>
              <a:t>e</a:t>
            </a:r>
            <a:r>
              <a:rPr lang="en-US" sz="1600" b="1" baseline="-25000" dirty="0">
                <a:solidFill>
                  <a:srgbClr val="FF0000"/>
                </a:solidFill>
                <a:latin typeface="Comic Sans MS" pitchFamily="66" charset="0"/>
              </a:rPr>
              <a:t>6</a:t>
            </a:r>
            <a:r>
              <a:rPr lang="en-US" sz="1600" b="1" dirty="0">
                <a:latin typeface="Comic Sans MS" pitchFamily="66" charset="0"/>
              </a:rPr>
              <a:t>, e</a:t>
            </a:r>
            <a:r>
              <a:rPr lang="en-US" sz="1600" b="1" baseline="-25000" dirty="0">
                <a:latin typeface="Comic Sans MS" pitchFamily="66" charset="0"/>
              </a:rPr>
              <a:t>4</a:t>
            </a:r>
            <a:r>
              <a:rPr lang="en-US" sz="1600" b="1" dirty="0">
                <a:latin typeface="Comic Sans MS" pitchFamily="66" charset="0"/>
              </a:rPr>
              <a:t>]</a:t>
            </a:r>
          </a:p>
          <a:p>
            <a:r>
              <a:rPr lang="en-US" sz="1600" b="1" dirty="0">
                <a:latin typeface="Comic Sans MS" pitchFamily="66" charset="0"/>
              </a:rPr>
              <a:t>c</a:t>
            </a:r>
            <a:r>
              <a:rPr lang="en-US" sz="1600" b="1" baseline="-25000" dirty="0">
                <a:latin typeface="Comic Sans MS" pitchFamily="66" charset="0"/>
              </a:rPr>
              <a:t>3</a:t>
            </a:r>
            <a:r>
              <a:rPr lang="en-US" sz="1600" b="1" dirty="0">
                <a:latin typeface="Comic Sans MS" pitchFamily="66" charset="0"/>
              </a:rPr>
              <a:t> = [e</a:t>
            </a:r>
            <a:r>
              <a:rPr lang="en-US" sz="1600" b="1" baseline="-25000" dirty="0">
                <a:latin typeface="Comic Sans MS" pitchFamily="66" charset="0"/>
              </a:rPr>
              <a:t>3</a:t>
            </a:r>
            <a:r>
              <a:rPr lang="en-US" sz="1600" b="1" dirty="0">
                <a:latin typeface="Comic Sans MS" pitchFamily="66" charset="0"/>
              </a:rPr>
              <a:t>, e</a:t>
            </a:r>
            <a:r>
              <a:rPr lang="en-US" sz="1600" b="1" baseline="-25000" dirty="0">
                <a:latin typeface="Comic Sans MS" pitchFamily="66" charset="0"/>
              </a:rPr>
              <a:t>2</a:t>
            </a:r>
            <a:r>
              <a:rPr lang="en-US" sz="1600" b="1" dirty="0">
                <a:latin typeface="Comic Sans MS" pitchFamily="66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Comic Sans MS" pitchFamily="66" charset="0"/>
              </a:rPr>
              <a:t>e</a:t>
            </a:r>
            <a:r>
              <a:rPr lang="en-US" sz="1600" b="1" baseline="-25000" dirty="0">
                <a:solidFill>
                  <a:srgbClr val="FF0000"/>
                </a:solidFill>
                <a:latin typeface="Comic Sans MS" pitchFamily="66" charset="0"/>
              </a:rPr>
              <a:t>6</a:t>
            </a:r>
            <a:r>
              <a:rPr lang="en-US" sz="1600" b="1" dirty="0">
                <a:latin typeface="Comic Sans MS" pitchFamily="66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Comic Sans MS" pitchFamily="66" charset="0"/>
              </a:rPr>
              <a:t>e</a:t>
            </a:r>
            <a:r>
              <a:rPr lang="en-US" sz="1600" b="1" baseline="-25000" dirty="0">
                <a:solidFill>
                  <a:srgbClr val="FF0000"/>
                </a:solidFill>
                <a:latin typeface="Comic Sans MS" pitchFamily="66" charset="0"/>
              </a:rPr>
              <a:t>5</a:t>
            </a:r>
            <a:r>
              <a:rPr lang="en-US" sz="1600" b="1" dirty="0">
                <a:latin typeface="Comic Sans MS" pitchFamily="66" charset="0"/>
              </a:rPr>
              <a:t>]</a:t>
            </a:r>
          </a:p>
          <a:p>
            <a:r>
              <a:rPr lang="en-US" sz="1600" b="1" dirty="0">
                <a:latin typeface="Comic Sans MS" pitchFamily="66" charset="0"/>
              </a:rPr>
              <a:t>c</a:t>
            </a:r>
            <a:r>
              <a:rPr lang="en-US" sz="1600" b="1" baseline="-25000" dirty="0">
                <a:latin typeface="Comic Sans MS" pitchFamily="66" charset="0"/>
              </a:rPr>
              <a:t>4</a:t>
            </a:r>
            <a:r>
              <a:rPr lang="en-US" sz="1600" b="1" dirty="0">
                <a:latin typeface="Comic Sans MS" pitchFamily="66" charset="0"/>
              </a:rPr>
              <a:t> = [</a:t>
            </a:r>
            <a:r>
              <a:rPr lang="en-US" sz="1600" b="1" dirty="0">
                <a:solidFill>
                  <a:srgbClr val="FF0000"/>
                </a:solidFill>
                <a:latin typeface="Comic Sans MS" pitchFamily="66" charset="0"/>
              </a:rPr>
              <a:t>e</a:t>
            </a:r>
            <a:r>
              <a:rPr lang="en-US" sz="1600" b="1" baseline="-25000" dirty="0">
                <a:solidFill>
                  <a:srgbClr val="FF0000"/>
                </a:solidFill>
                <a:latin typeface="Comic Sans MS" pitchFamily="66" charset="0"/>
              </a:rPr>
              <a:t>4</a:t>
            </a:r>
            <a:r>
              <a:rPr lang="en-US" sz="1600" b="1" dirty="0">
                <a:latin typeface="Comic Sans MS" pitchFamily="66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Comic Sans MS" pitchFamily="66" charset="0"/>
              </a:rPr>
              <a:t>e</a:t>
            </a:r>
            <a:r>
              <a:rPr lang="en-US" sz="1600" b="1" baseline="-25000" dirty="0">
                <a:solidFill>
                  <a:srgbClr val="FF0000"/>
                </a:solidFill>
                <a:latin typeface="Comic Sans MS" pitchFamily="66" charset="0"/>
              </a:rPr>
              <a:t>5</a:t>
            </a:r>
            <a:r>
              <a:rPr lang="en-US" sz="1600" b="1" dirty="0">
                <a:latin typeface="Comic Sans MS" pitchFamily="66" charset="0"/>
              </a:rPr>
              <a:t>]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3400" y="3249811"/>
            <a:ext cx="4724400" cy="1487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mic Sans MS" pitchFamily="66" charset="0"/>
              </a:rPr>
              <a:t>	     e</a:t>
            </a:r>
            <a:r>
              <a:rPr lang="en-US" sz="1600" b="1" baseline="-25000" dirty="0">
                <a:latin typeface="Comic Sans MS" pitchFamily="66" charset="0"/>
              </a:rPr>
              <a:t>1</a:t>
            </a:r>
            <a:r>
              <a:rPr lang="en-US" sz="1600" b="1" dirty="0">
                <a:latin typeface="Comic Sans MS" pitchFamily="66" charset="0"/>
              </a:rPr>
              <a:t>   e</a:t>
            </a:r>
            <a:r>
              <a:rPr lang="en-US" sz="1600" b="1" baseline="-25000" dirty="0">
                <a:latin typeface="Comic Sans MS" pitchFamily="66" charset="0"/>
              </a:rPr>
              <a:t>2</a:t>
            </a:r>
            <a:r>
              <a:rPr lang="en-US" sz="1600" b="1" dirty="0">
                <a:latin typeface="Comic Sans MS" pitchFamily="66" charset="0"/>
              </a:rPr>
              <a:t>   e</a:t>
            </a:r>
            <a:r>
              <a:rPr lang="en-US" sz="1600" b="1" baseline="-25000" dirty="0">
                <a:latin typeface="Comic Sans MS" pitchFamily="66" charset="0"/>
              </a:rPr>
              <a:t>3</a:t>
            </a:r>
            <a:r>
              <a:rPr lang="en-US" sz="1600" b="1" dirty="0">
                <a:latin typeface="Comic Sans MS" pitchFamily="66" charset="0"/>
              </a:rPr>
              <a:t>   e</a:t>
            </a:r>
            <a:r>
              <a:rPr lang="en-US" sz="1600" b="1" baseline="-25000" dirty="0">
                <a:latin typeface="Comic Sans MS" pitchFamily="66" charset="0"/>
              </a:rPr>
              <a:t>4</a:t>
            </a:r>
            <a:r>
              <a:rPr lang="en-US" sz="1600" b="1" dirty="0">
                <a:latin typeface="Comic Sans MS" pitchFamily="66" charset="0"/>
              </a:rPr>
              <a:t>   e</a:t>
            </a:r>
            <a:r>
              <a:rPr lang="en-US" sz="1600" b="1" baseline="-25000" dirty="0">
                <a:latin typeface="Comic Sans MS" pitchFamily="66" charset="0"/>
              </a:rPr>
              <a:t>5</a:t>
            </a:r>
            <a:r>
              <a:rPr lang="en-US" sz="1600" b="1" dirty="0">
                <a:latin typeface="Comic Sans MS" pitchFamily="66" charset="0"/>
              </a:rPr>
              <a:t>   e</a:t>
            </a:r>
            <a:r>
              <a:rPr lang="en-US" sz="1600" b="1" baseline="-25000" dirty="0">
                <a:latin typeface="Comic Sans MS" pitchFamily="66" charset="0"/>
              </a:rPr>
              <a:t>6</a:t>
            </a:r>
            <a:r>
              <a:rPr lang="en-US" sz="1600" b="1" dirty="0">
                <a:latin typeface="Comic Sans MS" pitchFamily="66" charset="0"/>
              </a:rPr>
              <a:t>   e</a:t>
            </a:r>
            <a:r>
              <a:rPr lang="en-US" sz="1600" b="1" baseline="-25000" dirty="0">
                <a:latin typeface="Comic Sans MS" pitchFamily="66" charset="0"/>
              </a:rPr>
              <a:t>7</a:t>
            </a:r>
          </a:p>
          <a:p>
            <a:endParaRPr lang="en-US" sz="1600" b="1" baseline="-25000" dirty="0">
              <a:latin typeface="Comic Sans MS" pitchFamily="66" charset="0"/>
            </a:endParaRPr>
          </a:p>
          <a:p>
            <a:r>
              <a:rPr lang="en-US" sz="1600" b="1" dirty="0">
                <a:latin typeface="Comic Sans MS" pitchFamily="66" charset="0"/>
              </a:rPr>
              <a:t>         c</a:t>
            </a:r>
            <a:r>
              <a:rPr lang="en-US" sz="1600" b="1" baseline="-25000" dirty="0">
                <a:latin typeface="Comic Sans MS" pitchFamily="66" charset="0"/>
              </a:rPr>
              <a:t>1</a:t>
            </a:r>
            <a:r>
              <a:rPr lang="en-US" sz="1600" b="1" dirty="0">
                <a:latin typeface="Comic Sans MS" pitchFamily="66" charset="0"/>
              </a:rPr>
              <a:t>    1    0    0    0    0   0    0</a:t>
            </a:r>
          </a:p>
          <a:p>
            <a:r>
              <a:rPr lang="en-US" sz="1600" b="1" dirty="0">
                <a:latin typeface="Comic Sans MS" pitchFamily="66" charset="0"/>
              </a:rPr>
              <a:t>         c</a:t>
            </a:r>
            <a:r>
              <a:rPr lang="en-US" sz="1600" b="1" baseline="-25000" dirty="0">
                <a:latin typeface="Comic Sans MS" pitchFamily="66" charset="0"/>
              </a:rPr>
              <a:t>2</a:t>
            </a:r>
            <a:r>
              <a:rPr lang="en-US" sz="1600" b="1" dirty="0">
                <a:latin typeface="Comic Sans MS" pitchFamily="66" charset="0"/>
              </a:rPr>
              <a:t>    0    1    1    1    0  -1    0</a:t>
            </a:r>
          </a:p>
          <a:p>
            <a:r>
              <a:rPr lang="en-US" sz="1600" b="1" dirty="0">
                <a:latin typeface="Comic Sans MS" pitchFamily="66" charset="0"/>
              </a:rPr>
              <a:t>C</a:t>
            </a:r>
            <a:r>
              <a:rPr lang="en-US" sz="1600" b="1" baseline="-25000" dirty="0">
                <a:latin typeface="Comic Sans MS" pitchFamily="66" charset="0"/>
              </a:rPr>
              <a:t>G</a:t>
            </a:r>
            <a:r>
              <a:rPr lang="en-US" sz="1600" b="1" dirty="0">
                <a:latin typeface="Comic Sans MS" pitchFamily="66" charset="0"/>
              </a:rPr>
              <a:t>   =  c</a:t>
            </a:r>
            <a:r>
              <a:rPr lang="en-US" sz="1600" b="1" baseline="-25000" dirty="0">
                <a:latin typeface="Comic Sans MS" pitchFamily="66" charset="0"/>
              </a:rPr>
              <a:t>3</a:t>
            </a:r>
            <a:r>
              <a:rPr lang="en-US" sz="1600" b="1" dirty="0">
                <a:latin typeface="Comic Sans MS" pitchFamily="66" charset="0"/>
              </a:rPr>
              <a:t>    0    1    1    0   -1  -1    0</a:t>
            </a:r>
          </a:p>
          <a:p>
            <a:r>
              <a:rPr lang="en-US" sz="1600" b="1" dirty="0">
                <a:latin typeface="Comic Sans MS" pitchFamily="66" charset="0"/>
              </a:rPr>
              <a:t>         c</a:t>
            </a:r>
            <a:r>
              <a:rPr lang="en-US" sz="1600" b="1" baseline="-25000" dirty="0">
                <a:latin typeface="Comic Sans MS" pitchFamily="66" charset="0"/>
              </a:rPr>
              <a:t>4</a:t>
            </a:r>
            <a:r>
              <a:rPr lang="en-US" sz="1600" b="1" dirty="0">
                <a:latin typeface="Comic Sans MS" pitchFamily="66" charset="0"/>
              </a:rPr>
              <a:t>    0    0    0   -1   -1   0    0</a:t>
            </a:r>
            <a:endParaRPr lang="en-US" sz="1600" dirty="0"/>
          </a:p>
        </p:txBody>
      </p:sp>
      <p:sp>
        <p:nvSpPr>
          <p:cNvPr id="11" name="Left Bracket 10"/>
          <p:cNvSpPr/>
          <p:nvPr/>
        </p:nvSpPr>
        <p:spPr>
          <a:xfrm>
            <a:off x="5562600" y="3657600"/>
            <a:ext cx="76201" cy="10668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8869681" y="3657600"/>
            <a:ext cx="45719" cy="10668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7921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Matrices for directed graph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1143000"/>
            <a:ext cx="8686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>
                <a:solidFill>
                  <a:srgbClr val="FF0000"/>
                </a:solidFill>
                <a:latin typeface="Comic Sans MS" pitchFamily="66" charset="0"/>
              </a:rPr>
              <a:t>Fundamental Cycle Matrix</a:t>
            </a:r>
            <a:r>
              <a:rPr lang="en-US" sz="1600" b="1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1600" b="1">
                <a:latin typeface="Comic Sans MS" pitchFamily="66" charset="0"/>
              </a:rPr>
              <a:t>F</a:t>
            </a:r>
            <a:r>
              <a:rPr lang="en-US" sz="1600" b="1" baseline="-25000">
                <a:latin typeface="Comic Sans MS" pitchFamily="66" charset="0"/>
              </a:rPr>
              <a:t>G </a:t>
            </a:r>
            <a:r>
              <a:rPr lang="en-US" sz="1600" b="1">
                <a:latin typeface="Comic Sans MS" pitchFamily="66" charset="0"/>
              </a:rPr>
              <a:t>adalah sebuah matriks yg berhubungan dg terbentuknya </a:t>
            </a:r>
            <a:r>
              <a:rPr lang="en-US" sz="1600" b="1" i="1">
                <a:latin typeface="Comic Sans MS" pitchFamily="66" charset="0"/>
              </a:rPr>
              <a:t>spanning tree </a:t>
            </a:r>
            <a:r>
              <a:rPr lang="en-US" sz="1600" b="1">
                <a:latin typeface="Comic Sans MS" pitchFamily="66" charset="0"/>
              </a:rPr>
              <a:t>pada sebuah digraph G &amp; memiliki bentuk:</a:t>
            </a:r>
          </a:p>
          <a:p>
            <a:endParaRPr lang="en-US" sz="1600" b="1">
              <a:latin typeface="Comic Sans MS" pitchFamily="66" charset="0"/>
            </a:endParaRPr>
          </a:p>
          <a:p>
            <a:r>
              <a:rPr lang="en-US" sz="1600" b="1">
                <a:latin typeface="Comic Sans MS" pitchFamily="66" charset="0"/>
              </a:rPr>
              <a:t>			 F</a:t>
            </a:r>
            <a:r>
              <a:rPr lang="en-US" sz="1600" b="1" baseline="-25000">
                <a:latin typeface="Comic Sans MS" pitchFamily="66" charset="0"/>
              </a:rPr>
              <a:t>G</a:t>
            </a:r>
            <a:r>
              <a:rPr lang="en-US" sz="1600" b="1">
                <a:latin typeface="Comic Sans MS" pitchFamily="66" charset="0"/>
              </a:rPr>
              <a:t> = [ I</a:t>
            </a:r>
            <a:r>
              <a:rPr lang="en-US" sz="1600" b="1" baseline="-25000">
                <a:latin typeface="Comic Sans MS" pitchFamily="66" charset="0"/>
                <a:sym typeface="Symbol"/>
              </a:rPr>
              <a:t></a:t>
            </a:r>
            <a:r>
              <a:rPr lang="en-US" sz="1600" b="1">
                <a:latin typeface="Comic Sans MS" pitchFamily="66" charset="0"/>
                <a:sym typeface="Symbol"/>
              </a:rPr>
              <a:t> | F</a:t>
            </a:r>
            <a:r>
              <a:rPr lang="en-US" sz="1600" b="1" baseline="-25000">
                <a:latin typeface="Comic Sans MS" pitchFamily="66" charset="0"/>
                <a:sym typeface="Symbol"/>
              </a:rPr>
              <a:t>r </a:t>
            </a:r>
            <a:r>
              <a:rPr lang="en-US" sz="1600" b="1">
                <a:latin typeface="Comic Sans MS" pitchFamily="66" charset="0"/>
                <a:sym typeface="Symbol"/>
              </a:rPr>
              <a:t>]</a:t>
            </a:r>
          </a:p>
          <a:p>
            <a:endParaRPr lang="en-US" sz="1600" b="1">
              <a:latin typeface="Comic Sans MS" pitchFamily="66" charset="0"/>
              <a:sym typeface="Symbol"/>
            </a:endParaRPr>
          </a:p>
          <a:p>
            <a:r>
              <a:rPr lang="en-US" sz="1600" b="1">
                <a:latin typeface="Comic Sans MS" pitchFamily="66" charset="0"/>
                <a:sym typeface="Symbol"/>
              </a:rPr>
              <a:t>Dimana  adalah </a:t>
            </a:r>
            <a:r>
              <a:rPr lang="en-US" sz="1600" b="1">
                <a:latin typeface="Comic Sans MS" pitchFamily="66" charset="0"/>
              </a:rPr>
              <a:t>I</a:t>
            </a:r>
            <a:r>
              <a:rPr lang="en-US" sz="1600" b="1" baseline="-25000">
                <a:latin typeface="Comic Sans MS" pitchFamily="66" charset="0"/>
                <a:sym typeface="Symbol"/>
              </a:rPr>
              <a:t></a:t>
            </a:r>
            <a:r>
              <a:rPr lang="en-US" sz="1600" b="1">
                <a:latin typeface="Comic Sans MS" pitchFamily="66" charset="0"/>
                <a:sym typeface="Symbol"/>
              </a:rPr>
              <a:t> submatriks identitas yg berasosiasi dg </a:t>
            </a:r>
            <a:r>
              <a:rPr lang="en-US" sz="1600" b="1" i="1">
                <a:latin typeface="Comic Sans MS" pitchFamily="66" charset="0"/>
                <a:sym typeface="Symbol"/>
              </a:rPr>
              <a:t>chord</a:t>
            </a:r>
            <a:r>
              <a:rPr lang="en-US" sz="1600" b="1">
                <a:latin typeface="Comic Sans MS" pitchFamily="66" charset="0"/>
                <a:sym typeface="Symbol"/>
              </a:rPr>
              <a:t> graph G. Dan F</a:t>
            </a:r>
            <a:r>
              <a:rPr lang="en-US" sz="1600" b="1" baseline="-25000">
                <a:latin typeface="Comic Sans MS" pitchFamily="66" charset="0"/>
                <a:sym typeface="Symbol"/>
              </a:rPr>
              <a:t>r</a:t>
            </a:r>
            <a:r>
              <a:rPr lang="en-US" sz="1600" b="1">
                <a:latin typeface="Comic Sans MS" pitchFamily="66" charset="0"/>
                <a:sym typeface="Symbol"/>
              </a:rPr>
              <a:t> adalah submatriks yg berasosiasi dg </a:t>
            </a:r>
            <a:r>
              <a:rPr lang="en-US" sz="1600" b="1" i="1">
                <a:latin typeface="Comic Sans MS" pitchFamily="66" charset="0"/>
                <a:sym typeface="Symbol"/>
              </a:rPr>
              <a:t>branch</a:t>
            </a:r>
            <a:r>
              <a:rPr lang="en-US" sz="1600" b="1">
                <a:latin typeface="Comic Sans MS" pitchFamily="66" charset="0"/>
                <a:sym typeface="Symbol"/>
              </a:rPr>
              <a:t> graph G.</a:t>
            </a:r>
            <a:endParaRPr lang="en-US" sz="1600" b="1"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8200" y="3770213"/>
            <a:ext cx="4191000" cy="1487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mic Sans MS" pitchFamily="66" charset="0"/>
              </a:rPr>
              <a:t>	e</a:t>
            </a:r>
            <a:r>
              <a:rPr lang="en-US" sz="1600" b="1" baseline="-25000" dirty="0">
                <a:latin typeface="Comic Sans MS" pitchFamily="66" charset="0"/>
              </a:rPr>
              <a:t>1</a:t>
            </a:r>
            <a:r>
              <a:rPr lang="en-US" sz="1600" b="1" dirty="0">
                <a:latin typeface="Comic Sans MS" pitchFamily="66" charset="0"/>
              </a:rPr>
              <a:t>   e</a:t>
            </a:r>
            <a:r>
              <a:rPr lang="en-US" sz="1600" b="1" baseline="-25000" dirty="0">
                <a:latin typeface="Comic Sans MS" pitchFamily="66" charset="0"/>
              </a:rPr>
              <a:t>5</a:t>
            </a:r>
            <a:r>
              <a:rPr lang="en-US" sz="1600" b="1" dirty="0">
                <a:latin typeface="Comic Sans MS" pitchFamily="66" charset="0"/>
              </a:rPr>
              <a:t>   e</a:t>
            </a:r>
            <a:r>
              <a:rPr lang="en-US" sz="1600" b="1" baseline="-25000" dirty="0">
                <a:latin typeface="Comic Sans MS" pitchFamily="66" charset="0"/>
              </a:rPr>
              <a:t>6</a:t>
            </a:r>
            <a:r>
              <a:rPr lang="en-US" sz="1600" b="1" dirty="0">
                <a:latin typeface="Comic Sans MS" pitchFamily="66" charset="0"/>
              </a:rPr>
              <a:t>    e</a:t>
            </a:r>
            <a:r>
              <a:rPr lang="en-US" sz="1600" b="1" baseline="-25000" dirty="0">
                <a:latin typeface="Comic Sans MS" pitchFamily="66" charset="0"/>
              </a:rPr>
              <a:t>2</a:t>
            </a:r>
            <a:r>
              <a:rPr lang="en-US" sz="1600" b="1" dirty="0">
                <a:latin typeface="Comic Sans MS" pitchFamily="66" charset="0"/>
              </a:rPr>
              <a:t>   e</a:t>
            </a:r>
            <a:r>
              <a:rPr lang="en-US" sz="1600" b="1" baseline="-25000" dirty="0">
                <a:latin typeface="Comic Sans MS" pitchFamily="66" charset="0"/>
              </a:rPr>
              <a:t>3</a:t>
            </a:r>
            <a:r>
              <a:rPr lang="en-US" sz="1600" b="1" dirty="0">
                <a:latin typeface="Comic Sans MS" pitchFamily="66" charset="0"/>
              </a:rPr>
              <a:t>   e</a:t>
            </a:r>
            <a:r>
              <a:rPr lang="en-US" sz="1600" b="1" baseline="-25000" dirty="0">
                <a:latin typeface="Comic Sans MS" pitchFamily="66" charset="0"/>
              </a:rPr>
              <a:t>4</a:t>
            </a:r>
            <a:r>
              <a:rPr lang="en-US" sz="1600" b="1" dirty="0">
                <a:latin typeface="Comic Sans MS" pitchFamily="66" charset="0"/>
              </a:rPr>
              <a:t>   e</a:t>
            </a:r>
            <a:r>
              <a:rPr lang="en-US" sz="1600" b="1" baseline="-25000" dirty="0">
                <a:latin typeface="Comic Sans MS" pitchFamily="66" charset="0"/>
              </a:rPr>
              <a:t>7</a:t>
            </a:r>
          </a:p>
          <a:p>
            <a:endParaRPr lang="en-US" sz="1600" b="1" baseline="-25000" dirty="0">
              <a:latin typeface="Comic Sans MS" pitchFamily="66" charset="0"/>
            </a:endParaRPr>
          </a:p>
          <a:p>
            <a:r>
              <a:rPr lang="en-US" sz="1600" b="1" dirty="0">
                <a:latin typeface="Comic Sans MS" pitchFamily="66" charset="0"/>
              </a:rPr>
              <a:t>	1    0    0     0    0   0    0</a:t>
            </a:r>
          </a:p>
          <a:p>
            <a:r>
              <a:rPr lang="en-US" sz="1600" b="1" dirty="0">
                <a:latin typeface="Comic Sans MS" pitchFamily="66" charset="0"/>
              </a:rPr>
              <a:t>C</a:t>
            </a:r>
            <a:r>
              <a:rPr lang="en-US" sz="1600" b="1" baseline="-25000" dirty="0">
                <a:latin typeface="Comic Sans MS" pitchFamily="66" charset="0"/>
              </a:rPr>
              <a:t>G</a:t>
            </a:r>
            <a:r>
              <a:rPr lang="en-US" sz="1600" b="1" dirty="0">
                <a:latin typeface="Comic Sans MS" pitchFamily="66" charset="0"/>
              </a:rPr>
              <a:t>   = 	0    1    0     0    0   1    0</a:t>
            </a:r>
          </a:p>
          <a:p>
            <a:r>
              <a:rPr lang="en-US" sz="1600" b="1" dirty="0">
                <a:latin typeface="Comic Sans MS" pitchFamily="66" charset="0"/>
              </a:rPr>
              <a:t>	0    0    1     1    1   1    0</a:t>
            </a:r>
          </a:p>
          <a:p>
            <a:r>
              <a:rPr lang="en-US" sz="1600" b="1" dirty="0">
                <a:latin typeface="Comic Sans MS" pitchFamily="66" charset="0"/>
              </a:rPr>
              <a:t>	</a:t>
            </a:r>
            <a:endParaRPr lang="en-US" sz="1600" dirty="0"/>
          </a:p>
        </p:txBody>
      </p:sp>
      <p:sp>
        <p:nvSpPr>
          <p:cNvPr id="11" name="Left Bracket 10"/>
          <p:cNvSpPr/>
          <p:nvPr/>
        </p:nvSpPr>
        <p:spPr>
          <a:xfrm>
            <a:off x="5486399" y="4114800"/>
            <a:ext cx="76201" cy="838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8762999" y="4114800"/>
            <a:ext cx="76201" cy="838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334902"/>
            <a:ext cx="4191000" cy="231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Connector 12"/>
          <p:cNvCxnSpPr/>
          <p:nvPr/>
        </p:nvCxnSpPr>
        <p:spPr>
          <a:xfrm rot="5400000">
            <a:off x="6324600" y="4495800"/>
            <a:ext cx="1218406" cy="794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Matrices for directed graph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" name="Left Bracket 10"/>
          <p:cNvSpPr/>
          <p:nvPr/>
        </p:nvSpPr>
        <p:spPr>
          <a:xfrm>
            <a:off x="6095999" y="4343400"/>
            <a:ext cx="76201" cy="14478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8839199" y="4343400"/>
            <a:ext cx="76201" cy="14478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" y="1295400"/>
            <a:ext cx="868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Comic Sans MS" pitchFamily="66" charset="0"/>
              </a:rPr>
              <a:t>Adjacent Matrix</a:t>
            </a:r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  </a:t>
            </a:r>
            <a:r>
              <a:rPr lang="en-US" b="1" dirty="0" err="1">
                <a:latin typeface="Comic Sans MS" pitchFamily="66" charset="0"/>
              </a:rPr>
              <a:t>pada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sebuah</a:t>
            </a:r>
            <a:r>
              <a:rPr lang="en-US" b="1" dirty="0">
                <a:latin typeface="Comic Sans MS" pitchFamily="66" charset="0"/>
              </a:rPr>
              <a:t> digraph G </a:t>
            </a:r>
            <a:r>
              <a:rPr lang="en-US" b="1" dirty="0" err="1">
                <a:latin typeface="Comic Sans MS" pitchFamily="66" charset="0"/>
              </a:rPr>
              <a:t>akan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memiliki</a:t>
            </a:r>
            <a:r>
              <a:rPr lang="en-US" b="1" dirty="0">
                <a:latin typeface="Comic Sans MS" pitchFamily="66" charset="0"/>
              </a:rPr>
              <a:t> entry </a:t>
            </a:r>
            <a:r>
              <a:rPr lang="en-US" b="1" dirty="0" err="1">
                <a:latin typeface="Comic Sans MS" pitchFamily="66" charset="0"/>
              </a:rPr>
              <a:t>A</a:t>
            </a:r>
            <a:r>
              <a:rPr lang="en-US" b="1" baseline="-25000" dirty="0" err="1">
                <a:latin typeface="Comic Sans MS" pitchFamily="66" charset="0"/>
              </a:rPr>
              <a:t>ij</a:t>
            </a:r>
            <a:r>
              <a:rPr lang="en-US" b="1" dirty="0">
                <a:latin typeface="Comic Sans MS" pitchFamily="66" charset="0"/>
              </a:rPr>
              <a:t>, </a:t>
            </a:r>
            <a:r>
              <a:rPr lang="en-US" b="1" dirty="0" err="1">
                <a:latin typeface="Comic Sans MS" pitchFamily="66" charset="0"/>
              </a:rPr>
              <a:t>yaitu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jumlah</a:t>
            </a:r>
            <a:r>
              <a:rPr lang="en-US" b="1" dirty="0">
                <a:latin typeface="Comic Sans MS" pitchFamily="66" charset="0"/>
              </a:rPr>
              <a:t> directed edge yang </a:t>
            </a:r>
            <a:r>
              <a:rPr lang="en-US" b="1" dirty="0" err="1">
                <a:latin typeface="Comic Sans MS" pitchFamily="66" charset="0"/>
              </a:rPr>
              <a:t>menghubungkan</a:t>
            </a:r>
            <a:r>
              <a:rPr lang="en-US" b="1" dirty="0">
                <a:latin typeface="Comic Sans MS" pitchFamily="66" charset="0"/>
              </a:rPr>
              <a:t> vertex v</a:t>
            </a:r>
            <a:r>
              <a:rPr lang="en-US" b="1" baseline="-25000" dirty="0">
                <a:latin typeface="Comic Sans MS" pitchFamily="66" charset="0"/>
              </a:rPr>
              <a:t>i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dan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v</a:t>
            </a:r>
            <a:r>
              <a:rPr lang="en-US" b="1" baseline="-25000" dirty="0" err="1">
                <a:latin typeface="Comic Sans MS" pitchFamily="66" charset="0"/>
              </a:rPr>
              <a:t>j</a:t>
            </a:r>
            <a:r>
              <a:rPr lang="en-US" b="1" dirty="0">
                <a:latin typeface="Comic Sans MS" pitchFamily="66" charset="0"/>
              </a:rPr>
              <a:t>.</a:t>
            </a:r>
          </a:p>
          <a:p>
            <a:endParaRPr lang="en-US" b="1" dirty="0">
              <a:latin typeface="Comic Sans MS" pitchFamily="66" charset="0"/>
            </a:endParaRPr>
          </a:p>
          <a:p>
            <a:r>
              <a:rPr lang="en-US" b="1" dirty="0">
                <a:latin typeface="Comic Sans MS" pitchFamily="66" charset="0"/>
              </a:rPr>
              <a:t>Pd </a:t>
            </a:r>
            <a:r>
              <a:rPr lang="en-US" b="1" dirty="0" err="1">
                <a:latin typeface="Comic Sans MS" pitchFamily="66" charset="0"/>
              </a:rPr>
              <a:t>beberapa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referensi</a:t>
            </a:r>
            <a:r>
              <a:rPr lang="en-US" b="1" dirty="0">
                <a:latin typeface="Comic Sans MS" pitchFamily="66" charset="0"/>
              </a:rPr>
              <a:t> adjacent matrix </a:t>
            </a:r>
            <a:r>
              <a:rPr lang="en-US" b="1" dirty="0" err="1">
                <a:latin typeface="Comic Sans MS" pitchFamily="66" charset="0"/>
              </a:rPr>
              <a:t>memiliki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nama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berbeda</a:t>
            </a:r>
            <a:r>
              <a:rPr lang="en-US" b="1" dirty="0">
                <a:latin typeface="Comic Sans MS" pitchFamily="66" charset="0"/>
              </a:rPr>
              <a:t>: transition matrix, relation matrix, connection matrix, precedence matrix, </a:t>
            </a:r>
            <a:r>
              <a:rPr lang="en-US" b="1" dirty="0" err="1">
                <a:latin typeface="Comic Sans MS" pitchFamily="66" charset="0"/>
              </a:rPr>
              <a:t>atau</a:t>
            </a:r>
            <a:r>
              <a:rPr lang="en-US" b="1" dirty="0">
                <a:latin typeface="Comic Sans MS" pitchFamily="66" charset="0"/>
              </a:rPr>
              <a:t> predecessor matrix.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29200" y="3887371"/>
            <a:ext cx="3886200" cy="1980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/>
            <a:r>
              <a:rPr lang="en-US" sz="1600" b="1" dirty="0">
                <a:latin typeface="Comic Sans MS" pitchFamily="66" charset="0"/>
              </a:rPr>
              <a:t>		   v</a:t>
            </a:r>
            <a:r>
              <a:rPr lang="en-US" sz="1600" b="1" baseline="-25000" dirty="0">
                <a:latin typeface="Comic Sans MS" pitchFamily="66" charset="0"/>
              </a:rPr>
              <a:t>1</a:t>
            </a:r>
            <a:r>
              <a:rPr lang="en-US" sz="1600" b="1" dirty="0">
                <a:latin typeface="Comic Sans MS" pitchFamily="66" charset="0"/>
              </a:rPr>
              <a:t>   v</a:t>
            </a:r>
            <a:r>
              <a:rPr lang="en-US" sz="1600" b="1" baseline="-25000" dirty="0">
                <a:latin typeface="Comic Sans MS" pitchFamily="66" charset="0"/>
              </a:rPr>
              <a:t>2</a:t>
            </a:r>
            <a:r>
              <a:rPr lang="en-US" sz="1600" b="1" dirty="0">
                <a:latin typeface="Comic Sans MS" pitchFamily="66" charset="0"/>
              </a:rPr>
              <a:t>   v</a:t>
            </a:r>
            <a:r>
              <a:rPr lang="en-US" sz="1600" b="1" baseline="-25000" dirty="0">
                <a:latin typeface="Comic Sans MS" pitchFamily="66" charset="0"/>
              </a:rPr>
              <a:t>3</a:t>
            </a:r>
            <a:r>
              <a:rPr lang="en-US" sz="1600" b="1" dirty="0">
                <a:latin typeface="Comic Sans MS" pitchFamily="66" charset="0"/>
              </a:rPr>
              <a:t>   v</a:t>
            </a:r>
            <a:r>
              <a:rPr lang="en-US" sz="1600" b="1" baseline="-25000" dirty="0">
                <a:latin typeface="Comic Sans MS" pitchFamily="66" charset="0"/>
              </a:rPr>
              <a:t>4</a:t>
            </a:r>
            <a:r>
              <a:rPr lang="en-US" sz="1600" b="1" dirty="0">
                <a:latin typeface="Comic Sans MS" pitchFamily="66" charset="0"/>
              </a:rPr>
              <a:t>   v</a:t>
            </a:r>
            <a:r>
              <a:rPr lang="en-US" sz="1600" b="1" baseline="-25000" dirty="0">
                <a:latin typeface="Comic Sans MS" pitchFamily="66" charset="0"/>
              </a:rPr>
              <a:t>5</a:t>
            </a:r>
            <a:r>
              <a:rPr lang="en-US" sz="1600" b="1" dirty="0">
                <a:latin typeface="Comic Sans MS" pitchFamily="66" charset="0"/>
              </a:rPr>
              <a:t>   v</a:t>
            </a:r>
            <a:r>
              <a:rPr lang="en-US" sz="1600" b="1" baseline="-25000" dirty="0">
                <a:latin typeface="Comic Sans MS" pitchFamily="66" charset="0"/>
              </a:rPr>
              <a:t>6</a:t>
            </a:r>
          </a:p>
          <a:p>
            <a:pPr marL="236538" indent="-236538"/>
            <a:endParaRPr lang="en-US" sz="1600" b="1" baseline="-25000" dirty="0">
              <a:latin typeface="Comic Sans MS" pitchFamily="66" charset="0"/>
            </a:endParaRPr>
          </a:p>
          <a:p>
            <a:pPr marL="236538" indent="-236538"/>
            <a:r>
              <a:rPr lang="en-US" sz="1600" b="1" dirty="0">
                <a:latin typeface="Comic Sans MS" pitchFamily="66" charset="0"/>
              </a:rPr>
              <a:t>       v</a:t>
            </a:r>
            <a:r>
              <a:rPr lang="en-US" sz="1600" b="1" baseline="-25000" dirty="0">
                <a:latin typeface="Comic Sans MS" pitchFamily="66" charset="0"/>
              </a:rPr>
              <a:t>1</a:t>
            </a:r>
            <a:r>
              <a:rPr lang="en-US" sz="1600" b="1" dirty="0">
                <a:latin typeface="Comic Sans MS" pitchFamily="66" charset="0"/>
              </a:rPr>
              <a:t>    0    1    1   0    0    0</a:t>
            </a:r>
          </a:p>
          <a:p>
            <a:pPr marL="236538" indent="-236538"/>
            <a:r>
              <a:rPr lang="en-US" sz="1600" b="1" dirty="0">
                <a:latin typeface="Comic Sans MS" pitchFamily="66" charset="0"/>
              </a:rPr>
              <a:t>       v</a:t>
            </a:r>
            <a:r>
              <a:rPr lang="en-US" sz="1600" b="1" baseline="-25000" dirty="0">
                <a:latin typeface="Comic Sans MS" pitchFamily="66" charset="0"/>
              </a:rPr>
              <a:t>2</a:t>
            </a:r>
            <a:r>
              <a:rPr lang="en-US" sz="1600" b="1" dirty="0">
                <a:latin typeface="Comic Sans MS" pitchFamily="66" charset="0"/>
              </a:rPr>
              <a:t>    0    1    0   1    0    0</a:t>
            </a:r>
          </a:p>
          <a:p>
            <a:pPr marL="236538" indent="-236538"/>
            <a:r>
              <a:rPr lang="en-US" sz="1600" b="1" dirty="0">
                <a:latin typeface="Comic Sans MS" pitchFamily="66" charset="0"/>
              </a:rPr>
              <a:t>A</a:t>
            </a:r>
            <a:r>
              <a:rPr lang="en-US" sz="1600" b="1" baseline="-25000" dirty="0">
                <a:latin typeface="Comic Sans MS" pitchFamily="66" charset="0"/>
              </a:rPr>
              <a:t>G</a:t>
            </a:r>
            <a:r>
              <a:rPr lang="en-US" sz="1600" b="1" dirty="0">
                <a:latin typeface="Comic Sans MS" pitchFamily="66" charset="0"/>
              </a:rPr>
              <a:t> =  v</a:t>
            </a:r>
            <a:r>
              <a:rPr lang="en-US" sz="1600" b="1" baseline="-25000" dirty="0">
                <a:latin typeface="Comic Sans MS" pitchFamily="66" charset="0"/>
              </a:rPr>
              <a:t>3</a:t>
            </a:r>
            <a:r>
              <a:rPr lang="en-US" sz="1600" b="1" dirty="0">
                <a:latin typeface="Comic Sans MS" pitchFamily="66" charset="0"/>
              </a:rPr>
              <a:t>    1    0    0   1    0    0</a:t>
            </a:r>
          </a:p>
          <a:p>
            <a:pPr marL="236538" indent="-236538"/>
            <a:r>
              <a:rPr lang="en-US" sz="1600" b="1" dirty="0">
                <a:latin typeface="Comic Sans MS" pitchFamily="66" charset="0"/>
              </a:rPr>
              <a:t>       v</a:t>
            </a:r>
            <a:r>
              <a:rPr lang="en-US" sz="1600" b="1" baseline="-25000" dirty="0">
                <a:latin typeface="Comic Sans MS" pitchFamily="66" charset="0"/>
              </a:rPr>
              <a:t>4</a:t>
            </a:r>
            <a:r>
              <a:rPr lang="en-US" sz="1600" b="1" dirty="0">
                <a:latin typeface="Comic Sans MS" pitchFamily="66" charset="0"/>
              </a:rPr>
              <a:t>    0    0    0   0    1    0</a:t>
            </a:r>
          </a:p>
          <a:p>
            <a:pPr marL="236538" indent="-236538"/>
            <a:r>
              <a:rPr lang="en-US" sz="1600" b="1" dirty="0">
                <a:latin typeface="Comic Sans MS" pitchFamily="66" charset="0"/>
              </a:rPr>
              <a:t>       v</a:t>
            </a:r>
            <a:r>
              <a:rPr lang="en-US" sz="1600" b="1" baseline="-25000" dirty="0">
                <a:latin typeface="Comic Sans MS" pitchFamily="66" charset="0"/>
              </a:rPr>
              <a:t>5</a:t>
            </a:r>
            <a:r>
              <a:rPr lang="en-US" sz="1600" b="1" dirty="0">
                <a:latin typeface="Comic Sans MS" pitchFamily="66" charset="0"/>
              </a:rPr>
              <a:t>    0    0    0   0    0    0</a:t>
            </a:r>
          </a:p>
          <a:p>
            <a:pPr marL="236538" indent="-236538"/>
            <a:r>
              <a:rPr lang="en-US" sz="1600" b="1" dirty="0">
                <a:latin typeface="Comic Sans MS" pitchFamily="66" charset="0"/>
              </a:rPr>
              <a:t>       v</a:t>
            </a:r>
            <a:r>
              <a:rPr lang="en-US" sz="1600" b="1" baseline="-25000" dirty="0">
                <a:latin typeface="Comic Sans MS" pitchFamily="66" charset="0"/>
              </a:rPr>
              <a:t>6</a:t>
            </a:r>
            <a:r>
              <a:rPr lang="en-US" sz="1600" b="1" dirty="0">
                <a:latin typeface="Comic Sans MS" pitchFamily="66" charset="0"/>
              </a:rPr>
              <a:t>    0    0    0   0    0    0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581400"/>
            <a:ext cx="4558726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6629400" y="4648200"/>
            <a:ext cx="3810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Matrices for directed graph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Left Bracket 10"/>
          <p:cNvSpPr/>
          <p:nvPr/>
        </p:nvSpPr>
        <p:spPr>
          <a:xfrm>
            <a:off x="6095999" y="4419600"/>
            <a:ext cx="76201" cy="14478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8839199" y="4419600"/>
            <a:ext cx="76201" cy="14478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1418272"/>
            <a:ext cx="8763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Comic Sans MS" pitchFamily="66" charset="0"/>
              </a:rPr>
              <a:t>Kirchhoff Matrix</a:t>
            </a:r>
            <a:r>
              <a:rPr lang="en-US" b="1" dirty="0">
                <a:solidFill>
                  <a:srgbClr val="FF0000"/>
                </a:solidFill>
                <a:latin typeface="Comic Sans MS" pitchFamily="66" charset="0"/>
              </a:rPr>
              <a:t>  </a:t>
            </a:r>
            <a:r>
              <a:rPr lang="en-US" b="1" dirty="0" err="1">
                <a:latin typeface="Comic Sans MS" pitchFamily="66" charset="0"/>
              </a:rPr>
              <a:t>pada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sebuah</a:t>
            </a:r>
            <a:r>
              <a:rPr lang="en-US" b="1" dirty="0">
                <a:latin typeface="Comic Sans MS" pitchFamily="66" charset="0"/>
              </a:rPr>
              <a:t> digraph G </a:t>
            </a:r>
            <a:r>
              <a:rPr lang="en-US" b="1" dirty="0" err="1">
                <a:latin typeface="Comic Sans MS" pitchFamily="66" charset="0"/>
              </a:rPr>
              <a:t>akan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memiliki</a:t>
            </a:r>
            <a:r>
              <a:rPr lang="en-US" b="1" dirty="0">
                <a:latin typeface="Comic Sans MS" pitchFamily="66" charset="0"/>
              </a:rPr>
              <a:t> entry </a:t>
            </a:r>
            <a:r>
              <a:rPr lang="en-US" b="1" dirty="0" err="1">
                <a:latin typeface="Comic Sans MS" pitchFamily="66" charset="0"/>
              </a:rPr>
              <a:t>K</a:t>
            </a:r>
            <a:r>
              <a:rPr lang="en-US" b="1" baseline="-25000" dirty="0" err="1">
                <a:latin typeface="Comic Sans MS" pitchFamily="66" charset="0"/>
              </a:rPr>
              <a:t>ij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yg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bernilai</a:t>
            </a:r>
            <a:r>
              <a:rPr lang="en-US" b="1" dirty="0">
                <a:latin typeface="Comic Sans MS" pitchFamily="66" charset="0"/>
              </a:rPr>
              <a:t>:</a:t>
            </a:r>
          </a:p>
          <a:p>
            <a:endParaRPr lang="en-US" b="1" dirty="0">
              <a:latin typeface="Comic Sans MS" pitchFamily="66" charset="0"/>
            </a:endParaRPr>
          </a:p>
          <a:p>
            <a:r>
              <a:rPr lang="en-US" b="1" dirty="0">
                <a:latin typeface="Comic Sans MS" pitchFamily="66" charset="0"/>
              </a:rPr>
              <a:t>		</a:t>
            </a:r>
            <a:r>
              <a:rPr lang="en-US" b="1" err="1">
                <a:latin typeface="Comic Sans MS" pitchFamily="66" charset="0"/>
              </a:rPr>
              <a:t>K</a:t>
            </a:r>
            <a:r>
              <a:rPr lang="en-US" b="1" baseline="-25000" err="1">
                <a:latin typeface="Comic Sans MS" pitchFamily="66" charset="0"/>
              </a:rPr>
              <a:t>ii</a:t>
            </a:r>
            <a:r>
              <a:rPr lang="en-US" b="1">
                <a:latin typeface="Comic Sans MS" pitchFamily="66" charset="0"/>
              </a:rPr>
              <a:t> = d</a:t>
            </a:r>
            <a:r>
              <a:rPr lang="en-US" b="1" baseline="30000">
                <a:latin typeface="Comic Sans MS" pitchFamily="66" charset="0"/>
              </a:rPr>
              <a:t>-</a:t>
            </a:r>
            <a:r>
              <a:rPr lang="en-US" b="1" dirty="0">
                <a:latin typeface="Comic Sans MS" pitchFamily="66" charset="0"/>
              </a:rPr>
              <a:t>(</a:t>
            </a:r>
            <a:r>
              <a:rPr lang="en-US" b="1">
                <a:latin typeface="Comic Sans MS" pitchFamily="66" charset="0"/>
              </a:rPr>
              <a:t>v</a:t>
            </a:r>
            <a:r>
              <a:rPr lang="en-US" b="1" baseline="-25000">
                <a:latin typeface="Comic Sans MS" pitchFamily="66" charset="0"/>
              </a:rPr>
              <a:t>i</a:t>
            </a:r>
            <a:r>
              <a:rPr lang="en-US" b="1">
                <a:latin typeface="Comic Sans MS" pitchFamily="66" charset="0"/>
              </a:rPr>
              <a:t>) - A</a:t>
            </a:r>
            <a:r>
              <a:rPr lang="en-US" b="1" baseline="-25000">
                <a:latin typeface="Comic Sans MS" pitchFamily="66" charset="0"/>
              </a:rPr>
              <a:t>ij </a:t>
            </a:r>
            <a:r>
              <a:rPr lang="en-US" b="1">
                <a:latin typeface="Comic Sans MS" pitchFamily="66" charset="0"/>
              </a:rPr>
              <a:t>	  jumlah </a:t>
            </a:r>
            <a:r>
              <a:rPr lang="en-US" b="1" i="1" dirty="0">
                <a:latin typeface="Comic Sans MS" pitchFamily="66" charset="0"/>
              </a:rPr>
              <a:t>in-degree</a:t>
            </a:r>
            <a:r>
              <a:rPr lang="en-US" b="1" dirty="0">
                <a:latin typeface="Comic Sans MS" pitchFamily="66" charset="0"/>
              </a:rPr>
              <a:t> pd vertex </a:t>
            </a:r>
            <a:r>
              <a:rPr lang="en-US" b="1" dirty="0" err="1">
                <a:latin typeface="Comic Sans MS" pitchFamily="66" charset="0"/>
              </a:rPr>
              <a:t>ke-i</a:t>
            </a:r>
            <a:r>
              <a:rPr lang="en-US" b="1" dirty="0">
                <a:latin typeface="Comic Sans MS" pitchFamily="66" charset="0"/>
              </a:rPr>
              <a:t> + </a:t>
            </a:r>
            <a:r>
              <a:rPr lang="en-US" b="1" dirty="0" err="1">
                <a:latin typeface="Comic Sans MS" pitchFamily="66" charset="0"/>
              </a:rPr>
              <a:t>nilai</a:t>
            </a:r>
            <a:r>
              <a:rPr lang="en-US" b="1" dirty="0">
                <a:latin typeface="Comic Sans MS" pitchFamily="66" charset="0"/>
              </a:rPr>
              <a:t> </a:t>
            </a:r>
          </a:p>
          <a:p>
            <a:r>
              <a:rPr lang="en-US" b="1" dirty="0">
                <a:latin typeface="Comic Sans MS" pitchFamily="66" charset="0"/>
              </a:rPr>
              <a:t>			</a:t>
            </a:r>
            <a:r>
              <a:rPr lang="en-US" b="1">
                <a:latin typeface="Comic Sans MS" pitchFamily="66" charset="0"/>
              </a:rPr>
              <a:t>	  negatif </a:t>
            </a:r>
            <a:r>
              <a:rPr lang="en-US" b="1" dirty="0" err="1">
                <a:latin typeface="Comic Sans MS" pitchFamily="66" charset="0"/>
              </a:rPr>
              <a:t>entri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ke</a:t>
            </a:r>
            <a:r>
              <a:rPr lang="en-US" b="1" dirty="0">
                <a:latin typeface="Comic Sans MS" pitchFamily="66" charset="0"/>
              </a:rPr>
              <a:t>-(</a:t>
            </a:r>
            <a:r>
              <a:rPr lang="en-US" b="1" dirty="0" err="1">
                <a:latin typeface="Comic Sans MS" pitchFamily="66" charset="0"/>
              </a:rPr>
              <a:t>i,i</a:t>
            </a:r>
            <a:r>
              <a:rPr lang="en-US" b="1" dirty="0">
                <a:latin typeface="Comic Sans MS" pitchFamily="66" charset="0"/>
              </a:rPr>
              <a:t>) </a:t>
            </a:r>
            <a:r>
              <a:rPr lang="en-US" b="1" dirty="0" err="1">
                <a:latin typeface="Comic Sans MS" pitchFamily="66" charset="0"/>
              </a:rPr>
              <a:t>dr</a:t>
            </a:r>
            <a:r>
              <a:rPr lang="en-US" b="1" dirty="0">
                <a:latin typeface="Comic Sans MS" pitchFamily="66" charset="0"/>
              </a:rPr>
              <a:t> adjacent matrix </a:t>
            </a:r>
          </a:p>
          <a:p>
            <a:r>
              <a:rPr lang="en-US" b="1" dirty="0">
                <a:latin typeface="Comic Sans MS" pitchFamily="66" charset="0"/>
              </a:rPr>
              <a:t>			</a:t>
            </a:r>
            <a:r>
              <a:rPr lang="en-US" b="1">
                <a:latin typeface="Comic Sans MS" pitchFamily="66" charset="0"/>
              </a:rPr>
              <a:t>	  digraph </a:t>
            </a:r>
            <a:r>
              <a:rPr lang="en-US" b="1" dirty="0">
                <a:latin typeface="Comic Sans MS" pitchFamily="66" charset="0"/>
              </a:rPr>
              <a:t>G.</a:t>
            </a:r>
          </a:p>
          <a:p>
            <a:r>
              <a:rPr lang="en-US" b="1" dirty="0">
                <a:latin typeface="Comic Sans MS" pitchFamily="66" charset="0"/>
              </a:rPr>
              <a:t>		</a:t>
            </a:r>
            <a:r>
              <a:rPr lang="en-US" b="1" err="1">
                <a:latin typeface="Comic Sans MS" pitchFamily="66" charset="0"/>
              </a:rPr>
              <a:t>K</a:t>
            </a:r>
            <a:r>
              <a:rPr lang="en-US" b="1" baseline="-25000" err="1">
                <a:latin typeface="Comic Sans MS" pitchFamily="66" charset="0"/>
              </a:rPr>
              <a:t>ij</a:t>
            </a:r>
            <a:r>
              <a:rPr lang="en-US" b="1">
                <a:latin typeface="Comic Sans MS" pitchFamily="66" charset="0"/>
              </a:rPr>
              <a:t> = - </a:t>
            </a:r>
            <a:r>
              <a:rPr lang="en-US" b="1" dirty="0" err="1">
                <a:latin typeface="Comic Sans MS" pitchFamily="66" charset="0"/>
              </a:rPr>
              <a:t>A</a:t>
            </a:r>
            <a:r>
              <a:rPr lang="en-US" b="1" baseline="-25000" dirty="0" err="1">
                <a:latin typeface="Comic Sans MS" pitchFamily="66" charset="0"/>
              </a:rPr>
              <a:t>ij</a:t>
            </a:r>
            <a:r>
              <a:rPr lang="en-US" b="1">
                <a:latin typeface="Comic Sans MS" pitchFamily="66" charset="0"/>
              </a:rPr>
              <a:t>	  nilai </a:t>
            </a:r>
            <a:r>
              <a:rPr lang="en-US" b="1" dirty="0" err="1">
                <a:latin typeface="Comic Sans MS" pitchFamily="66" charset="0"/>
              </a:rPr>
              <a:t>negatif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entri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ke</a:t>
            </a:r>
            <a:r>
              <a:rPr lang="en-US" b="1" dirty="0">
                <a:latin typeface="Comic Sans MS" pitchFamily="66" charset="0"/>
              </a:rPr>
              <a:t>-(</a:t>
            </a:r>
            <a:r>
              <a:rPr lang="en-US" b="1" dirty="0" err="1">
                <a:latin typeface="Comic Sans MS" pitchFamily="66" charset="0"/>
              </a:rPr>
              <a:t>i,j</a:t>
            </a:r>
            <a:r>
              <a:rPr lang="en-US" b="1" dirty="0">
                <a:latin typeface="Comic Sans MS" pitchFamily="66" charset="0"/>
              </a:rPr>
              <a:t>) </a:t>
            </a:r>
            <a:r>
              <a:rPr lang="en-US" b="1" dirty="0" err="1">
                <a:latin typeface="Comic Sans MS" pitchFamily="66" charset="0"/>
              </a:rPr>
              <a:t>dr</a:t>
            </a:r>
            <a:r>
              <a:rPr lang="en-US" b="1" dirty="0">
                <a:latin typeface="Comic Sans MS" pitchFamily="66" charset="0"/>
              </a:rPr>
              <a:t> adjacent </a:t>
            </a:r>
          </a:p>
          <a:p>
            <a:r>
              <a:rPr lang="en-US" b="1" dirty="0">
                <a:latin typeface="Comic Sans MS" pitchFamily="66" charset="0"/>
              </a:rPr>
              <a:t>			</a:t>
            </a:r>
            <a:r>
              <a:rPr lang="en-US" b="1">
                <a:latin typeface="Comic Sans MS" pitchFamily="66" charset="0"/>
              </a:rPr>
              <a:t>	  matrix </a:t>
            </a:r>
            <a:r>
              <a:rPr lang="en-US" b="1" dirty="0">
                <a:latin typeface="Comic Sans MS" pitchFamily="66" charset="0"/>
              </a:rPr>
              <a:t>digraph G.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29200" y="3962400"/>
            <a:ext cx="3886200" cy="1980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/>
            <a:r>
              <a:rPr lang="en-US" sz="1600" b="1" dirty="0">
                <a:latin typeface="Comic Sans MS" pitchFamily="66" charset="0"/>
              </a:rPr>
              <a:t>		   v</a:t>
            </a:r>
            <a:r>
              <a:rPr lang="en-US" sz="1600" b="1" baseline="-25000" dirty="0">
                <a:latin typeface="Comic Sans MS" pitchFamily="66" charset="0"/>
              </a:rPr>
              <a:t>1</a:t>
            </a:r>
            <a:r>
              <a:rPr lang="en-US" sz="1600" b="1" dirty="0">
                <a:latin typeface="Comic Sans MS" pitchFamily="66" charset="0"/>
              </a:rPr>
              <a:t>   v</a:t>
            </a:r>
            <a:r>
              <a:rPr lang="en-US" sz="1600" b="1" baseline="-25000" dirty="0">
                <a:latin typeface="Comic Sans MS" pitchFamily="66" charset="0"/>
              </a:rPr>
              <a:t>2</a:t>
            </a:r>
            <a:r>
              <a:rPr lang="en-US" sz="1600" b="1" dirty="0">
                <a:latin typeface="Comic Sans MS" pitchFamily="66" charset="0"/>
              </a:rPr>
              <a:t>   v</a:t>
            </a:r>
            <a:r>
              <a:rPr lang="en-US" sz="1600" b="1" baseline="-25000" dirty="0">
                <a:latin typeface="Comic Sans MS" pitchFamily="66" charset="0"/>
              </a:rPr>
              <a:t>3</a:t>
            </a:r>
            <a:r>
              <a:rPr lang="en-US" sz="1600" b="1" dirty="0">
                <a:latin typeface="Comic Sans MS" pitchFamily="66" charset="0"/>
              </a:rPr>
              <a:t>   v</a:t>
            </a:r>
            <a:r>
              <a:rPr lang="en-US" sz="1600" b="1" baseline="-25000" dirty="0">
                <a:latin typeface="Comic Sans MS" pitchFamily="66" charset="0"/>
              </a:rPr>
              <a:t>4</a:t>
            </a:r>
            <a:r>
              <a:rPr lang="en-US" sz="1600" b="1" dirty="0">
                <a:latin typeface="Comic Sans MS" pitchFamily="66" charset="0"/>
              </a:rPr>
              <a:t>   v</a:t>
            </a:r>
            <a:r>
              <a:rPr lang="en-US" sz="1600" b="1" baseline="-25000" dirty="0">
                <a:latin typeface="Comic Sans MS" pitchFamily="66" charset="0"/>
              </a:rPr>
              <a:t>5</a:t>
            </a:r>
            <a:r>
              <a:rPr lang="en-US" sz="1600" b="1" dirty="0">
                <a:latin typeface="Comic Sans MS" pitchFamily="66" charset="0"/>
              </a:rPr>
              <a:t>   v</a:t>
            </a:r>
            <a:r>
              <a:rPr lang="en-US" sz="1600" b="1" baseline="-25000" dirty="0">
                <a:latin typeface="Comic Sans MS" pitchFamily="66" charset="0"/>
              </a:rPr>
              <a:t>6</a:t>
            </a:r>
          </a:p>
          <a:p>
            <a:pPr marL="236538" indent="-236538"/>
            <a:endParaRPr lang="en-US" sz="1600" b="1" baseline="-25000" dirty="0">
              <a:latin typeface="Comic Sans MS" pitchFamily="66" charset="0"/>
            </a:endParaRPr>
          </a:p>
          <a:p>
            <a:pPr marL="236538" indent="-236538"/>
            <a:r>
              <a:rPr lang="en-US" sz="1600" b="1" dirty="0">
                <a:latin typeface="Comic Sans MS" pitchFamily="66" charset="0"/>
              </a:rPr>
              <a:t>       v</a:t>
            </a:r>
            <a:r>
              <a:rPr lang="en-US" sz="1600" b="1" baseline="-25000" dirty="0">
                <a:latin typeface="Comic Sans MS" pitchFamily="66" charset="0"/>
              </a:rPr>
              <a:t>1</a:t>
            </a:r>
            <a:r>
              <a:rPr lang="en-US" sz="1600" b="1" dirty="0">
                <a:latin typeface="Comic Sans MS" pitchFamily="66" charset="0"/>
              </a:rPr>
              <a:t>    1   -1   -1   0   0    0</a:t>
            </a:r>
          </a:p>
          <a:p>
            <a:pPr marL="236538" indent="-236538"/>
            <a:r>
              <a:rPr lang="en-US" sz="1600" b="1" dirty="0">
                <a:latin typeface="Comic Sans MS" pitchFamily="66" charset="0"/>
              </a:rPr>
              <a:t>       v</a:t>
            </a:r>
            <a:r>
              <a:rPr lang="en-US" sz="1600" b="1" baseline="-25000" dirty="0">
                <a:latin typeface="Comic Sans MS" pitchFamily="66" charset="0"/>
              </a:rPr>
              <a:t>2</a:t>
            </a:r>
            <a:r>
              <a:rPr lang="en-US" sz="1600" b="1" dirty="0">
                <a:latin typeface="Comic Sans MS" pitchFamily="66" charset="0"/>
              </a:rPr>
              <a:t>    0    1    0   -1   0   0</a:t>
            </a:r>
          </a:p>
          <a:p>
            <a:pPr marL="236538" indent="-236538"/>
            <a:r>
              <a:rPr lang="en-US" sz="1600" b="1" dirty="0">
                <a:latin typeface="Comic Sans MS" pitchFamily="66" charset="0"/>
              </a:rPr>
              <a:t>K</a:t>
            </a:r>
            <a:r>
              <a:rPr lang="en-US" sz="1600" b="1" baseline="-25000" dirty="0">
                <a:latin typeface="Comic Sans MS" pitchFamily="66" charset="0"/>
              </a:rPr>
              <a:t>G</a:t>
            </a:r>
            <a:r>
              <a:rPr lang="en-US" sz="1600" b="1" dirty="0">
                <a:latin typeface="Comic Sans MS" pitchFamily="66" charset="0"/>
              </a:rPr>
              <a:t> =  v</a:t>
            </a:r>
            <a:r>
              <a:rPr lang="en-US" sz="1600" b="1" baseline="-25000" dirty="0">
                <a:latin typeface="Comic Sans MS" pitchFamily="66" charset="0"/>
              </a:rPr>
              <a:t>3</a:t>
            </a:r>
            <a:r>
              <a:rPr lang="en-US" sz="1600" b="1" dirty="0">
                <a:latin typeface="Comic Sans MS" pitchFamily="66" charset="0"/>
              </a:rPr>
              <a:t>   -1    0    1   -1   0   0</a:t>
            </a:r>
          </a:p>
          <a:p>
            <a:pPr marL="236538" indent="-236538"/>
            <a:r>
              <a:rPr lang="en-US" sz="1600" b="1" dirty="0">
                <a:latin typeface="Comic Sans MS" pitchFamily="66" charset="0"/>
              </a:rPr>
              <a:t>       v</a:t>
            </a:r>
            <a:r>
              <a:rPr lang="en-US" sz="1600" b="1" baseline="-25000" dirty="0">
                <a:latin typeface="Comic Sans MS" pitchFamily="66" charset="0"/>
              </a:rPr>
              <a:t>4</a:t>
            </a:r>
            <a:r>
              <a:rPr lang="en-US" sz="1600" b="1" dirty="0">
                <a:latin typeface="Comic Sans MS" pitchFamily="66" charset="0"/>
              </a:rPr>
              <a:t>    0    0    0   2   -1   0</a:t>
            </a:r>
          </a:p>
          <a:p>
            <a:pPr marL="236538" indent="-236538"/>
            <a:r>
              <a:rPr lang="en-US" sz="1600" b="1" dirty="0">
                <a:latin typeface="Comic Sans MS" pitchFamily="66" charset="0"/>
              </a:rPr>
              <a:t>       v</a:t>
            </a:r>
            <a:r>
              <a:rPr lang="en-US" sz="1600" b="1" baseline="-25000" dirty="0">
                <a:latin typeface="Comic Sans MS" pitchFamily="66" charset="0"/>
              </a:rPr>
              <a:t>5</a:t>
            </a:r>
            <a:r>
              <a:rPr lang="en-US" sz="1600" b="1" dirty="0">
                <a:latin typeface="Comic Sans MS" pitchFamily="66" charset="0"/>
              </a:rPr>
              <a:t>    0    0    0   0    1    0</a:t>
            </a:r>
          </a:p>
          <a:p>
            <a:pPr marL="236538" indent="-236538"/>
            <a:r>
              <a:rPr lang="en-US" sz="1600" b="1" dirty="0">
                <a:latin typeface="Comic Sans MS" pitchFamily="66" charset="0"/>
              </a:rPr>
              <a:t>       v</a:t>
            </a:r>
            <a:r>
              <a:rPr lang="en-US" sz="1600" b="1" baseline="-25000" dirty="0">
                <a:latin typeface="Comic Sans MS" pitchFamily="66" charset="0"/>
              </a:rPr>
              <a:t>6</a:t>
            </a:r>
            <a:r>
              <a:rPr lang="en-US" sz="1600" b="1" dirty="0">
                <a:latin typeface="Comic Sans MS" pitchFamily="66" charset="0"/>
              </a:rPr>
              <a:t>    0    0    0   0    0    0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886200"/>
            <a:ext cx="4558726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5400000">
            <a:off x="5905500" y="5372100"/>
            <a:ext cx="1295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486400" y="6172200"/>
            <a:ext cx="3048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omic Sans MS" pitchFamily="66" charset="0"/>
              </a:rPr>
              <a:t>total in-degree + (-A</a:t>
            </a:r>
            <a:r>
              <a:rPr lang="en-US" sz="1400" baseline="-25000">
                <a:latin typeface="Comic Sans MS" pitchFamily="66" charset="0"/>
              </a:rPr>
              <a:t>2,2</a:t>
            </a:r>
            <a:r>
              <a:rPr lang="en-US" sz="1400">
                <a:latin typeface="Comic Sans MS" pitchFamily="66" charset="0"/>
              </a:rPr>
              <a:t>)</a:t>
            </a:r>
            <a:endParaRPr lang="en-US" sz="1400" baseline="-2500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Matrices for directed graph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" name="Left Bracket 10"/>
          <p:cNvSpPr/>
          <p:nvPr/>
        </p:nvSpPr>
        <p:spPr>
          <a:xfrm>
            <a:off x="5334000" y="3505200"/>
            <a:ext cx="45719" cy="9906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7162800" y="3505200"/>
            <a:ext cx="76200" cy="9906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8600" y="12192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Comic Sans MS" pitchFamily="66" charset="0"/>
              </a:rPr>
              <a:t>Jumlah entri pd setiap kolom matriks K adalah 0. Sehingga kesemua baris pd matriks tsb bersifat </a:t>
            </a:r>
            <a:r>
              <a:rPr lang="en-US" b="1" i="1">
                <a:latin typeface="Comic Sans MS" pitchFamily="66" charset="0"/>
              </a:rPr>
              <a:t>linearly dependent</a:t>
            </a:r>
            <a:r>
              <a:rPr lang="en-US" b="1">
                <a:latin typeface="Comic Sans MS" pitchFamily="66" charset="0"/>
              </a:rPr>
              <a:t>, dan Determinan K = 0.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67200" y="3048000"/>
            <a:ext cx="3886200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/>
            <a:r>
              <a:rPr lang="en-US" sz="1600" b="1">
                <a:latin typeface="Comic Sans MS" pitchFamily="66" charset="0"/>
              </a:rPr>
              <a:t>		   v</a:t>
            </a:r>
            <a:r>
              <a:rPr lang="en-US" sz="1600" b="1" baseline="-25000">
                <a:latin typeface="Comic Sans MS" pitchFamily="66" charset="0"/>
              </a:rPr>
              <a:t>1</a:t>
            </a:r>
            <a:r>
              <a:rPr lang="en-US" sz="1600" b="1">
                <a:latin typeface="Comic Sans MS" pitchFamily="66" charset="0"/>
              </a:rPr>
              <a:t>  v</a:t>
            </a:r>
            <a:r>
              <a:rPr lang="en-US" sz="1600" b="1" baseline="-25000">
                <a:latin typeface="Comic Sans MS" pitchFamily="66" charset="0"/>
              </a:rPr>
              <a:t>2</a:t>
            </a:r>
            <a:r>
              <a:rPr lang="en-US" sz="1600" b="1">
                <a:latin typeface="Comic Sans MS" pitchFamily="66" charset="0"/>
              </a:rPr>
              <a:t>   v</a:t>
            </a:r>
            <a:r>
              <a:rPr lang="en-US" sz="1600" b="1" baseline="-25000">
                <a:latin typeface="Comic Sans MS" pitchFamily="66" charset="0"/>
              </a:rPr>
              <a:t>3</a:t>
            </a:r>
            <a:r>
              <a:rPr lang="en-US" sz="1600" b="1">
                <a:latin typeface="Comic Sans MS" pitchFamily="66" charset="0"/>
              </a:rPr>
              <a:t>    v</a:t>
            </a:r>
            <a:r>
              <a:rPr lang="en-US" sz="1600" b="1" baseline="-25000">
                <a:latin typeface="Comic Sans MS" pitchFamily="66" charset="0"/>
              </a:rPr>
              <a:t>4</a:t>
            </a:r>
          </a:p>
          <a:p>
            <a:pPr marL="236538" indent="-236538"/>
            <a:endParaRPr lang="en-US" sz="1600" b="1" baseline="-25000">
              <a:latin typeface="Comic Sans MS" pitchFamily="66" charset="0"/>
            </a:endParaRPr>
          </a:p>
          <a:p>
            <a:pPr marL="236538" indent="-236538"/>
            <a:r>
              <a:rPr lang="en-US" sz="1600" b="1">
                <a:latin typeface="Comic Sans MS" pitchFamily="66" charset="0"/>
              </a:rPr>
              <a:t>       v</a:t>
            </a:r>
            <a:r>
              <a:rPr lang="en-US" sz="1600" b="1" baseline="-25000">
                <a:latin typeface="Comic Sans MS" pitchFamily="66" charset="0"/>
              </a:rPr>
              <a:t>1</a:t>
            </a:r>
            <a:r>
              <a:rPr lang="en-US" sz="1600" b="1">
                <a:latin typeface="Comic Sans MS" pitchFamily="66" charset="0"/>
              </a:rPr>
              <a:t>    1    0  -1    0</a:t>
            </a:r>
          </a:p>
          <a:p>
            <a:pPr marL="236538" indent="-236538"/>
            <a:r>
              <a:rPr lang="en-US" sz="1600" b="1">
                <a:latin typeface="Comic Sans MS" pitchFamily="66" charset="0"/>
              </a:rPr>
              <a:t>       v</a:t>
            </a:r>
            <a:r>
              <a:rPr lang="en-US" sz="1600" b="1" baseline="-25000">
                <a:latin typeface="Comic Sans MS" pitchFamily="66" charset="0"/>
              </a:rPr>
              <a:t>2</a:t>
            </a:r>
            <a:r>
              <a:rPr lang="en-US" sz="1600" b="1">
                <a:latin typeface="Comic Sans MS" pitchFamily="66" charset="0"/>
              </a:rPr>
              <a:t>   -1   2    0   -1</a:t>
            </a:r>
          </a:p>
          <a:p>
            <a:pPr marL="236538" indent="-236538"/>
            <a:r>
              <a:rPr lang="en-US" sz="1600" b="1">
                <a:latin typeface="Comic Sans MS" pitchFamily="66" charset="0"/>
              </a:rPr>
              <a:t>K</a:t>
            </a:r>
            <a:r>
              <a:rPr lang="en-US" sz="1600" b="1" baseline="-25000">
                <a:latin typeface="Comic Sans MS" pitchFamily="66" charset="0"/>
              </a:rPr>
              <a:t>G</a:t>
            </a:r>
            <a:r>
              <a:rPr lang="en-US" sz="1600" b="1">
                <a:latin typeface="Comic Sans MS" pitchFamily="66" charset="0"/>
              </a:rPr>
              <a:t> =  v</a:t>
            </a:r>
            <a:r>
              <a:rPr lang="en-US" sz="1600" b="1" baseline="-25000">
                <a:latin typeface="Comic Sans MS" pitchFamily="66" charset="0"/>
              </a:rPr>
              <a:t>3</a:t>
            </a:r>
            <a:r>
              <a:rPr lang="en-US" sz="1600" b="1">
                <a:latin typeface="Comic Sans MS" pitchFamily="66" charset="0"/>
              </a:rPr>
              <a:t>    0   -1   2   -1</a:t>
            </a:r>
          </a:p>
          <a:p>
            <a:pPr marL="236538" indent="-236538"/>
            <a:r>
              <a:rPr lang="en-US" sz="1600" b="1">
                <a:latin typeface="Comic Sans MS" pitchFamily="66" charset="0"/>
              </a:rPr>
              <a:t>       v</a:t>
            </a:r>
            <a:r>
              <a:rPr lang="en-US" sz="1600" b="1" baseline="-25000">
                <a:latin typeface="Comic Sans MS" pitchFamily="66" charset="0"/>
              </a:rPr>
              <a:t>4</a:t>
            </a:r>
            <a:r>
              <a:rPr lang="en-US" sz="1600" b="1">
                <a:latin typeface="Comic Sans MS" pitchFamily="66" charset="0"/>
              </a:rPr>
              <a:t>    0   -1  -1    2</a:t>
            </a:r>
          </a:p>
          <a:p>
            <a:pPr marL="236538" indent="-236538"/>
            <a:r>
              <a:rPr lang="en-US" sz="1600" b="1">
                <a:latin typeface="Comic Sans MS" pitchFamily="66" charset="0"/>
              </a:rPr>
              <a:t>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0" y="1972270"/>
            <a:ext cx="876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mic Sans MS" pitchFamily="66" charset="0"/>
              </a:rPr>
              <a:t>Teorema</a:t>
            </a:r>
            <a:r>
              <a:rPr lang="en-US" b="1" dirty="0">
                <a:latin typeface="Comic Sans MS" pitchFamily="66" charset="0"/>
              </a:rPr>
              <a:t> 7-1.	</a:t>
            </a:r>
            <a:r>
              <a:rPr lang="en-US" b="1" dirty="0" err="1">
                <a:latin typeface="Comic Sans MS" pitchFamily="66" charset="0"/>
              </a:rPr>
              <a:t>Jk</a:t>
            </a:r>
            <a:r>
              <a:rPr lang="en-US" b="1" dirty="0">
                <a:latin typeface="Comic Sans MS" pitchFamily="66" charset="0"/>
              </a:rPr>
              <a:t> K(G) </a:t>
            </a:r>
            <a:r>
              <a:rPr lang="en-US" b="1" dirty="0" err="1">
                <a:latin typeface="Comic Sans MS" pitchFamily="66" charset="0"/>
              </a:rPr>
              <a:t>adalah</a:t>
            </a:r>
            <a:r>
              <a:rPr lang="en-US" b="1" dirty="0">
                <a:latin typeface="Comic Sans MS" pitchFamily="66" charset="0"/>
              </a:rPr>
              <a:t> Kirchhoff Matrix </a:t>
            </a:r>
            <a:r>
              <a:rPr lang="en-US" b="1" dirty="0" err="1">
                <a:latin typeface="Comic Sans MS" pitchFamily="66" charset="0"/>
              </a:rPr>
              <a:t>dr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sebuah</a:t>
            </a:r>
            <a:r>
              <a:rPr lang="en-US" b="1" dirty="0">
                <a:latin typeface="Comic Sans MS" pitchFamily="66" charset="0"/>
              </a:rPr>
              <a:t> digraph </a:t>
            </a:r>
          </a:p>
          <a:p>
            <a:r>
              <a:rPr lang="en-US" b="1" dirty="0">
                <a:latin typeface="Comic Sans MS" pitchFamily="66" charset="0"/>
              </a:rPr>
              <a:t>		G, </a:t>
            </a:r>
            <a:r>
              <a:rPr lang="en-US" b="1" dirty="0" err="1">
                <a:latin typeface="Comic Sans MS" pitchFamily="66" charset="0"/>
              </a:rPr>
              <a:t>maka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nilai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kofaktor</a:t>
            </a:r>
            <a:r>
              <a:rPr lang="en-US" b="1" dirty="0">
                <a:latin typeface="Comic Sans MS" pitchFamily="66" charset="0"/>
              </a:rPr>
              <a:t> (</a:t>
            </a:r>
            <a:r>
              <a:rPr lang="en-US" b="1" dirty="0" err="1">
                <a:latin typeface="Comic Sans MS" pitchFamily="66" charset="0"/>
              </a:rPr>
              <a:t>i,i</a:t>
            </a:r>
            <a:r>
              <a:rPr lang="en-US" b="1" dirty="0">
                <a:latin typeface="Comic Sans MS" pitchFamily="66" charset="0"/>
              </a:rPr>
              <a:t>) = </a:t>
            </a:r>
            <a:r>
              <a:rPr lang="en-US" b="1" dirty="0" err="1">
                <a:latin typeface="Comic Sans MS" pitchFamily="66" charset="0"/>
              </a:rPr>
              <a:t>jumlah</a:t>
            </a:r>
            <a:r>
              <a:rPr lang="en-US" b="1" dirty="0">
                <a:latin typeface="Comic Sans MS" pitchFamily="66" charset="0"/>
              </a:rPr>
              <a:t> spanning arborescence </a:t>
            </a:r>
          </a:p>
          <a:p>
            <a:r>
              <a:rPr lang="en-US" b="1" dirty="0">
                <a:latin typeface="Comic Sans MS" pitchFamily="66" charset="0"/>
              </a:rPr>
              <a:t>		dg root pd v</a:t>
            </a:r>
            <a:r>
              <a:rPr lang="en-US" b="1" baseline="-25000" dirty="0">
                <a:latin typeface="Comic Sans MS" pitchFamily="66" charset="0"/>
              </a:rPr>
              <a:t>i</a:t>
            </a:r>
            <a:r>
              <a:rPr lang="en-US" b="1" dirty="0">
                <a:latin typeface="Comic Sans MS" pitchFamily="66" charset="0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181455"/>
            <a:ext cx="3276600" cy="291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4800600"/>
            <a:ext cx="5105400" cy="1491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Action Button: Back or Previous 14">
            <a:hlinkClick r:id="" action="ppaction://hlinkshowjump?jump=firstslide" highlightClick="1"/>
          </p:cNvPr>
          <p:cNvSpPr/>
          <p:nvPr/>
        </p:nvSpPr>
        <p:spPr>
          <a:xfrm>
            <a:off x="8534400" y="457200"/>
            <a:ext cx="381000" cy="3048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800600" y="3886200"/>
            <a:ext cx="27432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5142706" y="3847306"/>
            <a:ext cx="17526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86800" cy="609600"/>
          </a:xfrm>
        </p:spPr>
        <p:txBody>
          <a:bodyPr>
            <a:noAutofit/>
          </a:bodyPr>
          <a:lstStyle/>
          <a:p>
            <a:r>
              <a:rPr lang="en-US" b="1" dirty="0">
                <a:latin typeface="Arial Rounded MT Bold" panose="020F0704030504030204" pitchFamily="34" charset="0"/>
              </a:rPr>
              <a:t>APPLICATIONS -  </a:t>
            </a:r>
            <a:r>
              <a:rPr lang="en-US" sz="3200" b="1" cap="none" dirty="0">
                <a:latin typeface="Arial Rounded MT Bold" panose="020F0704030504030204" pitchFamily="34" charset="0"/>
              </a:rPr>
              <a:t>Teleprinter’s 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4722674"/>
            <a:ext cx="868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Comic Sans MS" pitchFamily="66" charset="0"/>
              </a:rPr>
              <a:t>Posisi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sebuah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i="1" dirty="0">
                <a:latin typeface="Comic Sans MS" pitchFamily="66" charset="0"/>
              </a:rPr>
              <a:t>rotating drum </a:t>
            </a:r>
            <a:r>
              <a:rPr lang="en-US" b="1" dirty="0" err="1">
                <a:latin typeface="Comic Sans MS" pitchFamily="66" charset="0"/>
              </a:rPr>
              <a:t>semestinya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dpt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dikenali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dr</a:t>
            </a:r>
            <a:r>
              <a:rPr lang="en-US" b="1" dirty="0">
                <a:latin typeface="Comic Sans MS" pitchFamily="66" charset="0"/>
              </a:rPr>
              <a:t> signal biner </a:t>
            </a:r>
            <a:r>
              <a:rPr lang="en-US" b="1" dirty="0" err="1">
                <a:latin typeface="Comic Sans MS" pitchFamily="66" charset="0"/>
              </a:rPr>
              <a:t>yg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dihasilkan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melalui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pembacaan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i="1" dirty="0">
                <a:latin typeface="Comic Sans MS" pitchFamily="66" charset="0"/>
              </a:rPr>
              <a:t>reader</a:t>
            </a:r>
            <a:r>
              <a:rPr lang="en-US" b="1" dirty="0">
                <a:latin typeface="Comic Sans MS" pitchFamily="66" charset="0"/>
              </a:rPr>
              <a:t>. Gambar di </a:t>
            </a:r>
            <a:r>
              <a:rPr lang="en-US" b="1" dirty="0" err="1">
                <a:latin typeface="Comic Sans MS" pitchFamily="66" charset="0"/>
              </a:rPr>
              <a:t>atas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adalah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contoh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desain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i="1" dirty="0">
                <a:latin typeface="Comic Sans MS" pitchFamily="66" charset="0"/>
              </a:rPr>
              <a:t>rotating drum </a:t>
            </a:r>
            <a:r>
              <a:rPr lang="en-US" b="1" dirty="0" err="1">
                <a:latin typeface="Comic Sans MS" pitchFamily="66" charset="0"/>
              </a:rPr>
              <a:t>yg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tidak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efisien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krn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pembacaan</a:t>
            </a:r>
            <a:r>
              <a:rPr lang="en-US" b="1" dirty="0">
                <a:latin typeface="Comic Sans MS" pitchFamily="66" charset="0"/>
              </a:rPr>
              <a:t> per 4-digit biner </a:t>
            </a:r>
            <a:r>
              <a:rPr lang="en-US" b="1" dirty="0" err="1">
                <a:latin typeface="Comic Sans MS" pitchFamily="66" charset="0"/>
              </a:rPr>
              <a:t>akan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dpt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menghasilkan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susunan</a:t>
            </a:r>
            <a:r>
              <a:rPr lang="en-US" b="1" dirty="0">
                <a:latin typeface="Comic Sans MS" pitchFamily="66" charset="0"/>
              </a:rPr>
              <a:t> string </a:t>
            </a:r>
            <a:r>
              <a:rPr lang="en-US" b="1" dirty="0" err="1">
                <a:latin typeface="Comic Sans MS" pitchFamily="66" charset="0"/>
              </a:rPr>
              <a:t>yg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sama</a:t>
            </a:r>
            <a:r>
              <a:rPr lang="en-US" b="1" dirty="0">
                <a:latin typeface="Comic Sans MS" pitchFamily="66" charset="0"/>
              </a:rPr>
              <a:t>.</a:t>
            </a:r>
          </a:p>
          <a:p>
            <a:r>
              <a:rPr lang="en-US" b="1" dirty="0" err="1">
                <a:latin typeface="Comic Sans MS" pitchFamily="66" charset="0"/>
              </a:rPr>
              <a:t>Buatlah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desain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i="1" dirty="0">
                <a:latin typeface="Comic Sans MS" pitchFamily="66" charset="0"/>
              </a:rPr>
              <a:t>rotating drum </a:t>
            </a:r>
            <a:r>
              <a:rPr lang="en-US" b="1" dirty="0" err="1">
                <a:latin typeface="Comic Sans MS" pitchFamily="66" charset="0"/>
              </a:rPr>
              <a:t>yg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lebih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efisien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jk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digunakan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sebuah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piringan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yg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memiliki</a:t>
            </a:r>
            <a:r>
              <a:rPr lang="en-US" b="1" dirty="0">
                <a:latin typeface="Comic Sans MS" pitchFamily="66" charset="0"/>
              </a:rPr>
              <a:t> 2</a:t>
            </a:r>
            <a:r>
              <a:rPr lang="en-US" b="1" baseline="30000" dirty="0">
                <a:latin typeface="Comic Sans MS" pitchFamily="66" charset="0"/>
              </a:rPr>
              <a:t>r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permukaan</a:t>
            </a:r>
            <a:r>
              <a:rPr lang="en-US" b="1" dirty="0">
                <a:latin typeface="Comic Sans MS" pitchFamily="66" charset="0"/>
              </a:rPr>
              <a:t> </a:t>
            </a:r>
            <a:r>
              <a:rPr lang="en-US" b="1" dirty="0" err="1">
                <a:latin typeface="Comic Sans MS" pitchFamily="66" charset="0"/>
              </a:rPr>
              <a:t>baca</a:t>
            </a:r>
            <a:r>
              <a:rPr lang="en-US" b="1" dirty="0">
                <a:latin typeface="Comic Sans MS" pitchFamily="66" charset="0"/>
              </a:rPr>
              <a:t> dg r reader. </a:t>
            </a:r>
            <a:r>
              <a:rPr lang="en-US" b="1" dirty="0" err="1">
                <a:latin typeface="Comic Sans MS" pitchFamily="66" charset="0"/>
              </a:rPr>
              <a:t>Asumsikan</a:t>
            </a:r>
            <a:r>
              <a:rPr lang="en-US" b="1" dirty="0">
                <a:latin typeface="Comic Sans MS" pitchFamily="66" charset="0"/>
              </a:rPr>
              <a:t> r = 4.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371600"/>
            <a:ext cx="3783196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Directed graph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304800" y="1371600"/>
            <a:ext cx="8610600" cy="1676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Directed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Graph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atau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Digraph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atau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Oriented Graph 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G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adalah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sebuah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graph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yg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memiliki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komponen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{V(G), A(G), 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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G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  <a:sym typeface="Symbol"/>
              </a:rPr>
              <a:t>},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  <a:sym typeface="Symbol"/>
              </a:rPr>
              <a:t>dimana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  <a:sym typeface="Symbol"/>
              </a:rPr>
              <a:t> V(G)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  <a:sym typeface="Symbol"/>
              </a:rPr>
              <a:t>adalah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  <a:sym typeface="Symbol"/>
              </a:rPr>
              <a:t>himpunan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  <a:sym typeface="Symbol"/>
              </a:rPr>
              <a:t>berhingga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  <a:sym typeface="Symbol"/>
              </a:rPr>
              <a:t> vertex, A(G)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  <a:sym typeface="Symbol"/>
              </a:rPr>
              <a:t>adalah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  <a:sym typeface="Symbol"/>
              </a:rPr>
              <a:t>himpunan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  <a:sym typeface="Symbol"/>
              </a:rPr>
              <a:t>berhingga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2000" b="1" i="1" dirty="0">
                <a:solidFill>
                  <a:schemeClr val="tx2"/>
                </a:solidFill>
                <a:latin typeface="Comic Sans MS" pitchFamily="66" charset="0"/>
                <a:sym typeface="Symbol"/>
              </a:rPr>
              <a:t>arc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  <a:sym typeface="Symbol"/>
              </a:rPr>
              <a:t>atau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  <a:sym typeface="Symbol"/>
              </a:rPr>
              <a:t>garis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  <a:sym typeface="Symbol"/>
              </a:rPr>
              <a:t>berarah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  <a:sym typeface="Symbol"/>
              </a:rPr>
              <a:t>, &amp; </a:t>
            </a:r>
            <a:r>
              <a:rPr lang="en-US" sz="2000" b="1" baseline="-25000" dirty="0">
                <a:solidFill>
                  <a:schemeClr val="tx2"/>
                </a:solidFill>
                <a:latin typeface="Comic Sans MS" pitchFamily="66" charset="0"/>
                <a:sym typeface="Symbol"/>
              </a:rPr>
              <a:t>G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adalah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fungsi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insiden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yg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memetakan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vertex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asal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(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origin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) &amp; vertex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tujuan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(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terminus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).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3200399"/>
            <a:ext cx="3962400" cy="327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912352" cy="60960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APPLICATIONS -</a:t>
            </a:r>
            <a:r>
              <a:rPr lang="en-US" sz="4000" b="1" dirty="0">
                <a:latin typeface="ArabBruD" pitchFamily="2" charset="0"/>
              </a:rPr>
              <a:t>   </a:t>
            </a:r>
            <a:r>
              <a:rPr lang="en-US" sz="3200" b="1" cap="none" dirty="0">
                <a:latin typeface="Albert" pitchFamily="2" charset="0"/>
              </a:rPr>
              <a:t>Ranking on Tournaments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20</a:t>
            </a:fld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" y="1295400"/>
            <a:ext cx="8534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Sebuah turnamen bola volley di Jurusan Teknik Informatika ITS mempertandingkan 6 tim, dimana setiap tim akan bertanding dg semua tim lainnya. Jika hasil pertandingan antara masing</a:t>
            </a:r>
            <a:r>
              <a:rPr lang="en-US" sz="2000" b="1" baseline="30000">
                <a:latin typeface="Comic Sans MS" pitchFamily="66" charset="0"/>
              </a:rPr>
              <a:t>2</a:t>
            </a:r>
            <a:r>
              <a:rPr lang="en-US" sz="2000" b="1">
                <a:latin typeface="Comic Sans MS" pitchFamily="66" charset="0"/>
              </a:rPr>
              <a:t> tim diberikan dalam bentuk digraph di bawah, maka selanjutnya bagaimana cara anda menyusun ranking peserta?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239011"/>
            <a:ext cx="5715000" cy="2780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096000" y="3531275"/>
            <a:ext cx="2895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latin typeface="Comic Sans MS" pitchFamily="66" charset="0"/>
              </a:rPr>
              <a:t>Graph di samping menunjukkan bahwa tim-1 mengalahkan tim-2. tim-2 dikalahkan tim tim-3. tim-3 mengalahkan tim-4. dst.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762000"/>
          </a:xfrm>
        </p:spPr>
        <p:txBody>
          <a:bodyPr>
            <a:noAutofit/>
          </a:bodyPr>
          <a:lstStyle/>
          <a:p>
            <a:r>
              <a:rPr lang="en-US" b="1" dirty="0">
                <a:latin typeface="Arial Rounded MT Bold" panose="020F0704030504030204" pitchFamily="34" charset="0"/>
              </a:rPr>
              <a:t>APPLICATIONS  -   </a:t>
            </a:r>
            <a:r>
              <a:rPr lang="en-US" sz="2800" b="1" cap="none" dirty="0">
                <a:latin typeface="Arial Rounded MT Bold" panose="020F0704030504030204" pitchFamily="34" charset="0"/>
              </a:rPr>
              <a:t>Jobs Sequencing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21</a:t>
            </a:fld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1143000"/>
            <a:ext cx="88392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Terdapat 6 buah pekerjaan (J</a:t>
            </a:r>
            <a:r>
              <a:rPr lang="en-US" sz="2000" b="1" baseline="-25000">
                <a:latin typeface="Comic Sans MS" pitchFamily="66" charset="0"/>
              </a:rPr>
              <a:t>1</a:t>
            </a:r>
            <a:r>
              <a:rPr lang="en-US" sz="2000" b="1">
                <a:latin typeface="Comic Sans MS" pitchFamily="66" charset="0"/>
              </a:rPr>
              <a:t>, J</a:t>
            </a:r>
            <a:r>
              <a:rPr lang="en-US" sz="2000" b="1" baseline="-25000">
                <a:latin typeface="Comic Sans MS" pitchFamily="66" charset="0"/>
              </a:rPr>
              <a:t>2</a:t>
            </a:r>
            <a:r>
              <a:rPr lang="en-US" sz="2000" b="1">
                <a:latin typeface="Comic Sans MS" pitchFamily="66" charset="0"/>
              </a:rPr>
              <a:t>, J</a:t>
            </a:r>
            <a:r>
              <a:rPr lang="en-US" sz="2000" b="1" baseline="-25000">
                <a:latin typeface="Comic Sans MS" pitchFamily="66" charset="0"/>
              </a:rPr>
              <a:t>3</a:t>
            </a:r>
            <a:r>
              <a:rPr lang="en-US" sz="2000" b="1">
                <a:latin typeface="Comic Sans MS" pitchFamily="66" charset="0"/>
              </a:rPr>
              <a:t>, J</a:t>
            </a:r>
            <a:r>
              <a:rPr lang="en-US" sz="2000" b="1" baseline="-25000">
                <a:latin typeface="Comic Sans MS" pitchFamily="66" charset="0"/>
              </a:rPr>
              <a:t>4</a:t>
            </a:r>
            <a:r>
              <a:rPr lang="en-US" sz="2000" b="1">
                <a:latin typeface="Comic Sans MS" pitchFamily="66" charset="0"/>
              </a:rPr>
              <a:t>, J</a:t>
            </a:r>
            <a:r>
              <a:rPr lang="en-US" sz="2000" b="1" baseline="-25000">
                <a:latin typeface="Comic Sans MS" pitchFamily="66" charset="0"/>
              </a:rPr>
              <a:t>5</a:t>
            </a:r>
            <a:r>
              <a:rPr lang="en-US" sz="2000" b="1">
                <a:latin typeface="Comic Sans MS" pitchFamily="66" charset="0"/>
              </a:rPr>
              <a:t>, J</a:t>
            </a:r>
            <a:r>
              <a:rPr lang="en-US" sz="2000" b="1" baseline="-25000">
                <a:latin typeface="Comic Sans MS" pitchFamily="66" charset="0"/>
              </a:rPr>
              <a:t>6</a:t>
            </a:r>
            <a:r>
              <a:rPr lang="en-US" sz="2000" b="1">
                <a:latin typeface="Comic Sans MS" pitchFamily="66" charset="0"/>
              </a:rPr>
              <a:t>) yg harus diselesaikan oleh sebuah mesin.</a:t>
            </a:r>
          </a:p>
          <a:p>
            <a:r>
              <a:rPr lang="en-US" sz="2000" b="1">
                <a:latin typeface="Comic Sans MS" pitchFamily="66" charset="0"/>
              </a:rPr>
              <a:t>Karakteristik yg digunakan adalah mesin tsb memerlukan waktu (</a:t>
            </a:r>
            <a:r>
              <a:rPr lang="en-US" sz="2000" b="1" i="1">
                <a:latin typeface="Comic Sans MS" pitchFamily="66" charset="0"/>
              </a:rPr>
              <a:t>adjustment time</a:t>
            </a:r>
            <a:r>
              <a:rPr lang="en-US" sz="2000" b="1">
                <a:latin typeface="Comic Sans MS" pitchFamily="66" charset="0"/>
              </a:rPr>
              <a:t>) untuk penyesuaian dg bentuk pekerjaan yg akan dikerjakan selanjutnya. Misalkan setelah mengerjakan J</a:t>
            </a:r>
            <a:r>
              <a:rPr lang="en-US" sz="2000" b="1" baseline="-25000">
                <a:latin typeface="Comic Sans MS" pitchFamily="66" charset="0"/>
              </a:rPr>
              <a:t>i</a:t>
            </a:r>
            <a:r>
              <a:rPr lang="en-US" sz="2000" b="1">
                <a:latin typeface="Comic Sans MS" pitchFamily="66" charset="0"/>
              </a:rPr>
              <a:t>, maka mesin tsb memerlukan waktu selama t</a:t>
            </a:r>
            <a:r>
              <a:rPr lang="en-US" sz="2000" b="1" baseline="-25000">
                <a:latin typeface="Comic Sans MS" pitchFamily="66" charset="0"/>
              </a:rPr>
              <a:t>ij</a:t>
            </a:r>
            <a:r>
              <a:rPr lang="en-US" sz="2000" b="1">
                <a:latin typeface="Comic Sans MS" pitchFamily="66" charset="0"/>
              </a:rPr>
              <a:t>, sebelum mesin tsb mengerjakan pekerjaan J</a:t>
            </a:r>
            <a:r>
              <a:rPr lang="en-US" sz="2000" b="1" baseline="-25000">
                <a:latin typeface="Comic Sans MS" pitchFamily="66" charset="0"/>
              </a:rPr>
              <a:t>j</a:t>
            </a:r>
            <a:r>
              <a:rPr lang="en-US" sz="2000" b="1">
                <a:latin typeface="Comic Sans MS" pitchFamily="66" charset="0"/>
              </a:rPr>
              <a:t>. Carilah urutan pekerjaan yg dapat meminimalkan </a:t>
            </a:r>
            <a:r>
              <a:rPr lang="en-US" sz="2000" b="1" i="1">
                <a:latin typeface="Comic Sans MS" pitchFamily="66" charset="0"/>
              </a:rPr>
              <a:t>total</a:t>
            </a:r>
            <a:r>
              <a:rPr lang="en-US" sz="2000" b="1">
                <a:latin typeface="Comic Sans MS" pitchFamily="66" charset="0"/>
              </a:rPr>
              <a:t> </a:t>
            </a:r>
            <a:r>
              <a:rPr lang="en-US" sz="2000" b="1" i="1">
                <a:latin typeface="Comic Sans MS" pitchFamily="66" charset="0"/>
              </a:rPr>
              <a:t>adjustment time</a:t>
            </a:r>
            <a:r>
              <a:rPr lang="en-US" sz="2000" b="1">
                <a:latin typeface="Comic Sans MS" pitchFamily="66" charset="0"/>
              </a:rPr>
              <a:t>.</a:t>
            </a:r>
          </a:p>
          <a:p>
            <a:r>
              <a:rPr lang="en-US" sz="2000" b="1">
                <a:latin typeface="Comic Sans MS" pitchFamily="66" charset="0"/>
              </a:rPr>
              <a:t>Masalahnya adalah sampai saat ini belum tersedia metode untuk menyelesaikan permasalahan di atas secara optimal. Namun anda dapat menggunakan Teorema Redei sebagai </a:t>
            </a:r>
            <a:r>
              <a:rPr lang="en-US" sz="2000" b="1" i="1">
                <a:latin typeface="Comic Sans MS" pitchFamily="66" charset="0"/>
              </a:rPr>
              <a:t>guidance</a:t>
            </a:r>
            <a:r>
              <a:rPr lang="en-US" sz="2000" b="1">
                <a:latin typeface="Comic Sans MS" pitchFamily="66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4851737"/>
            <a:ext cx="3657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Sebagai contoh, </a:t>
            </a:r>
            <a:r>
              <a:rPr lang="en-US" sz="2000" b="1" i="1">
                <a:latin typeface="Comic Sans MS" pitchFamily="66" charset="0"/>
              </a:rPr>
              <a:t>adjustment time </a:t>
            </a:r>
            <a:r>
              <a:rPr lang="en-US" sz="2000" b="1">
                <a:latin typeface="Comic Sans MS" pitchFamily="66" charset="0"/>
              </a:rPr>
              <a:t>untuk setiap pasang pekerjaan </a:t>
            </a:r>
            <a:r>
              <a:rPr lang="en-US" sz="2000" b="1" i="1">
                <a:latin typeface="Comic Sans MS" pitchFamily="66" charset="0"/>
              </a:rPr>
              <a:t>in-between</a:t>
            </a:r>
            <a:r>
              <a:rPr lang="en-US" sz="2000" b="1">
                <a:latin typeface="Comic Sans MS" pitchFamily="66" charset="0"/>
              </a:rPr>
              <a:t> adalah sbb: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191000" y="4724400"/>
          <a:ext cx="419099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2143">
                <a:tc>
                  <a:txBody>
                    <a:bodyPr/>
                    <a:lstStyle/>
                    <a:p>
                      <a:pPr algn="ctr"/>
                      <a:endParaRPr lang="en-US" sz="1200" b="1" baseline="0">
                        <a:latin typeface="Arial Narrow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J</a:t>
                      </a:r>
                      <a:r>
                        <a:rPr lang="en-US" sz="1200" b="1" baseline="-25000">
                          <a:latin typeface="Arial Narrow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J</a:t>
                      </a:r>
                      <a:r>
                        <a:rPr lang="en-US" sz="1200" b="1" baseline="-25000">
                          <a:latin typeface="Arial Narrow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J</a:t>
                      </a:r>
                      <a:r>
                        <a:rPr lang="en-US" sz="1200" b="1" baseline="-25000">
                          <a:latin typeface="Arial Narrow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J</a:t>
                      </a:r>
                      <a:r>
                        <a:rPr lang="en-US" sz="1200" b="1" baseline="-25000">
                          <a:latin typeface="Arial Narrow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J</a:t>
                      </a:r>
                      <a:r>
                        <a:rPr lang="en-US" sz="1200" b="1" baseline="-25000">
                          <a:latin typeface="Arial Narrow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J</a:t>
                      </a:r>
                      <a:r>
                        <a:rPr lang="en-US" sz="1200" b="1" baseline="-25000">
                          <a:latin typeface="Arial Narrow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J</a:t>
                      </a:r>
                      <a:r>
                        <a:rPr lang="en-US" sz="1200" b="1" baseline="-25000">
                          <a:latin typeface="Arial Narrow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J</a:t>
                      </a:r>
                      <a:r>
                        <a:rPr lang="en-US" sz="1200" b="1" baseline="-25000">
                          <a:latin typeface="Arial Narrow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J</a:t>
                      </a:r>
                      <a:r>
                        <a:rPr lang="en-US" sz="1200" b="1" baseline="-25000">
                          <a:latin typeface="Arial Narrow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J</a:t>
                      </a:r>
                      <a:r>
                        <a:rPr lang="en-US" sz="1200" b="1" baseline="-25000">
                          <a:latin typeface="Arial Narrow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J</a:t>
                      </a:r>
                      <a:r>
                        <a:rPr lang="en-US" sz="1200" b="1" baseline="-25000">
                          <a:latin typeface="Arial Narrow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143"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J</a:t>
                      </a:r>
                      <a:r>
                        <a:rPr lang="en-US" sz="1200" b="1" baseline="-25000">
                          <a:latin typeface="Arial Narrow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baseline="0">
                          <a:latin typeface="Arial Narrow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762000"/>
          </a:xfrm>
        </p:spPr>
        <p:txBody>
          <a:bodyPr>
            <a:noAutofit/>
          </a:bodyPr>
          <a:lstStyle/>
          <a:p>
            <a:r>
              <a:rPr lang="en-US" b="1" dirty="0" err="1">
                <a:latin typeface="Arial Rounded MT Bold" panose="020F0704030504030204" pitchFamily="34" charset="0"/>
              </a:rPr>
              <a:t>Tugas</a:t>
            </a: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 err="1">
                <a:latin typeface="Arial Rounded MT Bold" panose="020F0704030504030204" pitchFamily="34" charset="0"/>
              </a:rPr>
              <a:t>mingguan</a:t>
            </a:r>
            <a:endParaRPr lang="en-US" sz="2800" b="1" cap="none" dirty="0">
              <a:latin typeface="Arial Rounded MT Bold" panose="020F07040305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22</a:t>
            </a:fld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1498937"/>
            <a:ext cx="7162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dirty="0" err="1">
                <a:latin typeface="Comic Sans MS" pitchFamily="66" charset="0"/>
              </a:rPr>
              <a:t>Selesaikan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b="1" dirty="0" err="1">
                <a:latin typeface="Comic Sans MS" pitchFamily="66" charset="0"/>
              </a:rPr>
              <a:t>permasalahan</a:t>
            </a:r>
            <a:r>
              <a:rPr lang="en-US" sz="2000" b="1" dirty="0">
                <a:latin typeface="Comic Sans MS" pitchFamily="66" charset="0"/>
              </a:rPr>
              <a:t> Teleprinter’s problem</a:t>
            </a:r>
          </a:p>
          <a:p>
            <a:pPr marL="457200" indent="-457200">
              <a:buAutoNum type="arabicPeriod"/>
            </a:pPr>
            <a:r>
              <a:rPr lang="en-US" sz="2000" b="1" dirty="0" err="1">
                <a:latin typeface="Comic Sans MS" pitchFamily="66" charset="0"/>
              </a:rPr>
              <a:t>Selesaikan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b="1" dirty="0" err="1">
                <a:latin typeface="Comic Sans MS" pitchFamily="66" charset="0"/>
              </a:rPr>
              <a:t>permasalahan</a:t>
            </a:r>
            <a:r>
              <a:rPr lang="en-US" sz="2000" b="1" dirty="0">
                <a:latin typeface="Comic Sans MS" pitchFamily="66" charset="0"/>
              </a:rPr>
              <a:t> Ranking on Tournaments</a:t>
            </a:r>
          </a:p>
          <a:p>
            <a:pPr marL="457200" indent="-457200">
              <a:buAutoNum type="arabicPeriod"/>
            </a:pPr>
            <a:r>
              <a:rPr lang="en-US" sz="2000" b="1" dirty="0" err="1">
                <a:latin typeface="Comic Sans MS" pitchFamily="66" charset="0"/>
              </a:rPr>
              <a:t>Selesaikan</a:t>
            </a:r>
            <a:r>
              <a:rPr lang="en-US" sz="2000" b="1" dirty="0">
                <a:latin typeface="Comic Sans MS" pitchFamily="66" charset="0"/>
              </a:rPr>
              <a:t> </a:t>
            </a:r>
            <a:r>
              <a:rPr lang="en-US" sz="2000" b="1" dirty="0" err="1">
                <a:latin typeface="Comic Sans MS" pitchFamily="66" charset="0"/>
              </a:rPr>
              <a:t>permasalahan</a:t>
            </a:r>
            <a:r>
              <a:rPr lang="en-US" sz="2000" b="1" dirty="0">
                <a:latin typeface="Comic Sans MS" pitchFamily="66" charset="0"/>
              </a:rPr>
              <a:t> Job Sequencing Problem</a:t>
            </a:r>
          </a:p>
        </p:txBody>
      </p:sp>
    </p:spTree>
    <p:extLst>
      <p:ext uri="{BB962C8B-B14F-4D97-AF65-F5344CB8AC3E}">
        <p14:creationId xmlns:p14="http://schemas.microsoft.com/office/powerpoint/2010/main" val="208809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Directed graph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4267200" y="1447800"/>
            <a:ext cx="4800600" cy="2819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Disebut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incident-out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jk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ada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sebuah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arc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yg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keluar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dr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sebuah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vertex.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400" b="1" err="1">
                <a:solidFill>
                  <a:schemeClr val="tx2"/>
                </a:solidFill>
                <a:latin typeface="Comic Sans MS" pitchFamily="66" charset="0"/>
              </a:rPr>
              <a:t>Jumlah</a:t>
            </a: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 arc yg </a:t>
            </a:r>
            <a:r>
              <a:rPr lang="en-US" sz="2400" b="1" dirty="0" err="1">
                <a:solidFill>
                  <a:schemeClr val="tx2"/>
                </a:solidFill>
                <a:latin typeface="Comic Sans MS" pitchFamily="66" charset="0"/>
              </a:rPr>
              <a:t>ber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-</a:t>
            </a:r>
            <a:r>
              <a:rPr lang="en-US" sz="2400" b="1" i="1" dirty="0">
                <a:solidFill>
                  <a:schemeClr val="tx2"/>
                </a:solidFill>
                <a:latin typeface="Comic Sans MS" pitchFamily="66" charset="0"/>
              </a:rPr>
              <a:t>incident-out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mic Sans MS" pitchFamily="66" charset="0"/>
              </a:rPr>
              <a:t>disebut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out-degree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 / </a:t>
            </a:r>
            <a:r>
              <a:rPr lang="en-US" sz="2400" b="1" i="1" dirty="0">
                <a:solidFill>
                  <a:schemeClr val="tx2"/>
                </a:solidFill>
                <a:latin typeface="Comic Sans MS" pitchFamily="66" charset="0"/>
              </a:rPr>
              <a:t>out-valence / outward </a:t>
            </a:r>
            <a:r>
              <a:rPr lang="en-US" sz="2400" b="1" i="1" dirty="0" err="1">
                <a:solidFill>
                  <a:schemeClr val="tx2"/>
                </a:solidFill>
                <a:latin typeface="Comic Sans MS" pitchFamily="66" charset="0"/>
              </a:rPr>
              <a:t>demidegree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, &amp; </a:t>
            </a:r>
            <a:r>
              <a:rPr lang="en-US" sz="2400" b="1" dirty="0" err="1">
                <a:solidFill>
                  <a:schemeClr val="tx2"/>
                </a:solidFill>
                <a:latin typeface="Comic Sans MS" pitchFamily="66" charset="0"/>
              </a:rPr>
              <a:t>ditulis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 d</a:t>
            </a:r>
            <a:r>
              <a:rPr lang="en-US" sz="2400" b="1" baseline="30000" dirty="0">
                <a:solidFill>
                  <a:schemeClr val="tx2"/>
                </a:solidFill>
                <a:latin typeface="Comic Sans MS" pitchFamily="66" charset="0"/>
              </a:rPr>
              <a:t>+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(v</a:t>
            </a:r>
            <a:r>
              <a:rPr lang="en-US" sz="2400" b="1" baseline="-25000" dirty="0">
                <a:solidFill>
                  <a:schemeClr val="tx2"/>
                </a:solidFill>
                <a:latin typeface="Comic Sans MS" pitchFamily="66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)</a:t>
            </a:r>
            <a:endParaRPr lang="en-US" sz="2400" b="1" baseline="0" dirty="0">
              <a:solidFill>
                <a:schemeClr val="tx2"/>
              </a:solidFill>
              <a:latin typeface="Comic Sans MS" pitchFamily="66" charset="0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400" b="1" i="0" u="none" strike="noStrike" kern="120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446650"/>
            <a:ext cx="3505200" cy="289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457200" y="4648200"/>
            <a:ext cx="8305800" cy="1676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Disebut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incident-in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jk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ada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sebuah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arc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yg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masuk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ke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sebuah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vertex.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400" b="1" err="1">
                <a:solidFill>
                  <a:schemeClr val="tx2"/>
                </a:solidFill>
                <a:latin typeface="Comic Sans MS" pitchFamily="66" charset="0"/>
              </a:rPr>
              <a:t>Jumlah</a:t>
            </a: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 arc yg </a:t>
            </a:r>
            <a:r>
              <a:rPr lang="en-US" sz="2400" b="1" dirty="0" err="1">
                <a:solidFill>
                  <a:schemeClr val="tx2"/>
                </a:solidFill>
                <a:latin typeface="Comic Sans MS" pitchFamily="66" charset="0"/>
              </a:rPr>
              <a:t>ber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-</a:t>
            </a:r>
            <a:r>
              <a:rPr lang="en-US" sz="2400" b="1" i="1" dirty="0">
                <a:solidFill>
                  <a:schemeClr val="tx2"/>
                </a:solidFill>
                <a:latin typeface="Comic Sans MS" pitchFamily="66" charset="0"/>
              </a:rPr>
              <a:t>incident-in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mic Sans MS" pitchFamily="66" charset="0"/>
              </a:rPr>
              <a:t>disebut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in-degree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 / </a:t>
            </a:r>
            <a:r>
              <a:rPr lang="en-US" sz="2400" b="1" i="1" dirty="0">
                <a:solidFill>
                  <a:schemeClr val="tx2"/>
                </a:solidFill>
                <a:latin typeface="Comic Sans MS" pitchFamily="66" charset="0"/>
              </a:rPr>
              <a:t>in-valence / inward </a:t>
            </a:r>
            <a:r>
              <a:rPr lang="en-US" sz="2400" b="1" i="1" dirty="0" err="1">
                <a:solidFill>
                  <a:schemeClr val="tx2"/>
                </a:solidFill>
                <a:latin typeface="Comic Sans MS" pitchFamily="66" charset="0"/>
              </a:rPr>
              <a:t>demidegree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, &amp; </a:t>
            </a:r>
            <a:r>
              <a:rPr lang="en-US" sz="2400" b="1" dirty="0" err="1">
                <a:solidFill>
                  <a:schemeClr val="tx2"/>
                </a:solidFill>
                <a:latin typeface="Comic Sans MS" pitchFamily="66" charset="0"/>
              </a:rPr>
              <a:t>ditulis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 d</a:t>
            </a:r>
            <a:r>
              <a:rPr lang="en-US" sz="2400" b="1" baseline="30000" dirty="0">
                <a:solidFill>
                  <a:schemeClr val="tx2"/>
                </a:solidFill>
                <a:latin typeface="Comic Sans MS" pitchFamily="66" charset="0"/>
              </a:rPr>
              <a:t>-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(v</a:t>
            </a:r>
            <a:r>
              <a:rPr lang="en-US" sz="2400" b="1" baseline="-25000" dirty="0">
                <a:solidFill>
                  <a:schemeClr val="tx2"/>
                </a:solidFill>
                <a:latin typeface="Comic Sans MS" pitchFamily="66" charset="0"/>
              </a:rPr>
              <a:t>i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)</a:t>
            </a:r>
            <a:endParaRPr lang="en-US" sz="2400" b="1" baseline="0" dirty="0">
              <a:solidFill>
                <a:schemeClr val="tx2"/>
              </a:solidFill>
              <a:latin typeface="Comic Sans MS" pitchFamily="66" charset="0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400" b="1" i="0" u="none" strike="noStrike" kern="120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Directed graph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4267200" y="1752600"/>
            <a:ext cx="4572000" cy="2362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d</a:t>
            </a:r>
            <a:r>
              <a:rPr lang="en-US" sz="2400" b="1" baseline="30000">
                <a:solidFill>
                  <a:schemeClr val="tx2"/>
                </a:solidFill>
                <a:latin typeface="Comic Sans MS" pitchFamily="66" charset="0"/>
              </a:rPr>
              <a:t>+</a:t>
            </a: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(v</a:t>
            </a:r>
            <a:r>
              <a:rPr lang="en-US" sz="2400" b="1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) = 3		 d</a:t>
            </a:r>
            <a:r>
              <a:rPr lang="en-US" sz="2400" b="1" baseline="30000">
                <a:solidFill>
                  <a:schemeClr val="tx2"/>
                </a:solidFill>
                <a:latin typeface="Comic Sans MS" pitchFamily="66" charset="0"/>
              </a:rPr>
              <a:t>-</a:t>
            </a: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(v</a:t>
            </a:r>
            <a:r>
              <a:rPr lang="en-US" sz="2400" b="1" baseline="-2500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) = 1</a:t>
            </a:r>
            <a:endParaRPr lang="en-US" sz="2400" b="1" baseline="0">
              <a:solidFill>
                <a:schemeClr val="tx2"/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d</a:t>
            </a:r>
            <a:r>
              <a:rPr lang="en-US" sz="2400" b="1" baseline="30000">
                <a:solidFill>
                  <a:schemeClr val="tx2"/>
                </a:solidFill>
                <a:latin typeface="Comic Sans MS" pitchFamily="66" charset="0"/>
              </a:rPr>
              <a:t>+</a:t>
            </a: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(v</a:t>
            </a:r>
            <a:r>
              <a:rPr lang="en-US" sz="2400" b="1" baseline="-2500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) = 1		 d</a:t>
            </a:r>
            <a:r>
              <a:rPr lang="en-US" sz="2400" b="1" baseline="30000">
                <a:solidFill>
                  <a:schemeClr val="tx2"/>
                </a:solidFill>
                <a:latin typeface="Comic Sans MS" pitchFamily="66" charset="0"/>
              </a:rPr>
              <a:t>-</a:t>
            </a: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(v</a:t>
            </a:r>
            <a:r>
              <a:rPr lang="en-US" sz="2400" b="1" baseline="-2500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) = 2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d</a:t>
            </a:r>
            <a:r>
              <a:rPr lang="en-US" sz="2400" b="1" baseline="30000">
                <a:solidFill>
                  <a:schemeClr val="tx2"/>
                </a:solidFill>
                <a:latin typeface="Comic Sans MS" pitchFamily="66" charset="0"/>
              </a:rPr>
              <a:t>+</a:t>
            </a: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(v</a:t>
            </a:r>
            <a:r>
              <a:rPr lang="en-US" sz="2400" b="1" baseline="-25000">
                <a:solidFill>
                  <a:schemeClr val="tx2"/>
                </a:solidFill>
                <a:latin typeface="Comic Sans MS" pitchFamily="66" charset="0"/>
              </a:rPr>
              <a:t>3</a:t>
            </a: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) = 1		 d</a:t>
            </a:r>
            <a:r>
              <a:rPr lang="en-US" sz="2400" b="1" baseline="30000">
                <a:solidFill>
                  <a:schemeClr val="tx2"/>
                </a:solidFill>
                <a:latin typeface="Comic Sans MS" pitchFamily="66" charset="0"/>
              </a:rPr>
              <a:t>-</a:t>
            </a: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(v</a:t>
            </a:r>
            <a:r>
              <a:rPr lang="en-US" sz="2400" b="1" baseline="-25000">
                <a:solidFill>
                  <a:schemeClr val="tx2"/>
                </a:solidFill>
                <a:latin typeface="Comic Sans MS" pitchFamily="66" charset="0"/>
              </a:rPr>
              <a:t>3</a:t>
            </a: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) = 4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d</a:t>
            </a:r>
            <a:r>
              <a:rPr lang="en-US" sz="2400" b="1" baseline="30000">
                <a:solidFill>
                  <a:schemeClr val="tx2"/>
                </a:solidFill>
                <a:latin typeface="Comic Sans MS" pitchFamily="66" charset="0"/>
              </a:rPr>
              <a:t>+</a:t>
            </a: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(v</a:t>
            </a:r>
            <a:r>
              <a:rPr lang="en-US" sz="2400" b="1" baseline="-25000">
                <a:solidFill>
                  <a:schemeClr val="tx2"/>
                </a:solidFill>
                <a:latin typeface="Comic Sans MS" pitchFamily="66" charset="0"/>
              </a:rPr>
              <a:t>4</a:t>
            </a: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) = 1		 d</a:t>
            </a:r>
            <a:r>
              <a:rPr lang="en-US" sz="2400" b="1" baseline="30000">
                <a:solidFill>
                  <a:schemeClr val="tx2"/>
                </a:solidFill>
                <a:latin typeface="Comic Sans MS" pitchFamily="66" charset="0"/>
              </a:rPr>
              <a:t>-</a:t>
            </a: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(v</a:t>
            </a:r>
            <a:r>
              <a:rPr lang="en-US" sz="2400" b="1" baseline="-25000">
                <a:solidFill>
                  <a:schemeClr val="tx2"/>
                </a:solidFill>
                <a:latin typeface="Comic Sans MS" pitchFamily="66" charset="0"/>
              </a:rPr>
              <a:t>4</a:t>
            </a: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) = 3</a:t>
            </a:r>
            <a:endParaRPr kumimoji="0" lang="en-US" sz="2400" b="1" i="0" u="none" strike="noStrike" kern="1200" cap="none" spc="0" normalizeH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d</a:t>
            </a:r>
            <a:r>
              <a:rPr lang="en-US" sz="2400" b="1" baseline="30000">
                <a:solidFill>
                  <a:schemeClr val="tx2"/>
                </a:solidFill>
                <a:latin typeface="Comic Sans MS" pitchFamily="66" charset="0"/>
              </a:rPr>
              <a:t>+</a:t>
            </a: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(v</a:t>
            </a:r>
            <a:r>
              <a:rPr lang="en-US" sz="2400" b="1" baseline="-25000">
                <a:solidFill>
                  <a:schemeClr val="tx2"/>
                </a:solidFill>
                <a:latin typeface="Comic Sans MS" pitchFamily="66" charset="0"/>
              </a:rPr>
              <a:t>5</a:t>
            </a: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) = 4		 d</a:t>
            </a:r>
            <a:r>
              <a:rPr lang="en-US" sz="2400" b="1" baseline="30000">
                <a:solidFill>
                  <a:schemeClr val="tx2"/>
                </a:solidFill>
                <a:latin typeface="Comic Sans MS" pitchFamily="66" charset="0"/>
              </a:rPr>
              <a:t>-</a:t>
            </a: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(v</a:t>
            </a:r>
            <a:r>
              <a:rPr lang="en-US" sz="2400" b="1" baseline="-25000">
                <a:solidFill>
                  <a:schemeClr val="tx2"/>
                </a:solidFill>
                <a:latin typeface="Comic Sans MS" pitchFamily="66" charset="0"/>
              </a:rPr>
              <a:t>5</a:t>
            </a: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) = 0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446650"/>
            <a:ext cx="3505200" cy="289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457200" y="4800600"/>
            <a:ext cx="8305800" cy="1371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Pd sebarang digraph, jumlah</a:t>
            </a:r>
            <a:r>
              <a:rPr kumimoji="0" lang="en-US" sz="24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total </a:t>
            </a:r>
            <a:r>
              <a:rPr kumimoji="0" lang="en-US" sz="2400" b="1" i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in-degree</a:t>
            </a:r>
            <a:r>
              <a:rPr kumimoji="0" lang="en-US" sz="24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= </a:t>
            </a:r>
            <a:r>
              <a:rPr kumimoji="0" lang="en-US" sz="2400" b="1" i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out-degree</a:t>
            </a:r>
            <a:r>
              <a:rPr kumimoji="0" lang="en-US" sz="24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atau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400" b="1">
                <a:solidFill>
                  <a:schemeClr val="tx2"/>
                </a:solidFill>
                <a:latin typeface="Comic Sans MS" pitchFamily="66" charset="0"/>
                <a:sym typeface="Symbol"/>
              </a:rPr>
              <a:t>			</a:t>
            </a:r>
            <a:r>
              <a:rPr kumimoji="0" lang="en-US" sz="24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 </a:t>
            </a: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d</a:t>
            </a:r>
            <a:r>
              <a:rPr lang="en-US" sz="2400" b="1" baseline="30000">
                <a:solidFill>
                  <a:schemeClr val="tx2"/>
                </a:solidFill>
                <a:latin typeface="Comic Sans MS" pitchFamily="66" charset="0"/>
              </a:rPr>
              <a:t>+</a:t>
            </a: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(v</a:t>
            </a:r>
            <a:r>
              <a:rPr lang="en-US" sz="2400" b="1" baseline="-25000">
                <a:solidFill>
                  <a:schemeClr val="tx2"/>
                </a:solidFill>
                <a:latin typeface="Comic Sans MS" pitchFamily="66" charset="0"/>
              </a:rPr>
              <a:t>i</a:t>
            </a: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) = </a:t>
            </a:r>
            <a:r>
              <a:rPr lang="en-US" sz="2400" b="1">
                <a:solidFill>
                  <a:schemeClr val="tx2"/>
                </a:solidFill>
                <a:latin typeface="Comic Sans MS" pitchFamily="66" charset="0"/>
                <a:sym typeface="Symbol"/>
              </a:rPr>
              <a:t></a:t>
            </a: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 d</a:t>
            </a:r>
            <a:r>
              <a:rPr lang="en-US" sz="2400" b="1" baseline="30000">
                <a:solidFill>
                  <a:schemeClr val="tx2"/>
                </a:solidFill>
                <a:latin typeface="Comic Sans MS" pitchFamily="66" charset="0"/>
              </a:rPr>
              <a:t>-</a:t>
            </a: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(v</a:t>
            </a:r>
            <a:r>
              <a:rPr lang="en-US" sz="2400" b="1" baseline="-25000">
                <a:solidFill>
                  <a:schemeClr val="tx2"/>
                </a:solidFill>
                <a:latin typeface="Comic Sans MS" pitchFamily="66" charset="0"/>
              </a:rPr>
              <a:t>i</a:t>
            </a: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).</a:t>
            </a: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en-US" sz="2400" b="1" baseline="0">
              <a:solidFill>
                <a:schemeClr val="tx2"/>
              </a:solidFill>
              <a:latin typeface="Comic Sans MS" pitchFamily="66" charset="0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400" b="1" i="0" u="none" strike="noStrike" kern="1200" cap="none" spc="0" normalizeH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 Rounded MT Bold" panose="020F0704030504030204" pitchFamily="34" charset="0"/>
              </a:rPr>
              <a:t>Directed graph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1603" y="1295400"/>
            <a:ext cx="331939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457200" y="4343400"/>
            <a:ext cx="8305800" cy="2057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Sebuah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graph H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yg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dibentuk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dg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menghilangkan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semua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arah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panah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pd graph G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disebut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underlying graph 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G.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en-US" sz="2000" b="1" dirty="0">
              <a:solidFill>
                <a:schemeClr val="tx2"/>
              </a:solidFill>
              <a:latin typeface="Comic Sans MS" pitchFamily="66" charset="0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000" b="1" baseline="0" dirty="0" err="1">
                <a:solidFill>
                  <a:schemeClr val="tx2"/>
                </a:solidFill>
                <a:latin typeface="Comic Sans MS" pitchFamily="66" charset="0"/>
              </a:rPr>
              <a:t>Sepasang</a:t>
            </a:r>
            <a:r>
              <a:rPr lang="en-US" sz="2000" b="1" baseline="0" dirty="0">
                <a:solidFill>
                  <a:schemeClr val="tx2"/>
                </a:solidFill>
                <a:latin typeface="Comic Sans MS" pitchFamily="66" charset="0"/>
              </a:rPr>
              <a:t> vertex </a:t>
            </a:r>
            <a:r>
              <a:rPr lang="en-US" sz="2000" b="1" baseline="0" dirty="0" err="1">
                <a:solidFill>
                  <a:schemeClr val="tx2"/>
                </a:solidFill>
                <a:latin typeface="Comic Sans MS" pitchFamily="66" charset="0"/>
              </a:rPr>
              <a:t>dikatakan</a:t>
            </a:r>
            <a:r>
              <a:rPr lang="en-US" sz="2000" b="1" baseline="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000" b="1" i="1" baseline="0" dirty="0" err="1">
                <a:solidFill>
                  <a:schemeClr val="tx2"/>
                </a:solidFill>
                <a:latin typeface="Comic Sans MS" pitchFamily="66" charset="0"/>
              </a:rPr>
              <a:t>diconnected</a:t>
            </a:r>
            <a:r>
              <a:rPr lang="en-US" sz="2000" b="1" baseline="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000" b="1" baseline="0" dirty="0" err="1">
                <a:solidFill>
                  <a:schemeClr val="tx2"/>
                </a:solidFill>
                <a:latin typeface="Comic Sans MS" pitchFamily="66" charset="0"/>
              </a:rPr>
              <a:t>jk</a:t>
            </a:r>
            <a:r>
              <a:rPr lang="en-US" sz="2000" b="1" baseline="0" dirty="0">
                <a:solidFill>
                  <a:schemeClr val="tx2"/>
                </a:solidFill>
                <a:latin typeface="Comic Sans MS" pitchFamily="66" charset="0"/>
              </a:rPr>
              <a:t> masing</a:t>
            </a:r>
            <a:r>
              <a:rPr lang="en-US" sz="2000" b="1" baseline="30000" dirty="0">
                <a:solidFill>
                  <a:schemeClr val="tx2"/>
                </a:solidFill>
                <a:latin typeface="Comic Sans MS" pitchFamily="66" charset="0"/>
              </a:rPr>
              <a:t>2</a:t>
            </a:r>
            <a:r>
              <a:rPr lang="en-US" sz="2000" b="1" baseline="0" dirty="0">
                <a:solidFill>
                  <a:schemeClr val="tx2"/>
                </a:solidFill>
                <a:latin typeface="Comic Sans MS" pitchFamily="66" charset="0"/>
              </a:rPr>
              <a:t> vertex </a:t>
            </a:r>
            <a:r>
              <a:rPr lang="en-US" sz="2000" b="1" baseline="0" dirty="0" err="1">
                <a:solidFill>
                  <a:schemeClr val="tx2"/>
                </a:solidFill>
                <a:latin typeface="Comic Sans MS" pitchFamily="66" charset="0"/>
              </a:rPr>
              <a:t>tsb</a:t>
            </a:r>
            <a:r>
              <a:rPr lang="en-US" sz="2000" b="1" baseline="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000" b="1" baseline="0" dirty="0" err="1">
                <a:solidFill>
                  <a:schemeClr val="tx2"/>
                </a:solidFill>
                <a:latin typeface="Comic Sans MS" pitchFamily="66" charset="0"/>
              </a:rPr>
              <a:t>saling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000" b="1" i="1" baseline="0" dirty="0">
                <a:solidFill>
                  <a:schemeClr val="tx2"/>
                </a:solidFill>
                <a:latin typeface="Comic Sans MS" pitchFamily="66" charset="0"/>
              </a:rPr>
              <a:t>reachable</a:t>
            </a:r>
            <a:r>
              <a:rPr lang="en-US" sz="2000" b="1" baseline="0" dirty="0">
                <a:solidFill>
                  <a:schemeClr val="tx2"/>
                </a:solidFill>
                <a:latin typeface="Comic Sans MS" pitchFamily="66" charset="0"/>
              </a:rPr>
              <a:t> (</a:t>
            </a:r>
            <a:r>
              <a:rPr lang="en-US" sz="2000" b="1" baseline="0" dirty="0" err="1">
                <a:solidFill>
                  <a:schemeClr val="tx2"/>
                </a:solidFill>
                <a:latin typeface="Comic Sans MS" pitchFamily="66" charset="0"/>
              </a:rPr>
              <a:t>dengan</a:t>
            </a:r>
            <a:r>
              <a:rPr lang="en-US" sz="2000" b="1" baseline="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000" b="1" baseline="0" dirty="0" err="1">
                <a:solidFill>
                  <a:schemeClr val="tx2"/>
                </a:solidFill>
                <a:latin typeface="Comic Sans MS" pitchFamily="66" charset="0"/>
              </a:rPr>
              <a:t>mengikuti</a:t>
            </a:r>
            <a:r>
              <a:rPr lang="en-US" sz="2000" b="1" baseline="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000" b="1" baseline="0" dirty="0" err="1">
                <a:solidFill>
                  <a:schemeClr val="tx2"/>
                </a:solidFill>
                <a:latin typeface="Comic Sans MS" pitchFamily="66" charset="0"/>
              </a:rPr>
              <a:t>arah</a:t>
            </a:r>
            <a:r>
              <a:rPr lang="en-US" sz="2000" b="1" baseline="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000" b="1" baseline="0" dirty="0" err="1">
                <a:solidFill>
                  <a:schemeClr val="tx2"/>
                </a:solidFill>
                <a:latin typeface="Comic Sans MS" pitchFamily="66" charset="0"/>
              </a:rPr>
              <a:t>panah</a:t>
            </a:r>
            <a:r>
              <a:rPr lang="en-US" sz="2000" b="1" baseline="0" dirty="0">
                <a:solidFill>
                  <a:schemeClr val="tx2"/>
                </a:solidFill>
                <a:latin typeface="Comic Sans MS" pitchFamily="66" charset="0"/>
              </a:rPr>
              <a:t> yang </a:t>
            </a:r>
            <a:r>
              <a:rPr lang="en-US" sz="2000" b="1" baseline="0" dirty="0" err="1">
                <a:solidFill>
                  <a:schemeClr val="tx2"/>
                </a:solidFill>
                <a:latin typeface="Comic Sans MS" pitchFamily="66" charset="0"/>
              </a:rPr>
              <a:t>ada</a:t>
            </a:r>
            <a:r>
              <a:rPr lang="en-US" sz="2000" b="1" baseline="0" dirty="0">
                <a:solidFill>
                  <a:schemeClr val="tx2"/>
                </a:solidFill>
                <a:latin typeface="Comic Sans MS" pitchFamily="66" charset="0"/>
              </a:rPr>
              <a:t>). v</a:t>
            </a:r>
            <a:r>
              <a:rPr lang="en-US" sz="2000" b="1" baseline="-25000" dirty="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2000" b="1" baseline="0" dirty="0">
                <a:solidFill>
                  <a:schemeClr val="tx2"/>
                </a:solidFill>
                <a:latin typeface="Comic Sans MS" pitchFamily="66" charset="0"/>
              </a:rPr>
              <a:t> &amp; v</a:t>
            </a:r>
            <a:r>
              <a:rPr lang="en-US" sz="2000" b="1" baseline="-25000" dirty="0">
                <a:solidFill>
                  <a:schemeClr val="tx2"/>
                </a:solidFill>
                <a:latin typeface="Comic Sans MS" pitchFamily="66" charset="0"/>
              </a:rPr>
              <a:t>4</a:t>
            </a:r>
            <a:r>
              <a:rPr lang="en-US" sz="2000" b="1" baseline="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000" b="1" i="1" baseline="0" dirty="0" err="1">
                <a:solidFill>
                  <a:schemeClr val="tx2"/>
                </a:solidFill>
                <a:latin typeface="Comic Sans MS" pitchFamily="66" charset="0"/>
              </a:rPr>
              <a:t>diconnected</a:t>
            </a:r>
            <a:r>
              <a:rPr lang="en-US" sz="2000" b="1" baseline="0" dirty="0">
                <a:solidFill>
                  <a:schemeClr val="tx2"/>
                </a:solidFill>
                <a:latin typeface="Comic Sans MS" pitchFamily="66" charset="0"/>
              </a:rPr>
              <a:t>.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v</a:t>
            </a:r>
            <a:r>
              <a:rPr lang="en-US" sz="2000" b="1" baseline="-25000" dirty="0">
                <a:solidFill>
                  <a:schemeClr val="tx2"/>
                </a:solidFill>
                <a:latin typeface="Comic Sans MS" pitchFamily="66" charset="0"/>
              </a:rPr>
              <a:t>1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&amp; v</a:t>
            </a:r>
            <a:r>
              <a:rPr lang="en-US" sz="2000" b="1" baseline="-25000" dirty="0">
                <a:solidFill>
                  <a:schemeClr val="tx2"/>
                </a:solidFill>
                <a:latin typeface="Comic Sans MS" pitchFamily="66" charset="0"/>
              </a:rPr>
              <a:t>5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000" b="1" i="1" dirty="0">
                <a:solidFill>
                  <a:schemeClr val="tx2"/>
                </a:solidFill>
                <a:latin typeface="Comic Sans MS" pitchFamily="66" charset="0"/>
              </a:rPr>
              <a:t>are not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.</a:t>
            </a:r>
            <a:endParaRPr lang="en-US" sz="2000" b="1" baseline="0" dirty="0">
              <a:solidFill>
                <a:schemeClr val="tx2"/>
              </a:solidFill>
              <a:latin typeface="Comic Sans MS" pitchFamily="66" charset="0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000" b="1" i="0" u="none" strike="noStrike" kern="120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1295400"/>
            <a:ext cx="3352800" cy="2770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Directed graph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81000" y="1295400"/>
            <a:ext cx="8305800" cy="2133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Simple Digraph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adalah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digraph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yg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tidak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memiliki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self-loop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&amp; </a:t>
            </a:r>
            <a:r>
              <a:rPr kumimoji="0" lang="en-US" sz="2000" b="1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parallel arc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000" b="1" baseline="0" dirty="0">
                <a:solidFill>
                  <a:srgbClr val="FF0000"/>
                </a:solidFill>
                <a:latin typeface="Comic Sans MS" pitchFamily="66" charset="0"/>
              </a:rPr>
              <a:t>Asymmetric</a:t>
            </a:r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  <a:t> Digraph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adalah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digraph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dimana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tidak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ada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pasangan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vertex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yg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terhubung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oleh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&gt; 1 </a:t>
            </a:r>
            <a:r>
              <a:rPr lang="en-US" sz="2000" b="1" i="1" dirty="0">
                <a:solidFill>
                  <a:schemeClr val="tx2"/>
                </a:solidFill>
                <a:latin typeface="Comic Sans MS" pitchFamily="66" charset="0"/>
              </a:rPr>
              <a:t>arc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000" b="1" baseline="0" dirty="0">
                <a:solidFill>
                  <a:srgbClr val="FF0000"/>
                </a:solidFill>
                <a:latin typeface="Comic Sans MS" pitchFamily="66" charset="0"/>
              </a:rPr>
              <a:t>Symmetric</a:t>
            </a:r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</a:rPr>
              <a:t> Digraph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adalah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digraph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dimana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untuk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setiap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arc (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a,b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)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akan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terdapat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arc (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b,a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).</a:t>
            </a:r>
            <a:endParaRPr lang="en-US" sz="2000" b="1" baseline="0" dirty="0">
              <a:solidFill>
                <a:schemeClr val="tx2"/>
              </a:solidFill>
              <a:latin typeface="Comic Sans MS" pitchFamily="66" charset="0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000" b="1" i="0" u="none" strike="noStrike" kern="120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81000" y="3505200"/>
            <a:ext cx="8534400" cy="2743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Sebuah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complete asymmetric digraph</a:t>
            </a:r>
            <a:r>
              <a:rPr kumimoji="0" lang="en-US" sz="2000" b="1" i="0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atau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disebut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pula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tournament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) dg v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vertex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akan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memiliki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v(v-1)/2 edge.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Sedangkan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sng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complete symmetric digraph</a:t>
            </a:r>
            <a:r>
              <a:rPr kumimoji="0" lang="en-US" sz="2000" b="1" i="0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akan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memiliki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v(v-1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) arc.</a:t>
            </a:r>
            <a:endParaRPr kumimoji="0" lang="en-US" sz="2000" b="1" i="0" u="none" strike="noStrike" kern="1200" cap="none" spc="0" normalizeH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lang="en-US" sz="2000" b="1" baseline="0" dirty="0">
              <a:solidFill>
                <a:schemeClr val="tx2">
                  <a:lumMod val="75000"/>
                </a:schemeClr>
              </a:solidFill>
              <a:latin typeface="Comic Sans MS" pitchFamily="66" charset="0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Sebuah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 digraph G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dikatakan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b="1" u="sng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balanced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jk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utk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setiap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 vertex v</a:t>
            </a:r>
            <a:r>
              <a:rPr lang="en-US" sz="2000" b="1" baseline="-25000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i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, d</a:t>
            </a:r>
            <a:r>
              <a:rPr lang="en-US" sz="2000" b="1" baseline="30000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+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(v</a:t>
            </a:r>
            <a:r>
              <a:rPr lang="en-US" sz="2000" b="1" baseline="-25000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i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) = d</a:t>
            </a:r>
            <a:r>
              <a:rPr lang="en-US" sz="2000" b="1" baseline="30000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-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(v</a:t>
            </a:r>
            <a:r>
              <a:rPr lang="en-US" sz="2000" b="1" baseline="-25000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i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).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Sebuah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b="1" i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balanced digraph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disebut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b="1" i="1" dirty="0" err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pseudosymmetric</a:t>
            </a:r>
            <a:r>
              <a:rPr lang="en-US" sz="2000" b="1" i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 digraph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atau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b="1" i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isograph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. Dan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disebut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b="1" i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regular digraph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jk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nilai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derajatnya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sama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utk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semua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 vertex pd graph G.</a:t>
            </a:r>
            <a:endParaRPr lang="en-US" sz="2000" b="1" baseline="0" dirty="0">
              <a:solidFill>
                <a:schemeClr val="tx2">
                  <a:lumMod val="75000"/>
                </a:schemeClr>
              </a:solidFill>
              <a:latin typeface="Comic Sans MS" pitchFamily="66" charset="0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000" b="1" i="0" u="none" strike="noStrike" kern="1200" cap="none" spc="0" normalizeH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Directed graph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286000" y="6019800"/>
            <a:ext cx="4267200" cy="457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complete symmetric digraph dg 4 vertex</a:t>
            </a:r>
            <a:endParaRPr lang="en-US" sz="1600" b="1" baseline="0">
              <a:solidFill>
                <a:schemeClr val="tx2"/>
              </a:solidFill>
              <a:latin typeface="Comic Sans MS" pitchFamily="66" charset="0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1600" b="1" i="0" u="none" strike="noStrike" kern="1200" cap="none" spc="0" normalizeH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2362200"/>
            <a:ext cx="2819400" cy="3558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304800" y="1295400"/>
            <a:ext cx="8686800" cy="838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Teorema 7-1.		Sebuah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digraph G disebut Euler Digraph jk &amp;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000" b="1">
                <a:solidFill>
                  <a:schemeClr val="tx2"/>
                </a:solidFill>
                <a:latin typeface="Comic Sans MS" pitchFamily="66" charset="0"/>
              </a:rPr>
              <a:t>			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hanya jk G bersifat connected &amp; balanced.</a:t>
            </a:r>
            <a:endParaRPr lang="en-US" sz="2000" b="1" baseline="0">
              <a:solidFill>
                <a:schemeClr val="tx2"/>
              </a:solidFill>
              <a:latin typeface="Comic Sans MS" pitchFamily="66" charset="0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000" b="1" i="0" u="none" strike="noStrike" kern="1200" cap="none" spc="0" normalizeH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Directed graph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304800" y="5334000"/>
            <a:ext cx="8686800" cy="1219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Teorema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7-1.		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Teorema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Redei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: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			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Setiap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tournament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pasti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memiliki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directed 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			Hamiltonian path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  <a:endParaRPr lang="en-US" sz="2000" b="1" baseline="0" dirty="0">
              <a:solidFill>
                <a:schemeClr val="tx2"/>
              </a:solidFill>
              <a:latin typeface="Comic Sans MS" pitchFamily="66" charset="0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000" b="1" i="0" u="none" strike="noStrike" kern="120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304800" y="1295400"/>
            <a:ext cx="8686800" cy="1066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Sebuah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complete digraph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atau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complete graph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yg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memiliki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orientasi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disebut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preference graph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atau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tournament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(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atau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dlm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dunia game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disebut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round-robin tournament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).</a:t>
            </a:r>
            <a:endParaRPr lang="en-US" sz="2000" b="1" baseline="0" dirty="0">
              <a:solidFill>
                <a:schemeClr val="tx2"/>
              </a:solidFill>
              <a:latin typeface="Comic Sans MS" pitchFamily="66" charset="0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000" b="1" i="0" u="none" strike="noStrike" kern="120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3505200" y="4800600"/>
            <a:ext cx="2362200" cy="304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Tournament dg 4 vertex</a:t>
            </a:r>
            <a:endParaRPr lang="en-US" sz="1400" b="1" baseline="0">
              <a:solidFill>
                <a:schemeClr val="tx2"/>
              </a:solidFill>
              <a:latin typeface="Comic Sans MS" pitchFamily="66" charset="0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1400" b="1" i="0" u="none" strike="noStrike" kern="1200" cap="none" spc="0" normalizeH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1" name="Action Button: Back or Previous 10">
            <a:hlinkClick r:id="" action="ppaction://hlinkshowjump?jump=firstslide" highlightClick="1"/>
          </p:cNvPr>
          <p:cNvSpPr/>
          <p:nvPr/>
        </p:nvSpPr>
        <p:spPr>
          <a:xfrm>
            <a:off x="8305800" y="533400"/>
            <a:ext cx="381000" cy="3048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438400"/>
            <a:ext cx="6755674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86800" cy="7921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Connection on Directed graph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52400" y="1447800"/>
            <a:ext cx="8839200" cy="4800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Pengertian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directed walk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directed</a:t>
            </a:r>
            <a:r>
              <a:rPr kumimoji="0" lang="en-US" sz="2200" b="1" i="1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path </a:t>
            </a:r>
            <a:r>
              <a:rPr kumimoji="0" lang="en-US" sz="22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&amp; </a:t>
            </a:r>
            <a:r>
              <a:rPr kumimoji="0" lang="en-US" sz="2200" b="1" i="1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directed cycle </a:t>
            </a:r>
            <a:r>
              <a:rPr kumimoji="0" lang="en-US" sz="2200" b="1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pd digraph </a:t>
            </a:r>
            <a:r>
              <a:rPr kumimoji="0" lang="en-US" sz="2200" b="1" i="0" u="none" strike="noStrike" kern="1200" cap="none" spc="0" normalizeH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mengacu</a:t>
            </a:r>
            <a:r>
              <a:rPr kumimoji="0" lang="en-US" sz="22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kepada</a:t>
            </a:r>
            <a:r>
              <a:rPr kumimoji="0" lang="en-US" sz="22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pengertian</a:t>
            </a:r>
            <a:r>
              <a:rPr kumimoji="0" lang="en-US" sz="22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istilah</a:t>
            </a:r>
            <a:r>
              <a:rPr kumimoji="0" lang="en-US" sz="22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200" b="1" i="1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walk</a:t>
            </a:r>
            <a:r>
              <a:rPr kumimoji="0" lang="en-US" sz="22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</a:t>
            </a:r>
            <a:r>
              <a:rPr kumimoji="0" lang="en-US" sz="2200" b="1" i="1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path</a:t>
            </a:r>
            <a:r>
              <a:rPr kumimoji="0" lang="en-US" sz="22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&amp; </a:t>
            </a:r>
            <a:r>
              <a:rPr kumimoji="0" lang="en-US" sz="2200" b="1" i="1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cycle </a:t>
            </a:r>
            <a:r>
              <a:rPr kumimoji="0" lang="en-US" sz="2200" b="1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pd graph </a:t>
            </a:r>
            <a:r>
              <a:rPr kumimoji="0" lang="en-US" sz="2200" b="1" u="none" strike="noStrike" kern="1200" cap="none" spc="0" normalizeH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biasa</a:t>
            </a:r>
            <a:r>
              <a:rPr kumimoji="0" lang="en-US" sz="22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dg </a:t>
            </a:r>
            <a:r>
              <a:rPr kumimoji="0" lang="en-US" sz="2200" b="1" i="0" u="none" strike="noStrike" kern="1200" cap="none" spc="0" normalizeH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memperhatikan</a:t>
            </a:r>
            <a:r>
              <a:rPr kumimoji="0" lang="en-US" sz="22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arah</a:t>
            </a:r>
            <a:r>
              <a:rPr kumimoji="0" lang="en-US" sz="22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panah</a:t>
            </a:r>
            <a:r>
              <a:rPr kumimoji="0" lang="en-US" sz="22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pd arc </a:t>
            </a:r>
            <a:r>
              <a:rPr kumimoji="0" lang="en-US" sz="2200" b="1" i="0" u="none" strike="noStrike" kern="1200" cap="none" spc="0" normalizeH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yg</a:t>
            </a:r>
            <a:r>
              <a:rPr kumimoji="0" lang="en-US" sz="22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dilalui</a:t>
            </a:r>
            <a:r>
              <a:rPr kumimoji="0" lang="en-US" sz="22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200" b="1" i="0" u="none" strike="noStrike" kern="1200" cap="none" spc="0" normalizeH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200" b="1" baseline="0" dirty="0" err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Jk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sz="2200" b="1" i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walk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, </a:t>
            </a:r>
            <a:r>
              <a:rPr lang="en-US" sz="2200" b="1" i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path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 &amp; </a:t>
            </a:r>
            <a:r>
              <a:rPr lang="en-US" sz="2200" b="1" i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cycle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dibuat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 pd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sebuah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 digraph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tanpa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mengindahkan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arah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panah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,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maka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disebut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 </a:t>
            </a:r>
            <a:r>
              <a:rPr lang="en-US" sz="2200" b="1" i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semi-walk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, -</a:t>
            </a:r>
            <a:r>
              <a:rPr lang="en-US" sz="2200" b="1" i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path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, &amp; -</a:t>
            </a:r>
            <a:r>
              <a:rPr lang="en-US" sz="2200" b="1" i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cycle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</a:rPr>
              <a:t>.</a:t>
            </a:r>
            <a:endParaRPr lang="en-US" sz="2200" b="1" baseline="0" dirty="0">
              <a:solidFill>
                <a:schemeClr val="tx2">
                  <a:lumMod val="75000"/>
                </a:schemeClr>
              </a:solidFill>
              <a:latin typeface="Comic Sans MS" pitchFamily="66" charset="0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endParaRPr kumimoji="0" lang="en-US" sz="2200" b="1" i="0" u="none" strike="noStrike" kern="1200" cap="none" spc="0" normalizeH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Sebuah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digraph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disebut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connected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jk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terdapat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setidaknya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1</a:t>
            </a:r>
            <a:r>
              <a:rPr kumimoji="0" lang="en-US" sz="22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path </a:t>
            </a:r>
            <a:r>
              <a:rPr kumimoji="0" lang="en-US" sz="2200" b="1" i="0" u="none" strike="noStrike" kern="1200" cap="none" spc="0" normalizeH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utk</a:t>
            </a:r>
            <a:r>
              <a:rPr kumimoji="0" lang="en-US" sz="22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setiap</a:t>
            </a:r>
            <a:r>
              <a:rPr kumimoji="0" lang="en-US" sz="22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pasang vertex </a:t>
            </a:r>
            <a:r>
              <a:rPr kumimoji="0" lang="en-US" sz="2200" b="1" i="0" u="none" strike="noStrike" kern="1200" cap="none" spc="0" normalizeH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sebarang</a:t>
            </a:r>
            <a:r>
              <a:rPr kumimoji="0" lang="en-US" sz="22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 Dan </a:t>
            </a:r>
            <a:r>
              <a:rPr kumimoji="0" lang="en-US" sz="2200" b="1" i="0" u="none" strike="noStrike" kern="1200" cap="none" spc="0" normalizeH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disebut</a:t>
            </a:r>
            <a:r>
              <a:rPr kumimoji="0" lang="en-US" sz="22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200" b="1" u="sng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strongly connected</a:t>
            </a:r>
            <a:r>
              <a:rPr kumimoji="0" lang="en-US" sz="2200" b="1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jk</a:t>
            </a:r>
            <a:r>
              <a:rPr kumimoji="0" lang="en-US" sz="22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terdapat</a:t>
            </a:r>
            <a:r>
              <a:rPr kumimoji="0" lang="en-US" sz="22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sebuah</a:t>
            </a:r>
            <a:r>
              <a:rPr kumimoji="0" lang="en-US" sz="22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200" b="1" i="1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directed path </a:t>
            </a:r>
            <a:r>
              <a:rPr kumimoji="0" lang="en-US" sz="2200" b="1" i="0" u="none" strike="noStrike" kern="1200" cap="none" spc="0" normalizeH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utk</a:t>
            </a:r>
            <a:r>
              <a:rPr kumimoji="0" lang="en-US" sz="22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setiap</a:t>
            </a:r>
            <a:r>
              <a:rPr kumimoji="0" lang="en-US" sz="22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pasang vertex </a:t>
            </a:r>
            <a:r>
              <a:rPr kumimoji="0" lang="en-US" sz="2200" b="1" i="0" u="none" strike="noStrike" kern="1200" cap="none" spc="0" normalizeH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sebarang</a:t>
            </a:r>
            <a:r>
              <a:rPr kumimoji="0" lang="en-US" sz="22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(</a:t>
            </a:r>
            <a:r>
              <a:rPr kumimoji="0" lang="en-US" sz="2200" b="1" i="0" u="none" strike="noStrike" kern="1200" cap="none" spc="0" normalizeH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atau</a:t>
            </a:r>
            <a:r>
              <a:rPr kumimoji="0" lang="en-US" sz="22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jk</a:t>
            </a:r>
            <a:r>
              <a:rPr kumimoji="0" lang="en-US" sz="22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tidak</a:t>
            </a:r>
            <a:r>
              <a:rPr kumimoji="0" lang="en-US" sz="22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200" b="1" i="0" u="none" strike="noStrike" kern="1200" cap="none" spc="0" normalizeH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disebut</a:t>
            </a:r>
            <a:r>
              <a:rPr kumimoji="0" lang="en-US" sz="22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200" b="1" u="sng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weakly connected</a:t>
            </a:r>
            <a:r>
              <a:rPr kumimoji="0" lang="en-US" sz="2200" b="1" i="0" u="none" strike="noStrike" kern="1200" cap="none" spc="0" normalizeH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).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26930</TotalTime>
  <Words>1958</Words>
  <Application>Microsoft Office PowerPoint</Application>
  <PresentationFormat>On-screen Show (4:3)</PresentationFormat>
  <Paragraphs>251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Albert</vt:lpstr>
      <vt:lpstr>ArabBruD</vt:lpstr>
      <vt:lpstr>Arial Narrow</vt:lpstr>
      <vt:lpstr>Arial Rounded MT Bold</vt:lpstr>
      <vt:lpstr>Calibri</vt:lpstr>
      <vt:lpstr>Comic Sans MS</vt:lpstr>
      <vt:lpstr>Franklin Gothic Book</vt:lpstr>
      <vt:lpstr>Franklin Gothic Medium</vt:lpstr>
      <vt:lpstr>Wingdings 2</vt:lpstr>
      <vt:lpstr>Trek</vt:lpstr>
      <vt:lpstr>TEORI GRAPH: directed  graph</vt:lpstr>
      <vt:lpstr>Directed graph</vt:lpstr>
      <vt:lpstr>Directed graph</vt:lpstr>
      <vt:lpstr>Directed graph</vt:lpstr>
      <vt:lpstr>Directed graph</vt:lpstr>
      <vt:lpstr>Directed graph</vt:lpstr>
      <vt:lpstr>Directed graph</vt:lpstr>
      <vt:lpstr>Directed graph</vt:lpstr>
      <vt:lpstr>Connection on Directed graph</vt:lpstr>
      <vt:lpstr>Connection on Directed graph</vt:lpstr>
      <vt:lpstr>Connection on Directed graph</vt:lpstr>
      <vt:lpstr>Connection on Directed graph</vt:lpstr>
      <vt:lpstr>Matrices for directed graph</vt:lpstr>
      <vt:lpstr>Matrices for directed graph</vt:lpstr>
      <vt:lpstr>Matrices for directed graph</vt:lpstr>
      <vt:lpstr>Matrices for directed graph</vt:lpstr>
      <vt:lpstr>Matrices for directed graph</vt:lpstr>
      <vt:lpstr>Matrices for directed graph</vt:lpstr>
      <vt:lpstr>APPLICATIONS -  Teleprinter’s  Problem</vt:lpstr>
      <vt:lpstr>APPLICATIONS -   Ranking on Tournaments</vt:lpstr>
      <vt:lpstr>APPLICATIONS  -   Jobs Sequencing Problem</vt:lpstr>
      <vt:lpstr>Tugas mingguan</vt:lpstr>
    </vt:vector>
  </TitlesOfParts>
  <Company>FTIf-ITS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PEMODELAN GRAPH &amp; OTOMATA: TREE</dc:title>
  <dc:creator>TC-02</dc:creator>
  <cp:lastModifiedBy>victor</cp:lastModifiedBy>
  <cp:revision>619</cp:revision>
  <dcterms:created xsi:type="dcterms:W3CDTF">2010-02-05T21:44:56Z</dcterms:created>
  <dcterms:modified xsi:type="dcterms:W3CDTF">2022-04-06T03:08:22Z</dcterms:modified>
</cp:coreProperties>
</file>