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57" r:id="rId2"/>
    <p:sldId id="282" r:id="rId3"/>
    <p:sldId id="258" r:id="rId4"/>
    <p:sldId id="259" r:id="rId5"/>
    <p:sldId id="266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 autoAdjust="0"/>
    <p:restoredTop sz="94660"/>
  </p:normalViewPr>
  <p:slideViewPr>
    <p:cSldViewPr>
      <p:cViewPr varScale="1">
        <p:scale>
          <a:sx n="105" d="100"/>
          <a:sy n="105" d="100"/>
        </p:scale>
        <p:origin x="17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58F6-DF60-485F-B99F-C623CCF0931C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FCBD7-5C04-45B9-87BD-B3BC8ECF49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FCBD7-5C04-45B9-87BD-B3BC8ECF49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0A67-93B1-47E2-BC81-CF1B9AB1751C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9675A-0ED0-4AD6-AD59-B4C64237DEAD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46A2C-7D39-4AD1-8F36-69577269EC17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6542-A092-444A-90E0-AAC329BF42F3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C4329-A774-4F11-8342-CB9FF1B0F2F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6136D-B79A-45D5-9016-7BA680405F7A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317F-2335-4E30-85F9-40847094666B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7301-7E7F-4806-932B-5F3C6FD4D785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62DA2-2C89-45E4-A3C5-30FAE43CDEC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723C-3819-4B46-8926-7A3F7C7B424E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E5FC5-5C99-4921-8795-C48F1044F608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90422683-69B5-4595-A780-C0AF0DEEA49F}" type="datetime1">
              <a:rPr lang="en-US" smtClean="0"/>
              <a:pPr/>
              <a:t>4/6/2022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1453B1-1DDA-4361-9B96-C9A341D7838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6.xml"/><Relationship Id="rId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478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atin typeface="ArabBruD" pitchFamily="2" charset="0"/>
              </a:rPr>
              <a:t>TEORI GRAPH:</a:t>
            </a:r>
            <a:br>
              <a:rPr lang="en-US" sz="4800" dirty="0">
                <a:latin typeface="ArabBruD" pitchFamily="2" charset="0"/>
              </a:rPr>
            </a:b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abBruD" pitchFamily="2" charset="0"/>
              </a:rPr>
              <a:t>PLANARITY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57200"/>
            <a:ext cx="8458200" cy="5334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PERTEMUAN  VI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04800" y="54864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IF184604  | SEMESTER 6 | 3 SKS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04800" y="6019800"/>
            <a:ext cx="8458200" cy="533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000" b="1" dirty="0">
                <a:solidFill>
                  <a:schemeClr val="tx2">
                    <a:shade val="75000"/>
                  </a:schemeClr>
                </a:solidFill>
                <a:latin typeface="Comic Sans MS" pitchFamily="66" charset="0"/>
              </a:rPr>
              <a:t>DEPARTEMEN TEKNIK INFORMATIKA ITS | VH | 2020 - 2024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228600" y="4038600"/>
            <a:ext cx="8686800" cy="4572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lvl="0" algn="ctr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3" action="ppaction://hlinksldjump"/>
              </a:rPr>
              <a:t>Planaritas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4" action="ppaction://hlinksldjump"/>
              </a:rPr>
              <a:t>Dualitas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</a:rPr>
              <a:t>  | 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Comic Sans MS" pitchFamily="66" charset="0"/>
                <a:hlinkClick r:id="rId5" action="ppaction://hlinksldjump"/>
              </a:rPr>
              <a:t>Applications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1295400"/>
            <a:ext cx="8763000" cy="1066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 graph dikatakan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Homeomorphic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jk salah satu graph dapat dibentuk dg menggabungkan edge</a:t>
            </a:r>
            <a:r>
              <a:rPr kumimoji="0" lang="en-US" sz="2000" b="1" i="0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dlm series atau menyisipkan vertex pd sebuah edge (dan vertex tsb berderajat 2).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28600" y="4876800"/>
            <a:ext cx="8763000" cy="1524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5-4.	Syarat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perlu dan cukup bagi sebuah graph dpt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bersifat planar adalah jk graph tsb </a:t>
            </a:r>
            <a:r>
              <a:rPr kumimoji="0" lang="en-US" sz="2000" b="1" i="0" u="sng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tidak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mengandung atau homeomorphic dengan graph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Kuratowski.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667000"/>
            <a:ext cx="8253323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28600" y="4572000"/>
            <a:ext cx="8763000" cy="1752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Graph di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kiri-atas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nonplanar. Dan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bersifat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homeomorphic dg graph di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tengah-atas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dg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menggabung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 edge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berinsiden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dg vertex X). Dan graph di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atas-tengah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bersifat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isomorphic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thd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Kuratowski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(K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3,3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 di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sebelah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kanan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524000"/>
            <a:ext cx="8534400" cy="2722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Action Button: Back or Previous 6">
            <a:hlinkClick r:id="" action="ppaction://hlinkshowjump?jump=firstslide" highlightClick="1"/>
          </p:cNvPr>
          <p:cNvSpPr/>
          <p:nvPr/>
        </p:nvSpPr>
        <p:spPr>
          <a:xfrm>
            <a:off x="8458200" y="53340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 Rounded MT Bold" panose="020F0704030504030204" pitchFamily="34" charset="0"/>
              </a:rPr>
              <a:t>Dualitas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2400" y="1600200"/>
            <a:ext cx="8915400" cy="434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Setiap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plane repr dari sebuah planar graph G akan memiliki </a:t>
            </a:r>
            <a:r>
              <a:rPr kumimoji="0" lang="en-US" sz="2400" b="1" i="0" u="sng" strike="noStrike" kern="1200" cap="none" spc="0" normalizeH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dual graph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G*.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endParaRPr kumimoji="0" lang="en-US" sz="20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endParaRPr kumimoji="0" lang="en-US" sz="20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Representasikan sebuah vertex pada setiap region planar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G.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lang="en-US" sz="2000" b="1" baseline="0">
                <a:solidFill>
                  <a:schemeClr val="tx2"/>
                </a:solidFill>
                <a:latin typeface="Comic Sans MS" pitchFamily="66" charset="0"/>
              </a:rPr>
              <a:t>Jk 2 region r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en-US" sz="2000" b="1" baseline="0">
                <a:solidFill>
                  <a:schemeClr val="tx2"/>
                </a:solidFill>
                <a:latin typeface="Comic Sans MS" pitchFamily="66" charset="0"/>
              </a:rPr>
              <a:t> &amp;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 r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j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 ber-adjacent, gambarkan sebuah edge yang menghubungkan vertex yang mewakili kedua region &amp; memotong edge yg memisahkan kedua region (akan muncul parallel edge pd dual jk kedua region dipisahkan oleh &gt; 1 edge).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Jk terdapat pendant vertex/edge, mk akan muncul self-loop yg berasal dr vertex yg mewakili region dimana pendant vertex/edge tsb berada &amp; memotong pendant edge tsb 1 kali.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22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 Rounded MT Bold" panose="020F0704030504030204" pitchFamily="34" charset="0"/>
              </a:rPr>
              <a:t>Dualitas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28600" y="3505200"/>
            <a:ext cx="8763000" cy="1143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Pada ilustrasi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di atas terlihat bahwa terdapat korespondensi 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one-to-one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antara edge pada graph G dg dual-nya G*. Karena setiap edge pada G* akan berinterseksi dg sebuah edge pada G.</a:t>
            </a:r>
            <a:endParaRPr lang="en-US" sz="2000" b="1">
              <a:solidFill>
                <a:schemeClr val="tx2"/>
              </a:solidFill>
              <a:latin typeface="Comic Sans MS" pitchFamily="66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852" y="1143000"/>
            <a:ext cx="8394148" cy="222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228600" y="4648200"/>
            <a:ext cx="8763000" cy="1905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5-5.	Syarat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perlu &amp; cukup bagi graph G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&amp; G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menjadi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dual adalah jk terdpt korespondensi edge 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one-to-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000" b="1" i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000" b="1" i="1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one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dari keduanya sdmk hingga himpunan edge pd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G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1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dpt membentuk cycle jk &amp; hanya jk himpunan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yg berkorespondensi di G</a:t>
            </a:r>
            <a:r>
              <a:rPr kumimoji="0" lang="en-US" sz="2000" b="1" i="0" u="none" strike="noStrike" kern="1200" cap="none" spc="0" normalizeH="0" baseline="-25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membentuk cut-set.</a:t>
            </a:r>
            <a:endParaRPr lang="en-US" sz="2000" b="1">
              <a:solidFill>
                <a:schemeClr val="tx2"/>
              </a:solidFill>
              <a:latin typeface="Comic Sans MS" pitchFamily="66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 Rounded MT Bold" panose="020F0704030504030204" pitchFamily="34" charset="0"/>
              </a:rPr>
              <a:t>Dualitas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228600" y="3352800"/>
            <a:ext cx="8763000" cy="3124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Observasi sederhana dapat dilakukan thd keberadaan</a:t>
            </a:r>
            <a:r>
              <a:rPr kumimoji="0" lang="en-US" sz="20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dualitas: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Sebuah self-loop di G akan memunculkan pendant edge di G*. &amp; vice versa;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Edge series di G akan memunculkan parallel edge di G*. &amp; vice versa;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Jumlah edge yg membatasi region r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 = derajat vertex d</a:t>
            </a:r>
            <a:r>
              <a:rPr lang="en-US" sz="2000" b="1" baseline="-25000">
                <a:solidFill>
                  <a:schemeClr val="tx2"/>
                </a:solidFill>
                <a:latin typeface="Comic Sans MS" pitchFamily="66" charset="0"/>
              </a:rPr>
              <a:t>i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 yg mewakili region tsb, &amp; vice versa;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AutoNum type="arabicPeriod"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Graph G* juga bersifat planar;</a:t>
            </a:r>
          </a:p>
          <a:p>
            <a:pPr marL="457200" lvl="0" indent="-45720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AutoNum type="arabicPeriod"/>
              <a:tabLst>
                <a:tab pos="2286000" algn="l"/>
              </a:tabLst>
              <a:defRPr/>
            </a:pPr>
            <a:r>
              <a:rPr lang="en-US" sz="2000" b="1">
                <a:solidFill>
                  <a:schemeClr val="tx2"/>
                </a:solidFill>
                <a:latin typeface="Comic Sans MS" pitchFamily="66" charset="0"/>
              </a:rPr>
              <a:t>v* = r, e* = e, r* = v, rank G* = </a:t>
            </a:r>
            <a:r>
              <a:rPr lang="en-US" sz="2000" b="1">
                <a:solidFill>
                  <a:schemeClr val="tx2"/>
                </a:solidFill>
                <a:latin typeface="Comic Sans MS" pitchFamily="66" charset="0"/>
                <a:sym typeface="Symbol"/>
              </a:rPr>
              <a:t>nullity G, nullity G* = rank G.</a:t>
            </a:r>
            <a:endParaRPr lang="en-US" sz="2000" b="1">
              <a:solidFill>
                <a:schemeClr val="tx2"/>
              </a:solidFill>
              <a:latin typeface="Comic Sans MS" pitchFamily="66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219200"/>
            <a:ext cx="84201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 err="1">
                <a:latin typeface="Arial Rounded MT Bold" panose="020F0704030504030204" pitchFamily="34" charset="0"/>
              </a:rPr>
              <a:t>Dualitas</a:t>
            </a:r>
            <a:endParaRPr lang="en-US" sz="4000" b="1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52400" y="1524000"/>
            <a:ext cx="8763000" cy="1066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5-6.	Sebuah graph akan memiliki dual jk &amp;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hanya jk graph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tsb planar</a:t>
            </a:r>
            <a:endParaRPr lang="en-US" sz="2400" b="1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" name="Action Button: Back or Previous 4">
            <a:hlinkClick r:id="" action="ppaction://hlinkshowjump?jump=firstslide" highlightClick="1"/>
          </p:cNvPr>
          <p:cNvSpPr/>
          <p:nvPr/>
        </p:nvSpPr>
        <p:spPr>
          <a:xfrm>
            <a:off x="8534400" y="533400"/>
            <a:ext cx="381000" cy="3048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0" name="AutoShape 2" descr="https://encrypted-tbn3.gstatic.com/images?q=tbn:ANd9GcSmqYPGhKPkcheW36g4c4k48LEnaxPxDZub4M9vyxg0misJ3Rq4"/>
          <p:cNvSpPr>
            <a:spLocks noChangeAspect="1" noChangeArrowheads="1"/>
          </p:cNvSpPr>
          <p:nvPr/>
        </p:nvSpPr>
        <p:spPr bwMode="auto">
          <a:xfrm>
            <a:off x="155575" y="-1004888"/>
            <a:ext cx="2181225" cy="20955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2971800"/>
            <a:ext cx="8763000" cy="3124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5-7.	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Whitney: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misal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planar graph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dimana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semua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region-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nya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dibentuk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oleh 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edge. Dan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misalkan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tidak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loop,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parallel edge, dan 3-cycle yang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bukan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region.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Maka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akan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Hamiltonian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Cycle.</a:t>
            </a:r>
            <a:endParaRPr lang="en-US" sz="2400" b="1" dirty="0">
              <a:solidFill>
                <a:schemeClr val="tx2"/>
              </a:solidFill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05800" cy="609600"/>
          </a:xfrm>
        </p:spPr>
        <p:txBody>
          <a:bodyPr>
            <a:noAutofit/>
          </a:bodyPr>
          <a:lstStyle/>
          <a:p>
            <a:r>
              <a:rPr lang="en-US" sz="4000" b="1" dirty="0" err="1">
                <a:latin typeface="Arial Rounded MT Bold" panose="020F0704030504030204" pitchFamily="34" charset="0"/>
              </a:rPr>
              <a:t>Tugas</a:t>
            </a:r>
            <a:r>
              <a:rPr lang="en-US" sz="4000" b="1" dirty="0">
                <a:latin typeface="Arial Rounded MT Bold" panose="020F0704030504030204" pitchFamily="34" charset="0"/>
              </a:rPr>
              <a:t> </a:t>
            </a:r>
            <a:r>
              <a:rPr lang="en-US" sz="4000" b="1" dirty="0" err="1">
                <a:latin typeface="Arial Rounded MT Bold" panose="020F0704030504030204" pitchFamily="34" charset="0"/>
              </a:rPr>
              <a:t>mingguan</a:t>
            </a:r>
            <a:endParaRPr lang="en-US" sz="4000" b="1" cap="none" dirty="0"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142869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err="1">
                <a:latin typeface="Comic Sans MS" pitchFamily="66" charset="0"/>
              </a:rPr>
              <a:t>Dengan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menggunakan</a:t>
            </a:r>
            <a:r>
              <a:rPr lang="en-US" sz="1600" b="1" dirty="0">
                <a:latin typeface="Comic Sans MS" pitchFamily="66" charset="0"/>
              </a:rPr>
              <a:t> teorema</a:t>
            </a:r>
            <a:r>
              <a:rPr lang="en-US" sz="1600" b="1" baseline="30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dalam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materi</a:t>
            </a:r>
            <a:r>
              <a:rPr lang="en-US" sz="1600" b="1" dirty="0">
                <a:latin typeface="Comic Sans MS" pitchFamily="66" charset="0"/>
              </a:rPr>
              <a:t> planar graph </a:t>
            </a:r>
            <a:r>
              <a:rPr lang="en-US" sz="1600" b="1" dirty="0" err="1">
                <a:latin typeface="Comic Sans MS" pitchFamily="66" charset="0"/>
              </a:rPr>
              <a:t>ini</a:t>
            </a:r>
            <a:r>
              <a:rPr lang="en-US" sz="1600" b="1" dirty="0">
                <a:latin typeface="Comic Sans MS" pitchFamily="66" charset="0"/>
              </a:rPr>
              <a:t>, </a:t>
            </a:r>
            <a:r>
              <a:rPr lang="en-US" sz="1600" b="1" dirty="0" err="1">
                <a:latin typeface="Comic Sans MS" pitchFamily="66" charset="0"/>
              </a:rPr>
              <a:t>tunjukkan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bahwa</a:t>
            </a:r>
            <a:r>
              <a:rPr lang="en-US" sz="1600" b="1" dirty="0">
                <a:latin typeface="Comic Sans MS" pitchFamily="66" charset="0"/>
              </a:rPr>
              <a:t> </a:t>
            </a:r>
          </a:p>
          <a:p>
            <a:r>
              <a:rPr lang="en-US" sz="1600" b="1" dirty="0">
                <a:latin typeface="Comic Sans MS" pitchFamily="66" charset="0"/>
              </a:rPr>
              <a:t>    graph</a:t>
            </a:r>
            <a:r>
              <a:rPr lang="en-US" sz="1600" b="1" baseline="30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berikut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adalah</a:t>
            </a:r>
            <a:r>
              <a:rPr lang="en-US" sz="1600" b="1" dirty="0">
                <a:latin typeface="Comic Sans MS" pitchFamily="66" charset="0"/>
              </a:rPr>
              <a:t> non-planar graph:</a:t>
            </a: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3802" y="2133600"/>
            <a:ext cx="1682247" cy="160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133600"/>
            <a:ext cx="181254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0" y="2133600"/>
            <a:ext cx="1600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790BA1-1EC5-412C-9DE3-083EECDCFDD1}"/>
              </a:ext>
            </a:extLst>
          </p:cNvPr>
          <p:cNvSpPr/>
          <p:nvPr/>
        </p:nvSpPr>
        <p:spPr>
          <a:xfrm>
            <a:off x="228600" y="3934361"/>
            <a:ext cx="8915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mic Sans MS" pitchFamily="66" charset="0"/>
              </a:rPr>
              <a:t>2. </a:t>
            </a:r>
            <a:r>
              <a:rPr lang="en-US" sz="1600" b="1" dirty="0" err="1">
                <a:latin typeface="Comic Sans MS" pitchFamily="66" charset="0"/>
              </a:rPr>
              <a:t>Lakukan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observasi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untuk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menentukan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apakah</a:t>
            </a:r>
            <a:r>
              <a:rPr lang="en-US" sz="1600" b="1" dirty="0">
                <a:latin typeface="Comic Sans MS" pitchFamily="66" charset="0"/>
              </a:rPr>
              <a:t> graph</a:t>
            </a:r>
            <a:r>
              <a:rPr lang="en-US" sz="1600" b="1" baseline="30000" dirty="0">
                <a:latin typeface="Comic Sans MS" pitchFamily="66" charset="0"/>
              </a:rPr>
              <a:t>2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berikut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memiliki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sifat</a:t>
            </a:r>
            <a:r>
              <a:rPr lang="en-US" sz="1600" b="1" dirty="0">
                <a:latin typeface="Comic Sans MS" pitchFamily="66" charset="0"/>
              </a:rPr>
              <a:t> planar:</a:t>
            </a:r>
          </a:p>
          <a:p>
            <a:pPr marL="712788" indent="-447675">
              <a:buAutoNum type="alphaLcPeriod"/>
            </a:pPr>
            <a:r>
              <a:rPr lang="en-US" sz="1600" b="1" dirty="0">
                <a:latin typeface="Comic Sans MS" pitchFamily="66" charset="0"/>
              </a:rPr>
              <a:t>Toroidal Graph</a:t>
            </a:r>
          </a:p>
          <a:p>
            <a:pPr marL="712788" indent="-447675">
              <a:buAutoNum type="alphaLcPeriod"/>
            </a:pPr>
            <a:r>
              <a:rPr lang="en-US" sz="1600" b="1" dirty="0">
                <a:latin typeface="Comic Sans MS" pitchFamily="66" charset="0"/>
              </a:rPr>
              <a:t>Mobius-Ladder Graph</a:t>
            </a:r>
          </a:p>
          <a:p>
            <a:pPr marL="712788" indent="-447675">
              <a:buAutoNum type="alphaLcPeriod"/>
            </a:pPr>
            <a:r>
              <a:rPr lang="en-US" sz="1600" b="1" dirty="0" err="1">
                <a:latin typeface="Comic Sans MS" pitchFamily="66" charset="0"/>
              </a:rPr>
              <a:t>Heawood</a:t>
            </a:r>
            <a:r>
              <a:rPr lang="en-US" sz="1600" b="1" dirty="0">
                <a:latin typeface="Comic Sans MS" pitchFamily="66" charset="0"/>
              </a:rPr>
              <a:t> Graph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DA3839-02BA-4910-9107-1E2595568192}"/>
              </a:ext>
            </a:extLst>
          </p:cNvPr>
          <p:cNvSpPr/>
          <p:nvPr/>
        </p:nvSpPr>
        <p:spPr>
          <a:xfrm>
            <a:off x="228600" y="51816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1600" b="1" dirty="0" err="1">
                <a:latin typeface="Comic Sans MS" pitchFamily="66" charset="0"/>
              </a:rPr>
              <a:t>Carilah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sebuah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contoh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untuk</a:t>
            </a:r>
            <a:r>
              <a:rPr lang="en-US" sz="1600" b="1" dirty="0">
                <a:latin typeface="Comic Sans MS" pitchFamily="66" charset="0"/>
              </a:rPr>
              <a:t> </a:t>
            </a:r>
            <a:r>
              <a:rPr lang="en-US" sz="1600" b="1" dirty="0" err="1">
                <a:latin typeface="Comic Sans MS" pitchFamily="66" charset="0"/>
              </a:rPr>
              <a:t>menunjukkan</a:t>
            </a:r>
            <a:r>
              <a:rPr lang="en-US" sz="1600" b="1" dirty="0">
                <a:latin typeface="Comic Sans MS" pitchFamily="66" charset="0"/>
              </a:rPr>
              <a:t> graph yang </a:t>
            </a:r>
            <a:r>
              <a:rPr lang="en-US" sz="1600" b="1" dirty="0" err="1">
                <a:latin typeface="Comic Sans MS" pitchFamily="66" charset="0"/>
              </a:rPr>
              <a:t>dimaksud</a:t>
            </a:r>
            <a:r>
              <a:rPr lang="en-US" sz="1600" b="1" dirty="0">
                <a:latin typeface="Comic Sans MS" pitchFamily="66" charset="0"/>
              </a:rPr>
              <a:t> oleh </a:t>
            </a:r>
            <a:r>
              <a:rPr lang="en-US" sz="1600" b="1" dirty="0" err="1">
                <a:latin typeface="Comic Sans MS" pitchFamily="66" charset="0"/>
              </a:rPr>
              <a:t>Teorema</a:t>
            </a:r>
            <a:r>
              <a:rPr lang="en-US" sz="1600" b="1" dirty="0">
                <a:latin typeface="Comic Sans MS" pitchFamily="66" charset="0"/>
              </a:rPr>
              <a:t> </a:t>
            </a:r>
          </a:p>
          <a:p>
            <a:r>
              <a:rPr lang="en-US" sz="1600" b="1" dirty="0">
                <a:latin typeface="Comic Sans MS" pitchFamily="66" charset="0"/>
              </a:rPr>
              <a:t>    Whitney, dan </a:t>
            </a:r>
            <a:r>
              <a:rPr lang="en-US" sz="1600" b="1" dirty="0" err="1">
                <a:latin typeface="Comic Sans MS" pitchFamily="66" charset="0"/>
              </a:rPr>
              <a:t>tunjukkan</a:t>
            </a:r>
            <a:r>
              <a:rPr lang="en-US" sz="1600" b="1" dirty="0">
                <a:latin typeface="Comic Sans MS" pitchFamily="66" charset="0"/>
              </a:rPr>
              <a:t> Hamiltonian Cycle-</a:t>
            </a:r>
            <a:r>
              <a:rPr lang="en-US" sz="1600" b="1" dirty="0" err="1">
                <a:latin typeface="Comic Sans MS" pitchFamily="66" charset="0"/>
              </a:rPr>
              <a:t>nya</a:t>
            </a:r>
            <a:r>
              <a:rPr lang="en-US" sz="1600" b="1" dirty="0">
                <a:latin typeface="Comic Sans MS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173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Comic Sans MS" pitchFamily="66" charset="0"/>
              </a:rPr>
              <a:t>Pada </a:t>
            </a:r>
            <a:r>
              <a:rPr lang="en-US" sz="2400" b="1" dirty="0" err="1">
                <a:latin typeface="Comic Sans MS" pitchFamily="66" charset="0"/>
              </a:rPr>
              <a:t>kasus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pembuatan</a:t>
            </a:r>
            <a:r>
              <a:rPr lang="en-US" sz="2400" b="1" dirty="0">
                <a:latin typeface="Comic Sans MS" pitchFamily="66" charset="0"/>
              </a:rPr>
              <a:t> printed-circuit board (PCB), </a:t>
            </a:r>
            <a:r>
              <a:rPr lang="en-US" sz="2400" b="1" dirty="0" err="1">
                <a:latin typeface="Comic Sans MS" pitchFamily="66" charset="0"/>
              </a:rPr>
              <a:t>harus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dipastikan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bahwa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tidak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ada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koneksi</a:t>
            </a:r>
            <a:r>
              <a:rPr lang="en-US" sz="2400" b="1" dirty="0">
                <a:latin typeface="Comic Sans MS" pitchFamily="66" charset="0"/>
              </a:rPr>
              <a:t> yang </a:t>
            </a:r>
            <a:r>
              <a:rPr lang="en-US" sz="2400" b="1" dirty="0" err="1">
                <a:latin typeface="Comic Sans MS" pitchFamily="66" charset="0"/>
              </a:rPr>
              <a:t>saling</a:t>
            </a:r>
            <a:r>
              <a:rPr lang="en-US" sz="2400" b="1" dirty="0">
                <a:latin typeface="Comic Sans MS" pitchFamily="66" charset="0"/>
              </a:rPr>
              <a:t> </a:t>
            </a:r>
            <a:r>
              <a:rPr lang="en-US" sz="2400" b="1" dirty="0" err="1">
                <a:latin typeface="Comic Sans MS" pitchFamily="66" charset="0"/>
              </a:rPr>
              <a:t>berpotongan</a:t>
            </a:r>
            <a:r>
              <a:rPr lang="en-US" sz="2400" b="1" dirty="0">
                <a:latin typeface="Comic Sans MS" pitchFamily="66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4876800"/>
            <a:ext cx="86868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Masalah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di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atas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sama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dengan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bagaimana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menggambarkan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sebuah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graph pada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sebuah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bidang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tanpa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ada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perpotongan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garis.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04800" y="3048000"/>
            <a:ext cx="8610600" cy="126523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Atau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permasalahan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bagaimana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merancang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perlintasan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rel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KA yang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melalui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sebuah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wilayah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tanpa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ada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perpotongan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antara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rel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KA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dengan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jalan2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raya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 yang </a:t>
            </a:r>
            <a:r>
              <a:rPr lang="en-US" sz="2400" b="1" dirty="0" err="1">
                <a:solidFill>
                  <a:schemeClr val="tx2"/>
                </a:solidFill>
                <a:latin typeface="Comic Sans MS" pitchFamily="66" charset="0"/>
              </a:rPr>
              <a:t>ada</a:t>
            </a:r>
            <a:r>
              <a:rPr lang="en-US" sz="2400" b="1" dirty="0">
                <a:solidFill>
                  <a:schemeClr val="tx2"/>
                </a:solidFill>
                <a:latin typeface="Comic Sans MS" pitchFamily="66" charset="0"/>
              </a:rPr>
              <a:t>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11731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>
                <a:latin typeface="Comic Sans MS" pitchFamily="66" charset="0"/>
              </a:rPr>
              <a:t>Sebuah graph dikatakan </a:t>
            </a:r>
            <a:r>
              <a:rPr lang="en-US" sz="2400" b="1" i="1">
                <a:latin typeface="Comic Sans MS" pitchFamily="66" charset="0"/>
              </a:rPr>
              <a:t>embeddable in the plane </a:t>
            </a:r>
            <a:r>
              <a:rPr lang="en-US" sz="2400" b="1">
                <a:latin typeface="Comic Sans MS" pitchFamily="66" charset="0"/>
              </a:rPr>
              <a:t>atau </a:t>
            </a:r>
            <a:r>
              <a:rPr lang="en-US" sz="2400" b="1" u="sng">
                <a:solidFill>
                  <a:srgbClr val="FF0000"/>
                </a:solidFill>
                <a:latin typeface="Comic Sans MS" pitchFamily="66" charset="0"/>
              </a:rPr>
              <a:t>planar</a:t>
            </a:r>
            <a:r>
              <a:rPr lang="en-US" sz="2400" b="1">
                <a:latin typeface="Comic Sans MS" pitchFamily="66" charset="0"/>
              </a:rPr>
              <a:t> jika graph tsb memiliki </a:t>
            </a:r>
            <a:r>
              <a:rPr lang="en-US" sz="2400" b="1" i="1">
                <a:latin typeface="Comic Sans MS" pitchFamily="66" charset="0"/>
              </a:rPr>
              <a:t>geometric repr </a:t>
            </a:r>
            <a:r>
              <a:rPr lang="en-US" sz="2400" b="1">
                <a:latin typeface="Comic Sans MS" pitchFamily="66" charset="0"/>
              </a:rPr>
              <a:t>(dapat digambarkan) sdmk hingga tdk ada perpotongan edge.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2971800"/>
            <a:ext cx="86868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Sebuah graph H yang merupakan planar embedding (plane graph) dari graph G pasti bersifat isomorphic thd graph G.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304800" y="4572000"/>
            <a:ext cx="8610600" cy="1676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Untuk membantu pembuktian planaritas sebuah graph seringkali digunakan </a:t>
            </a:r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Jordan Curve </a:t>
            </a: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sebagai alat bantu.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Jordan Curve adalah sebuah kurva non-self-intersecting dengan origin dan terminus yang identik.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9600" y="1951037"/>
            <a:ext cx="4495800" cy="2392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latin typeface="Comic Sans MS" pitchFamily="66" charset="0"/>
              </a:rPr>
              <a:t>Misal terdapat kurva J pada sebuah bidang, sdmk hingga bidang tsb terpartisi menjadi 2 himpunan interior (int J) dan exterior (ext J). Dan int J </a:t>
            </a:r>
            <a:r>
              <a:rPr lang="en-US" sz="2400" b="1">
                <a:latin typeface="Comic Sans MS" pitchFamily="66" charset="0"/>
                <a:sym typeface="Symbol"/>
              </a:rPr>
              <a:t> ext J = J.</a:t>
            </a:r>
            <a:endParaRPr lang="en-US" sz="2400" b="1">
              <a:latin typeface="Comic Sans MS" pitchFamily="66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6200" y="5105401"/>
            <a:ext cx="9067800" cy="1219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Jordan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Curve menyatakan bahwa sebarang garis yang menghubungkan sebuah titik di int J dengan sebuah titik di ext J pasti/harus memotong kurva J di suatu titik.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54556" y="1747844"/>
            <a:ext cx="3479244" cy="2533211"/>
          </a:xfrm>
          <a:custGeom>
            <a:avLst/>
            <a:gdLst>
              <a:gd name="connsiteX0" fmla="*/ 1747426 w 3479244"/>
              <a:gd name="connsiteY0" fmla="*/ 25538 h 2533211"/>
              <a:gd name="connsiteX1" fmla="*/ 1705862 w 3479244"/>
              <a:gd name="connsiteY1" fmla="*/ 53247 h 2533211"/>
              <a:gd name="connsiteX2" fmla="*/ 1650444 w 3479244"/>
              <a:gd name="connsiteY2" fmla="*/ 177938 h 2533211"/>
              <a:gd name="connsiteX3" fmla="*/ 1595026 w 3479244"/>
              <a:gd name="connsiteY3" fmla="*/ 247211 h 2533211"/>
              <a:gd name="connsiteX4" fmla="*/ 1525753 w 3479244"/>
              <a:gd name="connsiteY4" fmla="*/ 358047 h 2533211"/>
              <a:gd name="connsiteX5" fmla="*/ 1498044 w 3479244"/>
              <a:gd name="connsiteY5" fmla="*/ 399611 h 2533211"/>
              <a:gd name="connsiteX6" fmla="*/ 1428771 w 3479244"/>
              <a:gd name="connsiteY6" fmla="*/ 468883 h 2533211"/>
              <a:gd name="connsiteX7" fmla="*/ 1359499 w 3479244"/>
              <a:gd name="connsiteY7" fmla="*/ 496592 h 2533211"/>
              <a:gd name="connsiteX8" fmla="*/ 1220953 w 3479244"/>
              <a:gd name="connsiteY8" fmla="*/ 538156 h 2533211"/>
              <a:gd name="connsiteX9" fmla="*/ 1137826 w 3479244"/>
              <a:gd name="connsiteY9" fmla="*/ 565865 h 2533211"/>
              <a:gd name="connsiteX10" fmla="*/ 1040844 w 3479244"/>
              <a:gd name="connsiteY10" fmla="*/ 579720 h 2533211"/>
              <a:gd name="connsiteX11" fmla="*/ 874590 w 3479244"/>
              <a:gd name="connsiteY11" fmla="*/ 607429 h 2533211"/>
              <a:gd name="connsiteX12" fmla="*/ 472808 w 3479244"/>
              <a:gd name="connsiteY12" fmla="*/ 621283 h 2533211"/>
              <a:gd name="connsiteX13" fmla="*/ 431244 w 3479244"/>
              <a:gd name="connsiteY13" fmla="*/ 635138 h 2533211"/>
              <a:gd name="connsiteX14" fmla="*/ 292699 w 3479244"/>
              <a:gd name="connsiteY14" fmla="*/ 662847 h 2533211"/>
              <a:gd name="connsiteX15" fmla="*/ 251135 w 3479244"/>
              <a:gd name="connsiteY15" fmla="*/ 690556 h 2533211"/>
              <a:gd name="connsiteX16" fmla="*/ 168008 w 3479244"/>
              <a:gd name="connsiteY16" fmla="*/ 745974 h 2533211"/>
              <a:gd name="connsiteX17" fmla="*/ 154153 w 3479244"/>
              <a:gd name="connsiteY17" fmla="*/ 787538 h 2533211"/>
              <a:gd name="connsiteX18" fmla="*/ 112590 w 3479244"/>
              <a:gd name="connsiteY18" fmla="*/ 815247 h 2533211"/>
              <a:gd name="connsiteX19" fmla="*/ 84880 w 3479244"/>
              <a:gd name="connsiteY19" fmla="*/ 842956 h 2533211"/>
              <a:gd name="connsiteX20" fmla="*/ 29462 w 3479244"/>
              <a:gd name="connsiteY20" fmla="*/ 926083 h 2533211"/>
              <a:gd name="connsiteX21" fmla="*/ 29462 w 3479244"/>
              <a:gd name="connsiteY21" fmla="*/ 1120047 h 2533211"/>
              <a:gd name="connsiteX22" fmla="*/ 57171 w 3479244"/>
              <a:gd name="connsiteY22" fmla="*/ 1272447 h 2533211"/>
              <a:gd name="connsiteX23" fmla="*/ 84880 w 3479244"/>
              <a:gd name="connsiteY23" fmla="*/ 1397138 h 2533211"/>
              <a:gd name="connsiteX24" fmla="*/ 112590 w 3479244"/>
              <a:gd name="connsiteY24" fmla="*/ 1424847 h 2533211"/>
              <a:gd name="connsiteX25" fmla="*/ 140299 w 3479244"/>
              <a:gd name="connsiteY25" fmla="*/ 1604956 h 2533211"/>
              <a:gd name="connsiteX26" fmla="*/ 181862 w 3479244"/>
              <a:gd name="connsiteY26" fmla="*/ 1743501 h 2533211"/>
              <a:gd name="connsiteX27" fmla="*/ 195717 w 3479244"/>
              <a:gd name="connsiteY27" fmla="*/ 1785065 h 2533211"/>
              <a:gd name="connsiteX28" fmla="*/ 237280 w 3479244"/>
              <a:gd name="connsiteY28" fmla="*/ 1812774 h 2533211"/>
              <a:gd name="connsiteX29" fmla="*/ 264990 w 3479244"/>
              <a:gd name="connsiteY29" fmla="*/ 1895901 h 2533211"/>
              <a:gd name="connsiteX30" fmla="*/ 278844 w 3479244"/>
              <a:gd name="connsiteY30" fmla="*/ 1937465 h 2533211"/>
              <a:gd name="connsiteX31" fmla="*/ 348117 w 3479244"/>
              <a:gd name="connsiteY31" fmla="*/ 2020592 h 2533211"/>
              <a:gd name="connsiteX32" fmla="*/ 458953 w 3479244"/>
              <a:gd name="connsiteY32" fmla="*/ 2145283 h 2533211"/>
              <a:gd name="connsiteX33" fmla="*/ 514371 w 3479244"/>
              <a:gd name="connsiteY33" fmla="*/ 2172992 h 2533211"/>
              <a:gd name="connsiteX34" fmla="*/ 611353 w 3479244"/>
              <a:gd name="connsiteY34" fmla="*/ 2228411 h 2533211"/>
              <a:gd name="connsiteX35" fmla="*/ 652917 w 3479244"/>
              <a:gd name="connsiteY35" fmla="*/ 2269974 h 2533211"/>
              <a:gd name="connsiteX36" fmla="*/ 777608 w 3479244"/>
              <a:gd name="connsiteY36" fmla="*/ 2339247 h 2533211"/>
              <a:gd name="connsiteX37" fmla="*/ 860735 w 3479244"/>
              <a:gd name="connsiteY37" fmla="*/ 2366956 h 2533211"/>
              <a:gd name="connsiteX38" fmla="*/ 1013135 w 3479244"/>
              <a:gd name="connsiteY38" fmla="*/ 2380811 h 2533211"/>
              <a:gd name="connsiteX39" fmla="*/ 1137826 w 3479244"/>
              <a:gd name="connsiteY39" fmla="*/ 2422374 h 2533211"/>
              <a:gd name="connsiteX40" fmla="*/ 1179390 w 3479244"/>
              <a:gd name="connsiteY40" fmla="*/ 2436229 h 2533211"/>
              <a:gd name="connsiteX41" fmla="*/ 1248662 w 3479244"/>
              <a:gd name="connsiteY41" fmla="*/ 2450083 h 2533211"/>
              <a:gd name="connsiteX42" fmla="*/ 1290226 w 3479244"/>
              <a:gd name="connsiteY42" fmla="*/ 2463938 h 2533211"/>
              <a:gd name="connsiteX43" fmla="*/ 1387208 w 3479244"/>
              <a:gd name="connsiteY43" fmla="*/ 2477792 h 2533211"/>
              <a:gd name="connsiteX44" fmla="*/ 1595026 w 3479244"/>
              <a:gd name="connsiteY44" fmla="*/ 2505501 h 2533211"/>
              <a:gd name="connsiteX45" fmla="*/ 1705862 w 3479244"/>
              <a:gd name="connsiteY45" fmla="*/ 2533211 h 2533211"/>
              <a:gd name="connsiteX46" fmla="*/ 2190771 w 3479244"/>
              <a:gd name="connsiteY46" fmla="*/ 2519356 h 2533211"/>
              <a:gd name="connsiteX47" fmla="*/ 2384735 w 3479244"/>
              <a:gd name="connsiteY47" fmla="*/ 2491647 h 2533211"/>
              <a:gd name="connsiteX48" fmla="*/ 2426299 w 3479244"/>
              <a:gd name="connsiteY48" fmla="*/ 2463938 h 2533211"/>
              <a:gd name="connsiteX49" fmla="*/ 2467862 w 3479244"/>
              <a:gd name="connsiteY49" fmla="*/ 2325392 h 2533211"/>
              <a:gd name="connsiteX50" fmla="*/ 2454008 w 3479244"/>
              <a:gd name="connsiteY50" fmla="*/ 1688083 h 2533211"/>
              <a:gd name="connsiteX51" fmla="*/ 2467862 w 3479244"/>
              <a:gd name="connsiteY51" fmla="*/ 1646520 h 2533211"/>
              <a:gd name="connsiteX52" fmla="*/ 2481717 w 3479244"/>
              <a:gd name="connsiteY52" fmla="*/ 1577247 h 2533211"/>
              <a:gd name="connsiteX53" fmla="*/ 2550990 w 3479244"/>
              <a:gd name="connsiteY53" fmla="*/ 1507974 h 2533211"/>
              <a:gd name="connsiteX54" fmla="*/ 2647971 w 3479244"/>
              <a:gd name="connsiteY54" fmla="*/ 1452556 h 2533211"/>
              <a:gd name="connsiteX55" fmla="*/ 2731099 w 3479244"/>
              <a:gd name="connsiteY55" fmla="*/ 1397138 h 2533211"/>
              <a:gd name="connsiteX56" fmla="*/ 2772662 w 3479244"/>
              <a:gd name="connsiteY56" fmla="*/ 1369429 h 2533211"/>
              <a:gd name="connsiteX57" fmla="*/ 2855790 w 3479244"/>
              <a:gd name="connsiteY57" fmla="*/ 1300156 h 2533211"/>
              <a:gd name="connsiteX58" fmla="*/ 2994335 w 3479244"/>
              <a:gd name="connsiteY58" fmla="*/ 1258592 h 2533211"/>
              <a:gd name="connsiteX59" fmla="*/ 3077462 w 3479244"/>
              <a:gd name="connsiteY59" fmla="*/ 1244738 h 2533211"/>
              <a:gd name="connsiteX60" fmla="*/ 3202153 w 3479244"/>
              <a:gd name="connsiteY60" fmla="*/ 1203174 h 2533211"/>
              <a:gd name="connsiteX61" fmla="*/ 3243717 w 3479244"/>
              <a:gd name="connsiteY61" fmla="*/ 1189320 h 2533211"/>
              <a:gd name="connsiteX62" fmla="*/ 3257571 w 3479244"/>
              <a:gd name="connsiteY62" fmla="*/ 1147756 h 2533211"/>
              <a:gd name="connsiteX63" fmla="*/ 3299135 w 3479244"/>
              <a:gd name="connsiteY63" fmla="*/ 1120047 h 2533211"/>
              <a:gd name="connsiteX64" fmla="*/ 3340699 w 3479244"/>
              <a:gd name="connsiteY64" fmla="*/ 1078483 h 2533211"/>
              <a:gd name="connsiteX65" fmla="*/ 3396117 w 3479244"/>
              <a:gd name="connsiteY65" fmla="*/ 995356 h 2533211"/>
              <a:gd name="connsiteX66" fmla="*/ 3409971 w 3479244"/>
              <a:gd name="connsiteY66" fmla="*/ 953792 h 2533211"/>
              <a:gd name="connsiteX67" fmla="*/ 3451535 w 3479244"/>
              <a:gd name="connsiteY67" fmla="*/ 912229 h 2533211"/>
              <a:gd name="connsiteX68" fmla="*/ 3465390 w 3479244"/>
              <a:gd name="connsiteY68" fmla="*/ 787538 h 2533211"/>
              <a:gd name="connsiteX69" fmla="*/ 3479244 w 3479244"/>
              <a:gd name="connsiteY69" fmla="*/ 690556 h 2533211"/>
              <a:gd name="connsiteX70" fmla="*/ 3465390 w 3479244"/>
              <a:gd name="connsiteY70" fmla="*/ 399611 h 2533211"/>
              <a:gd name="connsiteX71" fmla="*/ 3451535 w 3479244"/>
              <a:gd name="connsiteY71" fmla="*/ 358047 h 2533211"/>
              <a:gd name="connsiteX72" fmla="*/ 3423826 w 3479244"/>
              <a:gd name="connsiteY72" fmla="*/ 316483 h 2533211"/>
              <a:gd name="connsiteX73" fmla="*/ 3382262 w 3479244"/>
              <a:gd name="connsiteY73" fmla="*/ 288774 h 2533211"/>
              <a:gd name="connsiteX74" fmla="*/ 3312990 w 3479244"/>
              <a:gd name="connsiteY74" fmla="*/ 219501 h 2533211"/>
              <a:gd name="connsiteX75" fmla="*/ 3285280 w 3479244"/>
              <a:gd name="connsiteY75" fmla="*/ 191792 h 2533211"/>
              <a:gd name="connsiteX76" fmla="*/ 3202153 w 3479244"/>
              <a:gd name="connsiteY76" fmla="*/ 164083 h 2533211"/>
              <a:gd name="connsiteX77" fmla="*/ 2911208 w 3479244"/>
              <a:gd name="connsiteY77" fmla="*/ 177938 h 2533211"/>
              <a:gd name="connsiteX78" fmla="*/ 2855790 w 3479244"/>
              <a:gd name="connsiteY78" fmla="*/ 191792 h 2533211"/>
              <a:gd name="connsiteX79" fmla="*/ 2731099 w 3479244"/>
              <a:gd name="connsiteY79" fmla="*/ 219501 h 2533211"/>
              <a:gd name="connsiteX80" fmla="*/ 2647971 w 3479244"/>
              <a:gd name="connsiteY80" fmla="*/ 274920 h 2533211"/>
              <a:gd name="connsiteX81" fmla="*/ 2606408 w 3479244"/>
              <a:gd name="connsiteY81" fmla="*/ 302629 h 2533211"/>
              <a:gd name="connsiteX82" fmla="*/ 2564844 w 3479244"/>
              <a:gd name="connsiteY82" fmla="*/ 344192 h 2533211"/>
              <a:gd name="connsiteX83" fmla="*/ 2495571 w 3479244"/>
              <a:gd name="connsiteY83" fmla="*/ 399611 h 2533211"/>
              <a:gd name="connsiteX84" fmla="*/ 2232335 w 3479244"/>
              <a:gd name="connsiteY84" fmla="*/ 371901 h 2533211"/>
              <a:gd name="connsiteX85" fmla="*/ 2190771 w 3479244"/>
              <a:gd name="connsiteY85" fmla="*/ 358047 h 2533211"/>
              <a:gd name="connsiteX86" fmla="*/ 2163062 w 3479244"/>
              <a:gd name="connsiteY86" fmla="*/ 316483 h 2533211"/>
              <a:gd name="connsiteX87" fmla="*/ 2121499 w 3479244"/>
              <a:gd name="connsiteY87" fmla="*/ 288774 h 2533211"/>
              <a:gd name="connsiteX88" fmla="*/ 2093790 w 3479244"/>
              <a:gd name="connsiteY88" fmla="*/ 247211 h 2533211"/>
              <a:gd name="connsiteX89" fmla="*/ 2066080 w 3479244"/>
              <a:gd name="connsiteY89" fmla="*/ 219501 h 2533211"/>
              <a:gd name="connsiteX90" fmla="*/ 2052226 w 3479244"/>
              <a:gd name="connsiteY90" fmla="*/ 177938 h 2533211"/>
              <a:gd name="connsiteX91" fmla="*/ 2024517 w 3479244"/>
              <a:gd name="connsiteY91" fmla="*/ 136374 h 2533211"/>
              <a:gd name="connsiteX92" fmla="*/ 2010662 w 3479244"/>
              <a:gd name="connsiteY92" fmla="*/ 94811 h 2533211"/>
              <a:gd name="connsiteX93" fmla="*/ 1969099 w 3479244"/>
              <a:gd name="connsiteY93" fmla="*/ 80956 h 2533211"/>
              <a:gd name="connsiteX94" fmla="*/ 1941390 w 3479244"/>
              <a:gd name="connsiteY94" fmla="*/ 39392 h 2533211"/>
              <a:gd name="connsiteX95" fmla="*/ 1747426 w 3479244"/>
              <a:gd name="connsiteY95" fmla="*/ 25538 h 253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479244" h="2533211">
                <a:moveTo>
                  <a:pt x="1747426" y="25538"/>
                </a:moveTo>
                <a:cubicBezTo>
                  <a:pt x="1708171" y="27847"/>
                  <a:pt x="1717636" y="41473"/>
                  <a:pt x="1705862" y="53247"/>
                </a:cubicBezTo>
                <a:cubicBezTo>
                  <a:pt x="1649467" y="109642"/>
                  <a:pt x="1705318" y="95628"/>
                  <a:pt x="1650444" y="177938"/>
                </a:cubicBezTo>
                <a:cubicBezTo>
                  <a:pt x="1615489" y="230370"/>
                  <a:pt x="1634509" y="207727"/>
                  <a:pt x="1595026" y="247211"/>
                </a:cubicBezTo>
                <a:cubicBezTo>
                  <a:pt x="1562051" y="346135"/>
                  <a:pt x="1591619" y="314137"/>
                  <a:pt x="1525753" y="358047"/>
                </a:cubicBezTo>
                <a:cubicBezTo>
                  <a:pt x="1516517" y="371902"/>
                  <a:pt x="1509818" y="387837"/>
                  <a:pt x="1498044" y="399611"/>
                </a:cubicBezTo>
                <a:cubicBezTo>
                  <a:pt x="1405678" y="491977"/>
                  <a:pt x="1502664" y="358045"/>
                  <a:pt x="1428771" y="468883"/>
                </a:cubicBezTo>
                <a:cubicBezTo>
                  <a:pt x="1342735" y="440205"/>
                  <a:pt x="1428005" y="453776"/>
                  <a:pt x="1359499" y="496592"/>
                </a:cubicBezTo>
                <a:cubicBezTo>
                  <a:pt x="1329358" y="515430"/>
                  <a:pt x="1258388" y="526926"/>
                  <a:pt x="1220953" y="538156"/>
                </a:cubicBezTo>
                <a:cubicBezTo>
                  <a:pt x="1192977" y="546549"/>
                  <a:pt x="1166740" y="561734"/>
                  <a:pt x="1137826" y="565865"/>
                </a:cubicBezTo>
                <a:cubicBezTo>
                  <a:pt x="1105499" y="570483"/>
                  <a:pt x="1072973" y="573878"/>
                  <a:pt x="1040844" y="579720"/>
                </a:cubicBezTo>
                <a:cubicBezTo>
                  <a:pt x="937303" y="598545"/>
                  <a:pt x="1027787" y="599148"/>
                  <a:pt x="874590" y="607429"/>
                </a:cubicBezTo>
                <a:cubicBezTo>
                  <a:pt x="740778" y="614662"/>
                  <a:pt x="606735" y="616665"/>
                  <a:pt x="472808" y="621283"/>
                </a:cubicBezTo>
                <a:cubicBezTo>
                  <a:pt x="458953" y="625901"/>
                  <a:pt x="445565" y="632274"/>
                  <a:pt x="431244" y="635138"/>
                </a:cubicBezTo>
                <a:cubicBezTo>
                  <a:pt x="388687" y="643649"/>
                  <a:pt x="334437" y="641978"/>
                  <a:pt x="292699" y="662847"/>
                </a:cubicBezTo>
                <a:cubicBezTo>
                  <a:pt x="277806" y="670294"/>
                  <a:pt x="264990" y="681320"/>
                  <a:pt x="251135" y="690556"/>
                </a:cubicBezTo>
                <a:cubicBezTo>
                  <a:pt x="163689" y="821727"/>
                  <a:pt x="295814" y="643730"/>
                  <a:pt x="168008" y="745974"/>
                </a:cubicBezTo>
                <a:cubicBezTo>
                  <a:pt x="156604" y="755097"/>
                  <a:pt x="163276" y="776134"/>
                  <a:pt x="154153" y="787538"/>
                </a:cubicBezTo>
                <a:cubicBezTo>
                  <a:pt x="143751" y="800540"/>
                  <a:pt x="125592" y="804845"/>
                  <a:pt x="112590" y="815247"/>
                </a:cubicBezTo>
                <a:cubicBezTo>
                  <a:pt x="102390" y="823407"/>
                  <a:pt x="92717" y="832506"/>
                  <a:pt x="84880" y="842956"/>
                </a:cubicBezTo>
                <a:cubicBezTo>
                  <a:pt x="64899" y="869598"/>
                  <a:pt x="29462" y="926083"/>
                  <a:pt x="29462" y="926083"/>
                </a:cubicBezTo>
                <a:cubicBezTo>
                  <a:pt x="0" y="1014474"/>
                  <a:pt x="12464" y="958568"/>
                  <a:pt x="29462" y="1120047"/>
                </a:cubicBezTo>
                <a:cubicBezTo>
                  <a:pt x="52733" y="1341124"/>
                  <a:pt x="28561" y="1158004"/>
                  <a:pt x="57171" y="1272447"/>
                </a:cubicBezTo>
                <a:cubicBezTo>
                  <a:pt x="59356" y="1281185"/>
                  <a:pt x="77771" y="1382921"/>
                  <a:pt x="84880" y="1397138"/>
                </a:cubicBezTo>
                <a:cubicBezTo>
                  <a:pt x="90722" y="1408821"/>
                  <a:pt x="103353" y="1415611"/>
                  <a:pt x="112590" y="1424847"/>
                </a:cubicBezTo>
                <a:cubicBezTo>
                  <a:pt x="144732" y="1521279"/>
                  <a:pt x="113511" y="1417437"/>
                  <a:pt x="140299" y="1604956"/>
                </a:cubicBezTo>
                <a:cubicBezTo>
                  <a:pt x="145534" y="1641602"/>
                  <a:pt x="172218" y="1714570"/>
                  <a:pt x="181862" y="1743501"/>
                </a:cubicBezTo>
                <a:cubicBezTo>
                  <a:pt x="186480" y="1757356"/>
                  <a:pt x="183566" y="1776964"/>
                  <a:pt x="195717" y="1785065"/>
                </a:cubicBezTo>
                <a:lnTo>
                  <a:pt x="237280" y="1812774"/>
                </a:lnTo>
                <a:lnTo>
                  <a:pt x="264990" y="1895901"/>
                </a:lnTo>
                <a:cubicBezTo>
                  <a:pt x="269608" y="1909756"/>
                  <a:pt x="270743" y="1925314"/>
                  <a:pt x="278844" y="1937465"/>
                </a:cubicBezTo>
                <a:cubicBezTo>
                  <a:pt x="347640" y="2040661"/>
                  <a:pt x="259220" y="1913917"/>
                  <a:pt x="348117" y="2020592"/>
                </a:cubicBezTo>
                <a:cubicBezTo>
                  <a:pt x="389951" y="2070793"/>
                  <a:pt x="381964" y="2106788"/>
                  <a:pt x="458953" y="2145283"/>
                </a:cubicBezTo>
                <a:cubicBezTo>
                  <a:pt x="477426" y="2154519"/>
                  <a:pt x="496857" y="2162046"/>
                  <a:pt x="514371" y="2172992"/>
                </a:cubicBezTo>
                <a:cubicBezTo>
                  <a:pt x="610232" y="2232905"/>
                  <a:pt x="529696" y="2201191"/>
                  <a:pt x="611353" y="2228411"/>
                </a:cubicBezTo>
                <a:cubicBezTo>
                  <a:pt x="625208" y="2242265"/>
                  <a:pt x="637242" y="2258218"/>
                  <a:pt x="652917" y="2269974"/>
                </a:cubicBezTo>
                <a:cubicBezTo>
                  <a:pt x="673005" y="2285040"/>
                  <a:pt x="749410" y="2327968"/>
                  <a:pt x="777608" y="2339247"/>
                </a:cubicBezTo>
                <a:cubicBezTo>
                  <a:pt x="804727" y="2350095"/>
                  <a:pt x="831647" y="2364312"/>
                  <a:pt x="860735" y="2366956"/>
                </a:cubicBezTo>
                <a:lnTo>
                  <a:pt x="1013135" y="2380811"/>
                </a:lnTo>
                <a:lnTo>
                  <a:pt x="1137826" y="2422374"/>
                </a:lnTo>
                <a:cubicBezTo>
                  <a:pt x="1151681" y="2426992"/>
                  <a:pt x="1165069" y="2433365"/>
                  <a:pt x="1179390" y="2436229"/>
                </a:cubicBezTo>
                <a:cubicBezTo>
                  <a:pt x="1202481" y="2440847"/>
                  <a:pt x="1225817" y="2444372"/>
                  <a:pt x="1248662" y="2450083"/>
                </a:cubicBezTo>
                <a:cubicBezTo>
                  <a:pt x="1262830" y="2453625"/>
                  <a:pt x="1275905" y="2461074"/>
                  <a:pt x="1290226" y="2463938"/>
                </a:cubicBezTo>
                <a:cubicBezTo>
                  <a:pt x="1322247" y="2470342"/>
                  <a:pt x="1354881" y="2473174"/>
                  <a:pt x="1387208" y="2477792"/>
                </a:cubicBezTo>
                <a:cubicBezTo>
                  <a:pt x="1498793" y="2514989"/>
                  <a:pt x="1348470" y="2468517"/>
                  <a:pt x="1595026" y="2505501"/>
                </a:cubicBezTo>
                <a:cubicBezTo>
                  <a:pt x="1632687" y="2511150"/>
                  <a:pt x="1705862" y="2533211"/>
                  <a:pt x="1705862" y="2533211"/>
                </a:cubicBezTo>
                <a:lnTo>
                  <a:pt x="2190771" y="2519356"/>
                </a:lnTo>
                <a:cubicBezTo>
                  <a:pt x="2330394" y="2513285"/>
                  <a:pt x="2302601" y="2519024"/>
                  <a:pt x="2384735" y="2491647"/>
                </a:cubicBezTo>
                <a:cubicBezTo>
                  <a:pt x="2398590" y="2482411"/>
                  <a:pt x="2414525" y="2475712"/>
                  <a:pt x="2426299" y="2463938"/>
                </a:cubicBezTo>
                <a:cubicBezTo>
                  <a:pt x="2468303" y="2421934"/>
                  <a:pt x="2459142" y="2386435"/>
                  <a:pt x="2467862" y="2325392"/>
                </a:cubicBezTo>
                <a:cubicBezTo>
                  <a:pt x="2447523" y="2010134"/>
                  <a:pt x="2424880" y="1950234"/>
                  <a:pt x="2454008" y="1688083"/>
                </a:cubicBezTo>
                <a:cubicBezTo>
                  <a:pt x="2455621" y="1673569"/>
                  <a:pt x="2464320" y="1660688"/>
                  <a:pt x="2467862" y="1646520"/>
                </a:cubicBezTo>
                <a:cubicBezTo>
                  <a:pt x="2473573" y="1623675"/>
                  <a:pt x="2469601" y="1597439"/>
                  <a:pt x="2481717" y="1577247"/>
                </a:cubicBezTo>
                <a:cubicBezTo>
                  <a:pt x="2498518" y="1549245"/>
                  <a:pt x="2527899" y="1531065"/>
                  <a:pt x="2550990" y="1507974"/>
                </a:cubicBezTo>
                <a:cubicBezTo>
                  <a:pt x="2606017" y="1452947"/>
                  <a:pt x="2573545" y="1471163"/>
                  <a:pt x="2647971" y="1452556"/>
                </a:cubicBezTo>
                <a:lnTo>
                  <a:pt x="2731099" y="1397138"/>
                </a:lnTo>
                <a:cubicBezTo>
                  <a:pt x="2744953" y="1387902"/>
                  <a:pt x="2760888" y="1381203"/>
                  <a:pt x="2772662" y="1369429"/>
                </a:cubicBezTo>
                <a:cubicBezTo>
                  <a:pt x="2798764" y="1343327"/>
                  <a:pt x="2821069" y="1315587"/>
                  <a:pt x="2855790" y="1300156"/>
                </a:cubicBezTo>
                <a:cubicBezTo>
                  <a:pt x="2884702" y="1287306"/>
                  <a:pt x="2957701" y="1265919"/>
                  <a:pt x="2994335" y="1258592"/>
                </a:cubicBezTo>
                <a:cubicBezTo>
                  <a:pt x="3021881" y="1253083"/>
                  <a:pt x="3049753" y="1249356"/>
                  <a:pt x="3077462" y="1244738"/>
                </a:cubicBezTo>
                <a:lnTo>
                  <a:pt x="3202153" y="1203174"/>
                </a:lnTo>
                <a:lnTo>
                  <a:pt x="3243717" y="1189320"/>
                </a:lnTo>
                <a:cubicBezTo>
                  <a:pt x="3248335" y="1175465"/>
                  <a:pt x="3248448" y="1159160"/>
                  <a:pt x="3257571" y="1147756"/>
                </a:cubicBezTo>
                <a:cubicBezTo>
                  <a:pt x="3267973" y="1134754"/>
                  <a:pt x="3286343" y="1130707"/>
                  <a:pt x="3299135" y="1120047"/>
                </a:cubicBezTo>
                <a:cubicBezTo>
                  <a:pt x="3314187" y="1107504"/>
                  <a:pt x="3328670" y="1093949"/>
                  <a:pt x="3340699" y="1078483"/>
                </a:cubicBezTo>
                <a:cubicBezTo>
                  <a:pt x="3361145" y="1052196"/>
                  <a:pt x="3396117" y="995356"/>
                  <a:pt x="3396117" y="995356"/>
                </a:cubicBezTo>
                <a:cubicBezTo>
                  <a:pt x="3400735" y="981501"/>
                  <a:pt x="3401870" y="965943"/>
                  <a:pt x="3409971" y="953792"/>
                </a:cubicBezTo>
                <a:cubicBezTo>
                  <a:pt x="3420839" y="937489"/>
                  <a:pt x="3445339" y="930817"/>
                  <a:pt x="3451535" y="912229"/>
                </a:cubicBezTo>
                <a:cubicBezTo>
                  <a:pt x="3464760" y="872556"/>
                  <a:pt x="3460203" y="829035"/>
                  <a:pt x="3465390" y="787538"/>
                </a:cubicBezTo>
                <a:cubicBezTo>
                  <a:pt x="3469440" y="755135"/>
                  <a:pt x="3474626" y="722883"/>
                  <a:pt x="3479244" y="690556"/>
                </a:cubicBezTo>
                <a:cubicBezTo>
                  <a:pt x="3474626" y="593574"/>
                  <a:pt x="3473453" y="496367"/>
                  <a:pt x="3465390" y="399611"/>
                </a:cubicBezTo>
                <a:cubicBezTo>
                  <a:pt x="3464177" y="385057"/>
                  <a:pt x="3458066" y="371109"/>
                  <a:pt x="3451535" y="358047"/>
                </a:cubicBezTo>
                <a:cubicBezTo>
                  <a:pt x="3444088" y="343154"/>
                  <a:pt x="3435600" y="328257"/>
                  <a:pt x="3423826" y="316483"/>
                </a:cubicBezTo>
                <a:cubicBezTo>
                  <a:pt x="3412052" y="304709"/>
                  <a:pt x="3396117" y="298010"/>
                  <a:pt x="3382262" y="288774"/>
                </a:cubicBezTo>
                <a:cubicBezTo>
                  <a:pt x="3334762" y="217526"/>
                  <a:pt x="3378961" y="272279"/>
                  <a:pt x="3312990" y="219501"/>
                </a:cubicBezTo>
                <a:cubicBezTo>
                  <a:pt x="3302790" y="211341"/>
                  <a:pt x="3296963" y="197634"/>
                  <a:pt x="3285280" y="191792"/>
                </a:cubicBezTo>
                <a:cubicBezTo>
                  <a:pt x="3259156" y="178730"/>
                  <a:pt x="3202153" y="164083"/>
                  <a:pt x="3202153" y="164083"/>
                </a:cubicBezTo>
                <a:cubicBezTo>
                  <a:pt x="3105171" y="168701"/>
                  <a:pt x="3007990" y="170195"/>
                  <a:pt x="2911208" y="177938"/>
                </a:cubicBezTo>
                <a:cubicBezTo>
                  <a:pt x="2892227" y="179456"/>
                  <a:pt x="2874378" y="187661"/>
                  <a:pt x="2855790" y="191792"/>
                </a:cubicBezTo>
                <a:cubicBezTo>
                  <a:pt x="2697491" y="226969"/>
                  <a:pt x="2866251" y="185714"/>
                  <a:pt x="2731099" y="219501"/>
                </a:cubicBezTo>
                <a:lnTo>
                  <a:pt x="2647971" y="274920"/>
                </a:lnTo>
                <a:cubicBezTo>
                  <a:pt x="2634117" y="284156"/>
                  <a:pt x="2618182" y="290855"/>
                  <a:pt x="2606408" y="302629"/>
                </a:cubicBezTo>
                <a:cubicBezTo>
                  <a:pt x="2592553" y="316483"/>
                  <a:pt x="2579896" y="331649"/>
                  <a:pt x="2564844" y="344192"/>
                </a:cubicBezTo>
                <a:cubicBezTo>
                  <a:pt x="2459998" y="431562"/>
                  <a:pt x="2576171" y="319008"/>
                  <a:pt x="2495571" y="399611"/>
                </a:cubicBezTo>
                <a:cubicBezTo>
                  <a:pt x="2407826" y="390374"/>
                  <a:pt x="2319756" y="383822"/>
                  <a:pt x="2232335" y="371901"/>
                </a:cubicBezTo>
                <a:cubicBezTo>
                  <a:pt x="2217865" y="369928"/>
                  <a:pt x="2202175" y="367170"/>
                  <a:pt x="2190771" y="358047"/>
                </a:cubicBezTo>
                <a:cubicBezTo>
                  <a:pt x="2177769" y="347645"/>
                  <a:pt x="2174836" y="328257"/>
                  <a:pt x="2163062" y="316483"/>
                </a:cubicBezTo>
                <a:cubicBezTo>
                  <a:pt x="2151288" y="304709"/>
                  <a:pt x="2135353" y="298010"/>
                  <a:pt x="2121499" y="288774"/>
                </a:cubicBezTo>
                <a:cubicBezTo>
                  <a:pt x="2112263" y="274920"/>
                  <a:pt x="2104192" y="260213"/>
                  <a:pt x="2093790" y="247211"/>
                </a:cubicBezTo>
                <a:cubicBezTo>
                  <a:pt x="2085630" y="237011"/>
                  <a:pt x="2072801" y="230702"/>
                  <a:pt x="2066080" y="219501"/>
                </a:cubicBezTo>
                <a:cubicBezTo>
                  <a:pt x="2058566" y="206978"/>
                  <a:pt x="2058757" y="191000"/>
                  <a:pt x="2052226" y="177938"/>
                </a:cubicBezTo>
                <a:cubicBezTo>
                  <a:pt x="2044779" y="163045"/>
                  <a:pt x="2031964" y="151267"/>
                  <a:pt x="2024517" y="136374"/>
                </a:cubicBezTo>
                <a:cubicBezTo>
                  <a:pt x="2017986" y="123312"/>
                  <a:pt x="2020988" y="105137"/>
                  <a:pt x="2010662" y="94811"/>
                </a:cubicBezTo>
                <a:cubicBezTo>
                  <a:pt x="2000336" y="84485"/>
                  <a:pt x="1982953" y="85574"/>
                  <a:pt x="1969099" y="80956"/>
                </a:cubicBezTo>
                <a:cubicBezTo>
                  <a:pt x="1959863" y="67101"/>
                  <a:pt x="1955510" y="48217"/>
                  <a:pt x="1941390" y="39392"/>
                </a:cubicBezTo>
                <a:cubicBezTo>
                  <a:pt x="1878363" y="0"/>
                  <a:pt x="1786681" y="23229"/>
                  <a:pt x="1747426" y="2553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urved Connector 14"/>
          <p:cNvCxnSpPr/>
          <p:nvPr/>
        </p:nvCxnSpPr>
        <p:spPr>
          <a:xfrm>
            <a:off x="2057400" y="3124200"/>
            <a:ext cx="1524000" cy="533400"/>
          </a:xfrm>
          <a:prstGeom prst="curvedConnector3">
            <a:avLst>
              <a:gd name="adj1" fmla="val 56363"/>
            </a:avLst>
          </a:prstGeom>
          <a:ln w="25400" cap="rnd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43000" y="3200400"/>
            <a:ext cx="685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Rounded MT Bold" pitchFamily="34" charset="0"/>
              </a:rPr>
              <a:t>int J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24200" y="3962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Rounded MT Bold" pitchFamily="34" charset="0"/>
              </a:rPr>
              <a:t>ext J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81000" y="1371600"/>
            <a:ext cx="8458200" cy="5334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5-1.	Kuratowski graph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 nonplanar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09800"/>
            <a:ext cx="5486400" cy="382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2209800"/>
            <a:ext cx="2133600" cy="385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124200" y="6096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Rounded MT Bold" pitchFamily="34" charset="0"/>
              </a:rPr>
              <a:t>K</a:t>
            </a:r>
            <a:r>
              <a:rPr lang="en-US" baseline="-25000">
                <a:latin typeface="Arial Rounded MT Bold" pitchFamily="34" charset="0"/>
              </a:rP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6096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 Rounded MT Bold" pitchFamily="34" charset="0"/>
              </a:rPr>
              <a:t>K</a:t>
            </a:r>
            <a:r>
              <a:rPr lang="en-US" baseline="-25000">
                <a:latin typeface="Arial Rounded MT Bold" pitchFamily="34" charset="0"/>
              </a:rPr>
              <a:t>3,3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1295400"/>
            <a:ext cx="8763000" cy="838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plane representation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dari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planar graph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membuat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tsb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region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disebut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pula windows/faces/meshes)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240756"/>
            <a:ext cx="6934200" cy="4083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371600" y="63216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 Rounded MT Bold" pitchFamily="34" charset="0"/>
              </a:rPr>
              <a:t>Planar graph with 6 regions</a:t>
            </a:r>
            <a:endParaRPr lang="en-US" sz="1400" baseline="-25000">
              <a:latin typeface="Arial Rounded MT Bold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3810000"/>
            <a:ext cx="2590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 Rounded MT Bold" pitchFamily="34" charset="0"/>
              </a:rPr>
              <a:t>Planar graph with no region</a:t>
            </a:r>
            <a:endParaRPr lang="en-US" sz="1400" baseline="-25000">
              <a:latin typeface="Arial Rounded MT Bold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81600" y="6321623"/>
            <a:ext cx="266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Arial Rounded MT Bold" pitchFamily="34" charset="0"/>
              </a:rPr>
              <a:t>Planar graph with 4 regions</a:t>
            </a:r>
            <a:endParaRPr lang="en-US" sz="1400" baseline="-2500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76200" y="1752600"/>
            <a:ext cx="8915400" cy="4038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 5-2.	Sebuah connected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planar graph dengan v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vertex dan e edge akan memiliki e – v + 2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region.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endParaRPr lang="en-US" sz="2400" b="1">
              <a:solidFill>
                <a:schemeClr val="tx2"/>
              </a:solidFill>
              <a:latin typeface="Comic Sans MS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endParaRPr lang="en-US" sz="2400" b="1">
              <a:solidFill>
                <a:schemeClr val="tx2"/>
              </a:solidFill>
              <a:latin typeface="Comic Sans MS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Corollary 5-1.	Pada simple connected planar graph dengan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r region, v vertex dan e edge (e &gt; 2)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400" b="1">
                <a:solidFill>
                  <a:schemeClr val="tx2"/>
                </a:solidFill>
                <a:latin typeface="Comic Sans MS" pitchFamily="66" charset="0"/>
              </a:rPr>
              <a:t>	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inequalities berikut akan terpenuhi: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e </a:t>
            </a:r>
            <a:r>
              <a:rPr kumimoji="0" lang="en-US" sz="2400" b="1" i="0" u="none" strike="noStrike" kern="1200" cap="none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  <a:sym typeface="Symbol"/>
              </a:rPr>
              <a:t> 3/2 r	dan	    e  3v - 6</a:t>
            </a:r>
            <a:endParaRPr kumimoji="0" lang="en-US" sz="2400" b="1" i="0" u="none" strike="noStrike" kern="1200" cap="none" spc="0" normalizeH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2400" y="1143000"/>
            <a:ext cx="87630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Pertanyaan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mendasar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bagaimana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mengetahui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memiliki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sifat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planar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atau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nonplanar?...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6200" y="1981200"/>
            <a:ext cx="8763000" cy="762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Selain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dengan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mencoba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menggambar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lebih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efisien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jika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dilakukan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simple elementary reduction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sbb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:</a:t>
            </a: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76200" y="2743200"/>
            <a:ext cx="9067800" cy="373075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1. 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Jk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G disconnected graph,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akan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planar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jk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&amp;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hanya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jika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setiap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komponennya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planar,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mk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coba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cek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planaritas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setiap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komponen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graph </a:t>
            </a:r>
          </a:p>
          <a:p>
            <a:pPr marL="914400" lvl="1" indent="-45720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tsb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;</a:t>
            </a:r>
          </a:p>
          <a:p>
            <a:pPr marL="914400" lvl="1" indent="-91440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2. 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Hilangkan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semua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self-loop (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krn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tdk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mempengaruhi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planaritas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);</a:t>
            </a:r>
          </a:p>
          <a:p>
            <a:pPr marL="914400" lvl="1" indent="-91440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3. 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Hilangkan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semua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parallel-edge (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krn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tdk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mempengaruhi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planaritas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);</a:t>
            </a:r>
          </a:p>
          <a:p>
            <a:pPr marL="914400" lvl="1" indent="-91440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4. 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Hilangkan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semua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vertex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berderajat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2 dg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menggabungkan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(merging)</a:t>
            </a:r>
          </a:p>
          <a:p>
            <a:pPr lvl="1" indent="-45720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2 edge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dlm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satu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series;</a:t>
            </a:r>
          </a:p>
          <a:p>
            <a:pPr lvl="1" indent="-45720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lvl="1" indent="-45720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Lakukan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langkah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3 &amp; 4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berulang</a:t>
            </a:r>
            <a:r>
              <a: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sampai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diperoleh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sebuah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H </a:t>
            </a:r>
          </a:p>
          <a:p>
            <a:pPr lvl="1" indent="-457200" algn="ctr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ang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memenuhi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5.3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Rounded MT Bold" panose="020F0704030504030204" pitchFamily="34" charset="0"/>
              </a:rPr>
              <a:t>PLANARITAS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53B1-1DDA-4361-9B96-C9A341D783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28600" y="1143000"/>
            <a:ext cx="8763000" cy="15240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Teorema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5-3.	Graph H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adalah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	1. 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sebuah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single edge,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atau</a:t>
            </a:r>
            <a:endParaRPr lang="en-US" sz="2000" b="1" dirty="0">
              <a:solidFill>
                <a:schemeClr val="tx2"/>
              </a:solidFill>
              <a:latin typeface="Comic Sans MS" pitchFamily="66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2. 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sebuah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</a:rPr>
              <a:t> complete graph dg 4 vertex, </a:t>
            </a:r>
            <a:r>
              <a:rPr lang="en-US" sz="2000" b="1" dirty="0" err="1">
                <a:solidFill>
                  <a:schemeClr val="tx2"/>
                </a:solidFill>
                <a:latin typeface="Comic Sans MS" pitchFamily="66" charset="0"/>
              </a:rPr>
              <a:t>atau</a:t>
            </a:r>
            <a:endParaRPr lang="en-US" sz="2000" b="1" dirty="0">
              <a:solidFill>
                <a:schemeClr val="tx2"/>
              </a:solidFill>
              <a:latin typeface="Comic Sans MS" pitchFamily="66" charset="0"/>
            </a:endParaRPr>
          </a:p>
          <a:p>
            <a:pPr lvl="0">
              <a:spcBef>
                <a:spcPct val="20000"/>
              </a:spcBef>
              <a:buClr>
                <a:schemeClr val="accent1"/>
              </a:buClr>
              <a:buSzPct val="70000"/>
              <a:tabLst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3.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nonseparable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simple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graph dg v </a:t>
            </a:r>
            <a:r>
              <a:rPr lang="en-US" sz="2000" b="1" dirty="0">
                <a:solidFill>
                  <a:schemeClr val="tx2"/>
                </a:solidFill>
                <a:latin typeface="Comic Sans MS" pitchFamily="66" charset="0"/>
                <a:sym typeface="Symbol"/>
              </a:rPr>
              <a:t> 5 &amp; e  7.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endParaRPr kumimoji="0" lang="en-US" sz="2000" b="1" i="0" u="none" strike="noStrike" kern="120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2975" y="2743200"/>
            <a:ext cx="7286625" cy="4005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22616</TotalTime>
  <Words>1035</Words>
  <Application>Microsoft Office PowerPoint</Application>
  <PresentationFormat>On-screen Show (4:3)</PresentationFormat>
  <Paragraphs>134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ArabBruD</vt:lpstr>
      <vt:lpstr>Arial Rounded MT Bold</vt:lpstr>
      <vt:lpstr>Calibri</vt:lpstr>
      <vt:lpstr>Comic Sans MS</vt:lpstr>
      <vt:lpstr>Franklin Gothic Book</vt:lpstr>
      <vt:lpstr>Franklin Gothic Medium</vt:lpstr>
      <vt:lpstr>Wingdings 2</vt:lpstr>
      <vt:lpstr>Trek</vt:lpstr>
      <vt:lpstr>TEORI GRAPH: PLANARITY</vt:lpstr>
      <vt:lpstr>PLANARITAS</vt:lpstr>
      <vt:lpstr>PLANARITAS</vt:lpstr>
      <vt:lpstr>PLANARITAS</vt:lpstr>
      <vt:lpstr>PLANARITAS</vt:lpstr>
      <vt:lpstr>PLANARITAS</vt:lpstr>
      <vt:lpstr>PLANARITAS</vt:lpstr>
      <vt:lpstr>PLANARITAS</vt:lpstr>
      <vt:lpstr>PLANARITAS</vt:lpstr>
      <vt:lpstr>PLANARITAS</vt:lpstr>
      <vt:lpstr>PLANARITAS</vt:lpstr>
      <vt:lpstr>Dualitas</vt:lpstr>
      <vt:lpstr>Dualitas</vt:lpstr>
      <vt:lpstr>Dualitas</vt:lpstr>
      <vt:lpstr>Dualitas</vt:lpstr>
      <vt:lpstr>Tugas mingguan</vt:lpstr>
    </vt:vector>
  </TitlesOfParts>
  <Company>FTIf-ITS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GRAPH &amp; OTOMATA: TREE</dc:title>
  <dc:creator>TC-02</dc:creator>
  <cp:lastModifiedBy>victor</cp:lastModifiedBy>
  <cp:revision>419</cp:revision>
  <dcterms:created xsi:type="dcterms:W3CDTF">2010-02-05T21:44:56Z</dcterms:created>
  <dcterms:modified xsi:type="dcterms:W3CDTF">2022-04-06T03:09:35Z</dcterms:modified>
</cp:coreProperties>
</file>