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7" r:id="rId2"/>
    <p:sldId id="299" r:id="rId3"/>
    <p:sldId id="319" r:id="rId4"/>
    <p:sldId id="320" r:id="rId5"/>
    <p:sldId id="321" r:id="rId6"/>
    <p:sldId id="322" r:id="rId7"/>
    <p:sldId id="323" r:id="rId8"/>
    <p:sldId id="324" r:id="rId9"/>
    <p:sldId id="339" r:id="rId10"/>
    <p:sldId id="340" r:id="rId11"/>
    <p:sldId id="328" r:id="rId12"/>
    <p:sldId id="329" r:id="rId13"/>
    <p:sldId id="330" r:id="rId14"/>
    <p:sldId id="333" r:id="rId15"/>
    <p:sldId id="334" r:id="rId16"/>
    <p:sldId id="336" r:id="rId17"/>
    <p:sldId id="337" r:id="rId18"/>
    <p:sldId id="279" r:id="rId19"/>
    <p:sldId id="341" r:id="rId20"/>
    <p:sldId id="331" r:id="rId21"/>
    <p:sldId id="34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2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6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5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4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8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47800"/>
          </a:xfrm>
        </p:spPr>
        <p:txBody>
          <a:bodyPr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4800" b="1" dirty="0">
                <a:latin typeface="ArabBruD" pitchFamily="2" charset="0"/>
              </a:rPr>
              <a:t>TEORI GRAPH:</a:t>
            </a:r>
            <a:br>
              <a:rPr lang="en-US" sz="4800" dirty="0">
                <a:latin typeface="ArabBruD" pitchFamily="2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matching  &amp; 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VII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962400"/>
            <a:ext cx="9144000" cy="457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Coloring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Matching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Covering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6" action="ppaction://hlinksldjump"/>
              </a:rPr>
              <a:t>Applications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total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52400" y="1219200"/>
            <a:ext cx="89154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Total coloring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tipe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coloring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&amp; edge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sekaligus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total coloring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diasumsikan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bersifat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tdk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adjacent vertex (ends)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dan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tdk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incident edge (series)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sng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Total chromatic number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Tc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)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utk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graph G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adalah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jumlah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jenis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warna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terkecil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yg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dibutuhkan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utk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total coloring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pd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graph </a:t>
            </a:r>
            <a:r>
              <a:rPr kumimoji="0" lang="en-US" sz="2000" b="1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tsb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.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957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86200" y="4157008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Proper total coloring pd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Foster Cage 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graph di samping adalah 6 warna.</a:t>
            </a:r>
          </a:p>
          <a:p>
            <a:endParaRPr lang="en-US" sz="2000" b="1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Total chromatic number = 6</a:t>
            </a:r>
          </a:p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Krn degree pd setiap vertex = 5</a:t>
            </a:r>
          </a:p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(5 adjacent edges + 1 vertex = 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04800" y="1219200"/>
            <a:ext cx="8763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Misal terdapat 4 pelamar untuk 6 lowongan pekerjaan yg tersedia. Kualifikasi pelamar thd jenis pekerjaan yg ada dpt digambarkan melalui pemetaan berikut: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5334000"/>
            <a:ext cx="8763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Masalahnya adalah apakah mungkin menerima semua pelamar untuk mengisi lowongan yg ada?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Jk tidak, berapa jumlah posisi maksimum yg dapat terisi?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362200"/>
            <a:ext cx="2971800" cy="275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04800" y="1219200"/>
            <a:ext cx="8763000" cy="137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Permasalahan tsb lazim disebut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 atau </a:t>
            </a:r>
            <a:r>
              <a:rPr lang="en-US" sz="2000" b="1" i="1">
                <a:latin typeface="Comic Sans MS" pitchFamily="66" charset="0"/>
                <a:sym typeface="Symbol"/>
              </a:rPr>
              <a:t>assignment</a:t>
            </a:r>
            <a:r>
              <a:rPr lang="en-US" sz="2000" b="1">
                <a:latin typeface="Comic Sans MS" pitchFamily="66" charset="0"/>
                <a:sym typeface="Symbol"/>
              </a:rPr>
              <a:t> dr sebuah himpunan vertex ke himpunan vertex yg lain. </a:t>
            </a:r>
            <a:r>
              <a:rPr lang="en-US" sz="2000" b="1" u="sng"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 yg baik pd sebuah graph akan menghasilkan sub-himpunan edge yg anggotanya saling </a:t>
            </a:r>
            <a:r>
              <a:rPr lang="en-US" sz="2000" b="1" i="1">
                <a:latin typeface="Comic Sans MS" pitchFamily="66" charset="0"/>
                <a:sym typeface="Symbol"/>
              </a:rPr>
              <a:t>disjoint</a:t>
            </a:r>
            <a:r>
              <a:rPr lang="en-US" sz="2000" b="1">
                <a:latin typeface="Comic Sans MS" pitchFamily="66" charset="0"/>
                <a:sym typeface="Symbol"/>
              </a:rPr>
              <a:t> (tidak ada edge yg </a:t>
            </a:r>
            <a:r>
              <a:rPr lang="en-US" sz="2000" b="1" i="1">
                <a:latin typeface="Comic Sans MS" pitchFamily="66" charset="0"/>
                <a:sym typeface="Symbol"/>
              </a:rPr>
              <a:t>ber-adjacent</a:t>
            </a:r>
            <a:r>
              <a:rPr lang="en-US" sz="2000" b="1">
                <a:latin typeface="Comic Sans MS" pitchFamily="66" charset="0"/>
                <a:sym typeface="Symbol"/>
              </a:rPr>
              <a:t>).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2667000"/>
            <a:ext cx="87630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Sebuah </a:t>
            </a:r>
            <a:r>
              <a:rPr lang="en-US" sz="2000" b="1" u="sng">
                <a:latin typeface="Comic Sans MS" pitchFamily="66" charset="0"/>
                <a:sym typeface="Symbol"/>
              </a:rPr>
              <a:t>maximal matching</a:t>
            </a:r>
            <a:r>
              <a:rPr lang="en-US" sz="2000" b="1">
                <a:latin typeface="Comic Sans MS" pitchFamily="66" charset="0"/>
                <a:sym typeface="Symbol"/>
              </a:rPr>
              <a:t> adalah </a:t>
            </a:r>
            <a:r>
              <a:rPr lang="en-US" sz="2000" b="1" i="1"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 dimana tidak ada edge yg dapat ditambahkan tanpa merusak properti himpunan </a:t>
            </a:r>
            <a:r>
              <a:rPr lang="en-US" sz="2000" b="1" i="1"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57600"/>
            <a:ext cx="6553200" cy="15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5410200"/>
            <a:ext cx="8763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Sebuah graph memang dapat memiliki lebih dr 1 bentuk </a:t>
            </a:r>
            <a:r>
              <a:rPr lang="en-US" sz="2000" b="1" i="1"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. </a:t>
            </a:r>
            <a:r>
              <a:rPr lang="en-US" sz="2000" b="1" i="1">
                <a:latin typeface="Comic Sans MS" pitchFamily="66" charset="0"/>
                <a:sym typeface="Symbol"/>
              </a:rPr>
              <a:t>Maximal matching </a:t>
            </a:r>
            <a:r>
              <a:rPr lang="en-US" sz="2000" b="1">
                <a:latin typeface="Comic Sans MS" pitchFamily="66" charset="0"/>
                <a:sym typeface="Symbol"/>
              </a:rPr>
              <a:t>yg beranggotakan edge terbanyak disebut </a:t>
            </a:r>
            <a:r>
              <a:rPr lang="en-US" sz="2000" b="1" u="sng">
                <a:latin typeface="Comic Sans MS" pitchFamily="66" charset="0"/>
                <a:sym typeface="Symbol"/>
              </a:rPr>
              <a:t>largest maximal matching</a:t>
            </a:r>
            <a:r>
              <a:rPr lang="en-US" sz="20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04800" y="1219200"/>
            <a:ext cx="8763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latin typeface="Comic Sans MS" pitchFamily="66" charset="0"/>
                <a:sym typeface="Symbol"/>
              </a:rPr>
              <a:t>Matching memang dpt didefinisikan pd sebarang graph, namun dlm banyak aplikasi, </a:t>
            </a:r>
            <a:r>
              <a:rPr lang="en-US" sz="2200" b="1" i="1">
                <a:latin typeface="Comic Sans MS" pitchFamily="66" charset="0"/>
                <a:sym typeface="Symbol"/>
              </a:rPr>
              <a:t>matching</a:t>
            </a:r>
            <a:r>
              <a:rPr lang="en-US" sz="2200" b="1">
                <a:latin typeface="Comic Sans MS" pitchFamily="66" charset="0"/>
                <a:sym typeface="Symbol"/>
              </a:rPr>
              <a:t> paling sesuai utk permasalahan yg ter-representasi ke dlm bentuk </a:t>
            </a:r>
            <a:r>
              <a:rPr lang="en-US" sz="2200" b="1" i="1">
                <a:latin typeface="Comic Sans MS" pitchFamily="66" charset="0"/>
                <a:sym typeface="Symbol"/>
              </a:rPr>
              <a:t>bipartite graph</a:t>
            </a:r>
            <a:r>
              <a:rPr lang="en-US" sz="22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2667000"/>
            <a:ext cx="876300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latin typeface="Comic Sans MS" pitchFamily="66" charset="0"/>
                <a:sym typeface="Symbol"/>
              </a:rPr>
              <a:t>Pd </a:t>
            </a:r>
            <a:r>
              <a:rPr lang="en-US" sz="2200" b="1" i="1">
                <a:latin typeface="Comic Sans MS" pitchFamily="66" charset="0"/>
                <a:sym typeface="Symbol"/>
              </a:rPr>
              <a:t>bipartite graph </a:t>
            </a:r>
            <a:r>
              <a:rPr lang="en-US" sz="2200" b="1">
                <a:latin typeface="Comic Sans MS" pitchFamily="66" charset="0"/>
                <a:sym typeface="Symbol"/>
              </a:rPr>
              <a:t>yg memiliki partisi himpunan vertex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1</a:t>
            </a:r>
            <a:r>
              <a:rPr lang="en-US" sz="2200" b="1">
                <a:latin typeface="Comic Sans MS" pitchFamily="66" charset="0"/>
                <a:sym typeface="Symbol"/>
              </a:rPr>
              <a:t> &amp;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2</a:t>
            </a:r>
            <a:r>
              <a:rPr lang="en-US" sz="2200" b="1">
                <a:latin typeface="Comic Sans MS" pitchFamily="66" charset="0"/>
                <a:sym typeface="Symbol"/>
              </a:rPr>
              <a:t>, maka dapat ditentukan apakah terdpt </a:t>
            </a:r>
            <a:r>
              <a:rPr lang="en-US" sz="2200" b="1" u="sng">
                <a:latin typeface="Comic Sans MS" pitchFamily="66" charset="0"/>
                <a:sym typeface="Symbol"/>
              </a:rPr>
              <a:t>complete matching</a:t>
            </a:r>
            <a:r>
              <a:rPr lang="en-US" sz="2200" b="1">
                <a:latin typeface="Comic Sans MS" pitchFamily="66" charset="0"/>
                <a:sym typeface="Symbol"/>
              </a:rPr>
              <a:t>, dimana setiap vertex di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1</a:t>
            </a:r>
            <a:r>
              <a:rPr lang="en-US" sz="2200" b="1">
                <a:latin typeface="Comic Sans MS" pitchFamily="66" charset="0"/>
                <a:sym typeface="Symbol"/>
              </a:rPr>
              <a:t> akan terpetakan oleh sebuah edge ke himpunan vertex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2</a:t>
            </a:r>
            <a:r>
              <a:rPr lang="en-US" sz="22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latin typeface="Comic Sans MS" pitchFamily="66" charset="0"/>
                <a:sym typeface="Symbol"/>
              </a:rPr>
              <a:t>Sebuah </a:t>
            </a:r>
            <a:r>
              <a:rPr lang="en-US" sz="2200" b="1" i="1">
                <a:latin typeface="Comic Sans MS" pitchFamily="66" charset="0"/>
                <a:sym typeface="Symbol"/>
              </a:rPr>
              <a:t>complete matching </a:t>
            </a:r>
            <a:r>
              <a:rPr lang="en-US" sz="2200" b="1">
                <a:latin typeface="Comic Sans MS" pitchFamily="66" charset="0"/>
                <a:sym typeface="Symbol"/>
              </a:rPr>
              <a:t>(jk ada) secara otomatis dpt dianggap sebagai </a:t>
            </a:r>
            <a:r>
              <a:rPr lang="en-US" sz="2200" b="1" i="1">
                <a:latin typeface="Comic Sans MS" pitchFamily="66" charset="0"/>
                <a:sym typeface="Symbol"/>
              </a:rPr>
              <a:t>largest maximal matching</a:t>
            </a:r>
            <a:r>
              <a:rPr lang="en-US" sz="22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5181600"/>
            <a:ext cx="8763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latin typeface="Comic Sans MS" pitchFamily="66" charset="0"/>
                <a:sym typeface="Symbol"/>
              </a:rPr>
              <a:t>Pd bipartite graph terdpt nilai </a:t>
            </a:r>
            <a:r>
              <a:rPr lang="en-US" sz="22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deficiency</a:t>
            </a:r>
            <a:r>
              <a:rPr lang="en-US" sz="2200" b="1">
                <a:latin typeface="Comic Sans MS" pitchFamily="66" charset="0"/>
                <a:sym typeface="Symbol"/>
              </a:rPr>
              <a:t>, (G), yaitu nilai terbesar dr r – q, dimana r adalah kumpulan vertex di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1</a:t>
            </a:r>
            <a:r>
              <a:rPr lang="en-US" sz="2200" b="1">
                <a:latin typeface="Comic Sans MS" pitchFamily="66" charset="0"/>
                <a:sym typeface="Symbol"/>
              </a:rPr>
              <a:t> yg berinsiden dg kumpulan vertex q di V</a:t>
            </a:r>
            <a:r>
              <a:rPr lang="en-US" sz="2200" b="1" baseline="-25000">
                <a:latin typeface="Comic Sans MS" pitchFamily="66" charset="0"/>
                <a:sym typeface="Symbol"/>
              </a:rPr>
              <a:t>2</a:t>
            </a:r>
            <a:r>
              <a:rPr lang="en-US" sz="2200" b="1">
                <a:latin typeface="Comic Sans MS" pitchFamily="66" charset="0"/>
                <a:sym typeface="Symbol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4572000"/>
            <a:ext cx="36576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Deficiency bipartite graph di atas adalah: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>
              <a:latin typeface="Comic Sans MS" pitchFamily="66" charset="0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	(G) = 1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154" y="1371600"/>
            <a:ext cx="35910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1295400"/>
          <a:ext cx="4800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r –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r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r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A2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A2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A3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r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A2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A2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P2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A3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endParaRPr lang="en-US" sz="1400" b="1" baseline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A2 A3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r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A1 A2 A3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>
                          <a:latin typeface="Comic Sans MS" pitchFamily="66" charset="0"/>
                        </a:rPr>
                        <a:t>P1 P2 P3 P4 P5 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latin typeface="Comic Sans MS" pitchFamily="66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382000" y="4953000"/>
            <a:ext cx="304800" cy="30480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Edge covering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52400" y="1371600"/>
            <a:ext cx="88392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400" b="1">
                <a:latin typeface="Comic Sans MS" pitchFamily="66" charset="0"/>
                <a:sym typeface="Symbol"/>
              </a:rPr>
              <a:t>Sekumpuluan edge g pd graph G dikatakan 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edge covering </a:t>
            </a:r>
            <a:r>
              <a:rPr lang="en-US" sz="2400" b="1">
                <a:latin typeface="Comic Sans MS" pitchFamily="66" charset="0"/>
                <a:sym typeface="Symbol"/>
              </a:rPr>
              <a:t>atau </a:t>
            </a:r>
            <a:r>
              <a:rPr lang="en-US" sz="2400" b="1" u="sng">
                <a:latin typeface="Comic Sans MS" pitchFamily="66" charset="0"/>
                <a:sym typeface="Symbol"/>
              </a:rPr>
              <a:t>covering subgraph</a:t>
            </a:r>
            <a:r>
              <a:rPr lang="en-US" sz="2400" b="1">
                <a:latin typeface="Comic Sans MS" pitchFamily="66" charset="0"/>
                <a:sym typeface="Symbol"/>
              </a:rPr>
              <a:t> jk setiap vertex pd graph tsb dpt berinsiden dg satu atau lebih edge di g.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2971800"/>
            <a:ext cx="87630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400" b="1">
                <a:latin typeface="Comic Sans MS" pitchFamily="66" charset="0"/>
                <a:sym typeface="Symbol"/>
              </a:rPr>
              <a:t>Bentuk </a:t>
            </a:r>
            <a:r>
              <a:rPr lang="en-US" sz="2400" b="1" i="1">
                <a:latin typeface="Comic Sans MS" pitchFamily="66" charset="0"/>
                <a:sym typeface="Symbol"/>
              </a:rPr>
              <a:t>edge</a:t>
            </a:r>
            <a:r>
              <a:rPr lang="en-US" sz="2400" b="1">
                <a:latin typeface="Comic Sans MS" pitchFamily="66" charset="0"/>
                <a:sym typeface="Symbol"/>
              </a:rPr>
              <a:t> </a:t>
            </a:r>
            <a:r>
              <a:rPr lang="en-US" sz="2400" b="1" i="1">
                <a:latin typeface="Comic Sans MS" pitchFamily="66" charset="0"/>
                <a:sym typeface="Symbol"/>
              </a:rPr>
              <a:t>covering</a:t>
            </a:r>
            <a:r>
              <a:rPr lang="en-US" sz="2400" b="1">
                <a:latin typeface="Comic Sans MS" pitchFamily="66" charset="0"/>
                <a:sym typeface="Symbol"/>
              </a:rPr>
              <a:t> paling sederhana adalah </a:t>
            </a:r>
            <a:r>
              <a:rPr lang="en-US" sz="2400" b="1" i="1">
                <a:latin typeface="Comic Sans MS" pitchFamily="66" charset="0"/>
                <a:sym typeface="Symbol"/>
              </a:rPr>
              <a:t>Hamiltonian path </a:t>
            </a:r>
            <a:r>
              <a:rPr lang="en-US" sz="2400" b="1">
                <a:latin typeface="Comic Sans MS" pitchFamily="66" charset="0"/>
                <a:sym typeface="Symbol"/>
              </a:rPr>
              <a:t>atau </a:t>
            </a:r>
            <a:r>
              <a:rPr lang="en-US" sz="2400" b="1" i="1">
                <a:latin typeface="Comic Sans MS" pitchFamily="66" charset="0"/>
                <a:sym typeface="Symbol"/>
              </a:rPr>
              <a:t>spanning tree </a:t>
            </a:r>
            <a:r>
              <a:rPr lang="en-US" sz="2400" b="1">
                <a:latin typeface="Comic Sans MS" pitchFamily="66" charset="0"/>
                <a:sym typeface="Symbol"/>
              </a:rPr>
              <a:t>pd sebuah </a:t>
            </a:r>
            <a:r>
              <a:rPr lang="en-US" sz="2400" b="1" i="1">
                <a:latin typeface="Comic Sans MS" pitchFamily="66" charset="0"/>
                <a:sym typeface="Symbol"/>
              </a:rPr>
              <a:t>connected graph </a:t>
            </a:r>
            <a:r>
              <a:rPr lang="en-US" sz="2400" b="1">
                <a:latin typeface="Comic Sans MS" pitchFamily="66" charset="0"/>
                <a:sym typeface="Symbol"/>
              </a:rPr>
              <a:t>(atau </a:t>
            </a:r>
            <a:r>
              <a:rPr lang="en-US" sz="2400" b="1" i="1">
                <a:latin typeface="Comic Sans MS" pitchFamily="66" charset="0"/>
                <a:sym typeface="Symbol"/>
              </a:rPr>
              <a:t>spanning forest </a:t>
            </a:r>
            <a:r>
              <a:rPr lang="en-US" sz="2400" b="1">
                <a:latin typeface="Comic Sans MS" pitchFamily="66" charset="0"/>
                <a:sym typeface="Symbol"/>
              </a:rPr>
              <a:t>pd </a:t>
            </a:r>
            <a:r>
              <a:rPr lang="en-US" sz="2400" b="1" i="1">
                <a:latin typeface="Comic Sans MS" pitchFamily="66" charset="0"/>
                <a:sym typeface="Symbol"/>
              </a:rPr>
              <a:t>disconnected graph</a:t>
            </a:r>
            <a:r>
              <a:rPr lang="en-US" sz="2400" b="1">
                <a:latin typeface="Comic Sans MS" pitchFamily="66" charset="0"/>
                <a:sym typeface="Symbol"/>
              </a:rPr>
              <a:t>). &amp; </a:t>
            </a:r>
            <a:r>
              <a:rPr lang="en-US" sz="2400" b="1" i="1">
                <a:latin typeface="Comic Sans MS" pitchFamily="66" charset="0"/>
                <a:sym typeface="Symbol"/>
              </a:rPr>
              <a:t>trivially</a:t>
            </a:r>
            <a:r>
              <a:rPr lang="en-US" sz="2400" b="1">
                <a:latin typeface="Comic Sans MS" pitchFamily="66" charset="0"/>
                <a:sym typeface="Symbol"/>
              </a:rPr>
              <a:t>, graph G adalah </a:t>
            </a:r>
            <a:r>
              <a:rPr lang="en-US" sz="2400" b="1" i="1">
                <a:latin typeface="Comic Sans MS" pitchFamily="66" charset="0"/>
                <a:sym typeface="Symbol"/>
              </a:rPr>
              <a:t>covering</a:t>
            </a:r>
            <a:r>
              <a:rPr lang="en-US" sz="2400" b="1">
                <a:latin typeface="Comic Sans MS" pitchFamily="66" charset="0"/>
                <a:sym typeface="Symbol"/>
              </a:rPr>
              <a:t> utk dirinya sendiri.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2400" y="4876800"/>
            <a:ext cx="8839200" cy="1600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400" b="1">
                <a:latin typeface="Comic Sans MS" pitchFamily="66" charset="0"/>
                <a:sym typeface="Symbol"/>
              </a:rPr>
              <a:t>Isu utama di dlm permasalahan </a:t>
            </a:r>
            <a:r>
              <a:rPr lang="en-US" sz="2400" b="1" i="1">
                <a:latin typeface="Comic Sans MS" pitchFamily="66" charset="0"/>
                <a:sym typeface="Symbol"/>
              </a:rPr>
              <a:t>edge</a:t>
            </a:r>
            <a:r>
              <a:rPr lang="en-US" sz="2400" b="1">
                <a:latin typeface="Comic Sans MS" pitchFamily="66" charset="0"/>
                <a:sym typeface="Symbol"/>
              </a:rPr>
              <a:t> </a:t>
            </a:r>
            <a:r>
              <a:rPr lang="en-US" sz="2400" b="1" i="1">
                <a:latin typeface="Comic Sans MS" pitchFamily="66" charset="0"/>
                <a:sym typeface="Symbol"/>
              </a:rPr>
              <a:t>covering</a:t>
            </a:r>
            <a:r>
              <a:rPr lang="en-US" sz="2400" b="1">
                <a:latin typeface="Comic Sans MS" pitchFamily="66" charset="0"/>
                <a:sym typeface="Symbol"/>
              </a:rPr>
              <a:t> ini adalah bagaimana menentukan/menemukan </a:t>
            </a:r>
            <a:r>
              <a:rPr lang="en-US" sz="2400" b="1" i="1">
                <a:latin typeface="Comic Sans MS" pitchFamily="66" charset="0"/>
                <a:sym typeface="Symbol"/>
              </a:rPr>
              <a:t>minimal edge covering</a:t>
            </a:r>
            <a:r>
              <a:rPr lang="en-US" sz="2400" b="1">
                <a:latin typeface="Comic Sans MS" pitchFamily="66" charset="0"/>
                <a:sym typeface="Symbol"/>
              </a:rPr>
              <a:t>, dimana tidak ada edge dlm g yg dpt dihilangkan tanpa merusak kemampuan meng-</a:t>
            </a:r>
            <a:r>
              <a:rPr lang="en-US" sz="2400" b="1" i="1">
                <a:latin typeface="Comic Sans MS" pitchFamily="66" charset="0"/>
                <a:sym typeface="Symbol"/>
              </a:rPr>
              <a:t>cover</a:t>
            </a:r>
            <a:r>
              <a:rPr lang="en-US" sz="2400" b="1">
                <a:latin typeface="Comic Sans MS" pitchFamily="66" charset="0"/>
                <a:sym typeface="Symbol"/>
              </a:rPr>
              <a:t> dr graph ybs.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Edge covering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438400" y="4343400"/>
            <a:ext cx="4267200" cy="381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1600" b="1">
                <a:latin typeface="Comic Sans MS" pitchFamily="66" charset="0"/>
                <a:sym typeface="Symbol"/>
              </a:rPr>
              <a:t>Graph dg 2 bentuk minimal edge covering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63656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covering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52400" y="1219200"/>
            <a:ext cx="89154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 dirty="0" err="1">
                <a:latin typeface="Comic Sans MS" pitchFamily="66" charset="0"/>
                <a:sym typeface="Symbol"/>
              </a:rPr>
              <a:t>Sekumpulan</a:t>
            </a:r>
            <a:r>
              <a:rPr lang="en-US" sz="2000" b="1" dirty="0">
                <a:latin typeface="Comic Sans MS" pitchFamily="66" charset="0"/>
                <a:sym typeface="Symbol"/>
              </a:rPr>
              <a:t> vertex h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pd</a:t>
            </a:r>
            <a:r>
              <a:rPr lang="en-US" sz="2000" b="1" dirty="0">
                <a:latin typeface="Comic Sans MS" pitchFamily="66" charset="0"/>
                <a:sym typeface="Symbol"/>
              </a:rPr>
              <a:t> graph G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dikatakan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  <a:sym typeface="Symbol"/>
              </a:rPr>
              <a:t>vertex covering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jk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setiap</a:t>
            </a:r>
            <a:r>
              <a:rPr lang="en-US" sz="2000" b="1" dirty="0">
                <a:latin typeface="Comic Sans MS" pitchFamily="66" charset="0"/>
                <a:sym typeface="Symbol"/>
              </a:rPr>
              <a:t> edge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pd</a:t>
            </a:r>
            <a:r>
              <a:rPr lang="en-US" sz="2000" b="1" dirty="0">
                <a:latin typeface="Comic Sans MS" pitchFamily="66" charset="0"/>
                <a:sym typeface="Symbol"/>
              </a:rPr>
              <a:t> graph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tsb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dpt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berinsiden</a:t>
            </a:r>
            <a:r>
              <a:rPr lang="en-US" sz="2000" b="1" dirty="0">
                <a:latin typeface="Comic Sans MS" pitchFamily="66" charset="0"/>
                <a:sym typeface="Symbol"/>
              </a:rPr>
              <a:t> dg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satu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atau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lebih</a:t>
            </a:r>
            <a:r>
              <a:rPr lang="en-US" sz="2000" b="1" dirty="0">
                <a:latin typeface="Comic Sans MS" pitchFamily="66" charset="0"/>
                <a:sym typeface="Symbol"/>
              </a:rPr>
              <a:t> vertex di h.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8476" y="2133601"/>
            <a:ext cx="4464724" cy="268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52400" y="5181600"/>
            <a:ext cx="8839200" cy="137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Isu utama di dlm permasalahan </a:t>
            </a:r>
            <a:r>
              <a:rPr lang="en-US" sz="2000" b="1" i="1">
                <a:latin typeface="Comic Sans MS" pitchFamily="66" charset="0"/>
                <a:sym typeface="Symbol"/>
              </a:rPr>
              <a:t>vertex covering</a:t>
            </a:r>
            <a:r>
              <a:rPr lang="en-US" sz="2000" b="1">
                <a:latin typeface="Comic Sans MS" pitchFamily="66" charset="0"/>
                <a:sym typeface="Symbol"/>
              </a:rPr>
              <a:t> ini adalah bagaimana menentukan/menemukan </a:t>
            </a:r>
            <a:r>
              <a:rPr lang="en-US" sz="2000" b="1" i="1">
                <a:latin typeface="Comic Sans MS" pitchFamily="66" charset="0"/>
                <a:sym typeface="Symbol"/>
              </a:rPr>
              <a:t>minimal vertex covering</a:t>
            </a:r>
            <a:r>
              <a:rPr lang="en-US" sz="2000" b="1">
                <a:latin typeface="Comic Sans MS" pitchFamily="66" charset="0"/>
                <a:sym typeface="Symbol"/>
              </a:rPr>
              <a:t>, dimana tidak ada vertex pd h yg dpt dihilangkan tanpa merusak kemampuan meng-</a:t>
            </a:r>
            <a:r>
              <a:rPr lang="en-US" sz="2000" b="1" i="1">
                <a:latin typeface="Comic Sans MS" pitchFamily="66" charset="0"/>
                <a:sym typeface="Symbol"/>
              </a:rPr>
              <a:t>cover</a:t>
            </a:r>
            <a:r>
              <a:rPr lang="en-US" sz="2000" b="1">
                <a:latin typeface="Comic Sans MS" pitchFamily="66" charset="0"/>
                <a:sym typeface="Symbol"/>
              </a:rPr>
              <a:t> graph ybs.</a:t>
            </a:r>
          </a:p>
        </p:txBody>
      </p:sp>
      <p:sp>
        <p:nvSpPr>
          <p:cNvPr id="7" name="Action Button: Back or Previous 6">
            <a:hlinkClick r:id="" action="ppaction://hlinkshowjump?jump=firstslide" highlightClick="1"/>
          </p:cNvPr>
          <p:cNvSpPr/>
          <p:nvPr/>
        </p:nvSpPr>
        <p:spPr>
          <a:xfrm>
            <a:off x="8458200" y="533400"/>
            <a:ext cx="304800" cy="2286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APPLICATIONS  -</a:t>
            </a:r>
            <a:r>
              <a:rPr lang="en-US" sz="3200" b="1" dirty="0">
                <a:latin typeface="Arial Rounded MT Bold" panose="020F0704030504030204" pitchFamily="34" charset="0"/>
              </a:rPr>
              <a:t> </a:t>
            </a:r>
            <a:r>
              <a:rPr lang="en-US" sz="2400" b="1" dirty="0">
                <a:latin typeface="Arial Rounded MT Bold" panose="020F0704030504030204" pitchFamily="34" charset="0"/>
              </a:rPr>
              <a:t>   </a:t>
            </a:r>
            <a:r>
              <a:rPr lang="en-US" sz="2800" b="1" cap="none" dirty="0">
                <a:latin typeface="Arial Rounded MT Bold" panose="020F0704030504030204" pitchFamily="34" charset="0"/>
              </a:rPr>
              <a:t>The Timetabling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270337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Sebagai representasi permasalahan </a:t>
            </a:r>
            <a:r>
              <a:rPr lang="en-US" sz="2000" b="1" i="1">
                <a:latin typeface="Comic Sans MS" pitchFamily="66" charset="0"/>
              </a:rPr>
              <a:t>edge coloring</a:t>
            </a:r>
            <a:r>
              <a:rPr lang="en-US" sz="2000" b="1">
                <a:latin typeface="Comic Sans MS" pitchFamily="66" charset="0"/>
              </a:rPr>
              <a:t>, misalkan terdapat 4 orang dosen dg 5 mata kuliah yg harus diajar. Sebuah matriks P = [p</a:t>
            </a:r>
            <a:r>
              <a:rPr lang="en-US" sz="2000" b="1" baseline="-25000">
                <a:latin typeface="Comic Sans MS" pitchFamily="66" charset="0"/>
              </a:rPr>
              <a:t>ij</a:t>
            </a:r>
            <a:r>
              <a:rPr lang="en-US" sz="2000" b="1">
                <a:latin typeface="Comic Sans MS" pitchFamily="66" charset="0"/>
              </a:rPr>
              <a:t>] yg menunjukkan berapa kali seorang dosen harus mengajar setiap mata kuliah dpt dilihat pd tabel berikut: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717800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mic Sans MS" pitchFamily="66" charset="0"/>
                        </a:rPr>
                        <a:t>MK_1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mic Sans MS" pitchFamily="66" charset="0"/>
                        </a:rPr>
                        <a:t>MK_2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mic Sans MS" pitchFamily="66" charset="0"/>
                        </a:rPr>
                        <a:t>MK_3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mic Sans MS" pitchFamily="66" charset="0"/>
                        </a:rPr>
                        <a:t>MK_4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mic Sans MS" pitchFamily="66" charset="0"/>
                        </a:rPr>
                        <a:t>MK_5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mic Sans MS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47244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000" b="1">
                <a:latin typeface="Comic Sans MS" pitchFamily="66" charset="0"/>
              </a:rPr>
              <a:t>Jk tersedia 4 slot waktu mengajar, berapa jumlah minimal kelas yg dibutuhkan agar tabel di atas dapat direalisasikan?</a:t>
            </a:r>
          </a:p>
          <a:p>
            <a:pPr marL="457200" indent="-457200">
              <a:buAutoNum type="alphaLcPeriod"/>
            </a:pPr>
            <a:r>
              <a:rPr lang="en-US" sz="2000" b="1">
                <a:latin typeface="Comic Sans MS" pitchFamily="66" charset="0"/>
              </a:rPr>
              <a:t>Jk tersedia 6 slot waktu mengajar, berapa jumlah minimal kelas yg dibutuhkan agar tabel di atas dapat direalisasikan?</a:t>
            </a:r>
          </a:p>
          <a:p>
            <a:pPr marL="457200" indent="-457200">
              <a:buAutoNum type="alphaLcPeriod"/>
            </a:pPr>
            <a:r>
              <a:rPr lang="en-US" sz="2000" b="1">
                <a:latin typeface="Comic Sans MS" pitchFamily="66" charset="0"/>
              </a:rPr>
              <a:t>Buatlah tabel utk menggambarkan solusi penjadualan yg anda buat pd a &amp; 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28600" y="1295400"/>
            <a:ext cx="87630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latin typeface="Comic Sans MS" pitchFamily="66" charset="0"/>
                <a:sym typeface="Symbol"/>
              </a:rPr>
              <a:t>Jelaskan bagaimana sebuah permainan Sudoku dapat merepresentasikan permasalahan </a:t>
            </a:r>
            <a:r>
              <a:rPr lang="en-US" sz="2400" b="1" i="1">
                <a:latin typeface="Comic Sans MS" pitchFamily="66" charset="0"/>
                <a:sym typeface="Symbol"/>
              </a:rPr>
              <a:t>9-vertex coloring</a:t>
            </a:r>
            <a:r>
              <a:rPr lang="en-US" sz="2400" b="1">
                <a:latin typeface="Comic Sans MS" pitchFamily="66" charset="0"/>
                <a:sym typeface="Symbol"/>
              </a:rPr>
              <a:t>?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APPLICATIONS  - </a:t>
            </a:r>
            <a:r>
              <a:rPr lang="en-US" sz="2400" b="1" dirty="0">
                <a:latin typeface="Arial Rounded MT Bold" panose="020F0704030504030204" pitchFamily="34" charset="0"/>
              </a:rPr>
              <a:t>   </a:t>
            </a:r>
            <a:r>
              <a:rPr lang="en-US" sz="3200" b="1" cap="none" dirty="0">
                <a:latin typeface="Arial Rounded MT Bold" panose="020F0704030504030204" pitchFamily="34" charset="0"/>
              </a:rPr>
              <a:t>The Sudoku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6670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670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1295400"/>
            <a:ext cx="8763000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vertex coloring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vertex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coloring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adalah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ewarnai semua vertex pd sebuah graph dg warna sdmk hingga tidak ada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adjacent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points 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(2 vertex yg berinsiden) yg berwarna sama.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graph dg ‘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</a:t>
            </a:r>
            <a:r>
              <a:rPr lang="az-Cyrl-AZ" sz="2000" b="1" i="1">
                <a:solidFill>
                  <a:srgbClr val="FF0000"/>
                </a:solidFill>
                <a:latin typeface="Comic Sans MS" pitchFamily="66" charset="0"/>
              </a:rPr>
              <a:t>К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-vertex coloring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 atau disebut </a:t>
            </a:r>
            <a:r>
              <a:rPr lang="az-Cyrl-AZ" sz="2000" b="1">
                <a:solidFill>
                  <a:srgbClr val="FF0000"/>
                </a:solidFill>
                <a:latin typeface="Comic Sans MS" pitchFamily="66" charset="0"/>
              </a:rPr>
              <a:t>К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–vertex colorable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akan menghasilkan partisi himpunan vertex V menjadi (v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…, 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). Dimana 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akan mewakili penggunaan 1 jenis warna.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Isu utama dlm masalah vertex coloring adalah bagaimana meminimalkan </a:t>
            </a:r>
            <a:r>
              <a:rPr kumimoji="0" lang="en-US" sz="2000" b="1" i="0" u="sng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vertex chromatic number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az-Cyrl-AZ" sz="20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К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(yaitu jumlah jenis warna yg digunakan utk mewarnai semua vertex pd graph G).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Batasan yg ada hanyalah </a:t>
            </a:r>
            <a:r>
              <a:rPr lang="en-US" sz="2000" b="1" i="1">
                <a:solidFill>
                  <a:schemeClr val="tx2"/>
                </a:solidFill>
                <a:latin typeface="Comic Sans MS" pitchFamily="66" charset="0"/>
              </a:rPr>
              <a:t>adjacent points 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tidak boleh memiliki warna sama, &amp; tidak ada batasan tambahan pd pewarnaan </a:t>
            </a:r>
            <a:r>
              <a:rPr lang="en-US" sz="2000" b="1" i="1">
                <a:solidFill>
                  <a:schemeClr val="tx2"/>
                </a:solidFill>
                <a:latin typeface="Comic Sans MS" pitchFamily="66" charset="0"/>
              </a:rPr>
              <a:t>disconnected graph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. Demikian pula dg keberadaan </a:t>
            </a:r>
            <a:r>
              <a:rPr lang="en-US" sz="2000" b="1" i="1">
                <a:solidFill>
                  <a:schemeClr val="tx2"/>
                </a:solidFill>
                <a:latin typeface="Comic Sans MS" pitchFamily="66" charset="0"/>
              </a:rPr>
              <a:t>parallel edges 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maupun </a:t>
            </a:r>
            <a:r>
              <a:rPr lang="en-US" sz="2000" b="1" i="1">
                <a:solidFill>
                  <a:schemeClr val="tx2"/>
                </a:solidFill>
                <a:latin typeface="Comic Sans MS" pitchFamily="66" charset="0"/>
              </a:rPr>
              <a:t>loops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04800" y="1295400"/>
            <a:ext cx="87630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Sebagai representasi permasalahan </a:t>
            </a:r>
            <a:r>
              <a:rPr lang="en-US" sz="2000" b="1" i="1">
                <a:latin typeface="Comic Sans MS" pitchFamily="66" charset="0"/>
                <a:sym typeface="Symbol"/>
              </a:rPr>
              <a:t>matching</a:t>
            </a:r>
            <a:r>
              <a:rPr lang="en-US" sz="2000" b="1">
                <a:latin typeface="Comic Sans MS" pitchFamily="66" charset="0"/>
                <a:sym typeface="Symbol"/>
              </a:rPr>
              <a:t>, terdapat 5 anggota dewan yg merupakan anggota dari 3 komisi. Satu anggota dr setiap komisi akan ditunjuk untuk mewakili sebuah kepanitiaan ad-hoc. Jk pemetaan kelima anggota dewan thd 3 komisi spt gambar di bawah, mungkinkah setiap komisi dapat mengirimkan satu wakilnya?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APPLICATIONS  - </a:t>
            </a:r>
            <a:r>
              <a:rPr lang="en-US" sz="2400" b="1" dirty="0">
                <a:latin typeface="Arial Rounded MT Bold" panose="020F0704030504030204" pitchFamily="34" charset="0"/>
              </a:rPr>
              <a:t>  THE MARRIAGE PROBLEM</a:t>
            </a:r>
            <a:endParaRPr lang="en-US" sz="3200" b="1" cap="none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334000" y="3657600"/>
            <a:ext cx="34290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dirty="0" err="1">
                <a:latin typeface="Comic Sans MS" pitchFamily="66" charset="0"/>
                <a:sym typeface="Symbol"/>
              </a:rPr>
              <a:t>Selesaikan</a:t>
            </a:r>
            <a:r>
              <a:rPr lang="en-US" sz="2400" b="1" dirty="0">
                <a:latin typeface="Comic Sans MS" pitchFamily="66" charset="0"/>
                <a:sym typeface="Symbol"/>
              </a:rPr>
              <a:t> problem di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atas</a:t>
            </a:r>
            <a:r>
              <a:rPr lang="en-US" sz="2400" b="1" dirty="0">
                <a:latin typeface="Comic Sans MS" pitchFamily="66" charset="0"/>
                <a:sym typeface="Symbol"/>
              </a:rPr>
              <a:t> dg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Hungarian Method</a:t>
            </a:r>
            <a:endParaRPr lang="en-US" sz="2400" b="1" dirty="0">
              <a:latin typeface="Comic Sans MS" pitchFamily="66" charset="0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81000" y="1524000"/>
            <a:ext cx="83058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lvl="0" indent="-457200" algn="just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400" b="1" dirty="0" err="1">
                <a:latin typeface="Comic Sans MS" pitchFamily="66" charset="0"/>
                <a:sym typeface="Symbol"/>
              </a:rPr>
              <a:t>Selesaikan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permasalahan</a:t>
            </a:r>
            <a:r>
              <a:rPr lang="en-US" sz="2400" b="1" dirty="0">
                <a:latin typeface="Comic Sans MS" pitchFamily="66" charset="0"/>
                <a:sym typeface="Symbol"/>
              </a:rPr>
              <a:t> The Timetabling Problem</a:t>
            </a:r>
          </a:p>
          <a:p>
            <a:pPr marL="457200" lvl="0" indent="-457200" algn="just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400" b="1" dirty="0" err="1">
                <a:latin typeface="Comic Sans MS" pitchFamily="66" charset="0"/>
                <a:sym typeface="Symbol"/>
              </a:rPr>
              <a:t>Selesaikan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permasalahan</a:t>
            </a:r>
            <a:r>
              <a:rPr lang="en-US" sz="2400" b="1" dirty="0">
                <a:latin typeface="Comic Sans MS" pitchFamily="66" charset="0"/>
                <a:sym typeface="Symbol"/>
              </a:rPr>
              <a:t> The Sudoku</a:t>
            </a:r>
          </a:p>
          <a:p>
            <a:pPr marL="457200" lvl="0" indent="-457200" algn="just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400" b="1" dirty="0" err="1">
                <a:latin typeface="Comic Sans MS" pitchFamily="66" charset="0"/>
                <a:sym typeface="Symbol"/>
              </a:rPr>
              <a:t>Selesaikan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permasalahan</a:t>
            </a:r>
            <a:r>
              <a:rPr lang="en-US" sz="2400" b="1" dirty="0">
                <a:latin typeface="Comic Sans MS" pitchFamily="66" charset="0"/>
                <a:sym typeface="Symbol"/>
              </a:rPr>
              <a:t> The Marriage Problem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37160"/>
            <a:ext cx="8305800" cy="85344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TUGAS MINGGUAN</a:t>
            </a:r>
            <a:endParaRPr lang="en-US" sz="3200" b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219200"/>
            <a:ext cx="8610600" cy="2667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Beberapa observasi yg dapat dilakukan thd masalah vertex coloring adalah: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graph yg hanya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memiliki isolated vertex adalah 1-vertex chromatic;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000" b="1" baseline="0">
                <a:latin typeface="Comic Sans MS" pitchFamily="66" charset="0"/>
              </a:rPr>
              <a:t>Sebuah</a:t>
            </a:r>
            <a:r>
              <a:rPr lang="en-US" sz="2000" b="1">
                <a:latin typeface="Comic Sans MS" pitchFamily="66" charset="0"/>
              </a:rPr>
              <a:t> complete graph dg v vertex adalah v-vertex chromatic;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yg memiliki simple cycle dg v 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 3 vertex adalah 2-vertex chromatic (jk v genap). Atau 3-vertex chromatic jk v ganjil.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067175"/>
            <a:ext cx="43321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52400" y="1371600"/>
            <a:ext cx="8839200" cy="457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8-1.	Setiap tree dg v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 2 adalah 2-vertex chromatic.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33600"/>
            <a:ext cx="5791200" cy="284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5334000"/>
            <a:ext cx="89916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Teorema 8-2.	Sebuah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graph dg e </a:t>
            </a:r>
            <a:r>
              <a:rPr lang="en-US" sz="2000" b="1">
                <a:latin typeface="Comic Sans MS" pitchFamily="66" charset="0"/>
                <a:sym typeface="Symbol"/>
              </a:rPr>
              <a:t> 1 adalah 2-chromatic jk &amp;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	hanya jk graph tsb </a:t>
            </a:r>
            <a:r>
              <a:rPr lang="en-US" sz="2000" b="1" u="sng">
                <a:latin typeface="Comic Sans MS" pitchFamily="66" charset="0"/>
                <a:sym typeface="Symbol"/>
              </a:rPr>
              <a:t>tidak</a:t>
            </a:r>
            <a:r>
              <a:rPr lang="en-US" sz="2000" b="1">
                <a:latin typeface="Comic Sans MS" pitchFamily="66" charset="0"/>
                <a:sym typeface="Symbol"/>
              </a:rPr>
              <a:t> memiliki </a:t>
            </a:r>
            <a:r>
              <a:rPr lang="en-US" sz="2000" b="1" i="1">
                <a:latin typeface="Comic Sans MS" pitchFamily="66" charset="0"/>
                <a:sym typeface="Symbol"/>
              </a:rPr>
              <a:t>cycle</a:t>
            </a:r>
            <a:r>
              <a:rPr lang="en-US" sz="2000" b="1">
                <a:latin typeface="Comic Sans MS" pitchFamily="66" charset="0"/>
                <a:sym typeface="Symbol"/>
              </a:rPr>
              <a:t> dg panjang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	ganjil.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0" y="1600200"/>
            <a:ext cx="59436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vertex coloring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graph di samping akan menghasilkan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partisi vertex sbb: {v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4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}, {v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}, {v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Subset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di atas disebut </a:t>
            </a:r>
            <a:r>
              <a:rPr lang="en-US" sz="2000" b="1" u="sng">
                <a:latin typeface="Comic Sans MS" pitchFamily="66" charset="0"/>
              </a:rPr>
              <a:t>independent set</a:t>
            </a:r>
            <a:r>
              <a:rPr lang="en-US" sz="2000" b="1">
                <a:latin typeface="Comic Sans MS" pitchFamily="66" charset="0"/>
              </a:rPr>
              <a:t> atau </a:t>
            </a:r>
            <a:r>
              <a:rPr lang="en-US" sz="2000" b="1" i="1">
                <a:latin typeface="Comic Sans MS" pitchFamily="66" charset="0"/>
              </a:rPr>
              <a:t>internally stable set</a:t>
            </a:r>
            <a:r>
              <a:rPr lang="en-US" sz="2000" b="1">
                <a:latin typeface="Comic Sans MS" pitchFamily="66" charset="0"/>
              </a:rPr>
              <a:t>, yaitu sebuah himpunan dimana tidak ada vertex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yg saling berinsiden didlmnya.</a:t>
            </a:r>
            <a:endParaRPr kumimoji="0" lang="en-US" sz="2000" b="1" i="0" u="none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4572000"/>
            <a:ext cx="4419600" cy="1981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Disebut </a:t>
            </a:r>
            <a:r>
              <a:rPr lang="en-US" sz="2000" b="1" u="sng">
                <a:latin typeface="Comic Sans MS" pitchFamily="66" charset="0"/>
              </a:rPr>
              <a:t>maximal independent set</a:t>
            </a:r>
            <a:r>
              <a:rPr lang="en-US" sz="2000" b="1">
                <a:latin typeface="Comic Sans MS" pitchFamily="66" charset="0"/>
              </a:rPr>
              <a:t> jk tidak ada lagi vertex yg dapat ditambahkan ke dlm subset tsb tanpa merusak </a:t>
            </a:r>
            <a:r>
              <a:rPr lang="en-US" sz="2000" b="1" i="1">
                <a:latin typeface="Comic Sans MS" pitchFamily="66" charset="0"/>
              </a:rPr>
              <a:t>independent property</a:t>
            </a:r>
            <a:r>
              <a:rPr lang="en-US" sz="2000" b="1">
                <a:latin typeface="Comic Sans MS" pitchFamily="66" charset="0"/>
              </a:rPr>
              <a:t> yg telah ada. Contoh {a,c,d,f}.</a:t>
            </a:r>
            <a:endParaRPr kumimoji="0" lang="en-US" sz="2000" b="1" u="none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0"/>
            <a:ext cx="422413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386840"/>
            <a:ext cx="1828800" cy="295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1600200"/>
            <a:ext cx="88392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Jika</a:t>
            </a:r>
            <a:r>
              <a:rPr kumimoji="0" 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(G) </a:t>
            </a:r>
            <a:r>
              <a:rPr kumimoji="0" lang="en-US" sz="22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atau</a:t>
            </a:r>
            <a:r>
              <a:rPr kumimoji="0" 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independence</a:t>
            </a:r>
            <a:r>
              <a:rPr kumimoji="0" lang="en-US" sz="2200" b="1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number</a:t>
            </a:r>
            <a:r>
              <a:rPr kumimoji="0" lang="en-US" sz="22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adalah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jumlah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vertex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pd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independent set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terbesar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pd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graph G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yg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memiliki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v vertex,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maka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hubungan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berikut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akan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terpenuhi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 dirty="0">
                <a:latin typeface="Comic Sans MS" pitchFamily="66" charset="0"/>
                <a:sym typeface="Symbol"/>
              </a:rPr>
              <a:t>	 		     (G)    v / </a:t>
            </a:r>
            <a:r>
              <a:rPr lang="az-Cyrl-AZ" sz="2200" b="1" dirty="0">
                <a:solidFill>
                  <a:srgbClr val="FF0000"/>
                </a:solidFill>
                <a:latin typeface="Comic Sans MS" pitchFamily="66" charset="0"/>
              </a:rPr>
              <a:t>К</a:t>
            </a:r>
            <a:endParaRPr kumimoji="0" lang="en-US" sz="2200" b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7168" y="3962400"/>
            <a:ext cx="4893232" cy="220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800600" y="1447800"/>
            <a:ext cx="43434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Dg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independence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sets </a:t>
            </a:r>
            <a:r>
              <a:rPr lang="en-US" sz="2000" b="1">
                <a:latin typeface="Comic Sans MS" pitchFamily="66" charset="0"/>
              </a:rPr>
              <a:t>{a,c,d,f}, {b,g}, {e}, maka g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raph di samping memiliki 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(G) = 4.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  <a:sym typeface="Symbol"/>
              </a:rPr>
              <a:t>Dan 3-chromatic.</a:t>
            </a:r>
            <a:endParaRPr kumimoji="0" lang="en-US" sz="2000" b="1" u="none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3869635" cy="174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81000" y="3505200"/>
            <a:ext cx="85344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Chromatic</a:t>
            </a:r>
            <a:r>
              <a:rPr kumimoji="0" lang="en-US" sz="2000" b="1" u="sng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Partitioning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adalah membagi/mempartisi semua vertex di G ke dlm himpunan</a:t>
            </a:r>
            <a:r>
              <a:rPr kumimoji="0" lang="en-US" sz="2000" b="1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independent set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terkecil.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u="none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Utk graph di atas kita dpt membuat partisi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kromatik sbb: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			{(a,c,d,f), (b,g), (e)}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			{(a,c,d,g), (b,f), (e)}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{(c,d,f), (b,g), (a,e)}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			{(c,d,g), (b,f), (a,c)}</a:t>
            </a:r>
            <a:endParaRPr kumimoji="0" lang="en-US" sz="2000" b="1" u="none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Vertex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66777"/>
            <a:ext cx="4267200" cy="192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1295400"/>
            <a:ext cx="87630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Dominating Sets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externally stable sets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sub-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himpunan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G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bersifat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dominan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thd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</a:t>
            </a:r>
            <a:r>
              <a:rPr kumimoji="0" lang="en-US" sz="2000" b="1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lain pd graph </a:t>
            </a:r>
            <a:r>
              <a:rPr kumimoji="0" lang="en-US" sz="2000" b="1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tsb</a:t>
            </a:r>
            <a:r>
              <a:rPr kumimoji="0" lang="en-US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konteks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termasuk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himpunan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dominating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</a:t>
            </a:r>
            <a:r>
              <a:rPr kumimoji="0" lang="en-US" sz="2000" b="1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adjacent point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dg 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 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 vertex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himpunan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dominating</a:t>
            </a:r>
            <a:r>
              <a:rPr kumimoji="0" lang="en-US" sz="2000" b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u="none" dirty="0" err="1">
                <a:latin typeface="Comic Sans MS" pitchFamily="66" charset="0"/>
              </a:rPr>
              <a:t>Contoh</a:t>
            </a:r>
            <a:r>
              <a:rPr lang="en-US" sz="2000" b="1" u="none" dirty="0">
                <a:latin typeface="Comic Sans MS" pitchFamily="66" charset="0"/>
              </a:rPr>
              <a:t>: </a:t>
            </a:r>
            <a:r>
              <a:rPr lang="en-US" sz="2000" b="1" u="none" dirty="0" err="1">
                <a:latin typeface="Comic Sans MS" pitchFamily="66" charset="0"/>
              </a:rPr>
              <a:t>himpunan</a:t>
            </a:r>
            <a:r>
              <a:rPr lang="en-US" sz="2000" b="1" u="none" dirty="0">
                <a:latin typeface="Comic Sans MS" pitchFamily="66" charset="0"/>
              </a:rPr>
              <a:t> {</a:t>
            </a:r>
            <a:r>
              <a:rPr lang="en-US" sz="2000" b="1" u="none" dirty="0" err="1">
                <a:latin typeface="Comic Sans MS" pitchFamily="66" charset="0"/>
              </a:rPr>
              <a:t>b,g</a:t>
            </a:r>
            <a:r>
              <a:rPr lang="en-US" sz="2000" b="1" u="none" dirty="0">
                <a:latin typeface="Comic Sans MS" pitchFamily="66" charset="0"/>
              </a:rPr>
              <a:t>} &amp; {</a:t>
            </a:r>
            <a:r>
              <a:rPr lang="en-US" sz="2000" b="1" u="none" dirty="0" err="1">
                <a:latin typeface="Comic Sans MS" pitchFamily="66" charset="0"/>
              </a:rPr>
              <a:t>a,c,d,f</a:t>
            </a:r>
            <a:r>
              <a:rPr lang="en-US" sz="2000" b="1" u="none" dirty="0">
                <a:latin typeface="Comic Sans MS" pitchFamily="66" charset="0"/>
              </a:rPr>
              <a:t>} </a:t>
            </a:r>
            <a:r>
              <a:rPr lang="en-US" sz="2000" b="1" u="none" dirty="0" err="1">
                <a:latin typeface="Comic Sans MS" pitchFamily="66" charset="0"/>
              </a:rPr>
              <a:t>adalah</a:t>
            </a:r>
            <a:r>
              <a:rPr lang="en-US" sz="2000" b="1" u="none" dirty="0">
                <a:latin typeface="Comic Sans MS" pitchFamily="66" charset="0"/>
              </a:rPr>
              <a:t> </a:t>
            </a:r>
            <a:r>
              <a:rPr lang="en-US" sz="2000" b="1" i="1" u="none" dirty="0">
                <a:latin typeface="Comic Sans MS" pitchFamily="66" charset="0"/>
              </a:rPr>
              <a:t>dominating sets </a:t>
            </a:r>
            <a:r>
              <a:rPr lang="en-US" sz="2000" b="1" u="none" dirty="0" err="1">
                <a:latin typeface="Comic Sans MS" pitchFamily="66" charset="0"/>
              </a:rPr>
              <a:t>dr</a:t>
            </a:r>
            <a:r>
              <a:rPr lang="en-US" sz="2000" b="1" u="none" dirty="0">
                <a:latin typeface="Comic Sans MS" pitchFamily="66" charset="0"/>
              </a:rPr>
              <a:t> graph di </a:t>
            </a:r>
            <a:r>
              <a:rPr lang="en-US" sz="2000" b="1" u="none" dirty="0" err="1">
                <a:latin typeface="Comic Sans MS" pitchFamily="66" charset="0"/>
              </a:rPr>
              <a:t>bawah</a:t>
            </a:r>
            <a:r>
              <a:rPr lang="en-US" sz="2000" b="1" u="none" dirty="0">
                <a:latin typeface="Comic Sans MS" pitchFamily="66" charset="0"/>
              </a:rPr>
              <a:t>.</a:t>
            </a:r>
            <a:endParaRPr kumimoji="0" lang="en-US" sz="2000" b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800600" y="3505200"/>
            <a:ext cx="4267200" cy="2667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Minimal dominating sets</a:t>
            </a:r>
            <a:r>
              <a:rPr kumimoji="0" lang="en-US" sz="2000" b="1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adalah sebuah himpunan vertex dominan dimana tidak dapat dilakukan</a:t>
            </a:r>
            <a:r>
              <a:rPr kumimoji="0" lang="en-US" sz="2000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eliminasi thd satu atau lebih vertex pd himpunan tsb tanpa merusak properti dominannya.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latin typeface="Comic Sans MS" pitchFamily="66" charset="0"/>
              </a:rPr>
              <a:t>Contoh {b,g} adalah </a:t>
            </a:r>
            <a:r>
              <a:rPr lang="en-US" sz="2000" b="1" i="1">
                <a:latin typeface="Comic Sans MS" pitchFamily="66" charset="0"/>
              </a:rPr>
              <a:t>minimal dominating sets</a:t>
            </a:r>
            <a:r>
              <a:rPr lang="en-US" sz="2000" b="1">
                <a:latin typeface="Comic Sans MS" pitchFamily="66" charset="0"/>
              </a:rPr>
              <a:t>.</a:t>
            </a:r>
            <a:endParaRPr kumimoji="0" lang="en-US" sz="2000" b="1" strike="noStrike" kern="1200" cap="none" spc="0" normalizeH="0" noProof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Edge 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1447800"/>
            <a:ext cx="87630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edge coloring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edge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coloring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ewarnai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edge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dg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sdmk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hingga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adjacent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edges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(2 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edge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berinsiden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berwarna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dg ‘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</a:t>
            </a:r>
            <a:r>
              <a:rPr lang="az-Cyrl-AZ" sz="2000" b="1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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-edge (zeta-edge) coloring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az-Cyrl-AZ" sz="2000" b="1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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–edge colorable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menghasilkan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partisi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himpunan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edge E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menjadi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(e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…,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).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Dimana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setiap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mewakili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pemakaian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jenis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utama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masalah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edge coloring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bagaimana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meminimalkan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edge chromatic number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az-Cyrl-AZ" sz="2000" b="1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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(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yaitu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banyaknya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jenis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warna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yg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digunakan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utk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mewarnai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semua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edge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pd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graph G).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loopless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berlaku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–colorable (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 =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jumlah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edge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pd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graph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ybs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)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33187</TotalTime>
  <Words>1703</Words>
  <Application>Microsoft Office PowerPoint</Application>
  <PresentationFormat>On-screen Show (4:3)</PresentationFormat>
  <Paragraphs>224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ArabBruD</vt:lpstr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matching  &amp; coloring</vt:lpstr>
      <vt:lpstr>Vertex coloring</vt:lpstr>
      <vt:lpstr>Vertex coloring</vt:lpstr>
      <vt:lpstr>Vertex coloring</vt:lpstr>
      <vt:lpstr>Vertex coloring</vt:lpstr>
      <vt:lpstr>Vertex coloring</vt:lpstr>
      <vt:lpstr>Vertex coloring</vt:lpstr>
      <vt:lpstr>Vertex coloring</vt:lpstr>
      <vt:lpstr>Edge coloring</vt:lpstr>
      <vt:lpstr>total coloring</vt:lpstr>
      <vt:lpstr>matching</vt:lpstr>
      <vt:lpstr>matching</vt:lpstr>
      <vt:lpstr>matching</vt:lpstr>
      <vt:lpstr>matching</vt:lpstr>
      <vt:lpstr>Edge covering</vt:lpstr>
      <vt:lpstr>Edge covering</vt:lpstr>
      <vt:lpstr>Vertex covering</vt:lpstr>
      <vt:lpstr>APPLICATIONS  -    The Timetabling Problem</vt:lpstr>
      <vt:lpstr>APPLICATIONS  -    The Sudoku</vt:lpstr>
      <vt:lpstr>APPLICATIONS  -   THE MARRIAGE PROBLEM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965</cp:revision>
  <dcterms:created xsi:type="dcterms:W3CDTF">2010-02-05T21:44:56Z</dcterms:created>
  <dcterms:modified xsi:type="dcterms:W3CDTF">2022-04-06T03:09:51Z</dcterms:modified>
</cp:coreProperties>
</file>