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89F4-499B-4FBF-AC1F-86D639729CC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717D3-E8DA-46FC-B891-A9E4999397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0AC3-669C-4637-98EB-D562A74920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A4AF076-FDEB-4011-8CBB-9828CCD3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0AC3-669C-4637-98EB-D562A74920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076-FDEB-4011-8CBB-9828CCD3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0AC3-669C-4637-98EB-D562A74920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076-FDEB-4011-8CBB-9828CCD3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0AC3-669C-4637-98EB-D562A74920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A4AF076-FDEB-4011-8CBB-9828CCD3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0AC3-669C-4637-98EB-D562A74920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076-FDEB-4011-8CBB-9828CCD3EB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0AC3-669C-4637-98EB-D562A74920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076-FDEB-4011-8CBB-9828CCD3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0AC3-669C-4637-98EB-D562A74920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A4AF076-FDEB-4011-8CBB-9828CCD3EB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0AC3-669C-4637-98EB-D562A74920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076-FDEB-4011-8CBB-9828CCD3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0AC3-669C-4637-98EB-D562A74920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076-FDEB-4011-8CBB-9828CCD3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0AC3-669C-4637-98EB-D562A74920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076-FDEB-4011-8CBB-9828CCD3E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0AC3-669C-4637-98EB-D562A74920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076-FDEB-4011-8CBB-9828CCD3EB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420AC3-669C-4637-98EB-D562A749203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A4AF076-FDEB-4011-8CBB-9828CCD3EB6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447800"/>
          </a:xfrm>
        </p:spPr>
        <p:txBody>
          <a:bodyPr>
            <a:noAutofit/>
          </a:bodyPr>
          <a:lstStyle/>
          <a:p>
            <a:pPr algn="ctr">
              <a:spcAft>
                <a:spcPts val="2400"/>
              </a:spcAft>
            </a:pPr>
            <a:r>
              <a:rPr lang="en-US" sz="4800" b="1" dirty="0">
                <a:latin typeface="ArabBruD" pitchFamily="2" charset="0"/>
              </a:rPr>
              <a:t>TEORI GRAPH:</a:t>
            </a:r>
            <a:br>
              <a:rPr lang="en-US" sz="4800" dirty="0">
                <a:latin typeface="ArabBruD" pitchFamily="2" charset="0"/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abBruD" pitchFamily="2" charset="0"/>
              </a:rPr>
              <a:t>NETWORK’S 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458200" cy="533400"/>
          </a:xfrm>
        </p:spPr>
        <p:txBody>
          <a:bodyPr>
            <a:no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PERTEMUAN  VIII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486400"/>
            <a:ext cx="84582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chemeClr val="tx2">
                    <a:shade val="75000"/>
                  </a:schemeClr>
                </a:solidFill>
                <a:latin typeface="Comic Sans MS" pitchFamily="66" charset="0"/>
              </a:rPr>
              <a:t>IF184604  | SEMESTER 6 | 3 SKS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6019800"/>
            <a:ext cx="84582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chemeClr val="tx2">
                    <a:shade val="75000"/>
                  </a:schemeClr>
                </a:solidFill>
                <a:latin typeface="Comic Sans MS" pitchFamily="66" charset="0"/>
              </a:rPr>
              <a:t>DEPARTEMEN TEKNIK INFORMATIKA ITS | VH | 2020 - 2024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8600" y="3733800"/>
            <a:ext cx="86868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" action="ppaction://noaction"/>
              </a:rPr>
              <a:t>Network’s Flow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 |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" action="ppaction://noaction"/>
              </a:rPr>
              <a:t>Application</a:t>
            </a:r>
            <a:r>
              <a:rPr lang="en-US" sz="2400" b="1" u="sng">
                <a:solidFill>
                  <a:srgbClr val="FF0000"/>
                </a:solidFill>
                <a:latin typeface="Comic Sans MS" pitchFamily="66" charset="0"/>
                <a:hlinkClick r:id="" action="ppaction://noaction"/>
              </a:rPr>
              <a:t>s</a:t>
            </a:r>
            <a:endParaRPr kumimoji="0" lang="en-US" sz="2400" b="1" i="0" u="sng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Network’s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04800" y="1371600"/>
            <a:ext cx="8763000" cy="129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7-4.	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the max-flow min-cut theorem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			Pd sebarang network, nilai maximum flow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			= kapasitas minimum cut pd network tsb.</a:t>
            </a:r>
            <a:endParaRPr kumimoji="0" lang="en-US" sz="2200" b="1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2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3124200"/>
            <a:ext cx="8610600" cy="144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 di atas merupakan salah satu fundamentalis dlm graph theory, &amp; diaplikasikan pd algoritma pencarian maximum flow pd suatu network menggunakan </a:t>
            </a:r>
            <a:r>
              <a:rPr kumimoji="0" lang="en-US" sz="2200" b="1" u="sng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metode labelling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 </a:t>
            </a:r>
          </a:p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2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228600" y="4876800"/>
            <a:ext cx="8610600" cy="144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Aplikasi </a:t>
            </a:r>
            <a:r>
              <a:rPr kumimoji="0" lang="en-US" sz="2200" b="1" u="sng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metode labelling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 memerlukan sebuah definisi baru mengenai keberadaan </a:t>
            </a:r>
            <a:r>
              <a:rPr lang="en-US" sz="2200" b="1" i="1">
                <a:solidFill>
                  <a:schemeClr val="tx2"/>
                </a:solidFill>
                <a:latin typeface="Comic Sans MS" pitchFamily="66" charset="0"/>
              </a:rPr>
              <a:t>tree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 pd network, yaitu </a:t>
            </a:r>
            <a:r>
              <a:rPr lang="en-US" sz="2200" b="1" u="sng">
                <a:solidFill>
                  <a:schemeClr val="tx2"/>
                </a:solidFill>
                <a:latin typeface="Comic Sans MS" pitchFamily="66" charset="0"/>
              </a:rPr>
              <a:t>f-unsaturated tree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. Sebuah tree T dimana utk setiap vertex di T, akan terdpt path (x,v) yg bersifat </a:t>
            </a:r>
            <a:r>
              <a:rPr lang="en-US" sz="2200" b="1" i="1">
                <a:solidFill>
                  <a:schemeClr val="tx2"/>
                </a:solidFill>
                <a:latin typeface="Comic Sans MS" pitchFamily="66" charset="0"/>
              </a:rPr>
              <a:t>f-unsaturated path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kumimoji="0" lang="en-US" sz="2200" b="1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2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3" name="Action Button: Back or Previous 12">
            <a:hlinkClick r:id="" action="ppaction://hlinkshowjump?jump=firstslide" highlightClick="1"/>
          </p:cNvPr>
          <p:cNvSpPr/>
          <p:nvPr/>
        </p:nvSpPr>
        <p:spPr>
          <a:xfrm>
            <a:off x="8458200" y="53340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096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TUGAS MINGGUAN</a:t>
            </a:r>
            <a:endParaRPr lang="en-US" sz="3200" b="1" cap="none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143000"/>
            <a:ext cx="8534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latin typeface="Comic Sans MS" pitchFamily="66" charset="0"/>
              </a:rPr>
              <a:t>Terdpt produk</a:t>
            </a:r>
            <a:r>
              <a:rPr lang="en-US" sz="2000" b="1" baseline="30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 yg diproduksi oleh 2 pabrik x</a:t>
            </a:r>
            <a:r>
              <a:rPr lang="en-US" sz="2000" b="1" baseline="-25000"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&amp; x</a:t>
            </a:r>
            <a:r>
              <a:rPr lang="en-US" sz="2000" b="1" baseline="-25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. produk</a:t>
            </a:r>
            <a:r>
              <a:rPr lang="en-US" sz="2000" b="1" baseline="30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 tsb hrs didistribusikan pd 3 distributor y</a:t>
            </a:r>
            <a:r>
              <a:rPr lang="en-US" sz="2000" b="1" baseline="-25000"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, y</a:t>
            </a:r>
            <a:r>
              <a:rPr lang="en-US" sz="2000" b="1" baseline="-25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, y</a:t>
            </a:r>
            <a:r>
              <a:rPr lang="en-US" sz="2000" b="1" baseline="-25000">
                <a:latin typeface="Comic Sans MS" pitchFamily="66" charset="0"/>
              </a:rPr>
              <a:t>3</a:t>
            </a:r>
            <a:r>
              <a:rPr lang="en-US" sz="2000" b="1">
                <a:latin typeface="Comic Sans MS" pitchFamily="66" charset="0"/>
              </a:rPr>
              <a:t>.</a:t>
            </a:r>
          </a:p>
          <a:p>
            <a:pPr algn="ctr"/>
            <a:r>
              <a:rPr lang="en-US" sz="2000" b="1">
                <a:latin typeface="Comic Sans MS" pitchFamily="66" charset="0"/>
              </a:rPr>
              <a:t>Gunakan </a:t>
            </a:r>
            <a:r>
              <a:rPr lang="en-US" sz="2000" b="1" u="sng">
                <a:latin typeface="Comic Sans MS" pitchFamily="66" charset="0"/>
              </a:rPr>
              <a:t>metode labelling</a:t>
            </a:r>
            <a:r>
              <a:rPr lang="en-US" sz="2000" b="1">
                <a:latin typeface="Comic Sans MS" pitchFamily="66" charset="0"/>
              </a:rPr>
              <a:t> atau sering disebut </a:t>
            </a:r>
            <a:r>
              <a:rPr lang="en-US" sz="2000" b="1" u="sng">
                <a:latin typeface="Comic Sans MS" pitchFamily="66" charset="0"/>
              </a:rPr>
              <a:t>algoritma Ford &amp; Fulkerson</a:t>
            </a:r>
            <a:r>
              <a:rPr lang="en-US" sz="2000" b="1">
                <a:latin typeface="Comic Sans MS" pitchFamily="66" charset="0"/>
              </a:rPr>
              <a:t> utk menentukan jumlah produk maksimum yg dpt dikirimkan dr pabrik ke distributor.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971800"/>
            <a:ext cx="5124450" cy="352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Network’s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76200" y="1219200"/>
            <a:ext cx="8915400" cy="3048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Network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dpt</a:t>
            </a:r>
            <a:r>
              <a:rPr kumimoji="0" lang="en-US" sz="22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digunakan utk menggambarkan aliran transportasi komoditas</a:t>
            </a:r>
            <a:r>
              <a:rPr kumimoji="0" lang="en-US" sz="2200" b="1" i="0" u="none" strike="noStrike" kern="1200" cap="none" spc="0" normalizeH="0" baseline="30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22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pd sebuah sistem.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 </a:t>
            </a:r>
            <a:r>
              <a:rPr kumimoji="0" lang="en-US" sz="22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network flow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dpt direpresentasikan sebagai sebuah digraph dimana</a:t>
            </a:r>
            <a:r>
              <a:rPr kumimoji="0" lang="en-US" sz="22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himpunan vertex-nya terbagi menjadi 3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subset</a:t>
            </a:r>
            <a:r>
              <a:rPr kumimoji="0" lang="en-US" sz="22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source</a:t>
            </a:r>
            <a:r>
              <a:rPr kumimoji="0" lang="en-US" sz="22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(X), </a:t>
            </a:r>
            <a:r>
              <a:rPr kumimoji="0" lang="en-US" sz="2200" b="1" i="1" strike="noStrike" kern="1200" cap="none" spc="0" normalizeH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sink</a:t>
            </a:r>
            <a:r>
              <a:rPr kumimoji="0" lang="en-US" sz="2200" b="1" i="0" u="none" strike="noStrike" kern="1200" cap="none" spc="0" normalizeH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(Y) dan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intermediate vertex </a:t>
            </a:r>
            <a:r>
              <a:rPr kumimoji="0" lang="en-US" sz="22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</a:t>
            </a:r>
            <a:r>
              <a:rPr kumimoji="0" lang="en-US" sz="22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2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 baseline="0">
                <a:solidFill>
                  <a:schemeClr val="tx2"/>
                </a:solidFill>
                <a:latin typeface="Comic Sans MS" pitchFamily="66" charset="0"/>
              </a:rPr>
              <a:t>Dan setiap arc a pd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 digraph tsb berasosiasi dg sebuah </a:t>
            </a:r>
            <a:r>
              <a:rPr lang="en-US" sz="2200" b="1" u="sng">
                <a:solidFill>
                  <a:schemeClr val="tx2"/>
                </a:solidFill>
                <a:latin typeface="Comic Sans MS" pitchFamily="66" charset="0"/>
              </a:rPr>
              <a:t>kapasitas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 c(a).</a:t>
            </a: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191000"/>
            <a:ext cx="4343400" cy="2359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Network’s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04800" y="1447800"/>
            <a:ext cx="8686800" cy="2286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 </a:t>
            </a: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flow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dlm network akan berasosiasi dg himpunan nilai yg terdpt pd arc scr kolektif,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f(a). Dimana fungsi tsb menunjukkan seberapa besar kapasitas (pd setiap arc) digunakan. Dan 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capacity constraint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akan menentukan keterhubungan f(a) &amp; c(a):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			0 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 f(a)  c(a)	utk semua a  A</a:t>
            </a:r>
            <a:endParaRPr kumimoji="0" lang="en-US" sz="2200" b="1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2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4267200"/>
            <a:ext cx="8686800" cy="1676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Pd sebarang intermediate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vertex v</a:t>
            </a:r>
            <a:r>
              <a:rPr kumimoji="0" lang="en-US" sz="2200" b="1" u="none" strike="noStrike" kern="1200" cap="none" spc="0" normalizeH="0" baseline="30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flow into f</a:t>
            </a:r>
            <a:r>
              <a:rPr kumimoji="0" lang="en-US" sz="2200" b="1" u="none" strike="noStrike" kern="1200" cap="none" spc="0" normalizeH="0" baseline="30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-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(v</a:t>
            </a:r>
            <a:r>
              <a:rPr kumimoji="0" lang="en-US" sz="2200" b="1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 harus sama dg flow out f</a:t>
            </a:r>
            <a:r>
              <a:rPr kumimoji="0" lang="en-US" sz="2200" b="1" u="none" strike="noStrike" kern="1200" cap="none" spc="0" normalizeH="0" baseline="30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+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(v</a:t>
            </a:r>
            <a:r>
              <a:rPr kumimoji="0" lang="en-US" sz="2200" b="1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), dan ini disebut 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conservation condition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			 f</a:t>
            </a:r>
            <a:r>
              <a:rPr lang="en-US" sz="2200" b="1" baseline="30000">
                <a:solidFill>
                  <a:schemeClr val="tx2"/>
                </a:solidFill>
                <a:latin typeface="Comic Sans MS" pitchFamily="66" charset="0"/>
              </a:rPr>
              <a:t>-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(v</a:t>
            </a:r>
            <a:r>
              <a:rPr lang="en-US" sz="2200" b="1" baseline="-25000">
                <a:solidFill>
                  <a:schemeClr val="tx2"/>
                </a:solidFill>
                <a:latin typeface="Comic Sans MS" pitchFamily="66" charset="0"/>
              </a:rPr>
              <a:t>i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) = f</a:t>
            </a:r>
            <a:r>
              <a:rPr lang="en-US" sz="2200" b="1" baseline="30000">
                <a:solidFill>
                  <a:schemeClr val="tx2"/>
                </a:solidFill>
                <a:latin typeface="Comic Sans MS" pitchFamily="66" charset="0"/>
              </a:rPr>
              <a:t>+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(v</a:t>
            </a:r>
            <a:r>
              <a:rPr lang="en-US" sz="2200" b="1" baseline="-25000">
                <a:solidFill>
                  <a:schemeClr val="tx2"/>
                </a:solidFill>
                <a:latin typeface="Comic Sans MS" pitchFamily="66" charset="0"/>
              </a:rPr>
              <a:t>i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)		utk semua v 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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 V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2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Network’s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28600" y="1143000"/>
            <a:ext cx="8763000" cy="1143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Misal S adalah sebuah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subset vertex pd digraph G, maka akan terdpt variabel 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val f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yg menampung nilai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resultant flow out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pd S: 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f</a:t>
            </a:r>
            <a:r>
              <a:rPr lang="en-US" sz="2200" b="1" baseline="30000">
                <a:solidFill>
                  <a:schemeClr val="tx2"/>
                </a:solidFill>
                <a:latin typeface="Comic Sans MS" pitchFamily="66" charset="0"/>
              </a:rPr>
              <a:t>+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(S) – f</a:t>
            </a:r>
            <a:r>
              <a:rPr lang="en-US" sz="2200" b="1" baseline="30000">
                <a:solidFill>
                  <a:schemeClr val="tx2"/>
                </a:solidFill>
                <a:latin typeface="Comic Sans MS" pitchFamily="66" charset="0"/>
              </a:rPr>
              <a:t>-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(S). Dan </a:t>
            </a:r>
            <a:r>
              <a:rPr lang="en-US" sz="2200" b="1" i="1">
                <a:solidFill>
                  <a:schemeClr val="tx2"/>
                </a:solidFill>
                <a:latin typeface="Comic Sans MS" pitchFamily="66" charset="0"/>
              </a:rPr>
              <a:t>resultant flow in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 pd S: f</a:t>
            </a:r>
            <a:r>
              <a:rPr lang="en-US" sz="2200" b="1" baseline="30000">
                <a:solidFill>
                  <a:schemeClr val="tx2"/>
                </a:solidFill>
                <a:latin typeface="Comic Sans MS" pitchFamily="66" charset="0"/>
              </a:rPr>
              <a:t>-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(S) - f</a:t>
            </a:r>
            <a:r>
              <a:rPr lang="en-US" sz="2200" b="1" baseline="30000">
                <a:solidFill>
                  <a:schemeClr val="tx2"/>
                </a:solidFill>
                <a:latin typeface="Comic Sans MS" pitchFamily="66" charset="0"/>
              </a:rPr>
              <a:t>+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(S).	</a:t>
            </a:r>
            <a:endParaRPr kumimoji="0" lang="en-US" sz="2200" b="1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2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28600" y="2438400"/>
            <a:ext cx="8686800" cy="1524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Jk </a:t>
            </a: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conservation condition </a:t>
            </a: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mensyaratkan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bhw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resultant flow 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pd sebarang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intermediate vertex 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hrs 0, mk dpt disimpulkan bhw pd sebarang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flow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di G,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resultant flow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out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dr X hrs sm dg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resultant flow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pd Y. </a:t>
            </a:r>
            <a:endParaRPr lang="en-US" sz="2200" b="1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2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038600"/>
            <a:ext cx="476817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248400" y="5029200"/>
            <a:ext cx="1600200" cy="457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Val f = 6</a:t>
            </a:r>
            <a:endParaRPr kumimoji="0" lang="en-US" sz="2200" b="1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2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Network’s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28600" y="1219200"/>
            <a:ext cx="8763000" cy="2362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Mencari </a:t>
            </a: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maximum flow </a:t>
            </a: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menjadi isu penting di dlm jaringan transportasi. Dan permasalahan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ini umumnya diinisialisasi dg menyederhanakan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network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graph spt berikut:</a:t>
            </a:r>
          </a:p>
          <a:p>
            <a:pPr marL="457200" lvl="0" indent="-457200">
              <a:spcBef>
                <a:spcPct val="20000"/>
              </a:spcBef>
              <a:buClr>
                <a:schemeClr val="accent1"/>
              </a:buClr>
              <a:buSzPct val="70000"/>
              <a:buAutoNum type="arabicPeriod"/>
              <a:defRPr/>
            </a:pP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Buat 2 vertex baru x &amp; y;</a:t>
            </a:r>
          </a:p>
          <a:p>
            <a:pPr marL="457200" lvl="0" indent="-457200">
              <a:spcBef>
                <a:spcPct val="20000"/>
              </a:spcBef>
              <a:buClr>
                <a:schemeClr val="accent1"/>
              </a:buClr>
              <a:buSzPct val="70000"/>
              <a:buAutoNum type="arabicPeriod"/>
              <a:defRPr/>
            </a:pP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Hubungkan x dg X dan y dg Y melalui arcs berkapasitas 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;</a:t>
            </a:r>
          </a:p>
          <a:p>
            <a:pPr marL="457200" lvl="0" indent="-457200">
              <a:spcBef>
                <a:spcPct val="20000"/>
              </a:spcBef>
              <a:buClr>
                <a:schemeClr val="accent1"/>
              </a:buClr>
              <a:buSzPct val="70000"/>
              <a:buAutoNum type="arabicPeriod"/>
              <a:defRPr/>
            </a:pP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Perlakukan x sbg source &amp; y sbg sink baru;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2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886200"/>
            <a:ext cx="675261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Network’s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04800" y="1219200"/>
            <a:ext cx="87630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Jk N adalah sebuah </a:t>
            </a: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network</a:t>
            </a: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dg sebuah source &amp; sink, maka </a:t>
            </a: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cut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dr N adalah himpunan arc (S,S’) dimana x 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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 &amp; y 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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S’.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Sedangkan kapasitas pd </a:t>
            </a:r>
            <a:r>
              <a:rPr lang="en-US" sz="2200" b="1" i="1">
                <a:solidFill>
                  <a:schemeClr val="tx2"/>
                </a:solidFill>
                <a:latin typeface="Comic Sans MS" pitchFamily="66" charset="0"/>
              </a:rPr>
              <a:t>cut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 k dihitung sbb: 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cap(k) =  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  c(a)</a:t>
            </a:r>
            <a:endParaRPr kumimoji="0" lang="en-US" sz="2200" b="1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2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3800" y="2209800"/>
            <a:ext cx="685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 </a:t>
            </a:r>
            <a:r>
              <a:rPr lang="en-US" sz="1400" b="1">
                <a:latin typeface="Comic Sans MS" pitchFamily="66" charset="0"/>
                <a:sym typeface="Symbol"/>
              </a:rPr>
              <a:t> k</a:t>
            </a:r>
            <a:endParaRPr lang="en-US" sz="1400" b="1"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696235"/>
            <a:ext cx="6172200" cy="236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04800" y="5257800"/>
            <a:ext cx="87630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 7-2.	Pd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sebarang flow f &amp; sebarang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cut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k 				berlaku: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				val f 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 cap k</a:t>
            </a:r>
            <a:endParaRPr kumimoji="0" lang="en-US" sz="2200" b="1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2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Network’s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04800" y="1219200"/>
            <a:ext cx="8763000" cy="1905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Untuk menghitung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nilai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maximum flow 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pd sebuah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network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digunakan 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 max-flow min-cut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(P). Misal f adalah sebuah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flow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pd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netwrok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N &amp; utk setiap path P yg mungkin dibuat pd N, dihitung: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			(P) =  min  (a)</a:t>
            </a:r>
            <a:endParaRPr kumimoji="0" lang="en-US" sz="2200" b="1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2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2895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a </a:t>
            </a:r>
            <a:r>
              <a:rPr lang="en-US" sz="14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sym typeface="Symbol"/>
              </a:rPr>
              <a:t> A(P)</a:t>
            </a:r>
            <a:endParaRPr lang="en-US" sz="1400" b="1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04800" y="3352800"/>
            <a:ext cx="86106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Dimana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(P) =    c(a) – f(a)	  jk a adalah </a:t>
            </a:r>
            <a:r>
              <a:rPr lang="en-US" sz="2200" b="1" i="1">
                <a:solidFill>
                  <a:schemeClr val="tx2"/>
                </a:solidFill>
                <a:latin typeface="Comic Sans MS" pitchFamily="66" charset="0"/>
                <a:sym typeface="Symbol"/>
              </a:rPr>
              <a:t>forward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 arc pd P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		      f(a)	  jk a adalah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reverse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arc pd P</a:t>
            </a:r>
            <a:endParaRPr kumimoji="0" lang="en-US" sz="2200" b="1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2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2209800" y="3810000"/>
            <a:ext cx="228600" cy="762000"/>
          </a:xfrm>
          <a:prstGeom prst="leftBrac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81000" y="4953000"/>
            <a:ext cx="8610600" cy="1524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 path P dikatakan </a:t>
            </a:r>
            <a:r>
              <a:rPr kumimoji="0" lang="en-US" sz="2200" b="1" u="sng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f-saturated</a:t>
            </a: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jk 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(P) = 0. &amp; P dikatakan </a:t>
            </a:r>
            <a:r>
              <a:rPr lang="en-US" sz="2200" b="1" u="sng">
                <a:solidFill>
                  <a:schemeClr val="tx2"/>
                </a:solidFill>
                <a:latin typeface="Comic Sans MS" pitchFamily="66" charset="0"/>
                <a:sym typeface="Symbol"/>
              </a:rPr>
              <a:t>f-unsaturated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 jk (P) &gt; 0. Dg kata lain, </a:t>
            </a:r>
            <a:r>
              <a:rPr lang="en-US" sz="2200" b="1" i="1">
                <a:solidFill>
                  <a:schemeClr val="tx2"/>
                </a:solidFill>
                <a:latin typeface="Comic Sans MS" pitchFamily="66" charset="0"/>
                <a:sym typeface="Symbol"/>
              </a:rPr>
              <a:t>f-unsaturated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 menunjukkan bhw path tsb sedang tidak menggunakan seluruh kapasitas </a:t>
            </a:r>
            <a:r>
              <a:rPr lang="en-US" sz="2200" b="1" i="1">
                <a:solidFill>
                  <a:schemeClr val="tx2"/>
                </a:solidFill>
                <a:latin typeface="Comic Sans MS" pitchFamily="66" charset="0"/>
                <a:sym typeface="Symbol"/>
              </a:rPr>
              <a:t>network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 yg ada.</a:t>
            </a:r>
            <a:endParaRPr kumimoji="0" lang="en-US" sz="2200" b="1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2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Network’s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04800" y="1219200"/>
            <a:ext cx="8763000" cy="1905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 path disebut </a:t>
            </a:r>
            <a:r>
              <a:rPr kumimoji="0" lang="en-US" sz="2200" b="1" u="sng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f-incrementing path</a:t>
            </a: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jk bersifat </a:t>
            </a: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f-unsaturated</a:t>
            </a: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&amp; berawal dr </a:t>
            </a: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source</a:t>
            </a: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x serta berakhir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pd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sink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y.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2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04800" y="2209800"/>
            <a:ext cx="8610600" cy="2819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Keberadaan </a:t>
            </a: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f-incrementing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path 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sangat penting krn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flow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tsb menyatakan bhw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flow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yg ada belum maksimal. Shg masih dpt dibuat sebuah </a:t>
            </a:r>
            <a:r>
              <a:rPr kumimoji="0" lang="en-US" sz="2200" b="1" u="sng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additional flow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f’ (atau 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revised flow based on P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 yg didefinisikan sbb: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    f(a) + 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(P)     jk a adalah forward arc di P</a:t>
            </a:r>
            <a:endParaRPr kumimoji="0" lang="en-US" sz="2200" b="1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>
                <a:solidFill>
                  <a:schemeClr val="tx2"/>
                </a:solidFill>
                <a:latin typeface="Comic Sans MS" pitchFamily="66" charset="0"/>
              </a:rPr>
              <a:t>	f’(a) =	    f(a) - </a:t>
            </a:r>
            <a:r>
              <a:rPr lang="en-US" sz="22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(P)     jk a adalah reverse arc di P</a:t>
            </a:r>
            <a:endParaRPr kumimoji="0" lang="en-US" sz="2200" b="1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 i="0" baseline="0">
                <a:solidFill>
                  <a:schemeClr val="tx2"/>
                </a:solidFill>
                <a:latin typeface="Comic Sans MS" pitchFamily="66" charset="0"/>
              </a:rPr>
              <a:t>		    f(a)	</a:t>
            </a:r>
            <a:r>
              <a:rPr lang="en-US" sz="2200" b="1" i="0">
                <a:solidFill>
                  <a:schemeClr val="tx2"/>
                </a:solidFill>
                <a:latin typeface="Comic Sans MS" pitchFamily="66" charset="0"/>
              </a:rPr>
              <a:t>     </a:t>
            </a:r>
            <a:r>
              <a:rPr lang="en-US" sz="2200" b="1" i="0" baseline="0">
                <a:solidFill>
                  <a:schemeClr val="tx2"/>
                </a:solidFill>
                <a:latin typeface="Comic Sans MS" pitchFamily="66" charset="0"/>
              </a:rPr>
              <a:t>selain itu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2209800" y="3810000"/>
            <a:ext cx="228600" cy="1066800"/>
          </a:xfrm>
          <a:prstGeom prst="leftBrac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5334000"/>
            <a:ext cx="8610600" cy="1143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 7-3.	Sebuah flow f adalah </a:t>
            </a: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maximum flow </a:t>
            </a: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jk &amp; 			hanya jk network N tidak memiliki </a:t>
            </a: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f-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 i="1">
                <a:solidFill>
                  <a:schemeClr val="tx2"/>
                </a:solidFill>
                <a:latin typeface="Comic Sans MS" pitchFamily="66" charset="0"/>
              </a:rPr>
              <a:t>			</a:t>
            </a: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incrementing path</a:t>
            </a:r>
            <a:r>
              <a:rPr kumimoji="0" lang="en-US" sz="22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endParaRPr kumimoji="0" lang="en-US" sz="2200" b="1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2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Network’s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114800" y="1447800"/>
            <a:ext cx="4800600" cy="2057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Dr path X-v</a:t>
            </a:r>
            <a:r>
              <a:rPr kumimoji="0" lang="en-US" sz="2000" b="1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20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-v</a:t>
            </a:r>
            <a:r>
              <a:rPr kumimoji="0" lang="en-US" sz="2000" b="1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20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-v</a:t>
            </a:r>
            <a:r>
              <a:rPr kumimoji="0" lang="en-US" sz="2000" b="1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3</a:t>
            </a:r>
            <a:r>
              <a:rPr kumimoji="0" lang="en-US" sz="20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-Y yg dipilih, hanya</a:t>
            </a:r>
            <a:r>
              <a:rPr kumimoji="0" lang="en-US" sz="20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segmen (x,v</a:t>
            </a:r>
            <a:r>
              <a:rPr kumimoji="0" lang="en-US" sz="2000" b="1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20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 &amp; (v</a:t>
            </a:r>
            <a:r>
              <a:rPr kumimoji="0" lang="en-US" sz="2000" b="1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3</a:t>
            </a:r>
            <a:r>
              <a:rPr kumimoji="0" lang="en-US" sz="20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,y) yg searah. &amp; path tsb adl f-incrementing path (bukan max. flow)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Jd nilai minimal ada di segmen (v</a:t>
            </a:r>
            <a:r>
              <a:rPr kumimoji="0" lang="en-US" sz="2000" b="1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20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,v</a:t>
            </a:r>
            <a:r>
              <a:rPr kumimoji="0" lang="en-US" sz="2000" b="1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20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), shg 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(P) = 2.</a:t>
            </a:r>
            <a:r>
              <a:rPr kumimoji="0" lang="en-US" sz="20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0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3505200" cy="280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1766" y="3733800"/>
            <a:ext cx="362263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152400" y="4800600"/>
            <a:ext cx="4572000" cy="838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algn="r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Revised flow</a:t>
            </a:r>
            <a:r>
              <a:rPr kumimoji="0" lang="en-US" sz="22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dr gambar di atas tampak spt gambar di samping:</a:t>
            </a:r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200" b="1" i="0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</TotalTime>
  <Words>952</Words>
  <Application>Microsoft Office PowerPoint</Application>
  <PresentationFormat>On-screen Show (4:3)</PresentationFormat>
  <Paragraphs>79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ArabBruD</vt:lpstr>
      <vt:lpstr>Arial Rounded MT Bold</vt:lpstr>
      <vt:lpstr>Calibri</vt:lpstr>
      <vt:lpstr>Comic Sans MS</vt:lpstr>
      <vt:lpstr>Franklin Gothic Book</vt:lpstr>
      <vt:lpstr>Franklin Gothic Medium</vt:lpstr>
      <vt:lpstr>Wingdings 2</vt:lpstr>
      <vt:lpstr>Trek</vt:lpstr>
      <vt:lpstr>TEORI GRAPH: NETWORK’S  FLOW</vt:lpstr>
      <vt:lpstr>Network’s flow</vt:lpstr>
      <vt:lpstr>Network’s flow</vt:lpstr>
      <vt:lpstr>Network’s flow</vt:lpstr>
      <vt:lpstr>Network’s flow</vt:lpstr>
      <vt:lpstr>Network’s flow</vt:lpstr>
      <vt:lpstr>Network’s flow</vt:lpstr>
      <vt:lpstr>Network’s flow</vt:lpstr>
      <vt:lpstr>Network’s flow</vt:lpstr>
      <vt:lpstr>Network’s flow</vt:lpstr>
      <vt:lpstr>TUGAS MINGGUAN</vt:lpstr>
    </vt:vector>
  </TitlesOfParts>
  <Company>FTIf-ITS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GRAPH &amp; OTOMATA: NETWORK FLOWS</dc:title>
  <dc:creator>TC-02</dc:creator>
  <cp:lastModifiedBy>victor</cp:lastModifiedBy>
  <cp:revision>4</cp:revision>
  <dcterms:created xsi:type="dcterms:W3CDTF">2013-04-15T19:21:51Z</dcterms:created>
  <dcterms:modified xsi:type="dcterms:W3CDTF">2022-04-06T03:10:12Z</dcterms:modified>
</cp:coreProperties>
</file>