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University of Manchester RFP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Master Insight Deck – TDC v3.0 Synthesis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Executive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spcAft>
                <a:spcPts val="600"/>
              </a:spcAft>
            </a:pPr>
            <a:r>
              <a:t>This RFP is not five documents—it is one coordinated signal structure.</a:t>
            </a:r>
          </a:p>
          <a:p>
            <a:pPr>
              <a:spcAft>
                <a:spcPts val="600"/>
              </a:spcAft>
            </a:pPr>
            <a:r>
              <a:t>It forms an institutional shield built to:</a:t>
            </a:r>
          </a:p>
          <a:p>
            <a:pPr>
              <a:spcAft>
                <a:spcPts val="600"/>
              </a:spcAft>
            </a:pPr>
            <a:r>
              <a:t>- Protect identity</a:t>
            </a:r>
          </a:p>
          <a:p>
            <a:pPr>
              <a:spcAft>
                <a:spcPts val="600"/>
              </a:spcAft>
            </a:pPr>
            <a:r>
              <a:t>- Enforce rhythm</a:t>
            </a:r>
          </a:p>
          <a:p>
            <a:pPr>
              <a:spcAft>
                <a:spcPts val="600"/>
              </a:spcAft>
            </a:pPr>
            <a:r>
              <a:t>- Enable invisible transformation without political disruption</a:t>
            </a:r>
          </a:p>
          <a:p>
            <a:pPr>
              <a:spcAft>
                <a:spcPts val="600"/>
              </a:spcAft>
            </a:pPr>
            <a:r>
              <a:t>Only structurally mirrored suppliers will pass through.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Core Structural Themes (7 Axes)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spcAft>
                <a:spcPts val="600"/>
              </a:spcAft>
            </a:pPr>
            <a:r>
              <a:t>CENTER: Institutional confidence masks fragility in transition.</a:t>
            </a:r>
          </a:p>
          <a:p>
            <a:pPr>
              <a:spcAft>
                <a:spcPts val="600"/>
              </a:spcAft>
            </a:pPr>
            <a:r>
              <a:t>ABOVE: Myth of leadership (Digital 2030) used as a prestige anchor.</a:t>
            </a:r>
          </a:p>
          <a:p>
            <a:pPr>
              <a:spcAft>
                <a:spcPts val="600"/>
              </a:spcAft>
            </a:pPr>
            <a:r>
              <a:t>BELOW: Governance replaces trust; innovation must be licensed.</a:t>
            </a:r>
          </a:p>
          <a:p>
            <a:pPr>
              <a:spcAft>
                <a:spcPts val="600"/>
              </a:spcAft>
            </a:pPr>
            <a:r>
              <a:t>LEFT: Historical trauma encoded as process rigidity.</a:t>
            </a:r>
          </a:p>
          <a:p>
            <a:pPr>
              <a:spcAft>
                <a:spcPts val="600"/>
              </a:spcAft>
            </a:pPr>
            <a:r>
              <a:t>RIGHT: Change allowed only within invisible corridors.</a:t>
            </a:r>
          </a:p>
          <a:p>
            <a:pPr>
              <a:spcAft>
                <a:spcPts val="600"/>
              </a:spcAft>
            </a:pPr>
            <a:r>
              <a:t>BEHIND: Fear of loss of control, blame, disruption.</a:t>
            </a:r>
          </a:p>
          <a:p>
            <a:pPr>
              <a:spcAft>
                <a:spcPts val="600"/>
              </a:spcAft>
            </a:pPr>
            <a:r>
              <a:t>IN FRONT: This tender sets up the platform for Manchester’s next decade.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Fidelity Index – Trust Mapping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spcAft>
                <a:spcPts val="600"/>
              </a:spcAft>
            </a:pPr>
            <a:r>
              <a:t>HIGH TRUST:</a:t>
            </a:r>
          </a:p>
          <a:p>
            <a:pPr>
              <a:spcAft>
                <a:spcPts val="600"/>
              </a:spcAft>
            </a:pPr>
            <a:r>
              <a:t>- Governance alignment</a:t>
            </a:r>
          </a:p>
          <a:p>
            <a:pPr>
              <a:spcAft>
                <a:spcPts val="600"/>
              </a:spcAft>
            </a:pPr>
            <a:r>
              <a:t>- Policy compliance (GDPR, IR35)</a:t>
            </a:r>
          </a:p>
          <a:p>
            <a:pPr>
              <a:spcAft>
                <a:spcPts val="600"/>
              </a:spcAft>
            </a:pPr>
            <a:r>
              <a:t>- Narrative control</a:t>
            </a:r>
          </a:p>
          <a:p>
            <a:pPr>
              <a:spcAft>
                <a:spcPts val="600"/>
              </a:spcAft>
            </a:pPr>
            <a:r>
              <a:t>LOW/CONDITIONAL TRUST:</a:t>
            </a:r>
          </a:p>
          <a:p>
            <a:pPr>
              <a:spcAft>
                <a:spcPts val="600"/>
              </a:spcAft>
            </a:pPr>
            <a:r>
              <a:t>- Architectural innovation</a:t>
            </a:r>
          </a:p>
          <a:p>
            <a:pPr>
              <a:spcAft>
                <a:spcPts val="600"/>
              </a:spcAft>
            </a:pPr>
            <a:r>
              <a:t>- Supplier autonomy</a:t>
            </a:r>
          </a:p>
          <a:p>
            <a:pPr>
              <a:spcAft>
                <a:spcPts val="600"/>
              </a:spcAft>
            </a:pPr>
            <a:r>
              <a:t>- Open-ended delivery proposals</a:t>
            </a:r>
          </a:p>
          <a:p>
            <a:pPr>
              <a:spcAft>
                <a:spcPts val="600"/>
              </a:spcAft>
            </a:pPr>
            <a:r>
              <a:t>Interpretation: The less disruptive you appear, the more trust you receive.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Hidden Signals Across Documents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spcAft>
                <a:spcPts val="600"/>
              </a:spcAft>
            </a:pPr>
            <a:r>
              <a:t>- RFP: Acts as a reputational firewall, not a delivery brief.</a:t>
            </a:r>
          </a:p>
          <a:p>
            <a:pPr>
              <a:spcAft>
                <a:spcPts val="600"/>
              </a:spcAft>
            </a:pPr>
            <a:r>
              <a:t>- SOW: Defines obedience, not flexibility.</a:t>
            </a:r>
          </a:p>
          <a:p>
            <a:pPr>
              <a:spcAft>
                <a:spcPts val="600"/>
              </a:spcAft>
            </a:pPr>
            <a:r>
              <a:t>- Bidder Template: Enforces institutional tone and structure.</a:t>
            </a:r>
          </a:p>
          <a:p>
            <a:pPr>
              <a:spcAft>
                <a:spcPts val="600"/>
              </a:spcAft>
            </a:pPr>
            <a:r>
              <a:t>- Due Diligence: Filters for governance fit, not technical flair.</a:t>
            </a:r>
          </a:p>
          <a:p>
            <a:pPr>
              <a:spcAft>
                <a:spcPts val="600"/>
              </a:spcAft>
            </a:pPr>
            <a:r>
              <a:t>- Clarifications: Enforces tone discipline and boundary control.</a:t>
            </a:r>
          </a:p>
          <a:p>
            <a:pPr>
              <a:spcAft>
                <a:spcPts val="600"/>
              </a:spcAft>
            </a:pPr>
            <a:r>
              <a:t>These documents perform institutional memory more than vendor engagement.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Integrated Truth Field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spcAft>
                <a:spcPts val="600"/>
              </a:spcAft>
            </a:pPr>
            <a:r>
              <a:t>This RFP does not ask for change. It asks for:</a:t>
            </a:r>
          </a:p>
          <a:p>
            <a:pPr>
              <a:spcAft>
                <a:spcPts val="600"/>
              </a:spcAft>
            </a:pPr>
            <a:r>
              <a:t>- Riskless execution</a:t>
            </a:r>
          </a:p>
          <a:p>
            <a:pPr>
              <a:spcAft>
                <a:spcPts val="600"/>
              </a:spcAft>
            </a:pPr>
            <a:r>
              <a:t>- Obedience to governance</a:t>
            </a:r>
          </a:p>
          <a:p>
            <a:pPr>
              <a:spcAft>
                <a:spcPts val="600"/>
              </a:spcAft>
            </a:pPr>
            <a:r>
              <a:t>- Structural invisibility</a:t>
            </a:r>
          </a:p>
          <a:p>
            <a:pPr>
              <a:spcAft>
                <a:spcPts val="600"/>
              </a:spcAft>
            </a:pPr>
            <a:r>
              <a:t>The ideal supplier:</a:t>
            </a:r>
          </a:p>
          <a:p>
            <a:pPr>
              <a:spcAft>
                <a:spcPts val="600"/>
              </a:spcAft>
            </a:pPr>
            <a:r>
              <a:t>- Mirrors internal tone and rhythm</a:t>
            </a:r>
          </a:p>
          <a:p>
            <a:pPr>
              <a:spcAft>
                <a:spcPts val="600"/>
              </a:spcAft>
            </a:pPr>
            <a:r>
              <a:t>- Evolves systems without disturbing politics</a:t>
            </a:r>
          </a:p>
          <a:p>
            <a:pPr>
              <a:spcAft>
                <a:spcPts val="600"/>
              </a:spcAft>
            </a:pPr>
            <a:r>
              <a:t>- Is audit-safe and reputation-neutral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Winning Identity – The Structural Mirror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spcAft>
                <a:spcPts val="600"/>
              </a:spcAft>
            </a:pPr>
            <a:r>
              <a:t>Qolcom’s strategic persona should reflect:</a:t>
            </a:r>
          </a:p>
          <a:p>
            <a:pPr>
              <a:spcAft>
                <a:spcPts val="600"/>
              </a:spcAft>
            </a:pPr>
            <a:r>
              <a:t>Identity: The Structural Mirror</a:t>
            </a:r>
          </a:p>
          <a:p>
            <a:pPr>
              <a:spcAft>
                <a:spcPts val="600"/>
              </a:spcAft>
            </a:pPr>
            <a:r>
              <a:t>Role: Governance-fluent, politically invisible, delivery-assured</a:t>
            </a:r>
          </a:p>
          <a:p>
            <a:pPr>
              <a:spcAft>
                <a:spcPts val="600"/>
              </a:spcAft>
            </a:pPr>
            <a:r>
              <a:t>Traits:</a:t>
            </a:r>
          </a:p>
          <a:p>
            <a:pPr>
              <a:spcAft>
                <a:spcPts val="600"/>
              </a:spcAft>
            </a:pPr>
            <a:r>
              <a:t>- Deferential to TDA</a:t>
            </a:r>
          </a:p>
          <a:p>
            <a:pPr>
              <a:spcAft>
                <a:spcPts val="600"/>
              </a:spcAft>
            </a:pPr>
            <a:r>
              <a:t>- Rhythm matched</a:t>
            </a:r>
          </a:p>
          <a:p>
            <a:pPr>
              <a:spcAft>
                <a:spcPts val="600"/>
              </a:spcAft>
            </a:pPr>
            <a:r>
              <a:t>- Scalable without ego</a:t>
            </a:r>
          </a:p>
          <a:p>
            <a:pPr>
              <a:spcAft>
                <a:spcPts val="600"/>
              </a:spcAft>
            </a:pPr>
            <a:r>
              <a:t>Do not aim to lead — aim to reflect.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