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6B6B6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22" y="689022"/>
            <a:ext cx="10001249" cy="8839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29742" y="1344659"/>
            <a:ext cx="7390130" cy="0"/>
          </a:xfrm>
          <a:custGeom>
            <a:avLst/>
            <a:gdLst/>
            <a:ahLst/>
            <a:cxnLst/>
            <a:rect l="l" t="t" r="r" b="b"/>
            <a:pathLst>
              <a:path w="7390130" h="0">
                <a:moveTo>
                  <a:pt x="0" y="0"/>
                </a:moveTo>
                <a:lnTo>
                  <a:pt x="738960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684390" y="1028700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09" h="575310">
                <a:moveTo>
                  <a:pt x="287453" y="574911"/>
                </a:moveTo>
                <a:lnTo>
                  <a:pt x="240826" y="571149"/>
                </a:lnTo>
                <a:lnTo>
                  <a:pt x="196595" y="560256"/>
                </a:lnTo>
                <a:lnTo>
                  <a:pt x="155351" y="542826"/>
                </a:lnTo>
                <a:lnTo>
                  <a:pt x="117686" y="519449"/>
                </a:lnTo>
                <a:lnTo>
                  <a:pt x="84192" y="490717"/>
                </a:lnTo>
                <a:lnTo>
                  <a:pt x="55460" y="457223"/>
                </a:lnTo>
                <a:lnTo>
                  <a:pt x="32083" y="419558"/>
                </a:lnTo>
                <a:lnTo>
                  <a:pt x="14652" y="378313"/>
                </a:lnTo>
                <a:lnTo>
                  <a:pt x="3760" y="334082"/>
                </a:lnTo>
                <a:lnTo>
                  <a:pt x="0" y="287480"/>
                </a:lnTo>
                <a:lnTo>
                  <a:pt x="3760" y="240828"/>
                </a:lnTo>
                <a:lnTo>
                  <a:pt x="14652" y="196597"/>
                </a:lnTo>
                <a:lnTo>
                  <a:pt x="32083" y="155353"/>
                </a:lnTo>
                <a:lnTo>
                  <a:pt x="55460" y="117687"/>
                </a:lnTo>
                <a:lnTo>
                  <a:pt x="84192" y="84193"/>
                </a:lnTo>
                <a:lnTo>
                  <a:pt x="117686" y="55461"/>
                </a:lnTo>
                <a:lnTo>
                  <a:pt x="155351" y="32084"/>
                </a:lnTo>
                <a:lnTo>
                  <a:pt x="196595" y="14654"/>
                </a:lnTo>
                <a:lnTo>
                  <a:pt x="240826" y="3761"/>
                </a:lnTo>
                <a:lnTo>
                  <a:pt x="287449" y="0"/>
                </a:lnTo>
                <a:lnTo>
                  <a:pt x="334080" y="3761"/>
                </a:lnTo>
                <a:lnTo>
                  <a:pt x="378312" y="14654"/>
                </a:lnTo>
                <a:lnTo>
                  <a:pt x="419556" y="32084"/>
                </a:lnTo>
                <a:lnTo>
                  <a:pt x="457221" y="55461"/>
                </a:lnTo>
                <a:lnTo>
                  <a:pt x="490716" y="84193"/>
                </a:lnTo>
                <a:lnTo>
                  <a:pt x="519447" y="117687"/>
                </a:lnTo>
                <a:lnTo>
                  <a:pt x="542825" y="155353"/>
                </a:lnTo>
                <a:lnTo>
                  <a:pt x="560255" y="196597"/>
                </a:lnTo>
                <a:lnTo>
                  <a:pt x="571148" y="240828"/>
                </a:lnTo>
                <a:lnTo>
                  <a:pt x="574908" y="287430"/>
                </a:lnTo>
                <a:lnTo>
                  <a:pt x="571148" y="334082"/>
                </a:lnTo>
                <a:lnTo>
                  <a:pt x="560255" y="378313"/>
                </a:lnTo>
                <a:lnTo>
                  <a:pt x="542825" y="419558"/>
                </a:lnTo>
                <a:lnTo>
                  <a:pt x="519447" y="457223"/>
                </a:lnTo>
                <a:lnTo>
                  <a:pt x="490716" y="490717"/>
                </a:lnTo>
                <a:lnTo>
                  <a:pt x="457221" y="519449"/>
                </a:lnTo>
                <a:lnTo>
                  <a:pt x="419556" y="542826"/>
                </a:lnTo>
                <a:lnTo>
                  <a:pt x="378312" y="560256"/>
                </a:lnTo>
                <a:lnTo>
                  <a:pt x="334080" y="571149"/>
                </a:lnTo>
                <a:lnTo>
                  <a:pt x="287453" y="574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75351" y="4969324"/>
            <a:ext cx="7584440" cy="1131570"/>
          </a:xfrm>
          <a:custGeom>
            <a:avLst/>
            <a:gdLst/>
            <a:ahLst/>
            <a:cxnLst/>
            <a:rect l="l" t="t" r="r" b="b"/>
            <a:pathLst>
              <a:path w="7584440" h="1131570">
                <a:moveTo>
                  <a:pt x="7584445" y="1131479"/>
                </a:moveTo>
                <a:lnTo>
                  <a:pt x="0" y="1131479"/>
                </a:lnTo>
                <a:lnTo>
                  <a:pt x="0" y="0"/>
                </a:lnTo>
                <a:lnTo>
                  <a:pt x="7584445" y="0"/>
                </a:lnTo>
                <a:lnTo>
                  <a:pt x="7584445" y="11314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0639" y="720838"/>
            <a:ext cx="1174051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9873" y="1900625"/>
            <a:ext cx="13748252" cy="633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6B6B6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5351" y="2153660"/>
            <a:ext cx="7579359" cy="2456180"/>
          </a:xfrm>
          <a:prstGeom prst="rect">
            <a:avLst/>
          </a:prstGeom>
          <a:solidFill>
            <a:srgbClr val="5C5C5C"/>
          </a:solidFill>
        </p:spPr>
        <p:txBody>
          <a:bodyPr wrap="square" lIns="0" tIns="469900" rIns="0" bIns="0" rtlCol="0" vert="horz">
            <a:spAutoFit/>
          </a:bodyPr>
          <a:lstStyle/>
          <a:p>
            <a:pPr marL="548005">
              <a:lnSpc>
                <a:spcPts val="5700"/>
              </a:lnSpc>
              <a:spcBef>
                <a:spcPts val="3700"/>
              </a:spcBef>
            </a:pPr>
            <a:r>
              <a:rPr dirty="0" sz="5000" spc="-60">
                <a:solidFill>
                  <a:srgbClr val="FFFFFF"/>
                </a:solidFill>
                <a:latin typeface="Verdana"/>
                <a:cs typeface="Verdana"/>
              </a:rPr>
              <a:t>MVP:</a:t>
            </a:r>
            <a:endParaRPr sz="5000">
              <a:latin typeface="Verdana"/>
              <a:cs typeface="Verdana"/>
            </a:endParaRPr>
          </a:p>
          <a:p>
            <a:pPr marL="548005">
              <a:lnSpc>
                <a:spcPts val="5700"/>
              </a:lnSpc>
            </a:pPr>
            <a:r>
              <a:rPr dirty="0" sz="5000" spc="1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000" spc="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000" spc="-5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000" spc="-1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000" spc="1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000" spc="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000" spc="3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0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000" spc="2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000" spc="-5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000" spc="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000" spc="1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000" spc="-2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000" spc="10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510" y="719485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510" y="760442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510" y="801400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510" y="8423579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4250" y="4972214"/>
            <a:ext cx="6997700" cy="448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715"/>
              </a:lnSpc>
              <a:spcBef>
                <a:spcPts val="100"/>
              </a:spcBef>
              <a:tabLst>
                <a:tab pos="356870" algn="l"/>
                <a:tab pos="758825" algn="l"/>
                <a:tab pos="1162050" algn="l"/>
                <a:tab pos="1437005" algn="l"/>
                <a:tab pos="1778635" algn="l"/>
                <a:tab pos="2053589" algn="l"/>
                <a:tab pos="2406015" algn="l"/>
                <a:tab pos="2807970" algn="l"/>
                <a:tab pos="3239770" algn="l"/>
                <a:tab pos="3673475" algn="l"/>
                <a:tab pos="4366260" algn="l"/>
              </a:tabLst>
            </a:pPr>
            <a:r>
              <a:rPr dirty="0" sz="2400" spc="-55">
                <a:latin typeface="Verdana"/>
                <a:cs typeface="Verdana"/>
              </a:rPr>
              <a:t>F	</a:t>
            </a:r>
            <a:r>
              <a:rPr dirty="0" sz="2400" spc="30">
                <a:latin typeface="Verdana"/>
                <a:cs typeface="Verdana"/>
              </a:rPr>
              <a:t>A	</a:t>
            </a:r>
            <a:r>
              <a:rPr dirty="0" sz="2400" spc="10">
                <a:latin typeface="Verdana"/>
                <a:cs typeface="Verdana"/>
              </a:rPr>
              <a:t>C	</a:t>
            </a:r>
            <a:r>
              <a:rPr dirty="0" sz="2400" spc="-335">
                <a:latin typeface="Verdana"/>
                <a:cs typeface="Verdana"/>
              </a:rPr>
              <a:t>I	</a:t>
            </a:r>
            <a:r>
              <a:rPr dirty="0" sz="2400" spc="-135">
                <a:latin typeface="Verdana"/>
                <a:cs typeface="Verdana"/>
              </a:rPr>
              <a:t>L	</a:t>
            </a:r>
            <a:r>
              <a:rPr dirty="0" sz="2400" spc="-335">
                <a:latin typeface="Verdana"/>
                <a:cs typeface="Verdana"/>
              </a:rPr>
              <a:t>I	</a:t>
            </a:r>
            <a:r>
              <a:rPr dirty="0" sz="2400" spc="-190">
                <a:latin typeface="Verdana"/>
                <a:cs typeface="Verdana"/>
              </a:rPr>
              <a:t>T	</a:t>
            </a:r>
            <a:r>
              <a:rPr dirty="0" sz="2400" spc="30">
                <a:latin typeface="Verdana"/>
                <a:cs typeface="Verdana"/>
              </a:rPr>
              <a:t>A	</a:t>
            </a:r>
            <a:r>
              <a:rPr dirty="0" sz="2400" spc="114">
                <a:latin typeface="Verdana"/>
                <a:cs typeface="Verdana"/>
              </a:rPr>
              <a:t>N	</a:t>
            </a:r>
            <a:r>
              <a:rPr dirty="0" sz="2400" spc="75">
                <a:latin typeface="Verdana"/>
                <a:cs typeface="Verdana"/>
              </a:rPr>
              <a:t>D	</a:t>
            </a:r>
            <a:r>
              <a:rPr dirty="0" sz="2400" spc="65">
                <a:latin typeface="Verdana"/>
                <a:cs typeface="Verdana"/>
              </a:rPr>
              <a:t>O	</a:t>
            </a:r>
            <a:r>
              <a:rPr dirty="0" sz="2400" spc="3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R="5080">
              <a:lnSpc>
                <a:spcPts val="2550"/>
              </a:lnSpc>
              <a:spcBef>
                <a:spcPts val="195"/>
              </a:spcBef>
              <a:tabLst>
                <a:tab pos="391160" algn="l"/>
                <a:tab pos="431800" algn="l"/>
                <a:tab pos="800100" algn="l"/>
                <a:tab pos="1087755" algn="l"/>
                <a:tab pos="1237615" algn="l"/>
                <a:tab pos="1511935" algn="l"/>
                <a:tab pos="1671320" algn="l"/>
                <a:tab pos="1943735" algn="l"/>
                <a:tab pos="2095500" algn="l"/>
                <a:tab pos="2218690" algn="l"/>
                <a:tab pos="2498725" algn="l"/>
                <a:tab pos="2576195" algn="l"/>
                <a:tab pos="2900680" algn="l"/>
                <a:tab pos="2962275" algn="l"/>
                <a:tab pos="3333750" algn="l"/>
                <a:tab pos="3592829" algn="l"/>
                <a:tab pos="3994785" algn="l"/>
                <a:tab pos="4398010" algn="l"/>
                <a:tab pos="4799330" algn="l"/>
                <a:tab pos="5233035" algn="l"/>
                <a:tab pos="5619750" algn="l"/>
                <a:tab pos="6093460" algn="l"/>
                <a:tab pos="6368415" algn="l"/>
                <a:tab pos="6771640" algn="l"/>
              </a:tabLst>
            </a:pPr>
            <a:r>
              <a:rPr dirty="0" sz="2400" spc="145">
                <a:latin typeface="Verdana"/>
                <a:cs typeface="Verdana"/>
              </a:rPr>
              <a:t>P</a:t>
            </a:r>
            <a:r>
              <a:rPr dirty="0" sz="2400" spc="145">
                <a:latin typeface="Verdana"/>
                <a:cs typeface="Verdana"/>
              </a:rPr>
              <a:t>	</a:t>
            </a:r>
            <a:r>
              <a:rPr dirty="0" sz="2400" spc="60">
                <a:latin typeface="Verdana"/>
                <a:cs typeface="Verdana"/>
              </a:rPr>
              <a:t>R</a:t>
            </a:r>
            <a:r>
              <a:rPr dirty="0" sz="2400" spc="60">
                <a:latin typeface="Verdana"/>
                <a:cs typeface="Verdana"/>
              </a:rPr>
              <a:t>	</a:t>
            </a:r>
            <a:r>
              <a:rPr dirty="0" sz="2400" spc="65">
                <a:latin typeface="Verdana"/>
                <a:cs typeface="Verdana"/>
              </a:rPr>
              <a:t>O</a:t>
            </a:r>
            <a:r>
              <a:rPr dirty="0" sz="2400" spc="65">
                <a:latin typeface="Verdana"/>
                <a:cs typeface="Verdana"/>
              </a:rPr>
              <a:t>		</a:t>
            </a:r>
            <a:r>
              <a:rPr dirty="0" sz="2400" spc="75">
                <a:latin typeface="Verdana"/>
                <a:cs typeface="Verdana"/>
              </a:rPr>
              <a:t>D</a:t>
            </a:r>
            <a:r>
              <a:rPr dirty="0" sz="2400" spc="75">
                <a:latin typeface="Verdana"/>
                <a:cs typeface="Verdana"/>
              </a:rPr>
              <a:t>		</a:t>
            </a:r>
            <a:r>
              <a:rPr dirty="0" sz="2400" spc="90">
                <a:latin typeface="Verdana"/>
                <a:cs typeface="Verdana"/>
              </a:rPr>
              <a:t>U</a:t>
            </a:r>
            <a:r>
              <a:rPr dirty="0" sz="2400" spc="90">
                <a:latin typeface="Verdana"/>
                <a:cs typeface="Verdana"/>
              </a:rPr>
              <a:t>		</a:t>
            </a:r>
            <a:r>
              <a:rPr dirty="0" sz="2400" spc="10">
                <a:latin typeface="Verdana"/>
                <a:cs typeface="Verdana"/>
              </a:rPr>
              <a:t>Ç</a:t>
            </a:r>
            <a:r>
              <a:rPr dirty="0" sz="2400" spc="10">
                <a:latin typeface="Verdana"/>
                <a:cs typeface="Verdana"/>
              </a:rPr>
              <a:t>	</a:t>
            </a:r>
            <a:r>
              <a:rPr dirty="0" sz="2400" spc="30">
                <a:latin typeface="Verdana"/>
                <a:cs typeface="Verdana"/>
              </a:rPr>
              <a:t>Ã</a:t>
            </a:r>
            <a:r>
              <a:rPr dirty="0" sz="2400" spc="30">
                <a:latin typeface="Verdana"/>
                <a:cs typeface="Verdana"/>
              </a:rPr>
              <a:t>	</a:t>
            </a:r>
            <a:r>
              <a:rPr dirty="0" sz="2400" spc="65">
                <a:latin typeface="Verdana"/>
                <a:cs typeface="Verdana"/>
              </a:rPr>
              <a:t>O</a:t>
            </a:r>
            <a:r>
              <a:rPr dirty="0" sz="2400" spc="65">
                <a:latin typeface="Verdana"/>
                <a:cs typeface="Verdana"/>
              </a:rPr>
              <a:t>		</a:t>
            </a:r>
            <a:r>
              <a:rPr dirty="0" sz="2400" spc="30">
                <a:latin typeface="Verdana"/>
                <a:cs typeface="Verdana"/>
              </a:rPr>
              <a:t>A</a:t>
            </a:r>
            <a:r>
              <a:rPr dirty="0" sz="2400" spc="30">
                <a:latin typeface="Verdana"/>
                <a:cs typeface="Verdana"/>
              </a:rPr>
              <a:t>	</a:t>
            </a:r>
            <a:r>
              <a:rPr dirty="0" sz="2400" spc="10">
                <a:latin typeface="Verdana"/>
                <a:cs typeface="Verdana"/>
              </a:rPr>
              <a:t>C</a:t>
            </a:r>
            <a:r>
              <a:rPr dirty="0" sz="2400" spc="10">
                <a:latin typeface="Verdana"/>
                <a:cs typeface="Verdana"/>
              </a:rPr>
              <a:t>	</a:t>
            </a:r>
            <a:r>
              <a:rPr dirty="0" sz="2400" spc="30">
                <a:latin typeface="Verdana"/>
                <a:cs typeface="Verdana"/>
              </a:rPr>
              <a:t>A</a:t>
            </a:r>
            <a:r>
              <a:rPr dirty="0" sz="2400" spc="30">
                <a:latin typeface="Verdana"/>
                <a:cs typeface="Verdana"/>
              </a:rPr>
              <a:t>	</a:t>
            </a:r>
            <a:r>
              <a:rPr dirty="0" sz="2400" spc="75">
                <a:latin typeface="Verdana"/>
                <a:cs typeface="Verdana"/>
              </a:rPr>
              <a:t>D</a:t>
            </a:r>
            <a:r>
              <a:rPr dirty="0" sz="2400" spc="75">
                <a:latin typeface="Verdana"/>
                <a:cs typeface="Verdana"/>
              </a:rPr>
              <a:t>	</a:t>
            </a:r>
            <a:r>
              <a:rPr dirty="0" sz="2400" spc="35">
                <a:latin typeface="Verdana"/>
                <a:cs typeface="Verdana"/>
              </a:rPr>
              <a:t>Ê</a:t>
            </a:r>
            <a:r>
              <a:rPr dirty="0" sz="2400" spc="35">
                <a:latin typeface="Verdana"/>
                <a:cs typeface="Verdana"/>
              </a:rPr>
              <a:t>	</a:t>
            </a:r>
            <a:r>
              <a:rPr dirty="0" sz="2400" spc="220">
                <a:latin typeface="Verdana"/>
                <a:cs typeface="Verdana"/>
              </a:rPr>
              <a:t>M</a:t>
            </a:r>
            <a:r>
              <a:rPr dirty="0" sz="2400" spc="220">
                <a:latin typeface="Verdana"/>
                <a:cs typeface="Verdana"/>
              </a:rPr>
              <a:t>	</a:t>
            </a:r>
            <a:r>
              <a:rPr dirty="0" sz="2400" spc="-335">
                <a:latin typeface="Verdana"/>
                <a:cs typeface="Verdana"/>
              </a:rPr>
              <a:t>I</a:t>
            </a:r>
            <a:r>
              <a:rPr dirty="0" sz="2400" spc="-335">
                <a:latin typeface="Verdana"/>
                <a:cs typeface="Verdana"/>
              </a:rPr>
              <a:t>	</a:t>
            </a:r>
            <a:r>
              <a:rPr dirty="0" sz="2400" spc="10">
                <a:latin typeface="Verdana"/>
                <a:cs typeface="Verdana"/>
              </a:rPr>
              <a:t>C</a:t>
            </a:r>
            <a:r>
              <a:rPr dirty="0" sz="2400" spc="10">
                <a:latin typeface="Verdana"/>
                <a:cs typeface="Verdana"/>
              </a:rPr>
              <a:t>	</a:t>
            </a:r>
            <a:r>
              <a:rPr dirty="0" sz="2400" spc="20">
                <a:latin typeface="Verdana"/>
                <a:cs typeface="Verdana"/>
              </a:rPr>
              <a:t>A  </a:t>
            </a:r>
            <a:r>
              <a:rPr dirty="0" sz="2400" spc="114">
                <a:latin typeface="Verdana"/>
                <a:cs typeface="Verdana"/>
              </a:rPr>
              <a:t>N		</a:t>
            </a:r>
            <a:r>
              <a:rPr dirty="0" sz="2400" spc="30">
                <a:latin typeface="Verdana"/>
                <a:cs typeface="Verdana"/>
              </a:rPr>
              <a:t>A		</a:t>
            </a:r>
            <a:r>
              <a:rPr dirty="0" sz="2400" spc="90">
                <a:latin typeface="Verdana"/>
                <a:cs typeface="Verdana"/>
              </a:rPr>
              <a:t>U	</a:t>
            </a:r>
            <a:r>
              <a:rPr dirty="0" sz="2400" spc="114">
                <a:latin typeface="Verdana"/>
                <a:cs typeface="Verdana"/>
              </a:rPr>
              <a:t>N	</a:t>
            </a:r>
            <a:r>
              <a:rPr dirty="0" sz="2400" spc="-335">
                <a:latin typeface="Verdana"/>
                <a:cs typeface="Verdana"/>
              </a:rPr>
              <a:t>I		</a:t>
            </a:r>
            <a:r>
              <a:rPr dirty="0" sz="2400" spc="-55">
                <a:latin typeface="Verdana"/>
                <a:cs typeface="Verdana"/>
              </a:rPr>
              <a:t>F		</a:t>
            </a:r>
            <a:r>
              <a:rPr dirty="0" sz="2400" spc="35">
                <a:latin typeface="Verdana"/>
                <a:cs typeface="Verdana"/>
              </a:rPr>
              <a:t>E		</a:t>
            </a:r>
            <a:r>
              <a:rPr dirty="0" sz="2400" spc="-204">
                <a:latin typeface="Verdana"/>
                <a:cs typeface="Verdana"/>
              </a:rPr>
              <a:t>S	</a:t>
            </a:r>
            <a:r>
              <a:rPr dirty="0" sz="2400" spc="65"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Verdana"/>
              <a:cs typeface="Verdana"/>
            </a:endParaRPr>
          </a:p>
          <a:p>
            <a:pPr marL="1651000">
              <a:lnSpc>
                <a:spcPct val="100000"/>
              </a:lnSpc>
              <a:spcBef>
                <a:spcPts val="5"/>
              </a:spcBef>
            </a:pPr>
            <a:r>
              <a:rPr dirty="0" sz="2350" spc="-40">
                <a:solidFill>
                  <a:srgbClr val="6B6B6B"/>
                </a:solidFill>
                <a:latin typeface="Verdana"/>
                <a:cs typeface="Verdana"/>
              </a:rPr>
              <a:t>Alunos:</a:t>
            </a:r>
            <a:endParaRPr sz="2350">
              <a:latin typeface="Verdana"/>
              <a:cs typeface="Verdana"/>
            </a:endParaRPr>
          </a:p>
          <a:p>
            <a:pPr marL="2159635" marR="171450">
              <a:lnSpc>
                <a:spcPts val="3220"/>
              </a:lnSpc>
              <a:spcBef>
                <a:spcPts val="175"/>
              </a:spcBef>
            </a:pPr>
            <a:r>
              <a:rPr dirty="0" sz="2350">
                <a:solidFill>
                  <a:srgbClr val="6B6B6B"/>
                </a:solidFill>
                <a:latin typeface="Verdana"/>
                <a:cs typeface="Verdana"/>
              </a:rPr>
              <a:t>Charles </a:t>
            </a:r>
            <a:r>
              <a:rPr dirty="0" sz="2350" spc="45">
                <a:solidFill>
                  <a:srgbClr val="6B6B6B"/>
                </a:solidFill>
                <a:latin typeface="Verdana"/>
                <a:cs typeface="Verdana"/>
              </a:rPr>
              <a:t>Daflon </a:t>
            </a:r>
            <a:r>
              <a:rPr dirty="0" sz="2350" spc="30">
                <a:solidFill>
                  <a:srgbClr val="6B6B6B"/>
                </a:solidFill>
                <a:latin typeface="Verdana"/>
                <a:cs typeface="Verdana"/>
              </a:rPr>
              <a:t>dos </a:t>
            </a:r>
            <a:r>
              <a:rPr dirty="0" sz="2350" spc="-5">
                <a:solidFill>
                  <a:srgbClr val="6B6B6B"/>
                </a:solidFill>
                <a:latin typeface="Verdana"/>
                <a:cs typeface="Verdana"/>
              </a:rPr>
              <a:t>Anjos </a:t>
            </a:r>
            <a:r>
              <a:rPr dirty="0" sz="235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90">
                <a:solidFill>
                  <a:srgbClr val="6B6B6B"/>
                </a:solidFill>
                <a:latin typeface="Verdana"/>
                <a:cs typeface="Verdana"/>
              </a:rPr>
              <a:t>Rúben </a:t>
            </a:r>
            <a:r>
              <a:rPr dirty="0" sz="2350" spc="60">
                <a:solidFill>
                  <a:srgbClr val="6B6B6B"/>
                </a:solidFill>
                <a:latin typeface="Verdana"/>
                <a:cs typeface="Verdana"/>
              </a:rPr>
              <a:t>Marcel </a:t>
            </a:r>
            <a:r>
              <a:rPr dirty="0" sz="2350" spc="-25">
                <a:solidFill>
                  <a:srgbClr val="6B6B6B"/>
                </a:solidFill>
                <a:latin typeface="Verdana"/>
                <a:cs typeface="Verdana"/>
              </a:rPr>
              <a:t>Alves </a:t>
            </a:r>
            <a:r>
              <a:rPr dirty="0" sz="2350" spc="-30">
                <a:solidFill>
                  <a:srgbClr val="6B6B6B"/>
                </a:solidFill>
                <a:latin typeface="Verdana"/>
                <a:cs typeface="Verdana"/>
              </a:rPr>
              <a:t>Teixeira </a:t>
            </a:r>
            <a:r>
              <a:rPr dirty="0" sz="2350" spc="-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40">
                <a:solidFill>
                  <a:srgbClr val="6B6B6B"/>
                </a:solidFill>
                <a:latin typeface="Verdana"/>
                <a:cs typeface="Verdana"/>
              </a:rPr>
              <a:t>Marcos</a:t>
            </a:r>
            <a:r>
              <a:rPr dirty="0" sz="2350" spc="-18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70">
                <a:solidFill>
                  <a:srgbClr val="6B6B6B"/>
                </a:solidFill>
                <a:latin typeface="Verdana"/>
                <a:cs typeface="Verdana"/>
              </a:rPr>
              <a:t>Paulo</a:t>
            </a:r>
            <a:r>
              <a:rPr dirty="0" sz="2350" spc="-18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6B6B6B"/>
                </a:solidFill>
                <a:latin typeface="Verdana"/>
                <a:cs typeface="Verdana"/>
              </a:rPr>
              <a:t>Gomes</a:t>
            </a:r>
            <a:r>
              <a:rPr dirty="0" sz="2350" spc="-18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40">
                <a:solidFill>
                  <a:srgbClr val="6B6B6B"/>
                </a:solidFill>
                <a:latin typeface="Verdana"/>
                <a:cs typeface="Verdana"/>
              </a:rPr>
              <a:t>Pagayme </a:t>
            </a:r>
            <a:r>
              <a:rPr dirty="0" sz="2350" spc="-8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60">
                <a:solidFill>
                  <a:srgbClr val="6B6B6B"/>
                </a:solidFill>
                <a:latin typeface="Verdana"/>
                <a:cs typeface="Verdana"/>
              </a:rPr>
              <a:t>Jonathan</a:t>
            </a:r>
            <a:r>
              <a:rPr dirty="0" sz="2350" spc="-17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6B6B6B"/>
                </a:solidFill>
                <a:latin typeface="Verdana"/>
                <a:cs typeface="Verdana"/>
              </a:rPr>
              <a:t>Silverio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Verdana"/>
              <a:cs typeface="Verdana"/>
            </a:endParaRPr>
          </a:p>
          <a:p>
            <a:pPr marL="1651000">
              <a:lnSpc>
                <a:spcPct val="100000"/>
              </a:lnSpc>
            </a:pPr>
            <a:r>
              <a:rPr dirty="0" sz="2350" spc="-20">
                <a:solidFill>
                  <a:srgbClr val="6B6B6B"/>
                </a:solidFill>
                <a:latin typeface="Verdana"/>
                <a:cs typeface="Verdana"/>
              </a:rPr>
              <a:t>Orientador:</a:t>
            </a:r>
            <a:r>
              <a:rPr dirty="0" sz="2350" spc="-17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25">
                <a:solidFill>
                  <a:srgbClr val="6B6B6B"/>
                </a:solidFill>
                <a:latin typeface="Verdana"/>
                <a:cs typeface="Verdana"/>
              </a:rPr>
              <a:t>Francisco</a:t>
            </a:r>
            <a:r>
              <a:rPr dirty="0" sz="2350" spc="-17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350" spc="65">
                <a:solidFill>
                  <a:srgbClr val="6B6B6B"/>
                </a:solidFill>
                <a:latin typeface="Verdana"/>
                <a:cs typeface="Verdana"/>
              </a:rPr>
              <a:t>Andrade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6764" cy="8915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E</a:t>
            </a:r>
            <a:r>
              <a:rPr dirty="0" spc="-605"/>
              <a:t>S</a:t>
            </a:r>
            <a:r>
              <a:rPr dirty="0" spc="-280"/>
              <a:t>C</a:t>
            </a:r>
            <a:r>
              <a:rPr dirty="0" spc="-150"/>
              <a:t>O</a:t>
            </a:r>
            <a:r>
              <a:rPr dirty="0" spc="105"/>
              <a:t>P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125"/>
              <a:t>E</a:t>
            </a:r>
            <a:r>
              <a:rPr dirty="0" spc="-985"/>
              <a:t> </a:t>
            </a:r>
            <a:r>
              <a:rPr dirty="0" spc="-125"/>
              <a:t>R</a:t>
            </a:r>
            <a:r>
              <a:rPr dirty="0" spc="-145"/>
              <a:t>E</a:t>
            </a:r>
            <a:r>
              <a:rPr dirty="0" spc="-105"/>
              <a:t>Q</a:t>
            </a:r>
            <a:r>
              <a:rPr dirty="0" spc="-125"/>
              <a:t>U</a:t>
            </a:r>
            <a:r>
              <a:rPr dirty="0" spc="-915"/>
              <a:t>I</a:t>
            </a:r>
            <a:r>
              <a:rPr dirty="0" spc="-605"/>
              <a:t>S</a:t>
            </a:r>
            <a:r>
              <a:rPr dirty="0" spc="-915"/>
              <a:t>I</a:t>
            </a:r>
            <a:r>
              <a:rPr dirty="0" spc="-475"/>
              <a:t>T</a:t>
            </a:r>
            <a:r>
              <a:rPr dirty="0" spc="-150"/>
              <a:t>O</a:t>
            </a:r>
            <a:r>
              <a:rPr dirty="0" spc="-335"/>
              <a:t>S</a:t>
            </a:r>
            <a:r>
              <a:rPr dirty="0" spc="-985"/>
              <a:t> </a:t>
            </a:r>
            <a:r>
              <a:rPr dirty="0" spc="-250"/>
              <a:t>D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105"/>
              <a:t>P</a:t>
            </a:r>
            <a:r>
              <a:rPr dirty="0" spc="-125"/>
              <a:t>R</a:t>
            </a:r>
            <a:r>
              <a:rPr dirty="0" spc="-150"/>
              <a:t>O</a:t>
            </a:r>
            <a:r>
              <a:rPr dirty="0" spc="-35"/>
              <a:t>J</a:t>
            </a:r>
            <a:r>
              <a:rPr dirty="0" spc="-145"/>
              <a:t>E</a:t>
            </a:r>
            <a:r>
              <a:rPr dirty="0" spc="-475"/>
              <a:t>T</a:t>
            </a:r>
            <a:r>
              <a:rPr dirty="0" spc="120"/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3551" y="3188322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3551" y="410272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3551" y="5017122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3551" y="638872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3551" y="7760322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3551" y="8674721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92251" y="1523987"/>
            <a:ext cx="12843510" cy="825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1310">
              <a:lnSpc>
                <a:spcPct val="142900"/>
              </a:lnSpc>
              <a:spcBef>
                <a:spcPts val="95"/>
              </a:spcBef>
            </a:pP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requisitos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deste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7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foram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priorizados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atender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6B6B6B"/>
                </a:solidFill>
                <a:latin typeface="Verdana"/>
                <a:cs typeface="Verdana"/>
              </a:rPr>
              <a:t>as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necessidades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mais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urgentes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garantir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que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solução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proposta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seja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funcional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 </a:t>
            </a:r>
            <a:r>
              <a:rPr dirty="0" sz="2100" spc="40">
                <a:solidFill>
                  <a:srgbClr val="6B6B6B"/>
                </a:solidFill>
                <a:latin typeface="Verdana"/>
                <a:cs typeface="Verdana"/>
              </a:rPr>
              <a:t>eficaz.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100" spc="15">
                <a:solidFill>
                  <a:srgbClr val="6B6B6B"/>
                </a:solidFill>
                <a:latin typeface="Verdana"/>
                <a:cs typeface="Verdana"/>
              </a:rPr>
              <a:t>seguir,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estão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listados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requisitos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mais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importantes: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1080"/>
              </a:spcBef>
            </a:pP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Funcionalidade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Busca: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deve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permitir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busca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eficiente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por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1080"/>
              </a:spcBef>
            </a:pP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acadêmicas,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60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filtros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facilitar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0">
                <a:solidFill>
                  <a:srgbClr val="6B6B6B"/>
                </a:solidFill>
                <a:latin typeface="Verdana"/>
                <a:cs typeface="Verdana"/>
              </a:rPr>
              <a:t>ao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5">
                <a:solidFill>
                  <a:srgbClr val="6B6B6B"/>
                </a:solidFill>
                <a:latin typeface="Verdana"/>
                <a:cs typeface="Verdana"/>
              </a:rPr>
              <a:t>conteúdo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desejado.</a:t>
            </a:r>
            <a:endParaRPr sz="2100">
              <a:latin typeface="Verdana"/>
              <a:cs typeface="Verdana"/>
            </a:endParaRPr>
          </a:p>
          <a:p>
            <a:pPr marL="465455" marR="40005">
              <a:lnSpc>
                <a:spcPts val="3600"/>
              </a:lnSpc>
              <a:spcBef>
                <a:spcPts val="300"/>
              </a:spcBef>
            </a:pP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Cadastro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Publicações: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6B6B6B"/>
                </a:solidFill>
                <a:latin typeface="Verdana"/>
                <a:cs typeface="Verdana"/>
              </a:rPr>
              <a:t>equipe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administrativa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deve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ser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capaz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100" spc="-7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cadastrar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5">
                <a:solidFill>
                  <a:srgbClr val="6B6B6B"/>
                </a:solidFill>
                <a:latin typeface="Verdana"/>
                <a:cs typeface="Verdana"/>
              </a:rPr>
              <a:t>novas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gerenciar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5">
                <a:solidFill>
                  <a:srgbClr val="6B6B6B"/>
                </a:solidFill>
                <a:latin typeface="Verdana"/>
                <a:cs typeface="Verdana"/>
              </a:rPr>
              <a:t>conteúdo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forma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intuitiva.</a:t>
            </a:r>
            <a:endParaRPr sz="2100">
              <a:latin typeface="Verdana"/>
              <a:cs typeface="Verdana"/>
            </a:endParaRPr>
          </a:p>
          <a:p>
            <a:pPr marL="465455" marR="924560">
              <a:lnSpc>
                <a:spcPts val="3600"/>
              </a:lnSpc>
            </a:pP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Design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30">
                <a:solidFill>
                  <a:srgbClr val="6B6B6B"/>
                </a:solidFill>
                <a:latin typeface="Verdana"/>
                <a:cs typeface="Verdana"/>
              </a:rPr>
              <a:t>Responsivo: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precisa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ser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acessível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funcional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em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diferentes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dispositivos,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55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computadores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dispositivos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móveis,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garantindo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boa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780"/>
              </a:spcBef>
            </a:pP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experiência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5">
                <a:solidFill>
                  <a:srgbClr val="6B6B6B"/>
                </a:solidFill>
                <a:latin typeface="Verdana"/>
                <a:cs typeface="Verdana"/>
              </a:rPr>
              <a:t>usuário.</a:t>
            </a:r>
            <a:endParaRPr sz="2100">
              <a:latin typeface="Verdana"/>
              <a:cs typeface="Verdana"/>
            </a:endParaRPr>
          </a:p>
          <a:p>
            <a:pPr marL="465455" marR="5080">
              <a:lnSpc>
                <a:spcPts val="3600"/>
              </a:lnSpc>
              <a:spcBef>
                <a:spcPts val="300"/>
              </a:spcBef>
            </a:pP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Segurança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Privacidade: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sistema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deve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garantir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proteção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dos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dados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dos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usuários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 </a:t>
            </a:r>
            <a:r>
              <a:rPr dirty="0" sz="2100" spc="-7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das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publicações,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utilizando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medidas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segurança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adequadas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salvaguardar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6B6B6B"/>
                </a:solidFill>
                <a:latin typeface="Verdana"/>
                <a:cs typeface="Verdana"/>
              </a:rPr>
              <a:t>as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780"/>
              </a:spcBef>
            </a:pP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informações.</a:t>
            </a:r>
            <a:endParaRPr sz="2100">
              <a:latin typeface="Verdana"/>
              <a:cs typeface="Verdana"/>
            </a:endParaRPr>
          </a:p>
          <a:p>
            <a:pPr marL="465455" marR="1005205">
              <a:lnSpc>
                <a:spcPts val="3600"/>
              </a:lnSpc>
              <a:spcBef>
                <a:spcPts val="300"/>
              </a:spcBef>
            </a:pP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Desempenho: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deve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ser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capaz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atender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grande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número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usuários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simultaneamente,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oferecendo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5">
                <a:solidFill>
                  <a:srgbClr val="6B6B6B"/>
                </a:solidFill>
                <a:latin typeface="Verdana"/>
                <a:cs typeface="Verdana"/>
              </a:rPr>
              <a:t>desempenho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elevado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rápido.</a:t>
            </a:r>
            <a:endParaRPr sz="2100">
              <a:latin typeface="Verdana"/>
              <a:cs typeface="Verdana"/>
            </a:endParaRPr>
          </a:p>
          <a:p>
            <a:pPr marL="465455" marR="286385">
              <a:lnSpc>
                <a:spcPts val="3600"/>
              </a:lnSpc>
            </a:pP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Interface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Intuitiva: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design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interface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deve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ser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simples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fácil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35">
                <a:solidFill>
                  <a:srgbClr val="6B6B6B"/>
                </a:solidFill>
                <a:latin typeface="Verdana"/>
                <a:cs typeface="Verdana"/>
              </a:rPr>
              <a:t>usar,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6B6B6B"/>
                </a:solidFill>
                <a:latin typeface="Verdana"/>
                <a:cs typeface="Verdana"/>
              </a:rPr>
              <a:t>permitindo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tanto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alunos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quanto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administradores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interajam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60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sem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780"/>
              </a:spcBef>
            </a:pP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dificuldades.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81812" y="544316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 h="0">
                <a:moveTo>
                  <a:pt x="0" y="0"/>
                </a:moveTo>
                <a:lnTo>
                  <a:pt x="41900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590877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7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103531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8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720" y="0"/>
            <a:ext cx="14601824" cy="1028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020" y="1209406"/>
            <a:ext cx="53879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20">
                <a:latin typeface="Tahoma"/>
                <a:cs typeface="Tahoma"/>
              </a:rPr>
              <a:t>C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0">
                <a:latin typeface="Tahoma"/>
                <a:cs typeface="Tahoma"/>
              </a:rPr>
              <a:t>O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670">
                <a:latin typeface="Tahoma"/>
                <a:cs typeface="Tahoma"/>
              </a:rPr>
              <a:t>N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20">
                <a:latin typeface="Tahoma"/>
                <a:cs typeface="Tahoma"/>
              </a:rPr>
              <a:t>C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195">
                <a:latin typeface="Tahoma"/>
                <a:cs typeface="Tahoma"/>
              </a:rPr>
              <a:t>L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5">
                <a:latin typeface="Tahoma"/>
                <a:cs typeface="Tahoma"/>
              </a:rPr>
              <a:t>U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350">
                <a:latin typeface="Tahoma"/>
                <a:cs typeface="Tahoma"/>
              </a:rPr>
              <a:t>S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745">
                <a:latin typeface="Tahoma"/>
                <a:cs typeface="Tahoma"/>
              </a:rPr>
              <a:t>Ã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0">
                <a:latin typeface="Tahoma"/>
                <a:cs typeface="Tahoma"/>
              </a:rPr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010" y="2408978"/>
            <a:ext cx="15435580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4725">
              <a:lnSpc>
                <a:spcPct val="144200"/>
              </a:lnSpc>
              <a:spcBef>
                <a:spcPts val="100"/>
              </a:spcBef>
            </a:pP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conclusão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do </a:t>
            </a:r>
            <a:r>
              <a:rPr dirty="0" sz="2600" spc="215">
                <a:solidFill>
                  <a:srgbClr val="6B6B6B"/>
                </a:solidFill>
                <a:latin typeface="Verdana"/>
                <a:cs typeface="Verdana"/>
              </a:rPr>
              <a:t>MVP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Unifeso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demonstra </a:t>
            </a:r>
            <a:r>
              <a:rPr dirty="0" sz="2600" spc="190">
                <a:solidFill>
                  <a:srgbClr val="6B6B6B"/>
                </a:solidFill>
                <a:latin typeface="Verdana"/>
                <a:cs typeface="Verdana"/>
              </a:rPr>
              <a:t>como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plataforma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proposta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atende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forma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eficaz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necessidades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5">
                <a:solidFill>
                  <a:srgbClr val="6B6B6B"/>
                </a:solidFill>
                <a:latin typeface="Verdana"/>
                <a:cs typeface="Verdana"/>
              </a:rPr>
              <a:t>comunidade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acadêmica,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facilitando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acesso,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compartilhamento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publicações.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abordagem</a:t>
            </a:r>
            <a:endParaRPr sz="2600">
              <a:latin typeface="Verdana"/>
              <a:cs typeface="Verdana"/>
            </a:endParaRPr>
          </a:p>
          <a:p>
            <a:pPr marL="12700" marR="168910">
              <a:lnSpc>
                <a:spcPct val="144200"/>
              </a:lnSpc>
            </a:pP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adotada, </a:t>
            </a:r>
            <a:r>
              <a:rPr dirty="0" sz="2600" spc="195">
                <a:solidFill>
                  <a:srgbClr val="6B6B6B"/>
                </a:solidFill>
                <a:latin typeface="Verdana"/>
                <a:cs typeface="Verdana"/>
              </a:rPr>
              <a:t>com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protótipo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funcional,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permitiu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validar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as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funcionalidades </a:t>
            </a: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essenciais,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colher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feedback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valioso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dos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usuários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garantir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produto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final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seja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mais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alinhado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expectativas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público-alvo.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implementação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tecnologias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0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6B6B6B"/>
                </a:solidFill>
                <a:latin typeface="Verdana"/>
                <a:cs typeface="Verdana"/>
              </a:rPr>
              <a:t>HTML,</a:t>
            </a:r>
            <a:endParaRPr sz="2600">
              <a:latin typeface="Verdana"/>
              <a:cs typeface="Verdana"/>
            </a:endParaRPr>
          </a:p>
          <a:p>
            <a:pPr marL="12700" marR="1513205">
              <a:lnSpc>
                <a:spcPct val="144200"/>
              </a:lnSpc>
            </a:pPr>
            <a:r>
              <a:rPr dirty="0" sz="2600" spc="-35">
                <a:solidFill>
                  <a:srgbClr val="6B6B6B"/>
                </a:solidFill>
                <a:latin typeface="Verdana"/>
                <a:cs typeface="Verdana"/>
              </a:rPr>
              <a:t>CSS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6B6B6B"/>
                </a:solidFill>
                <a:latin typeface="Verdana"/>
                <a:cs typeface="Verdana"/>
              </a:rPr>
              <a:t>JavaScript,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proporciona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experiência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uso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intuitiva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eficiente,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focando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na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resolução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problemas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0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busca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ineficiente,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falta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interatividade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complexidade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cadastro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publicações.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projeto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cumpriu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seu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44200"/>
              </a:lnSpc>
            </a:pP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objetivo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criar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solução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prática,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moderna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segura,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contribuindo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melhoria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acadêmica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qualidade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informações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na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Unifeso.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41499" y="9416279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 h="0">
                <a:moveTo>
                  <a:pt x="0" y="0"/>
                </a:moveTo>
                <a:lnTo>
                  <a:pt x="41900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50563" y="9258300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157983" y="315959"/>
                </a:moveTo>
                <a:lnTo>
                  <a:pt x="108045" y="307905"/>
                </a:lnTo>
                <a:lnTo>
                  <a:pt x="64679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80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9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8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3" y="315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3219" y="9258300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157983" y="315959"/>
                </a:moveTo>
                <a:lnTo>
                  <a:pt x="108045" y="307905"/>
                </a:lnTo>
                <a:lnTo>
                  <a:pt x="64679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9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3" y="315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0773" y="0"/>
            <a:ext cx="7247226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367" y="1569763"/>
            <a:ext cx="731520" cy="6794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300" spc="320"/>
              <a:t>0</a:t>
            </a:r>
            <a:r>
              <a:rPr dirty="0" sz="4300" spc="-240"/>
              <a:t>3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3262" y="2223673"/>
            <a:ext cx="762635" cy="5813425"/>
          </a:xfrm>
          <a:prstGeom prst="rect">
            <a:avLst/>
          </a:prstGeom>
        </p:spPr>
        <p:txBody>
          <a:bodyPr wrap="square" lIns="0" tIns="32194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25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-215">
                <a:latin typeface="Verdana"/>
                <a:cs typeface="Verdana"/>
              </a:rPr>
              <a:t>4</a:t>
            </a:r>
            <a:endParaRPr sz="4300">
              <a:latin typeface="Verdana"/>
              <a:cs typeface="Verdana"/>
            </a:endParaRPr>
          </a:p>
          <a:p>
            <a:pPr marL="26670">
              <a:lnSpc>
                <a:spcPct val="100000"/>
              </a:lnSpc>
              <a:spcBef>
                <a:spcPts val="24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-105">
                <a:latin typeface="Verdana"/>
                <a:cs typeface="Verdana"/>
              </a:rPr>
              <a:t>5</a:t>
            </a:r>
            <a:endParaRPr sz="4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5">
                <a:latin typeface="Verdana"/>
                <a:cs typeface="Verdana"/>
              </a:rPr>
              <a:t>6</a:t>
            </a:r>
            <a:endParaRPr sz="4300">
              <a:latin typeface="Verdana"/>
              <a:cs typeface="Verdana"/>
            </a:endParaRPr>
          </a:p>
          <a:p>
            <a:pPr marL="52705">
              <a:lnSpc>
                <a:spcPct val="100000"/>
              </a:lnSpc>
              <a:spcBef>
                <a:spcPts val="24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-310">
                <a:latin typeface="Verdana"/>
                <a:cs typeface="Verdana"/>
              </a:rPr>
              <a:t>7</a:t>
            </a:r>
            <a:endParaRPr sz="4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5">
                <a:latin typeface="Verdana"/>
                <a:cs typeface="Verdana"/>
              </a:rPr>
              <a:t>8</a:t>
            </a:r>
            <a:endParaRPr sz="430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  <a:spcBef>
                <a:spcPts val="2435"/>
              </a:spcBef>
            </a:pPr>
            <a:r>
              <a:rPr dirty="0" sz="4300" spc="320">
                <a:latin typeface="Verdana"/>
                <a:cs typeface="Verdana"/>
              </a:rPr>
              <a:t>0</a:t>
            </a:r>
            <a:r>
              <a:rPr dirty="0" sz="4300" spc="-5">
                <a:latin typeface="Verdana"/>
                <a:cs typeface="Verdana"/>
              </a:rPr>
              <a:t>9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8552" y="1753965"/>
            <a:ext cx="289560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6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200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450" spc="1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6B6B6B"/>
                </a:solidFill>
                <a:latin typeface="Verdana"/>
                <a:cs typeface="Verdana"/>
              </a:rPr>
              <a:t>É</a:t>
            </a:r>
            <a:r>
              <a:rPr dirty="0" sz="2450" spc="1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450" spc="1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6B6B6B"/>
                </a:solidFill>
                <a:latin typeface="Verdana"/>
                <a:cs typeface="Verdana"/>
              </a:rPr>
              <a:t>MVP?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552" y="2716735"/>
            <a:ext cx="21405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30">
                <a:solidFill>
                  <a:srgbClr val="6B6B6B"/>
                </a:solidFill>
                <a:latin typeface="Verdana"/>
                <a:cs typeface="Verdana"/>
              </a:rPr>
              <a:t>NOSSO</a:t>
            </a:r>
            <a:r>
              <a:rPr dirty="0" sz="2450" spc="5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24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552" y="3679505"/>
            <a:ext cx="471170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35">
                <a:solidFill>
                  <a:srgbClr val="6B6B6B"/>
                </a:solidFill>
                <a:latin typeface="Verdana"/>
                <a:cs typeface="Verdana"/>
              </a:rPr>
              <a:t>TECNOLOGIAS</a:t>
            </a:r>
            <a:r>
              <a:rPr dirty="0" sz="2450" spc="11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6B6B6B"/>
                </a:solidFill>
                <a:latin typeface="Verdana"/>
                <a:cs typeface="Verdana"/>
              </a:rPr>
              <a:t>UTILIZADAS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552" y="4642275"/>
            <a:ext cx="355536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60">
                <a:solidFill>
                  <a:srgbClr val="6B6B6B"/>
                </a:solidFill>
                <a:latin typeface="Verdana"/>
                <a:cs typeface="Verdana"/>
              </a:rPr>
              <a:t>DORES</a:t>
            </a:r>
            <a:r>
              <a:rPr dirty="0" sz="2450" spc="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450" spc="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6B6B6B"/>
                </a:solidFill>
                <a:latin typeface="Verdana"/>
                <a:cs typeface="Verdana"/>
              </a:rPr>
              <a:t>PÚBLICO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8552" y="5605045"/>
            <a:ext cx="230568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85">
                <a:solidFill>
                  <a:srgbClr val="6B6B6B"/>
                </a:solidFill>
                <a:latin typeface="Verdana"/>
                <a:cs typeface="Verdana"/>
              </a:rPr>
              <a:t>TIPO </a:t>
            </a:r>
            <a:r>
              <a:rPr dirty="0" sz="2450" spc="14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450" spc="9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450" spc="24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8552" y="6567814"/>
            <a:ext cx="264795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55">
                <a:solidFill>
                  <a:srgbClr val="6B6B6B"/>
                </a:solidFill>
                <a:latin typeface="Verdana"/>
                <a:cs typeface="Verdana"/>
              </a:rPr>
              <a:t>PÚBLICO-ALVO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552" y="7530585"/>
            <a:ext cx="222567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85">
                <a:solidFill>
                  <a:srgbClr val="6B6B6B"/>
                </a:solidFill>
                <a:latin typeface="Verdana"/>
                <a:cs typeface="Verdana"/>
              </a:rPr>
              <a:t>CONCLUSÃO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9081" y="8999347"/>
            <a:ext cx="7390130" cy="0"/>
          </a:xfrm>
          <a:custGeom>
            <a:avLst/>
            <a:gdLst/>
            <a:ahLst/>
            <a:cxnLst/>
            <a:rect l="l" t="t" r="r" b="b"/>
            <a:pathLst>
              <a:path w="7390130" h="0">
                <a:moveTo>
                  <a:pt x="0" y="0"/>
                </a:moveTo>
                <a:lnTo>
                  <a:pt x="738960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33726" y="8683387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09" h="575309">
                <a:moveTo>
                  <a:pt x="287457" y="574911"/>
                </a:moveTo>
                <a:lnTo>
                  <a:pt x="240829" y="571149"/>
                </a:lnTo>
                <a:lnTo>
                  <a:pt x="196597" y="560257"/>
                </a:lnTo>
                <a:lnTo>
                  <a:pt x="155353" y="542826"/>
                </a:lnTo>
                <a:lnTo>
                  <a:pt x="117688" y="519449"/>
                </a:lnTo>
                <a:lnTo>
                  <a:pt x="84193" y="490718"/>
                </a:lnTo>
                <a:lnTo>
                  <a:pt x="55462" y="457223"/>
                </a:lnTo>
                <a:lnTo>
                  <a:pt x="32085" y="419558"/>
                </a:lnTo>
                <a:lnTo>
                  <a:pt x="14654" y="378314"/>
                </a:lnTo>
                <a:lnTo>
                  <a:pt x="3762" y="334083"/>
                </a:lnTo>
                <a:lnTo>
                  <a:pt x="0" y="287454"/>
                </a:lnTo>
                <a:lnTo>
                  <a:pt x="3762" y="240829"/>
                </a:lnTo>
                <a:lnTo>
                  <a:pt x="14654" y="196597"/>
                </a:lnTo>
                <a:lnTo>
                  <a:pt x="32085" y="155353"/>
                </a:lnTo>
                <a:lnTo>
                  <a:pt x="55462" y="117688"/>
                </a:lnTo>
                <a:lnTo>
                  <a:pt x="84193" y="84193"/>
                </a:lnTo>
                <a:lnTo>
                  <a:pt x="117688" y="55462"/>
                </a:lnTo>
                <a:lnTo>
                  <a:pt x="155353" y="32085"/>
                </a:lnTo>
                <a:lnTo>
                  <a:pt x="196597" y="14654"/>
                </a:lnTo>
                <a:lnTo>
                  <a:pt x="240829" y="3762"/>
                </a:lnTo>
                <a:lnTo>
                  <a:pt x="287456" y="0"/>
                </a:lnTo>
                <a:lnTo>
                  <a:pt x="334082" y="3762"/>
                </a:lnTo>
                <a:lnTo>
                  <a:pt x="378314" y="14654"/>
                </a:lnTo>
                <a:lnTo>
                  <a:pt x="419558" y="32085"/>
                </a:lnTo>
                <a:lnTo>
                  <a:pt x="457223" y="55462"/>
                </a:lnTo>
                <a:lnTo>
                  <a:pt x="490717" y="84193"/>
                </a:lnTo>
                <a:lnTo>
                  <a:pt x="519449" y="117688"/>
                </a:lnTo>
                <a:lnTo>
                  <a:pt x="542826" y="155353"/>
                </a:lnTo>
                <a:lnTo>
                  <a:pt x="560257" y="196597"/>
                </a:lnTo>
                <a:lnTo>
                  <a:pt x="571149" y="240829"/>
                </a:lnTo>
                <a:lnTo>
                  <a:pt x="574911" y="287456"/>
                </a:lnTo>
                <a:lnTo>
                  <a:pt x="571149" y="334083"/>
                </a:lnTo>
                <a:lnTo>
                  <a:pt x="560257" y="378314"/>
                </a:lnTo>
                <a:lnTo>
                  <a:pt x="542826" y="419558"/>
                </a:lnTo>
                <a:lnTo>
                  <a:pt x="519449" y="457223"/>
                </a:lnTo>
                <a:lnTo>
                  <a:pt x="490717" y="490718"/>
                </a:lnTo>
                <a:lnTo>
                  <a:pt x="457223" y="519449"/>
                </a:lnTo>
                <a:lnTo>
                  <a:pt x="419558" y="542826"/>
                </a:lnTo>
                <a:lnTo>
                  <a:pt x="378314" y="560257"/>
                </a:lnTo>
                <a:lnTo>
                  <a:pt x="334082" y="571149"/>
                </a:lnTo>
                <a:lnTo>
                  <a:pt x="287457" y="574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6320"/>
            <a:ext cx="7661759" cy="6810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24878" y="563562"/>
            <a:ext cx="72574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6155" algn="l"/>
                <a:tab pos="3169285" algn="l"/>
                <a:tab pos="4037329" algn="l"/>
                <a:tab pos="5011420" algn="l"/>
              </a:tabLst>
            </a:pPr>
            <a:r>
              <a:rPr dirty="0" spc="120"/>
              <a:t>O</a:t>
            </a:r>
            <a:r>
              <a:rPr dirty="0" spc="120"/>
              <a:t>	</a:t>
            </a:r>
            <a:r>
              <a:rPr dirty="0" spc="165"/>
              <a:t>Q</a:t>
            </a:r>
            <a:r>
              <a:rPr dirty="0" spc="-985"/>
              <a:t> </a:t>
            </a:r>
            <a:r>
              <a:rPr dirty="0" spc="145"/>
              <a:t>U</a:t>
            </a:r>
            <a:r>
              <a:rPr dirty="0" spc="-985"/>
              <a:t> </a:t>
            </a:r>
            <a:r>
              <a:rPr dirty="0" spc="125"/>
              <a:t>E</a:t>
            </a:r>
            <a:r>
              <a:rPr dirty="0"/>
              <a:t>	</a:t>
            </a:r>
            <a:r>
              <a:rPr dirty="0" spc="125"/>
              <a:t>É</a:t>
            </a:r>
            <a:r>
              <a:rPr dirty="0"/>
              <a:t>	</a:t>
            </a:r>
            <a:r>
              <a:rPr dirty="0" spc="120"/>
              <a:t>O</a:t>
            </a:r>
            <a:r>
              <a:rPr dirty="0"/>
              <a:t>	</a:t>
            </a:r>
            <a:r>
              <a:rPr dirty="0" spc="525"/>
              <a:t>M</a:t>
            </a:r>
            <a:r>
              <a:rPr dirty="0" spc="-985"/>
              <a:t> </a:t>
            </a:r>
            <a:r>
              <a:rPr dirty="0" spc="30"/>
              <a:t>V</a:t>
            </a:r>
            <a:r>
              <a:rPr dirty="0" spc="-985"/>
              <a:t> </a:t>
            </a:r>
            <a:r>
              <a:rPr dirty="0" spc="375"/>
              <a:t>P</a:t>
            </a:r>
            <a:r>
              <a:rPr dirty="0" spc="-985"/>
              <a:t> </a:t>
            </a:r>
            <a:r>
              <a:rPr dirty="0" spc="-555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4007" y="1529043"/>
            <a:ext cx="9150350" cy="745490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600" spc="21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(Minimum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Viable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Product),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ou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Produto</a:t>
            </a:r>
            <a:endParaRPr sz="2600">
              <a:latin typeface="Verdana"/>
              <a:cs typeface="Verdana"/>
            </a:endParaRPr>
          </a:p>
          <a:p>
            <a:pPr marL="12700" marR="138430">
              <a:lnSpc>
                <a:spcPct val="144200"/>
              </a:lnSpc>
            </a:pPr>
            <a:r>
              <a:rPr dirty="0" sz="2600" spc="195">
                <a:solidFill>
                  <a:srgbClr val="6B6B6B"/>
                </a:solidFill>
                <a:latin typeface="Verdana"/>
                <a:cs typeface="Verdana"/>
              </a:rPr>
              <a:t>Mínimo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Viável,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é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versão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inicial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produto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 </a:t>
            </a:r>
            <a:r>
              <a:rPr dirty="0" sz="2600" spc="170">
                <a:solidFill>
                  <a:srgbClr val="6B6B6B"/>
                </a:solidFill>
                <a:latin typeface="Verdana"/>
                <a:cs typeface="Verdana"/>
              </a:rPr>
              <a:t>contém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apenas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as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funcionalidades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essenciais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atender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necessidades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principais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dos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44200"/>
              </a:lnSpc>
            </a:pP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usuários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validar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hipóteses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mercado.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objetivo </a:t>
            </a:r>
            <a:r>
              <a:rPr dirty="0" sz="2600" spc="-89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é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lançar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rapidamente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protótipo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</a:t>
            </a:r>
            <a:r>
              <a:rPr dirty="0" sz="2600" spc="-3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para: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Testar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viabilidade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ideia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5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público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real.</a:t>
            </a:r>
            <a:endParaRPr sz="2600">
              <a:latin typeface="Verdana"/>
              <a:cs typeface="Verdana"/>
            </a:endParaRPr>
          </a:p>
          <a:p>
            <a:pPr marL="12700" marR="1536065">
              <a:lnSpc>
                <a:spcPct val="144200"/>
              </a:lnSpc>
            </a:pP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Obter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feedback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orientar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melhorias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produto.</a:t>
            </a:r>
            <a:endParaRPr sz="2600">
              <a:latin typeface="Verdana"/>
              <a:cs typeface="Verdana"/>
            </a:endParaRPr>
          </a:p>
          <a:p>
            <a:pPr marL="12700" marR="340995">
              <a:lnSpc>
                <a:spcPct val="144200"/>
              </a:lnSpc>
            </a:pP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Economizar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recursos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6B6B6B"/>
                </a:solidFill>
                <a:latin typeface="Verdana"/>
                <a:cs typeface="Verdana"/>
              </a:rPr>
              <a:t>ao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6B6B6B"/>
                </a:solidFill>
                <a:latin typeface="Verdana"/>
                <a:cs typeface="Verdana"/>
              </a:rPr>
              <a:t>evitar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desenvolvimento </a:t>
            </a:r>
            <a:r>
              <a:rPr dirty="0" sz="2600" spc="-89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funcionalidades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desnecessárias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antes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validação.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700"/>
            <a:ext cx="17259300" cy="8229600"/>
            <a:chOff x="0" y="1028700"/>
            <a:chExt cx="172593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028700"/>
              <a:ext cx="8115299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844421"/>
              <a:ext cx="12043410" cy="6468110"/>
            </a:xfrm>
            <a:custGeom>
              <a:avLst/>
              <a:gdLst/>
              <a:ahLst/>
              <a:cxnLst/>
              <a:rect l="l" t="t" r="r" b="b"/>
              <a:pathLst>
                <a:path w="12043410" h="6468109">
                  <a:moveTo>
                    <a:pt x="0" y="0"/>
                  </a:moveTo>
                  <a:lnTo>
                    <a:pt x="12043240" y="0"/>
                  </a:lnTo>
                  <a:lnTo>
                    <a:pt x="12043240" y="6467729"/>
                  </a:lnTo>
                  <a:lnTo>
                    <a:pt x="0" y="6467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9081" y="8860655"/>
              <a:ext cx="4190365" cy="0"/>
            </a:xfrm>
            <a:custGeom>
              <a:avLst/>
              <a:gdLst/>
              <a:ahLst/>
              <a:cxnLst/>
              <a:rect l="l" t="t" r="r" b="b"/>
              <a:pathLst>
                <a:path w="4190365" h="0">
                  <a:moveTo>
                    <a:pt x="0" y="0"/>
                  </a:moveTo>
                  <a:lnTo>
                    <a:pt x="419005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88139" y="8702687"/>
              <a:ext cx="828675" cy="316230"/>
            </a:xfrm>
            <a:custGeom>
              <a:avLst/>
              <a:gdLst/>
              <a:ahLst/>
              <a:cxnLst/>
              <a:rect l="l" t="t" r="r" b="b"/>
              <a:pathLst>
                <a:path w="828675" h="316229">
                  <a:moveTo>
                    <a:pt x="315963" y="157975"/>
                  </a:moveTo>
                  <a:lnTo>
                    <a:pt x="307911" y="108038"/>
                  </a:lnTo>
                  <a:lnTo>
                    <a:pt x="285483" y="64668"/>
                  </a:lnTo>
                  <a:lnTo>
                    <a:pt x="251282" y="30480"/>
                  </a:lnTo>
                  <a:lnTo>
                    <a:pt x="207911" y="8051"/>
                  </a:lnTo>
                  <a:lnTo>
                    <a:pt x="157975" y="0"/>
                  </a:lnTo>
                  <a:lnTo>
                    <a:pt x="108051" y="8051"/>
                  </a:lnTo>
                  <a:lnTo>
                    <a:pt x="64681" y="30480"/>
                  </a:lnTo>
                  <a:lnTo>
                    <a:pt x="30480" y="64668"/>
                  </a:lnTo>
                  <a:lnTo>
                    <a:pt x="8051" y="108038"/>
                  </a:lnTo>
                  <a:lnTo>
                    <a:pt x="0" y="157975"/>
                  </a:lnTo>
                  <a:lnTo>
                    <a:pt x="8051" y="207911"/>
                  </a:lnTo>
                  <a:lnTo>
                    <a:pt x="30480" y="251269"/>
                  </a:lnTo>
                  <a:lnTo>
                    <a:pt x="64681" y="285470"/>
                  </a:lnTo>
                  <a:lnTo>
                    <a:pt x="108051" y="307898"/>
                  </a:lnTo>
                  <a:lnTo>
                    <a:pt x="157988" y="315950"/>
                  </a:lnTo>
                  <a:lnTo>
                    <a:pt x="207911" y="307898"/>
                  </a:lnTo>
                  <a:lnTo>
                    <a:pt x="251282" y="285470"/>
                  </a:lnTo>
                  <a:lnTo>
                    <a:pt x="285483" y="251269"/>
                  </a:lnTo>
                  <a:lnTo>
                    <a:pt x="307911" y="207911"/>
                  </a:lnTo>
                  <a:lnTo>
                    <a:pt x="315963" y="157975"/>
                  </a:lnTo>
                  <a:close/>
                </a:path>
                <a:path w="828675" h="316229">
                  <a:moveTo>
                    <a:pt x="828611" y="157975"/>
                  </a:moveTo>
                  <a:lnTo>
                    <a:pt x="820559" y="108038"/>
                  </a:lnTo>
                  <a:lnTo>
                    <a:pt x="798131" y="64668"/>
                  </a:lnTo>
                  <a:lnTo>
                    <a:pt x="763930" y="30480"/>
                  </a:lnTo>
                  <a:lnTo>
                    <a:pt x="720572" y="8051"/>
                  </a:lnTo>
                  <a:lnTo>
                    <a:pt x="670636" y="0"/>
                  </a:lnTo>
                  <a:lnTo>
                    <a:pt x="620699" y="8051"/>
                  </a:lnTo>
                  <a:lnTo>
                    <a:pt x="577329" y="30480"/>
                  </a:lnTo>
                  <a:lnTo>
                    <a:pt x="543140" y="64668"/>
                  </a:lnTo>
                  <a:lnTo>
                    <a:pt x="520712" y="108038"/>
                  </a:lnTo>
                  <a:lnTo>
                    <a:pt x="512660" y="157975"/>
                  </a:lnTo>
                  <a:lnTo>
                    <a:pt x="520712" y="207911"/>
                  </a:lnTo>
                  <a:lnTo>
                    <a:pt x="543140" y="251269"/>
                  </a:lnTo>
                  <a:lnTo>
                    <a:pt x="577329" y="285470"/>
                  </a:lnTo>
                  <a:lnTo>
                    <a:pt x="620699" y="307898"/>
                  </a:lnTo>
                  <a:lnTo>
                    <a:pt x="670636" y="315950"/>
                  </a:lnTo>
                  <a:lnTo>
                    <a:pt x="720572" y="307898"/>
                  </a:lnTo>
                  <a:lnTo>
                    <a:pt x="763930" y="285470"/>
                  </a:lnTo>
                  <a:lnTo>
                    <a:pt x="798131" y="251269"/>
                  </a:lnTo>
                  <a:lnTo>
                    <a:pt x="820559" y="207911"/>
                  </a:lnTo>
                  <a:lnTo>
                    <a:pt x="828611" y="157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4659" y="971422"/>
            <a:ext cx="52304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4235" algn="l"/>
              </a:tabLst>
            </a:pPr>
            <a:r>
              <a:rPr dirty="0" spc="235"/>
              <a:t>N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-335"/>
              <a:t>S</a:t>
            </a:r>
            <a:r>
              <a:rPr dirty="0" spc="-985"/>
              <a:t> </a:t>
            </a:r>
            <a:r>
              <a:rPr dirty="0" spc="-335"/>
              <a:t>S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/>
              <a:t>	</a:t>
            </a:r>
            <a:r>
              <a:rPr dirty="0" spc="525"/>
              <a:t>M</a:t>
            </a:r>
            <a:r>
              <a:rPr dirty="0" spc="-985"/>
              <a:t> </a:t>
            </a:r>
            <a:r>
              <a:rPr dirty="0" spc="30"/>
              <a:t>V</a:t>
            </a:r>
            <a:r>
              <a:rPr dirty="0" spc="-985"/>
              <a:t> </a:t>
            </a:r>
            <a:r>
              <a:rPr dirty="0" spc="375"/>
              <a:t>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3658" y="2081994"/>
            <a:ext cx="10477500" cy="574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0">
              <a:lnSpc>
                <a:spcPct val="144200"/>
              </a:lnSpc>
              <a:spcBef>
                <a:spcPts val="100"/>
              </a:spcBef>
            </a:pP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Unifeso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é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desenvolvida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otimizar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acadêmicas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instituição.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foco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em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44200"/>
              </a:lnSpc>
            </a:pP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alunos,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colaboradores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equipe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administrativa,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objetivo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é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oferecer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solução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ágil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intuitiva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permita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pesquisas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eficientes,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compartilhamento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conteúdos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algn="just" marL="12700" marR="109855">
              <a:lnSpc>
                <a:spcPct val="144200"/>
              </a:lnSpc>
            </a:pP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centralizado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publicações.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plataforma </a:t>
            </a:r>
            <a:r>
              <a:rPr dirty="0" sz="2600" spc="-90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busca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atender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principais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necessidades da </a:t>
            </a:r>
            <a:r>
              <a:rPr dirty="0" sz="2600" spc="185">
                <a:solidFill>
                  <a:srgbClr val="6B6B6B"/>
                </a:solidFill>
                <a:latin typeface="Verdana"/>
                <a:cs typeface="Verdana"/>
              </a:rPr>
              <a:t>comunidade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acadêmica,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garantindo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segurança,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interatividade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endParaRPr sz="26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identidade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visual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alinhada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aos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6B6B6B"/>
                </a:solidFill>
                <a:latin typeface="Verdana"/>
                <a:cs typeface="Verdana"/>
              </a:rPr>
              <a:t>valores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Unifeso.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246" y="6849982"/>
            <a:ext cx="14849474" cy="34370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2480931"/>
            <a:ext cx="98857" cy="988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69873" y="2109180"/>
            <a:ext cx="13291185" cy="403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7725">
              <a:lnSpc>
                <a:spcPct val="144700"/>
              </a:lnSpc>
              <a:spcBef>
                <a:spcPts val="100"/>
              </a:spcBef>
            </a:pP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HTML: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Responsável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por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estruturar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5">
                <a:solidFill>
                  <a:srgbClr val="6B6B6B"/>
                </a:solidFill>
                <a:latin typeface="Verdana"/>
                <a:cs typeface="Verdana"/>
              </a:rPr>
              <a:t>conteúdo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forma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organizada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acessível.</a:t>
            </a:r>
            <a:endParaRPr sz="2600">
              <a:latin typeface="Verdana"/>
              <a:cs typeface="Verdana"/>
            </a:endParaRPr>
          </a:p>
          <a:p>
            <a:pPr marL="12700" marR="1379220">
              <a:lnSpc>
                <a:spcPct val="144700"/>
              </a:lnSpc>
            </a:pPr>
            <a:r>
              <a:rPr dirty="0" sz="2600" spc="-155">
                <a:solidFill>
                  <a:srgbClr val="6B6B6B"/>
                </a:solidFill>
                <a:latin typeface="Verdana"/>
                <a:cs typeface="Verdana"/>
              </a:rPr>
              <a:t>CSS: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Utilizado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estilizar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criar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design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6B6B6B"/>
                </a:solidFill>
                <a:latin typeface="Verdana"/>
                <a:cs typeface="Verdana"/>
              </a:rPr>
              <a:t>atraente,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refletindo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identidade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visual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Unifeso.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JavaScript: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Implementado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adicionar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interatividade,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validações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44700"/>
              </a:lnSpc>
            </a:pP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funcionalidades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dinâmicas,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proporcionando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navegação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mais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intuitiva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envolvente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usuários.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7820" y="3627682"/>
            <a:ext cx="98857" cy="98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4774433"/>
            <a:ext cx="98857" cy="988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8546" y="819022"/>
            <a:ext cx="117830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5109" algn="l"/>
              </a:tabLst>
            </a:pPr>
            <a:r>
              <a:rPr dirty="0" spc="-204"/>
              <a:t>T</a:t>
            </a:r>
            <a:r>
              <a:rPr dirty="0" spc="-985"/>
              <a:t> </a:t>
            </a:r>
            <a:r>
              <a:rPr dirty="0" spc="125"/>
              <a:t>E</a:t>
            </a:r>
            <a:r>
              <a:rPr dirty="0" spc="-985"/>
              <a:t> </a:t>
            </a:r>
            <a:r>
              <a:rPr dirty="0" spc="-10"/>
              <a:t>C</a:t>
            </a:r>
            <a:r>
              <a:rPr dirty="0" spc="-985"/>
              <a:t> </a:t>
            </a:r>
            <a:r>
              <a:rPr dirty="0" spc="235"/>
              <a:t>N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-125"/>
              <a:t>L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-145"/>
              <a:t>G</a:t>
            </a:r>
            <a:r>
              <a:rPr dirty="0" spc="-985"/>
              <a:t> </a:t>
            </a:r>
            <a:r>
              <a:rPr dirty="0" spc="-645"/>
              <a:t>I</a:t>
            </a:r>
            <a:r>
              <a:rPr dirty="0" spc="-985"/>
              <a:t> </a:t>
            </a:r>
            <a:r>
              <a:rPr dirty="0" spc="290"/>
              <a:t>A</a:t>
            </a:r>
            <a:r>
              <a:rPr dirty="0" spc="-985"/>
              <a:t> </a:t>
            </a:r>
            <a:r>
              <a:rPr dirty="0" spc="-335"/>
              <a:t>S</a:t>
            </a:r>
            <a:r>
              <a:rPr dirty="0"/>
              <a:t>	</a:t>
            </a:r>
            <a:r>
              <a:rPr dirty="0" spc="145"/>
              <a:t>U</a:t>
            </a:r>
            <a:r>
              <a:rPr dirty="0" spc="-985"/>
              <a:t> </a:t>
            </a:r>
            <a:r>
              <a:rPr dirty="0" spc="-204"/>
              <a:t>T</a:t>
            </a:r>
            <a:r>
              <a:rPr dirty="0" spc="-985"/>
              <a:t> </a:t>
            </a:r>
            <a:r>
              <a:rPr dirty="0" spc="-645"/>
              <a:t>I</a:t>
            </a:r>
            <a:r>
              <a:rPr dirty="0" spc="-985"/>
              <a:t> </a:t>
            </a:r>
            <a:r>
              <a:rPr dirty="0" spc="-125"/>
              <a:t>L</a:t>
            </a:r>
            <a:r>
              <a:rPr dirty="0" spc="-985"/>
              <a:t> </a:t>
            </a:r>
            <a:r>
              <a:rPr dirty="0" spc="-645"/>
              <a:t>I</a:t>
            </a:r>
            <a:r>
              <a:rPr dirty="0" spc="-985"/>
              <a:t> </a:t>
            </a:r>
            <a:r>
              <a:rPr dirty="0" spc="-105"/>
              <a:t>Z</a:t>
            </a:r>
            <a:r>
              <a:rPr dirty="0" spc="-985"/>
              <a:t> </a:t>
            </a:r>
            <a:r>
              <a:rPr dirty="0" spc="290"/>
              <a:t>A</a:t>
            </a:r>
            <a:r>
              <a:rPr dirty="0" spc="-985"/>
              <a:t> </a:t>
            </a:r>
            <a:r>
              <a:rPr dirty="0" spc="20"/>
              <a:t>D</a:t>
            </a:r>
            <a:r>
              <a:rPr dirty="0" spc="-985"/>
              <a:t> </a:t>
            </a:r>
            <a:r>
              <a:rPr dirty="0" spc="290"/>
              <a:t>A</a:t>
            </a:r>
            <a:r>
              <a:rPr dirty="0" spc="-985"/>
              <a:t> </a:t>
            </a:r>
            <a:r>
              <a:rPr dirty="0" spc="-335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16389672" y="0"/>
            <a:ext cx="38100" cy="3625215"/>
          </a:xfrm>
          <a:custGeom>
            <a:avLst/>
            <a:gdLst/>
            <a:ahLst/>
            <a:cxnLst/>
            <a:rect l="l" t="t" r="r" b="b"/>
            <a:pathLst>
              <a:path w="38100" h="3625215">
                <a:moveTo>
                  <a:pt x="0" y="0"/>
                </a:moveTo>
                <a:lnTo>
                  <a:pt x="38099" y="0"/>
                </a:lnTo>
                <a:lnTo>
                  <a:pt x="38099" y="3624705"/>
                </a:lnTo>
                <a:lnTo>
                  <a:pt x="0" y="36247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50648" y="37436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0" y="157979"/>
                </a:move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7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79" y="315959"/>
                </a:ln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50648" y="4256321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0" y="157979"/>
                </a:move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6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7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6764" cy="8915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8154" y="933095"/>
            <a:ext cx="87642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5975" algn="l"/>
                <a:tab pos="4978400" algn="l"/>
              </a:tabLst>
            </a:pPr>
            <a:r>
              <a:rPr dirty="0" spc="20"/>
              <a:t>D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145"/>
              <a:t>R</a:t>
            </a:r>
            <a:r>
              <a:rPr dirty="0" spc="-985"/>
              <a:t> </a:t>
            </a:r>
            <a:r>
              <a:rPr dirty="0" spc="125"/>
              <a:t>E</a:t>
            </a:r>
            <a:r>
              <a:rPr dirty="0" spc="-985"/>
              <a:t> </a:t>
            </a:r>
            <a:r>
              <a:rPr dirty="0" spc="-335"/>
              <a:t>S</a:t>
            </a:r>
            <a:r>
              <a:rPr dirty="0"/>
              <a:t>	</a:t>
            </a:r>
            <a:r>
              <a:rPr dirty="0" spc="20"/>
              <a:t>D</a:t>
            </a:r>
            <a:r>
              <a:rPr dirty="0" spc="-985"/>
              <a:t> </a:t>
            </a:r>
            <a:r>
              <a:rPr dirty="0" spc="120"/>
              <a:t>O</a:t>
            </a:r>
            <a:r>
              <a:rPr dirty="0"/>
              <a:t>	</a:t>
            </a:r>
            <a:r>
              <a:rPr dirty="0" spc="375"/>
              <a:t>P</a:t>
            </a:r>
            <a:r>
              <a:rPr dirty="0" spc="-985"/>
              <a:t> </a:t>
            </a:r>
            <a:r>
              <a:rPr dirty="0" spc="145"/>
              <a:t>Ú</a:t>
            </a:r>
            <a:r>
              <a:rPr dirty="0" spc="-985"/>
              <a:t> </a:t>
            </a:r>
            <a:r>
              <a:rPr dirty="0" spc="110"/>
              <a:t>B</a:t>
            </a:r>
            <a:r>
              <a:rPr dirty="0" spc="-985"/>
              <a:t> </a:t>
            </a:r>
            <a:r>
              <a:rPr dirty="0" spc="-125"/>
              <a:t>L</a:t>
            </a:r>
            <a:r>
              <a:rPr dirty="0" spc="-985"/>
              <a:t> </a:t>
            </a:r>
            <a:r>
              <a:rPr dirty="0" spc="-645"/>
              <a:t>I</a:t>
            </a:r>
            <a:r>
              <a:rPr dirty="0" spc="-985"/>
              <a:t> </a:t>
            </a:r>
            <a:r>
              <a:rPr dirty="0" spc="-10"/>
              <a:t>C</a:t>
            </a:r>
            <a:r>
              <a:rPr dirty="0" spc="-985"/>
              <a:t> </a:t>
            </a:r>
            <a:r>
              <a:rPr dirty="0" spc="12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0639" y="2025822"/>
            <a:ext cx="10022205" cy="688340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Unifeso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enfrenta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alguns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desafios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endParaRPr sz="2600">
              <a:latin typeface="Verdana"/>
              <a:cs typeface="Verdana"/>
            </a:endParaRPr>
          </a:p>
          <a:p>
            <a:pPr marL="12700" marR="878205">
              <a:lnSpc>
                <a:spcPct val="144200"/>
              </a:lnSpc>
            </a:pP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dificultam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dia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dia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 </a:t>
            </a:r>
            <a:r>
              <a:rPr dirty="0" sz="2600" spc="185">
                <a:solidFill>
                  <a:srgbClr val="6B6B6B"/>
                </a:solidFill>
                <a:latin typeface="Verdana"/>
                <a:cs typeface="Verdana"/>
              </a:rPr>
              <a:t>comunidade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acadêmica.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Alunos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colaboradores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encontram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problemas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localizar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forma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rápida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6B6B6B"/>
                </a:solidFill>
                <a:latin typeface="Verdana"/>
                <a:cs typeface="Verdana"/>
              </a:rPr>
              <a:t>precisa,</a:t>
            </a:r>
            <a:endParaRPr sz="2600">
              <a:latin typeface="Verdana"/>
              <a:cs typeface="Verdana"/>
            </a:endParaRPr>
          </a:p>
          <a:p>
            <a:pPr marL="12700" marR="470534">
              <a:lnSpc>
                <a:spcPct val="144200"/>
              </a:lnSpc>
            </a:pP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enquanto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equipe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administrativa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lida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5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processos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burocráticos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cadastrar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gerenciar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conteúdos.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44200"/>
              </a:lnSpc>
            </a:pPr>
            <a:r>
              <a:rPr dirty="0" sz="2600" spc="170">
                <a:solidFill>
                  <a:srgbClr val="6B6B6B"/>
                </a:solidFill>
                <a:latin typeface="Verdana"/>
                <a:cs typeface="Verdana"/>
              </a:rPr>
              <a:t>Além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disso,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falta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interatividade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design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 </a:t>
            </a:r>
            <a:r>
              <a:rPr dirty="0" sz="2600" spc="-89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reflita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identidade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acaba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afastando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endParaRPr sz="2600">
              <a:latin typeface="Verdana"/>
              <a:cs typeface="Verdana"/>
            </a:endParaRPr>
          </a:p>
          <a:p>
            <a:pPr marL="12700" marR="1052830">
              <a:lnSpc>
                <a:spcPct val="144200"/>
              </a:lnSpc>
            </a:pP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usuários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reduzindo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engajamento.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Esses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pontos </a:t>
            </a:r>
            <a:r>
              <a:rPr dirty="0" sz="2600" spc="-894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mostram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necessidade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solução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prática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moderna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facilitar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das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600" spc="-3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acadêmicas.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812" y="544316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 h="0">
                <a:moveTo>
                  <a:pt x="0" y="0"/>
                </a:moveTo>
                <a:lnTo>
                  <a:pt x="41900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90877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7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03531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8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720" y="0"/>
            <a:ext cx="14601824" cy="1557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020" y="1689843"/>
            <a:ext cx="57442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1570" algn="l"/>
                <a:tab pos="3917950" algn="l"/>
              </a:tabLst>
            </a:pPr>
            <a:r>
              <a:rPr dirty="0" spc="-30">
                <a:latin typeface="Tahoma"/>
                <a:cs typeface="Tahoma"/>
              </a:rPr>
              <a:t>T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-385">
                <a:latin typeface="Tahoma"/>
                <a:cs typeface="Tahoma"/>
              </a:rPr>
              <a:t>I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655">
                <a:latin typeface="Tahoma"/>
                <a:cs typeface="Tahoma"/>
              </a:rPr>
              <a:t>P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0">
                <a:latin typeface="Tahoma"/>
                <a:cs typeface="Tahoma"/>
              </a:rPr>
              <a:t>O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 spc="520">
                <a:latin typeface="Tahoma"/>
                <a:cs typeface="Tahoma"/>
              </a:rPr>
              <a:t>D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09">
                <a:latin typeface="Tahoma"/>
                <a:cs typeface="Tahoma"/>
              </a:rPr>
              <a:t>E</a:t>
            </a:r>
            <a:r>
              <a:rPr dirty="0">
                <a:latin typeface="Tahoma"/>
                <a:cs typeface="Tahoma"/>
              </a:rPr>
              <a:t>	</a:t>
            </a:r>
            <a:r>
              <a:rPr dirty="0" spc="915">
                <a:latin typeface="Tahoma"/>
                <a:cs typeface="Tahoma"/>
              </a:rPr>
              <a:t>M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00">
                <a:latin typeface="Tahoma"/>
                <a:cs typeface="Tahoma"/>
              </a:rPr>
              <a:t>V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655">
                <a:latin typeface="Tahoma"/>
                <a:cs typeface="Tahoma"/>
              </a:rPr>
              <a:t>P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6460" y="6340142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6460" y="748314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6460" y="8626143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88010" y="2545369"/>
            <a:ext cx="15024100" cy="688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6B6B6B"/>
                </a:solidFill>
                <a:latin typeface="Verdana"/>
                <a:cs typeface="Verdana"/>
              </a:rPr>
              <a:t>Unifeso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foi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desenvolvido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0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protótipo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funcional,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focado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em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6B6B6B"/>
                </a:solidFill>
                <a:latin typeface="Verdana"/>
                <a:cs typeface="Verdana"/>
              </a:rPr>
              <a:t>validar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as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0">
                <a:solidFill>
                  <a:srgbClr val="6B6B6B"/>
                </a:solidFill>
                <a:latin typeface="Verdana"/>
                <a:cs typeface="Verdana"/>
              </a:rPr>
              <a:t>funcionalidades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essenciais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layout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inicial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plataforma.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Essa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escolha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estratégica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permite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6B6B6B"/>
                </a:solidFill>
                <a:latin typeface="Verdana"/>
                <a:cs typeface="Verdana"/>
              </a:rPr>
              <a:t>criar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solução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6B6B6B"/>
                </a:solidFill>
                <a:latin typeface="Verdana"/>
                <a:cs typeface="Verdana"/>
              </a:rPr>
              <a:t>ágil,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garantindo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recursos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principais</a:t>
            </a:r>
            <a:endParaRPr sz="2600">
              <a:latin typeface="Verdana"/>
              <a:cs typeface="Verdana"/>
            </a:endParaRPr>
          </a:p>
          <a:p>
            <a:pPr marL="12700" marR="100330">
              <a:lnSpc>
                <a:spcPct val="144200"/>
              </a:lnSpc>
            </a:pP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atendam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necessidades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público-alvo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antes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avançar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desenvolvimento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completo.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600" spc="8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-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abordagem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prioriza:</a:t>
            </a:r>
            <a:endParaRPr sz="2600">
              <a:latin typeface="Verdana"/>
              <a:cs typeface="Verdana"/>
            </a:endParaRPr>
          </a:p>
          <a:p>
            <a:pPr marL="573405" marR="226695">
              <a:lnSpc>
                <a:spcPct val="144200"/>
              </a:lnSpc>
            </a:pP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Validação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funcionalidades: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6B6B6B"/>
                </a:solidFill>
                <a:latin typeface="Verdana"/>
                <a:cs typeface="Verdana"/>
              </a:rPr>
              <a:t>Testar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recursos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90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6B6B6B"/>
                </a:solidFill>
                <a:latin typeface="Verdana"/>
                <a:cs typeface="Verdana"/>
              </a:rPr>
              <a:t>busca,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cadastro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6B6B6B"/>
                </a:solidFill>
                <a:latin typeface="Verdana"/>
                <a:cs typeface="Verdana"/>
              </a:rPr>
              <a:t>forma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6B6B6B"/>
                </a:solidFill>
                <a:latin typeface="Verdana"/>
                <a:cs typeface="Verdana"/>
              </a:rPr>
              <a:t>prática.</a:t>
            </a:r>
            <a:endParaRPr sz="2600">
              <a:latin typeface="Verdana"/>
              <a:cs typeface="Verdana"/>
            </a:endParaRPr>
          </a:p>
          <a:p>
            <a:pPr marL="573405" marR="826769">
              <a:lnSpc>
                <a:spcPct val="144200"/>
              </a:lnSpc>
            </a:pPr>
            <a:r>
              <a:rPr dirty="0" sz="2600" spc="145">
                <a:solidFill>
                  <a:srgbClr val="6B6B6B"/>
                </a:solidFill>
                <a:latin typeface="Verdana"/>
                <a:cs typeface="Verdana"/>
              </a:rPr>
              <a:t>Feedback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dos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6B6B6B"/>
                </a:solidFill>
                <a:latin typeface="Verdana"/>
                <a:cs typeface="Verdana"/>
              </a:rPr>
              <a:t>usuários: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6B6B6B"/>
                </a:solidFill>
                <a:latin typeface="Verdana"/>
                <a:cs typeface="Verdana"/>
              </a:rPr>
              <a:t>Coletar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6B6B6B"/>
                </a:solidFill>
                <a:latin typeface="Verdana"/>
                <a:cs typeface="Verdana"/>
              </a:rPr>
              <a:t>opiniões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6B6B6B"/>
                </a:solidFill>
                <a:latin typeface="Verdana"/>
                <a:cs typeface="Verdana"/>
              </a:rPr>
              <a:t>alunos,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6B6B6B"/>
                </a:solidFill>
                <a:latin typeface="Verdana"/>
                <a:cs typeface="Verdana"/>
              </a:rPr>
              <a:t>colaboradores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6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60">
                <a:solidFill>
                  <a:srgbClr val="6B6B6B"/>
                </a:solidFill>
                <a:latin typeface="Verdana"/>
                <a:cs typeface="Verdana"/>
              </a:rPr>
              <a:t>equipe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administrativa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6B6B6B"/>
                </a:solidFill>
                <a:latin typeface="Verdana"/>
                <a:cs typeface="Verdana"/>
              </a:rPr>
              <a:t>identificar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6B6B6B"/>
                </a:solidFill>
                <a:latin typeface="Verdana"/>
                <a:cs typeface="Verdana"/>
              </a:rPr>
              <a:t>ajustes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6B6B6B"/>
                </a:solidFill>
                <a:latin typeface="Verdana"/>
                <a:cs typeface="Verdana"/>
              </a:rPr>
              <a:t>melhorias.</a:t>
            </a:r>
            <a:endParaRPr sz="2600">
              <a:latin typeface="Verdana"/>
              <a:cs typeface="Verdana"/>
            </a:endParaRPr>
          </a:p>
          <a:p>
            <a:pPr marL="573405" marR="1046480">
              <a:lnSpc>
                <a:spcPct val="144200"/>
              </a:lnSpc>
              <a:spcBef>
                <a:spcPts val="5"/>
              </a:spcBef>
            </a:pPr>
            <a:r>
              <a:rPr dirty="0" sz="2600" spc="135">
                <a:solidFill>
                  <a:srgbClr val="6B6B6B"/>
                </a:solidFill>
                <a:latin typeface="Verdana"/>
                <a:cs typeface="Verdana"/>
              </a:rPr>
              <a:t>Eficiência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6B6B6B"/>
                </a:solidFill>
                <a:latin typeface="Verdana"/>
                <a:cs typeface="Verdana"/>
              </a:rPr>
              <a:t>desenvolvimento: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6B6B6B"/>
                </a:solidFill>
                <a:latin typeface="Verdana"/>
                <a:cs typeface="Verdana"/>
              </a:rPr>
              <a:t>Reduzir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6B6B6B"/>
                </a:solidFill>
                <a:latin typeface="Verdana"/>
                <a:cs typeface="Verdana"/>
              </a:rPr>
              <a:t>custos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tempo,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6B6B6B"/>
                </a:solidFill>
                <a:latin typeface="Verdana"/>
                <a:cs typeface="Verdana"/>
              </a:rPr>
              <a:t>focando</a:t>
            </a:r>
            <a:r>
              <a:rPr dirty="0" sz="26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6B6B6B"/>
                </a:solidFill>
                <a:latin typeface="Verdana"/>
                <a:cs typeface="Verdana"/>
              </a:rPr>
              <a:t>apenas</a:t>
            </a:r>
            <a:r>
              <a:rPr dirty="0" sz="26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6B6B6B"/>
                </a:solidFill>
                <a:latin typeface="Verdana"/>
                <a:cs typeface="Verdana"/>
              </a:rPr>
              <a:t>no </a:t>
            </a:r>
            <a:r>
              <a:rPr dirty="0" sz="2600" spc="-9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6B6B6B"/>
                </a:solidFill>
                <a:latin typeface="Verdana"/>
                <a:cs typeface="Verdana"/>
              </a:rPr>
              <a:t>essencial.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41499" y="9416279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 h="0">
                <a:moveTo>
                  <a:pt x="0" y="0"/>
                </a:moveTo>
                <a:lnTo>
                  <a:pt x="41900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50563" y="9258300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157983" y="315959"/>
                </a:moveTo>
                <a:lnTo>
                  <a:pt x="108045" y="307905"/>
                </a:lnTo>
                <a:lnTo>
                  <a:pt x="64679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80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9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8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3" y="315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63219" y="9258300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157983" y="315959"/>
                </a:moveTo>
                <a:lnTo>
                  <a:pt x="108045" y="307905"/>
                </a:lnTo>
                <a:lnTo>
                  <a:pt x="64679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9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3" y="315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246" y="8948187"/>
            <a:ext cx="14849474" cy="13388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2272378"/>
            <a:ext cx="98857" cy="988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31165">
              <a:lnSpc>
                <a:spcPct val="144700"/>
              </a:lnSpc>
              <a:spcBef>
                <a:spcPts val="100"/>
              </a:spcBef>
            </a:pPr>
            <a:r>
              <a:rPr dirty="0" spc="65"/>
              <a:t>O</a:t>
            </a:r>
            <a:r>
              <a:rPr dirty="0"/>
              <a:t> </a:t>
            </a:r>
            <a:r>
              <a:rPr dirty="0" spc="135"/>
              <a:t>Público-Alvo</a:t>
            </a:r>
            <a:r>
              <a:rPr dirty="0" spc="5"/>
              <a:t> </a:t>
            </a:r>
            <a:r>
              <a:rPr dirty="0" spc="155"/>
              <a:t>do</a:t>
            </a:r>
            <a:r>
              <a:rPr dirty="0" spc="5"/>
              <a:t> </a:t>
            </a:r>
            <a:r>
              <a:rPr dirty="0" spc="215"/>
              <a:t>MVP</a:t>
            </a:r>
            <a:r>
              <a:rPr dirty="0" spc="5"/>
              <a:t> </a:t>
            </a:r>
            <a:r>
              <a:rPr dirty="0" spc="110"/>
              <a:t>da</a:t>
            </a:r>
            <a:r>
              <a:rPr dirty="0"/>
              <a:t> </a:t>
            </a:r>
            <a:r>
              <a:rPr dirty="0" spc="114"/>
              <a:t>Editora</a:t>
            </a:r>
            <a:r>
              <a:rPr dirty="0" spc="5"/>
              <a:t> </a:t>
            </a:r>
            <a:r>
              <a:rPr dirty="0" spc="105"/>
              <a:t>Unifeso</a:t>
            </a:r>
            <a:r>
              <a:rPr dirty="0" spc="5"/>
              <a:t> </a:t>
            </a:r>
            <a:r>
              <a:rPr dirty="0" spc="-20"/>
              <a:t>é</a:t>
            </a:r>
            <a:r>
              <a:rPr dirty="0" spc="5"/>
              <a:t> </a:t>
            </a:r>
            <a:r>
              <a:rPr dirty="0" spc="160"/>
              <a:t>composto</a:t>
            </a:r>
            <a:r>
              <a:rPr dirty="0" spc="5"/>
              <a:t> </a:t>
            </a:r>
            <a:r>
              <a:rPr dirty="0" spc="100"/>
              <a:t>por</a:t>
            </a:r>
            <a:r>
              <a:rPr dirty="0"/>
              <a:t> </a:t>
            </a:r>
            <a:r>
              <a:rPr dirty="0" spc="15"/>
              <a:t>três</a:t>
            </a:r>
            <a:r>
              <a:rPr dirty="0" spc="5"/>
              <a:t> </a:t>
            </a:r>
            <a:r>
              <a:rPr dirty="0" spc="125"/>
              <a:t>principais </a:t>
            </a:r>
            <a:r>
              <a:rPr dirty="0" spc="-900"/>
              <a:t> </a:t>
            </a:r>
            <a:r>
              <a:rPr dirty="0" spc="10"/>
              <a:t>grupos:</a:t>
            </a:r>
          </a:p>
          <a:p>
            <a:pPr marL="12700" marR="514984">
              <a:lnSpc>
                <a:spcPct val="144700"/>
              </a:lnSpc>
            </a:pPr>
            <a:r>
              <a:rPr dirty="0" spc="120"/>
              <a:t>Alunos</a:t>
            </a:r>
            <a:r>
              <a:rPr dirty="0"/>
              <a:t> </a:t>
            </a:r>
            <a:r>
              <a:rPr dirty="0" spc="110"/>
              <a:t>da</a:t>
            </a:r>
            <a:r>
              <a:rPr dirty="0" spc="5"/>
              <a:t> </a:t>
            </a:r>
            <a:r>
              <a:rPr dirty="0" spc="55"/>
              <a:t>Unifeso,</a:t>
            </a:r>
            <a:r>
              <a:rPr dirty="0" spc="5"/>
              <a:t> </a:t>
            </a:r>
            <a:r>
              <a:rPr dirty="0" spc="145"/>
              <a:t>que</a:t>
            </a:r>
            <a:r>
              <a:rPr dirty="0" spc="5"/>
              <a:t> </a:t>
            </a:r>
            <a:r>
              <a:rPr dirty="0" spc="150"/>
              <a:t>buscam</a:t>
            </a:r>
            <a:r>
              <a:rPr dirty="0" spc="5"/>
              <a:t> </a:t>
            </a:r>
            <a:r>
              <a:rPr dirty="0" spc="145"/>
              <a:t>uma</a:t>
            </a:r>
            <a:r>
              <a:rPr dirty="0" spc="5"/>
              <a:t> </a:t>
            </a:r>
            <a:r>
              <a:rPr dirty="0" spc="110"/>
              <a:t>maneira</a:t>
            </a:r>
            <a:r>
              <a:rPr dirty="0" spc="5"/>
              <a:t> </a:t>
            </a:r>
            <a:r>
              <a:rPr dirty="0" spc="110"/>
              <a:t>prática</a:t>
            </a:r>
            <a:r>
              <a:rPr dirty="0" spc="5"/>
              <a:t> </a:t>
            </a:r>
            <a:r>
              <a:rPr dirty="0" spc="-20"/>
              <a:t>e</a:t>
            </a:r>
            <a:r>
              <a:rPr dirty="0" spc="5"/>
              <a:t> </a:t>
            </a:r>
            <a:r>
              <a:rPr dirty="0" spc="114"/>
              <a:t>rápida</a:t>
            </a:r>
            <a:r>
              <a:rPr dirty="0" spc="5"/>
              <a:t> </a:t>
            </a:r>
            <a:r>
              <a:rPr dirty="0" spc="130"/>
              <a:t>de</a:t>
            </a:r>
            <a:r>
              <a:rPr dirty="0" spc="5"/>
              <a:t> </a:t>
            </a:r>
            <a:r>
              <a:rPr dirty="0" spc="40"/>
              <a:t>acessar </a:t>
            </a:r>
            <a:r>
              <a:rPr dirty="0" spc="-900"/>
              <a:t> </a:t>
            </a:r>
            <a:r>
              <a:rPr dirty="0" spc="150"/>
              <a:t>publicações</a:t>
            </a:r>
            <a:r>
              <a:rPr dirty="0"/>
              <a:t> </a:t>
            </a:r>
            <a:r>
              <a:rPr dirty="0" spc="135"/>
              <a:t>acadêmicas</a:t>
            </a:r>
            <a:r>
              <a:rPr dirty="0"/>
              <a:t> </a:t>
            </a:r>
            <a:r>
              <a:rPr dirty="0" spc="70"/>
              <a:t>para</a:t>
            </a:r>
            <a:r>
              <a:rPr dirty="0"/>
              <a:t> </a:t>
            </a:r>
            <a:r>
              <a:rPr dirty="0" spc="95"/>
              <a:t>apoiar</a:t>
            </a:r>
            <a:r>
              <a:rPr dirty="0" spc="5"/>
              <a:t> </a:t>
            </a:r>
            <a:r>
              <a:rPr dirty="0" spc="20"/>
              <a:t>seus</a:t>
            </a:r>
            <a:r>
              <a:rPr dirty="0"/>
              <a:t> </a:t>
            </a:r>
            <a:r>
              <a:rPr dirty="0" spc="95"/>
              <a:t>estudos</a:t>
            </a:r>
            <a:r>
              <a:rPr dirty="0"/>
              <a:t> </a:t>
            </a:r>
            <a:r>
              <a:rPr dirty="0" spc="-20"/>
              <a:t>e</a:t>
            </a:r>
            <a:r>
              <a:rPr dirty="0"/>
              <a:t> </a:t>
            </a:r>
            <a:r>
              <a:rPr dirty="0" spc="50"/>
              <a:t>pesquisas.</a:t>
            </a:r>
          </a:p>
          <a:p>
            <a:pPr marL="12700" marR="266065">
              <a:lnSpc>
                <a:spcPct val="144700"/>
              </a:lnSpc>
            </a:pPr>
            <a:r>
              <a:rPr dirty="0" spc="80"/>
              <a:t>Colaboradores,</a:t>
            </a:r>
            <a:r>
              <a:rPr dirty="0" spc="10"/>
              <a:t> </a:t>
            </a:r>
            <a:r>
              <a:rPr dirty="0" spc="145"/>
              <a:t>que</a:t>
            </a:r>
            <a:r>
              <a:rPr dirty="0" spc="10"/>
              <a:t> </a:t>
            </a:r>
            <a:r>
              <a:rPr dirty="0" spc="120"/>
              <a:t>precisam</a:t>
            </a:r>
            <a:r>
              <a:rPr dirty="0" spc="10"/>
              <a:t> </a:t>
            </a:r>
            <a:r>
              <a:rPr dirty="0" spc="130"/>
              <a:t>de</a:t>
            </a:r>
            <a:r>
              <a:rPr dirty="0" spc="10"/>
              <a:t> </a:t>
            </a:r>
            <a:r>
              <a:rPr dirty="0" spc="145"/>
              <a:t>uma</a:t>
            </a:r>
            <a:r>
              <a:rPr dirty="0" spc="10"/>
              <a:t> </a:t>
            </a:r>
            <a:r>
              <a:rPr dirty="0" spc="120"/>
              <a:t>plataforma</a:t>
            </a:r>
            <a:r>
              <a:rPr dirty="0" spc="10"/>
              <a:t> </a:t>
            </a:r>
            <a:r>
              <a:rPr dirty="0" spc="120"/>
              <a:t>eficiente</a:t>
            </a:r>
            <a:r>
              <a:rPr dirty="0" spc="10"/>
              <a:t> </a:t>
            </a:r>
            <a:r>
              <a:rPr dirty="0" spc="70"/>
              <a:t>para</a:t>
            </a:r>
            <a:r>
              <a:rPr dirty="0" spc="10"/>
              <a:t> </a:t>
            </a:r>
            <a:r>
              <a:rPr dirty="0" spc="55"/>
              <a:t>pesquisar, </a:t>
            </a:r>
            <a:r>
              <a:rPr dirty="0" spc="-900"/>
              <a:t> </a:t>
            </a:r>
            <a:r>
              <a:rPr dirty="0" spc="135"/>
              <a:t>compartilhar</a:t>
            </a:r>
            <a:r>
              <a:rPr dirty="0"/>
              <a:t> </a:t>
            </a:r>
            <a:r>
              <a:rPr dirty="0" spc="-20"/>
              <a:t>e</a:t>
            </a:r>
            <a:r>
              <a:rPr dirty="0"/>
              <a:t> </a:t>
            </a:r>
            <a:r>
              <a:rPr dirty="0" spc="150"/>
              <a:t>acompanhar</a:t>
            </a:r>
            <a:r>
              <a:rPr dirty="0"/>
              <a:t> </a:t>
            </a:r>
            <a:r>
              <a:rPr dirty="0" spc="-65"/>
              <a:t>a</a:t>
            </a:r>
            <a:r>
              <a:rPr dirty="0"/>
              <a:t> </a:t>
            </a:r>
            <a:r>
              <a:rPr dirty="0" spc="155"/>
              <a:t>produção</a:t>
            </a:r>
            <a:r>
              <a:rPr dirty="0" spc="5"/>
              <a:t> </a:t>
            </a:r>
            <a:r>
              <a:rPr dirty="0" spc="155"/>
              <a:t>acadêmica</a:t>
            </a:r>
            <a:r>
              <a:rPr dirty="0"/>
              <a:t> </a:t>
            </a:r>
            <a:r>
              <a:rPr dirty="0" spc="110"/>
              <a:t>da</a:t>
            </a:r>
            <a:r>
              <a:rPr dirty="0"/>
              <a:t> </a:t>
            </a:r>
            <a:r>
              <a:rPr dirty="0" spc="85"/>
              <a:t>instituição.</a:t>
            </a:r>
          </a:p>
          <a:p>
            <a:pPr marL="12700" marR="5080">
              <a:lnSpc>
                <a:spcPct val="144700"/>
              </a:lnSpc>
            </a:pPr>
            <a:r>
              <a:rPr dirty="0" spc="170"/>
              <a:t>Equipe</a:t>
            </a:r>
            <a:r>
              <a:rPr dirty="0"/>
              <a:t> </a:t>
            </a:r>
            <a:r>
              <a:rPr dirty="0" spc="80"/>
              <a:t>Administrativa,</a:t>
            </a:r>
            <a:r>
              <a:rPr dirty="0" spc="5"/>
              <a:t> </a:t>
            </a:r>
            <a:r>
              <a:rPr dirty="0" spc="110"/>
              <a:t>encarregada</a:t>
            </a:r>
            <a:r>
              <a:rPr dirty="0" spc="5"/>
              <a:t> </a:t>
            </a:r>
            <a:r>
              <a:rPr dirty="0" spc="130"/>
              <a:t>de</a:t>
            </a:r>
            <a:r>
              <a:rPr dirty="0" spc="5"/>
              <a:t> </a:t>
            </a:r>
            <a:r>
              <a:rPr dirty="0" spc="45"/>
              <a:t>registrar</a:t>
            </a:r>
            <a:r>
              <a:rPr dirty="0" spc="5"/>
              <a:t> </a:t>
            </a:r>
            <a:r>
              <a:rPr dirty="0" spc="-20"/>
              <a:t>e</a:t>
            </a:r>
            <a:r>
              <a:rPr dirty="0" spc="5"/>
              <a:t> </a:t>
            </a:r>
            <a:r>
              <a:rPr dirty="0" spc="100"/>
              <a:t>gerenciar</a:t>
            </a:r>
            <a:r>
              <a:rPr dirty="0" spc="5"/>
              <a:t> </a:t>
            </a:r>
            <a:r>
              <a:rPr dirty="0" spc="-50"/>
              <a:t>as</a:t>
            </a:r>
            <a:r>
              <a:rPr dirty="0" spc="5"/>
              <a:t> </a:t>
            </a:r>
            <a:r>
              <a:rPr dirty="0" spc="114"/>
              <a:t>publicações, </a:t>
            </a:r>
            <a:r>
              <a:rPr dirty="0" spc="-900"/>
              <a:t> </a:t>
            </a:r>
            <a:r>
              <a:rPr dirty="0" spc="95"/>
              <a:t>assegurando</a:t>
            </a:r>
            <a:r>
              <a:rPr dirty="0"/>
              <a:t> </a:t>
            </a:r>
            <a:r>
              <a:rPr dirty="0" spc="145"/>
              <a:t>que</a:t>
            </a:r>
            <a:r>
              <a:rPr dirty="0"/>
              <a:t> </a:t>
            </a:r>
            <a:r>
              <a:rPr dirty="0" spc="25"/>
              <a:t>o</a:t>
            </a:r>
            <a:r>
              <a:rPr dirty="0" spc="5"/>
              <a:t> </a:t>
            </a:r>
            <a:r>
              <a:rPr dirty="0" spc="165"/>
              <a:t>conteúdo</a:t>
            </a:r>
            <a:r>
              <a:rPr dirty="0"/>
              <a:t> </a:t>
            </a:r>
            <a:r>
              <a:rPr dirty="0" spc="25"/>
              <a:t>esteja</a:t>
            </a:r>
            <a:r>
              <a:rPr dirty="0"/>
              <a:t> </a:t>
            </a:r>
            <a:r>
              <a:rPr dirty="0" spc="110"/>
              <a:t>sempre</a:t>
            </a:r>
            <a:r>
              <a:rPr dirty="0" spc="5"/>
              <a:t> </a:t>
            </a:r>
            <a:r>
              <a:rPr dirty="0" spc="125"/>
              <a:t>atualizado</a:t>
            </a:r>
            <a:r>
              <a:rPr dirty="0"/>
              <a:t> </a:t>
            </a:r>
            <a:r>
              <a:rPr dirty="0" spc="-20"/>
              <a:t>e</a:t>
            </a:r>
            <a:r>
              <a:rPr dirty="0" spc="5"/>
              <a:t> </a:t>
            </a:r>
            <a:r>
              <a:rPr dirty="0" spc="20"/>
              <a:t>acessível.</a:t>
            </a:r>
          </a:p>
          <a:p>
            <a:pPr marL="12700" marR="193675">
              <a:lnSpc>
                <a:spcPct val="144700"/>
              </a:lnSpc>
            </a:pPr>
            <a:r>
              <a:rPr dirty="0" spc="10"/>
              <a:t>Esses </a:t>
            </a:r>
            <a:r>
              <a:rPr dirty="0" spc="100"/>
              <a:t>grupos foram </a:t>
            </a:r>
            <a:r>
              <a:rPr dirty="0" spc="125"/>
              <a:t>escolhidos </a:t>
            </a:r>
            <a:r>
              <a:rPr dirty="0" spc="195"/>
              <a:t>com </a:t>
            </a:r>
            <a:r>
              <a:rPr dirty="0" spc="70"/>
              <a:t>base </a:t>
            </a:r>
            <a:r>
              <a:rPr dirty="0" spc="30"/>
              <a:t>nas </a:t>
            </a:r>
            <a:r>
              <a:rPr dirty="0" spc="110"/>
              <a:t>necessidades </a:t>
            </a:r>
            <a:r>
              <a:rPr dirty="0" spc="105"/>
              <a:t>específicas </a:t>
            </a:r>
            <a:r>
              <a:rPr dirty="0" spc="130"/>
              <a:t>de </a:t>
            </a:r>
            <a:r>
              <a:rPr dirty="0" spc="135"/>
              <a:t> cada</a:t>
            </a:r>
            <a:r>
              <a:rPr dirty="0"/>
              <a:t> </a:t>
            </a:r>
            <a:r>
              <a:rPr dirty="0" spc="20"/>
              <a:t>um,</a:t>
            </a:r>
            <a:r>
              <a:rPr dirty="0"/>
              <a:t> </a:t>
            </a:r>
            <a:r>
              <a:rPr dirty="0" spc="80"/>
              <a:t>visando</a:t>
            </a:r>
            <a:r>
              <a:rPr dirty="0" spc="5"/>
              <a:t> </a:t>
            </a:r>
            <a:r>
              <a:rPr dirty="0" spc="55"/>
              <a:t>criar</a:t>
            </a:r>
            <a:r>
              <a:rPr dirty="0"/>
              <a:t> </a:t>
            </a:r>
            <a:r>
              <a:rPr dirty="0" spc="145"/>
              <a:t>uma</a:t>
            </a:r>
            <a:r>
              <a:rPr dirty="0" spc="5"/>
              <a:t> </a:t>
            </a:r>
            <a:r>
              <a:rPr dirty="0" spc="114"/>
              <a:t>solução</a:t>
            </a:r>
            <a:r>
              <a:rPr dirty="0"/>
              <a:t> </a:t>
            </a:r>
            <a:r>
              <a:rPr dirty="0" spc="145"/>
              <a:t>que</a:t>
            </a:r>
            <a:r>
              <a:rPr dirty="0" spc="5"/>
              <a:t> </a:t>
            </a:r>
            <a:r>
              <a:rPr dirty="0" spc="125"/>
              <a:t>atenda</a:t>
            </a:r>
            <a:r>
              <a:rPr dirty="0"/>
              <a:t> </a:t>
            </a:r>
            <a:r>
              <a:rPr dirty="0" spc="130"/>
              <a:t>de</a:t>
            </a:r>
            <a:r>
              <a:rPr dirty="0" spc="5"/>
              <a:t> </a:t>
            </a:r>
            <a:r>
              <a:rPr dirty="0" spc="100"/>
              <a:t>forma</a:t>
            </a:r>
            <a:r>
              <a:rPr dirty="0"/>
              <a:t> </a:t>
            </a:r>
            <a:r>
              <a:rPr dirty="0" spc="105"/>
              <a:t>eficaz</a:t>
            </a:r>
            <a:r>
              <a:rPr dirty="0" spc="5"/>
              <a:t> </a:t>
            </a:r>
            <a:r>
              <a:rPr dirty="0" spc="-65"/>
              <a:t>a</a:t>
            </a:r>
            <a:r>
              <a:rPr dirty="0"/>
              <a:t> </a:t>
            </a:r>
            <a:r>
              <a:rPr dirty="0" spc="114"/>
              <a:t>todos</a:t>
            </a:r>
            <a:r>
              <a:rPr dirty="0" spc="5"/>
              <a:t> </a:t>
            </a:r>
            <a:r>
              <a:rPr dirty="0" spc="-5"/>
              <a:t>os </a:t>
            </a:r>
            <a:r>
              <a:rPr dirty="0" spc="-900"/>
              <a:t> </a:t>
            </a:r>
            <a:r>
              <a:rPr dirty="0" spc="45"/>
              <a:t>envolvidos.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3419129"/>
            <a:ext cx="98857" cy="98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7820" y="4565880"/>
            <a:ext cx="98857" cy="988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5712631"/>
            <a:ext cx="98857" cy="988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20" y="6859382"/>
            <a:ext cx="98857" cy="9885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8546" y="819022"/>
            <a:ext cx="653478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5">
                <a:latin typeface="Tahoma"/>
                <a:cs typeface="Tahoma"/>
              </a:rPr>
              <a:t>P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5">
                <a:latin typeface="Tahoma"/>
                <a:cs typeface="Tahoma"/>
              </a:rPr>
              <a:t>Ú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625">
                <a:latin typeface="Tahoma"/>
                <a:cs typeface="Tahoma"/>
              </a:rPr>
              <a:t>B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195">
                <a:latin typeface="Tahoma"/>
                <a:cs typeface="Tahoma"/>
              </a:rPr>
              <a:t>L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-385">
                <a:latin typeface="Tahoma"/>
                <a:cs typeface="Tahoma"/>
              </a:rPr>
              <a:t>I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20">
                <a:latin typeface="Tahoma"/>
                <a:cs typeface="Tahoma"/>
              </a:rPr>
              <a:t>C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0">
                <a:latin typeface="Tahoma"/>
                <a:cs typeface="Tahoma"/>
              </a:rPr>
              <a:t>O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25">
                <a:latin typeface="Tahoma"/>
                <a:cs typeface="Tahoma"/>
              </a:rPr>
              <a:t>-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745">
                <a:latin typeface="Tahoma"/>
                <a:cs typeface="Tahoma"/>
              </a:rPr>
              <a:t>A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195">
                <a:latin typeface="Tahoma"/>
                <a:cs typeface="Tahoma"/>
              </a:rPr>
              <a:t>L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00">
                <a:latin typeface="Tahoma"/>
                <a:cs typeface="Tahoma"/>
              </a:rPr>
              <a:t>V</a:t>
            </a:r>
            <a:r>
              <a:rPr dirty="0" spc="-770">
                <a:latin typeface="Tahoma"/>
                <a:cs typeface="Tahoma"/>
              </a:rPr>
              <a:t> </a:t>
            </a:r>
            <a:r>
              <a:rPr dirty="0" spc="550">
                <a:latin typeface="Tahoma"/>
                <a:cs typeface="Tahoma"/>
              </a:rPr>
              <a:t>O</a:t>
            </a:r>
          </a:p>
        </p:txBody>
      </p:sp>
      <p:sp>
        <p:nvSpPr>
          <p:cNvPr id="10" name="object 10"/>
          <p:cNvSpPr/>
          <p:nvPr/>
        </p:nvSpPr>
        <p:spPr>
          <a:xfrm>
            <a:off x="17139370" y="0"/>
            <a:ext cx="38100" cy="3625215"/>
          </a:xfrm>
          <a:custGeom>
            <a:avLst/>
            <a:gdLst/>
            <a:ahLst/>
            <a:cxnLst/>
            <a:rect l="l" t="t" r="r" b="b"/>
            <a:pathLst>
              <a:path w="38100" h="3625215">
                <a:moveTo>
                  <a:pt x="0" y="0"/>
                </a:moveTo>
                <a:lnTo>
                  <a:pt x="38099" y="0"/>
                </a:lnTo>
                <a:lnTo>
                  <a:pt x="38099" y="3624705"/>
                </a:lnTo>
                <a:lnTo>
                  <a:pt x="0" y="36247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000345" y="37436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0" y="157979"/>
                </a:move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79" y="30480"/>
                </a:lnTo>
                <a:lnTo>
                  <a:pt x="285477" y="64678"/>
                </a:lnTo>
                <a:lnTo>
                  <a:pt x="307905" y="108045"/>
                </a:lnTo>
                <a:lnTo>
                  <a:pt x="315957" y="157970"/>
                </a:lnTo>
                <a:lnTo>
                  <a:pt x="307905" y="207913"/>
                </a:lnTo>
                <a:lnTo>
                  <a:pt x="285477" y="251280"/>
                </a:lnTo>
                <a:lnTo>
                  <a:pt x="251279" y="285478"/>
                </a:lnTo>
                <a:lnTo>
                  <a:pt x="207913" y="307905"/>
                </a:lnTo>
                <a:lnTo>
                  <a:pt x="157979" y="315959"/>
                </a:ln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00345" y="4256321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29">
                <a:moveTo>
                  <a:pt x="0" y="157979"/>
                </a:move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6" y="0"/>
                </a:lnTo>
                <a:lnTo>
                  <a:pt x="207913" y="8053"/>
                </a:lnTo>
                <a:lnTo>
                  <a:pt x="251279" y="30480"/>
                </a:lnTo>
                <a:lnTo>
                  <a:pt x="285477" y="64678"/>
                </a:lnTo>
                <a:lnTo>
                  <a:pt x="307905" y="108045"/>
                </a:lnTo>
                <a:lnTo>
                  <a:pt x="315957" y="157970"/>
                </a:lnTo>
                <a:lnTo>
                  <a:pt x="307905" y="207913"/>
                </a:lnTo>
                <a:lnTo>
                  <a:pt x="285477" y="251280"/>
                </a:lnTo>
                <a:lnTo>
                  <a:pt x="251279" y="285478"/>
                </a:lnTo>
                <a:lnTo>
                  <a:pt x="207913" y="307905"/>
                </a:lnTo>
                <a:lnTo>
                  <a:pt x="157982" y="315958"/>
                </a:ln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6764" cy="8915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1939" y="543930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1939" y="6810909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1939" y="8182509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40639" y="1946174"/>
            <a:ext cx="12887325" cy="734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42669">
              <a:lnSpc>
                <a:spcPct val="142900"/>
              </a:lnSpc>
              <a:spcBef>
                <a:spcPts val="95"/>
              </a:spcBef>
            </a:pP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projeto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Unifeso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6B6B6B"/>
                </a:solidFill>
                <a:latin typeface="Verdana"/>
                <a:cs typeface="Verdana"/>
              </a:rPr>
              <a:t>visa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criar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100" spc="-7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acadêmicas,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60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6B6B6B"/>
                </a:solidFill>
                <a:latin typeface="Verdana"/>
                <a:cs typeface="Verdana"/>
              </a:rPr>
              <a:t>objetivo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facilitar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interação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entre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35">
                <a:solidFill>
                  <a:srgbClr val="6B6B6B"/>
                </a:solidFill>
                <a:latin typeface="Verdana"/>
                <a:cs typeface="Verdana"/>
              </a:rPr>
              <a:t>alunos,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ts val="3600"/>
              </a:lnSpc>
              <a:spcBef>
                <a:spcPts val="300"/>
              </a:spcBef>
            </a:pP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colaboradores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6B6B6B"/>
                </a:solidFill>
                <a:latin typeface="Verdana"/>
                <a:cs typeface="Verdana"/>
              </a:rPr>
              <a:t>equipe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administrativa.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escopo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projeto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0">
                <a:solidFill>
                  <a:srgbClr val="6B6B6B"/>
                </a:solidFill>
                <a:latin typeface="Verdana"/>
                <a:cs typeface="Verdana"/>
              </a:rPr>
              <a:t>contempla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construção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7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funcional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atenda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6B6B6B"/>
                </a:solidFill>
                <a:latin typeface="Verdana"/>
                <a:cs typeface="Verdana"/>
              </a:rPr>
              <a:t>às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necessidades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mais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urgentes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50">
                <a:solidFill>
                  <a:srgbClr val="6B6B6B"/>
                </a:solidFill>
                <a:latin typeface="Verdana"/>
                <a:cs typeface="Verdana"/>
              </a:rPr>
              <a:t>comunidade</a:t>
            </a:r>
            <a:endParaRPr sz="2100">
              <a:latin typeface="Verdana"/>
              <a:cs typeface="Verdana"/>
            </a:endParaRPr>
          </a:p>
          <a:p>
            <a:pPr marL="12700" marR="153670">
              <a:lnSpc>
                <a:spcPts val="3600"/>
              </a:lnSpc>
            </a:pP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acadêmica,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proporcionando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1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rápido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eficiente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conteúdos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acadêmicos</a:t>
            </a:r>
            <a:r>
              <a:rPr dirty="0" sz="2100" spc="1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1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prático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das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publicações.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Escopo</a:t>
            </a:r>
            <a:r>
              <a:rPr dirty="0" sz="2100" spc="-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100" spc="-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5">
                <a:solidFill>
                  <a:srgbClr val="6B6B6B"/>
                </a:solidFill>
                <a:latin typeface="Verdana"/>
                <a:cs typeface="Verdana"/>
              </a:rPr>
              <a:t>Projeto:</a:t>
            </a:r>
            <a:endParaRPr sz="2100">
              <a:latin typeface="Verdana"/>
              <a:cs typeface="Verdana"/>
            </a:endParaRPr>
          </a:p>
          <a:p>
            <a:pPr marL="465455" marR="565150">
              <a:lnSpc>
                <a:spcPts val="3600"/>
              </a:lnSpc>
              <a:spcBef>
                <a:spcPts val="300"/>
              </a:spcBef>
            </a:pP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Plataforma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Gestão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Acesso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Acadêmicas: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projeto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tem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55">
                <a:solidFill>
                  <a:srgbClr val="6B6B6B"/>
                </a:solidFill>
                <a:latin typeface="Verdana"/>
                <a:cs typeface="Verdana"/>
              </a:rPr>
              <a:t>como </a:t>
            </a:r>
            <a:r>
              <a:rPr dirty="0" sz="2100" spc="-7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foco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desenvolvimento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uma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solução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Editora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6B6B6B"/>
                </a:solidFill>
                <a:latin typeface="Verdana"/>
                <a:cs typeface="Verdana"/>
              </a:rPr>
              <a:t>Unifeso,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6B6B6B"/>
                </a:solidFill>
                <a:latin typeface="Verdana"/>
                <a:cs typeface="Verdana"/>
              </a:rPr>
              <a:t>permitindo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780"/>
              </a:spcBef>
            </a:pP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das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publicações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acadêmicas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instituição.</a:t>
            </a:r>
            <a:endParaRPr sz="2100">
              <a:latin typeface="Verdana"/>
              <a:cs typeface="Verdana"/>
            </a:endParaRPr>
          </a:p>
          <a:p>
            <a:pPr marL="465455" marR="526415">
              <a:lnSpc>
                <a:spcPts val="3600"/>
              </a:lnSpc>
              <a:spcBef>
                <a:spcPts val="300"/>
              </a:spcBef>
            </a:pP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Objetivo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5">
                <a:solidFill>
                  <a:srgbClr val="6B6B6B"/>
                </a:solidFill>
                <a:latin typeface="Verdana"/>
                <a:cs typeface="Verdana"/>
              </a:rPr>
              <a:t>MVP: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75">
                <a:solidFill>
                  <a:srgbClr val="6B6B6B"/>
                </a:solidFill>
                <a:latin typeface="Verdana"/>
                <a:cs typeface="Verdana"/>
              </a:rPr>
              <a:t>MVP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será </a:t>
            </a:r>
            <a:r>
              <a:rPr dirty="0" sz="2100" spc="145">
                <a:solidFill>
                  <a:srgbClr val="6B6B6B"/>
                </a:solidFill>
                <a:latin typeface="Verdana"/>
                <a:cs typeface="Verdana"/>
              </a:rPr>
              <a:t>um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protótipo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funcional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que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inclui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6B6B6B"/>
                </a:solidFill>
                <a:latin typeface="Verdana"/>
                <a:cs typeface="Verdana"/>
              </a:rPr>
              <a:t>as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funcionalidades </a:t>
            </a:r>
            <a:r>
              <a:rPr dirty="0" sz="2100" spc="-72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essenciais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validar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layout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0">
                <a:solidFill>
                  <a:srgbClr val="6B6B6B"/>
                </a:solidFill>
                <a:latin typeface="Verdana"/>
                <a:cs typeface="Verdana"/>
              </a:rPr>
              <a:t>principais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recursos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plataforma,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55">
                <a:solidFill>
                  <a:srgbClr val="6B6B6B"/>
                </a:solidFill>
                <a:latin typeface="Verdana"/>
                <a:cs typeface="Verdana"/>
              </a:rPr>
              <a:t>como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endParaRPr sz="2100">
              <a:latin typeface="Verdana"/>
              <a:cs typeface="Verdana"/>
            </a:endParaRPr>
          </a:p>
          <a:p>
            <a:pPr marL="465455">
              <a:lnSpc>
                <a:spcPct val="100000"/>
              </a:lnSpc>
              <a:spcBef>
                <a:spcPts val="780"/>
              </a:spcBef>
            </a:pP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pesquisa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publicações,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cadastro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4">
                <a:solidFill>
                  <a:srgbClr val="6B6B6B"/>
                </a:solidFill>
                <a:latin typeface="Verdana"/>
                <a:cs typeface="Verdana"/>
              </a:rPr>
              <a:t>gerenciamento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6B6B6B"/>
                </a:solidFill>
                <a:latin typeface="Verdana"/>
                <a:cs typeface="Verdana"/>
              </a:rPr>
              <a:t>conteúdo.</a:t>
            </a:r>
            <a:endParaRPr sz="2100">
              <a:latin typeface="Verdana"/>
              <a:cs typeface="Verdana"/>
            </a:endParaRPr>
          </a:p>
          <a:p>
            <a:pPr marL="465455" marR="591820">
              <a:lnSpc>
                <a:spcPts val="3600"/>
              </a:lnSpc>
              <a:spcBef>
                <a:spcPts val="100"/>
              </a:spcBef>
            </a:pP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Colaboração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 </a:t>
            </a:r>
            <a:r>
              <a:rPr dirty="0" sz="2100" spc="85">
                <a:solidFill>
                  <a:srgbClr val="6B6B6B"/>
                </a:solidFill>
                <a:latin typeface="Verdana"/>
                <a:cs typeface="Verdana"/>
              </a:rPr>
              <a:t>Time </a:t>
            </a:r>
            <a:r>
              <a:rPr dirty="0" sz="2100" spc="105">
                <a:solidFill>
                  <a:srgbClr val="6B6B6B"/>
                </a:solidFill>
                <a:latin typeface="Verdana"/>
                <a:cs typeface="Verdana"/>
              </a:rPr>
              <a:t>de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Desenvolvimento: </a:t>
            </a:r>
            <a:r>
              <a:rPr dirty="0" sz="2100" spc="50">
                <a:solidFill>
                  <a:srgbClr val="6B6B6B"/>
                </a:solidFill>
                <a:latin typeface="Verdana"/>
                <a:cs typeface="Verdana"/>
              </a:rPr>
              <a:t>O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time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envolvido </a:t>
            </a:r>
            <a:r>
              <a:rPr dirty="0" sz="2100" spc="55">
                <a:solidFill>
                  <a:srgbClr val="6B6B6B"/>
                </a:solidFill>
                <a:latin typeface="Verdana"/>
                <a:cs typeface="Verdana"/>
              </a:rPr>
              <a:t>na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criação </a:t>
            </a:r>
            <a:r>
              <a:rPr dirty="0" sz="2100" spc="125">
                <a:solidFill>
                  <a:srgbClr val="6B6B6B"/>
                </a:solidFill>
                <a:latin typeface="Verdana"/>
                <a:cs typeface="Verdana"/>
              </a:rPr>
              <a:t>do </a:t>
            </a:r>
            <a:r>
              <a:rPr dirty="0" sz="2100" spc="175">
                <a:solidFill>
                  <a:srgbClr val="6B6B6B"/>
                </a:solidFill>
                <a:latin typeface="Verdana"/>
                <a:cs typeface="Verdana"/>
              </a:rPr>
              <a:t>MVP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é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6B6B6B"/>
                </a:solidFill>
                <a:latin typeface="Verdana"/>
                <a:cs typeface="Verdana"/>
              </a:rPr>
              <a:t>composto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por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6B6B6B"/>
                </a:solidFill>
                <a:latin typeface="Verdana"/>
                <a:cs typeface="Verdana"/>
              </a:rPr>
              <a:t>membros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5">
                <a:solidFill>
                  <a:srgbClr val="6B6B6B"/>
                </a:solidFill>
                <a:latin typeface="Verdana"/>
                <a:cs typeface="Verdana"/>
              </a:rPr>
              <a:t>equipe,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60">
                <a:solidFill>
                  <a:srgbClr val="6B6B6B"/>
                </a:solidFill>
                <a:latin typeface="Verdana"/>
                <a:cs typeface="Verdana"/>
              </a:rPr>
              <a:t>com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0">
                <a:solidFill>
                  <a:srgbClr val="6B6B6B"/>
                </a:solidFill>
                <a:latin typeface="Verdana"/>
                <a:cs typeface="Verdana"/>
              </a:rPr>
              <a:t>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6B6B6B"/>
                </a:solidFill>
                <a:latin typeface="Verdana"/>
                <a:cs typeface="Verdana"/>
              </a:rPr>
              <a:t>colaboração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entre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os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6B6B6B"/>
                </a:solidFill>
                <a:latin typeface="Verdana"/>
                <a:cs typeface="Verdana"/>
              </a:rPr>
              <a:t>integrantes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6B6B6B"/>
                </a:solidFill>
                <a:latin typeface="Verdana"/>
                <a:cs typeface="Verdana"/>
              </a:rPr>
              <a:t>para</a:t>
            </a:r>
            <a:r>
              <a:rPr dirty="0" sz="2100" spc="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6B6B6B"/>
                </a:solidFill>
                <a:latin typeface="Verdana"/>
                <a:cs typeface="Verdana"/>
              </a:rPr>
              <a:t>o </a:t>
            </a:r>
            <a:r>
              <a:rPr dirty="0" sz="2100" spc="-72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desenvolvimento</a:t>
            </a:r>
            <a:r>
              <a:rPr dirty="0" sz="2100" spc="-5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6B6B6B"/>
                </a:solidFill>
                <a:latin typeface="Verdana"/>
                <a:cs typeface="Verdana"/>
              </a:rPr>
              <a:t>e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40">
                <a:solidFill>
                  <a:srgbClr val="6B6B6B"/>
                </a:solidFill>
                <a:latin typeface="Verdana"/>
                <a:cs typeface="Verdana"/>
              </a:rPr>
              <a:t>testes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6B6B6B"/>
                </a:solidFill>
                <a:latin typeface="Verdana"/>
                <a:cs typeface="Verdana"/>
              </a:rPr>
              <a:t>da</a:t>
            </a:r>
            <a:r>
              <a:rPr dirty="0" sz="210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6B6B6B"/>
                </a:solidFill>
                <a:latin typeface="Verdana"/>
                <a:cs typeface="Verdana"/>
              </a:rPr>
              <a:t>plataforma.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81812" y="544316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 h="0">
                <a:moveTo>
                  <a:pt x="0" y="0"/>
                </a:moveTo>
                <a:lnTo>
                  <a:pt x="41900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590877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7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03531" y="386337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157982" y="315958"/>
                </a:moveTo>
                <a:lnTo>
                  <a:pt x="108045" y="307905"/>
                </a:lnTo>
                <a:lnTo>
                  <a:pt x="64678" y="285478"/>
                </a:lnTo>
                <a:lnTo>
                  <a:pt x="30480" y="251280"/>
                </a:lnTo>
                <a:lnTo>
                  <a:pt x="8053" y="207913"/>
                </a:lnTo>
                <a:lnTo>
                  <a:pt x="0" y="157978"/>
                </a:lnTo>
                <a:lnTo>
                  <a:pt x="8053" y="108045"/>
                </a:lnTo>
                <a:lnTo>
                  <a:pt x="30480" y="64678"/>
                </a:lnTo>
                <a:lnTo>
                  <a:pt x="64678" y="30480"/>
                </a:lnTo>
                <a:lnTo>
                  <a:pt x="108045" y="8053"/>
                </a:lnTo>
                <a:lnTo>
                  <a:pt x="157979" y="0"/>
                </a:lnTo>
                <a:lnTo>
                  <a:pt x="207913" y="8053"/>
                </a:lnTo>
                <a:lnTo>
                  <a:pt x="251280" y="30480"/>
                </a:lnTo>
                <a:lnTo>
                  <a:pt x="285478" y="64678"/>
                </a:lnTo>
                <a:lnTo>
                  <a:pt x="307905" y="108045"/>
                </a:lnTo>
                <a:lnTo>
                  <a:pt x="315958" y="157979"/>
                </a:lnTo>
                <a:lnTo>
                  <a:pt x="307905" y="207913"/>
                </a:lnTo>
                <a:lnTo>
                  <a:pt x="285478" y="251280"/>
                </a:lnTo>
                <a:lnTo>
                  <a:pt x="251280" y="285478"/>
                </a:lnTo>
                <a:lnTo>
                  <a:pt x="207913" y="307905"/>
                </a:lnTo>
                <a:lnTo>
                  <a:pt x="157982" y="31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E</a:t>
            </a:r>
            <a:r>
              <a:rPr dirty="0" spc="-605"/>
              <a:t>S</a:t>
            </a:r>
            <a:r>
              <a:rPr dirty="0" spc="-280"/>
              <a:t>C</a:t>
            </a:r>
            <a:r>
              <a:rPr dirty="0" spc="-150"/>
              <a:t>O</a:t>
            </a:r>
            <a:r>
              <a:rPr dirty="0" spc="105"/>
              <a:t>P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125"/>
              <a:t>E</a:t>
            </a:r>
            <a:r>
              <a:rPr dirty="0" spc="-985"/>
              <a:t> </a:t>
            </a:r>
            <a:r>
              <a:rPr dirty="0" spc="-125"/>
              <a:t>R</a:t>
            </a:r>
            <a:r>
              <a:rPr dirty="0" spc="-145"/>
              <a:t>E</a:t>
            </a:r>
            <a:r>
              <a:rPr dirty="0" spc="-105"/>
              <a:t>Q</a:t>
            </a:r>
            <a:r>
              <a:rPr dirty="0" spc="-125"/>
              <a:t>U</a:t>
            </a:r>
            <a:r>
              <a:rPr dirty="0" spc="-915"/>
              <a:t>I</a:t>
            </a:r>
            <a:r>
              <a:rPr dirty="0" spc="-605"/>
              <a:t>S</a:t>
            </a:r>
            <a:r>
              <a:rPr dirty="0" spc="-915"/>
              <a:t>I</a:t>
            </a:r>
            <a:r>
              <a:rPr dirty="0" spc="-475"/>
              <a:t>T</a:t>
            </a:r>
            <a:r>
              <a:rPr dirty="0" spc="-150"/>
              <a:t>O</a:t>
            </a:r>
            <a:r>
              <a:rPr dirty="0" spc="-335"/>
              <a:t>S</a:t>
            </a:r>
            <a:r>
              <a:rPr dirty="0" spc="-985"/>
              <a:t> </a:t>
            </a:r>
            <a:r>
              <a:rPr dirty="0" spc="-250"/>
              <a:t>D</a:t>
            </a:r>
            <a:r>
              <a:rPr dirty="0" spc="120"/>
              <a:t>O</a:t>
            </a:r>
            <a:r>
              <a:rPr dirty="0" spc="-985"/>
              <a:t> </a:t>
            </a:r>
            <a:r>
              <a:rPr dirty="0" spc="105"/>
              <a:t>P</a:t>
            </a:r>
            <a:r>
              <a:rPr dirty="0" spc="-125"/>
              <a:t>R</a:t>
            </a:r>
            <a:r>
              <a:rPr dirty="0" spc="-150"/>
              <a:t>O</a:t>
            </a:r>
            <a:r>
              <a:rPr dirty="0" spc="-35"/>
              <a:t>J</a:t>
            </a:r>
            <a:r>
              <a:rPr dirty="0" spc="-145"/>
              <a:t>E</a:t>
            </a:r>
            <a:r>
              <a:rPr dirty="0" spc="-475"/>
              <a:t>T</a:t>
            </a:r>
            <a:r>
              <a:rPr dirty="0" spc="120"/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Rubão</dc:creator>
  <cp:keywords>DAGYLKGpbSA,BADr_O42Obw</cp:keywords>
  <dc:title>Apresentação Trabalho Conclusão de Curso Minimalista Preto e Branco</dc:title>
  <dcterms:created xsi:type="dcterms:W3CDTF">2024-12-02T23:18:29Z</dcterms:created>
  <dcterms:modified xsi:type="dcterms:W3CDTF">2024-12-02T23:18:29Z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2024-12-02T00:00:00Z</vt:filetime>
  </property>
</Properties>
</file>