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67" r:id="rId13"/>
    <p:sldId id="270" r:id="rId14"/>
    <p:sldId id="271" r:id="rId15"/>
    <p:sldId id="259" r:id="rId16"/>
    <p:sldId id="272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1AC"/>
    <a:srgbClr val="F6D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4"/>
    <p:restoredTop sz="94658"/>
  </p:normalViewPr>
  <p:slideViewPr>
    <p:cSldViewPr snapToGrid="0">
      <p:cViewPr varScale="1">
        <p:scale>
          <a:sx n="71" d="100"/>
          <a:sy n="71" d="100"/>
        </p:scale>
        <p:origin x="3200" y="19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D74BA-B248-1D44-847F-56480FEAF784}" type="datetimeFigureOut">
              <a:rPr lang="pt-BR" smtClean="0"/>
              <a:t>09/05/2024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7FD8-855C-1F45-A643-96CA39687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69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E7FD8-855C-1F45-A643-96CA39687F9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7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0116-6554-974F-96AE-72177BD73DCA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5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B59C-1B6E-4647-A939-5FB7CF96CC48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7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9FBC-85D8-3049-82D8-FAC85AC6990F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7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95E1-B69B-9949-BB95-0AD657142E05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4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5299-036C-044F-B674-F5931A58CBE5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02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3065-A46A-1049-9A55-B3BF6BBF2FE5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52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4571-2A8F-F140-97F3-6DD2200846EA}" type="datetime1">
              <a:rPr lang="pt-BR" smtClean="0"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86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40DF-3B28-D149-98F6-E58E0627786F}" type="datetime1">
              <a:rPr lang="pt-BR" smtClean="0"/>
              <a:t>09/05/2024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6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6854-7751-1E48-8F61-26C8AD856F34}" type="datetime1">
              <a:rPr lang="pt-BR" smtClean="0"/>
              <a:t>09/05/2024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8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8068-A8DA-4140-87E6-030DC7EEA9C2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F568-2682-014B-80EF-4129B53C5B6B}" type="datetime1">
              <a:rPr lang="pt-BR" smtClean="0"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146EE-08D1-A241-A63F-A5F38EA69CA8}" type="datetime1">
              <a:rPr lang="pt-BR" smtClean="0"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JAVA PARA INICIANTES - DAFNE DUDA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3C674-D23E-E24A-9C71-CB98DC09F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hyperlink" Target="http://linkedin.com/in/dafneduda/" TargetMode="External"/><Relationship Id="rId4" Type="http://schemas.openxmlformats.org/officeDocument/2006/relationships/hyperlink" Target="http://github.com/dafnedu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eu_nome">
            <a:extLst>
              <a:ext uri="{FF2B5EF4-FFF2-40B4-BE49-F238E27FC236}">
                <a16:creationId xmlns:a16="http://schemas.microsoft.com/office/drawing/2014/main" id="{88874775-DA22-9C80-95DC-3EED5B4BFCF4}"/>
              </a:ext>
            </a:extLst>
          </p:cNvPr>
          <p:cNvSpPr txBox="1"/>
          <p:nvPr/>
        </p:nvSpPr>
        <p:spPr>
          <a:xfrm>
            <a:off x="3489183" y="11880895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6F41AC"/>
                </a:solidFill>
                <a:latin typeface="Impact" panose="020B0806030902050204" pitchFamily="34" charset="0"/>
              </a:rPr>
              <a:t>DAFNE DUDA</a:t>
            </a:r>
          </a:p>
        </p:txBody>
      </p:sp>
      <p:sp>
        <p:nvSpPr>
          <p:cNvPr id="11" name="legenda">
            <a:extLst>
              <a:ext uri="{FF2B5EF4-FFF2-40B4-BE49-F238E27FC236}">
                <a16:creationId xmlns:a16="http://schemas.microsoft.com/office/drawing/2014/main" id="{9A6E652F-4B49-A487-96DF-BA8E445DCD44}"/>
              </a:ext>
            </a:extLst>
          </p:cNvPr>
          <p:cNvSpPr txBox="1"/>
          <p:nvPr/>
        </p:nvSpPr>
        <p:spPr>
          <a:xfrm>
            <a:off x="342899" y="11247492"/>
            <a:ext cx="9258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Aprenda as principais características da linguagem</a:t>
            </a:r>
          </a:p>
        </p:txBody>
      </p:sp>
      <p:pic>
        <p:nvPicPr>
          <p:cNvPr id="8" name="girl_image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36505C75-2BEF-2493-F457-A8E8DE13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145"/>
            <a:ext cx="9601200" cy="9601200"/>
          </a:xfrm>
          <a:prstGeom prst="rect">
            <a:avLst/>
          </a:prstGeom>
        </p:spPr>
      </p:pic>
      <p:sp>
        <p:nvSpPr>
          <p:cNvPr id="14" name="retângulo_subtitulo">
            <a:extLst>
              <a:ext uri="{FF2B5EF4-FFF2-40B4-BE49-F238E27FC236}">
                <a16:creationId xmlns:a16="http://schemas.microsoft.com/office/drawing/2014/main" id="{903B8562-C376-2A34-6584-547FCAB7B188}"/>
              </a:ext>
            </a:extLst>
          </p:cNvPr>
          <p:cNvSpPr/>
          <p:nvPr/>
        </p:nvSpPr>
        <p:spPr>
          <a:xfrm>
            <a:off x="-16625" y="1637799"/>
            <a:ext cx="9634446" cy="8061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ítulo">
            <a:extLst>
              <a:ext uri="{FF2B5EF4-FFF2-40B4-BE49-F238E27FC236}">
                <a16:creationId xmlns:a16="http://schemas.microsoft.com/office/drawing/2014/main" id="{F9A40D16-4CF0-8C1B-BA5D-F51E7F0A5462}"/>
              </a:ext>
            </a:extLst>
          </p:cNvPr>
          <p:cNvSpPr txBox="1"/>
          <p:nvPr/>
        </p:nvSpPr>
        <p:spPr>
          <a:xfrm>
            <a:off x="802177" y="1750385"/>
            <a:ext cx="799684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Impact" panose="020B0806030902050204" pitchFamily="34" charset="0"/>
              </a:rPr>
              <a:t>A SAGA DOS NOVATOS NA TERRA DOS OBJETOS</a:t>
            </a: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EFD8B5B1-6883-5EDF-C6DB-9A2382E55930}"/>
              </a:ext>
            </a:extLst>
          </p:cNvPr>
          <p:cNvSpPr txBox="1"/>
          <p:nvPr/>
        </p:nvSpPr>
        <p:spPr>
          <a:xfrm>
            <a:off x="2067791" y="212819"/>
            <a:ext cx="5465618" cy="1323439"/>
          </a:xfrm>
          <a:prstGeom prst="rect">
            <a:avLst/>
          </a:prstGeom>
          <a:noFill/>
          <a:effectLst>
            <a:outerShdw blurRad="50800" dist="850446" dir="11880000" sx="129000" sy="129000" algn="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rPr>
              <a:t>CÓDIGO JAVA</a:t>
            </a:r>
          </a:p>
        </p:txBody>
      </p:sp>
    </p:spTree>
    <p:extLst>
      <p:ext uri="{BB962C8B-B14F-4D97-AF65-F5344CB8AC3E}">
        <p14:creationId xmlns:p14="http://schemas.microsoft.com/office/powerpoint/2010/main" val="14668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1B67D1A-C2ED-976C-9534-E3694D9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10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E524D05-C5EB-1F8F-C44B-E4E975F9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pic>
        <p:nvPicPr>
          <p:cNvPr id="5" name="código">
            <a:extLst>
              <a:ext uri="{FF2B5EF4-FFF2-40B4-BE49-F238E27FC236}">
                <a16:creationId xmlns:a16="http://schemas.microsoft.com/office/drawing/2014/main" id="{2653623C-C822-CA57-F94C-903DD08D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058622"/>
            <a:ext cx="7772400" cy="4441371"/>
          </a:xfrm>
          <a:prstGeom prst="rect">
            <a:avLst/>
          </a:prstGeom>
        </p:spPr>
      </p:pic>
      <p:sp>
        <p:nvSpPr>
          <p:cNvPr id="4" name="corpo_texto">
            <a:extLst>
              <a:ext uri="{FF2B5EF4-FFF2-40B4-BE49-F238E27FC236}">
                <a16:creationId xmlns:a16="http://schemas.microsoft.com/office/drawing/2014/main" id="{828DE1BB-0396-0991-0E42-E6D5B0C173F1}"/>
              </a:ext>
            </a:extLst>
          </p:cNvPr>
          <p:cNvSpPr txBox="1"/>
          <p:nvPr/>
        </p:nvSpPr>
        <p:spPr>
          <a:xfrm>
            <a:off x="989213" y="3238974"/>
            <a:ext cx="7622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Métodos em Java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Um método em Java é uma coleção de instruções que realiza uma operação específica e pode ou não retornar um valor.</a:t>
            </a:r>
          </a:p>
          <a:p>
            <a:endParaRPr lang="pt-BR" sz="2400" dirty="0">
              <a:effectLst/>
            </a:endParaRPr>
          </a:p>
          <a:p>
            <a:pPr algn="ctr"/>
            <a:r>
              <a:rPr lang="pt-BR" sz="2400" b="1" dirty="0">
                <a:effectLst/>
              </a:rPr>
              <a:t>Declaração de Métodos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Os métodos em Java são declarados dentro de uma classe e podem ter parâmetros e um tipo de retorno.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8F919D6-DDB2-0607-25E0-2739F07A5D9A}"/>
              </a:ext>
            </a:extLst>
          </p:cNvPr>
          <p:cNvSpPr txBox="1"/>
          <p:nvPr/>
        </p:nvSpPr>
        <p:spPr>
          <a:xfrm>
            <a:off x="889459" y="1758428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BM DoHyeon OTF" panose="020B0600000101010101" pitchFamily="34" charset="-127"/>
                <a:cs typeface="Phosphate Inline" panose="02000506050000020004" pitchFamily="2" charset="77"/>
              </a:rPr>
              <a:t>Métodos</a:t>
            </a:r>
          </a:p>
        </p:txBody>
      </p:sp>
      <p:sp>
        <p:nvSpPr>
          <p:cNvPr id="12" name="peça_título">
            <a:extLst>
              <a:ext uri="{FF2B5EF4-FFF2-40B4-BE49-F238E27FC236}">
                <a16:creationId xmlns:a16="http://schemas.microsoft.com/office/drawing/2014/main" id="{76718ABB-1F90-5AD8-0E3A-6C70CC32C8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452" y="-10689"/>
            <a:ext cx="266007" cy="2327564"/>
          </a:xfrm>
          <a:prstGeom prst="rect">
            <a:avLst/>
          </a:prstGeom>
          <a:gradFill flip="none" rotWithShape="1">
            <a:gsLst>
              <a:gs pos="10000">
                <a:srgbClr val="7030A0"/>
              </a:gs>
              <a:gs pos="44000">
                <a:srgbClr val="F6D9F2"/>
              </a:gs>
              <a:gs pos="100000">
                <a:schemeClr val="accent5"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96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1EC492E-94BD-1CE0-2FA9-DF4AB01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1F08D7-9387-E03A-6288-48C93F32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11</a:t>
            </a:fld>
            <a:endParaRPr lang="pt-BR"/>
          </a:p>
        </p:txBody>
      </p:sp>
      <p:sp>
        <p:nvSpPr>
          <p:cNvPr id="3" name="fundo">
            <a:extLst>
              <a:ext uri="{FF2B5EF4-FFF2-40B4-BE49-F238E27FC236}">
                <a16:creationId xmlns:a16="http://schemas.microsoft.com/office/drawing/2014/main" id="{E64CF567-D5A6-0655-BC54-DE5E9552D9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6D9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EE674F71-962E-AA0C-0516-714F0D46A053}"/>
              </a:ext>
            </a:extLst>
          </p:cNvPr>
          <p:cNvSpPr txBox="1"/>
          <p:nvPr/>
        </p:nvSpPr>
        <p:spPr>
          <a:xfrm>
            <a:off x="511232" y="5739081"/>
            <a:ext cx="8279475" cy="1323439"/>
          </a:xfrm>
          <a:prstGeom prst="rect">
            <a:avLst/>
          </a:prstGeom>
          <a:noFill/>
          <a:effectLst>
            <a:outerShdw blurRad="50800" dist="850446" dir="11880000" sx="129000" sy="129000" algn="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dirty="0"/>
              <a:t>Classes e Objetos</a:t>
            </a:r>
          </a:p>
        </p:txBody>
      </p:sp>
      <p:sp>
        <p:nvSpPr>
          <p:cNvPr id="9" name="corpo_texto">
            <a:extLst>
              <a:ext uri="{FF2B5EF4-FFF2-40B4-BE49-F238E27FC236}">
                <a16:creationId xmlns:a16="http://schemas.microsoft.com/office/drawing/2014/main" id="{96438769-11D3-9760-6AEA-6B4EB60453DB}"/>
              </a:ext>
            </a:extLst>
          </p:cNvPr>
          <p:cNvSpPr txBox="1"/>
          <p:nvPr/>
        </p:nvSpPr>
        <p:spPr>
          <a:xfrm>
            <a:off x="712034" y="8320941"/>
            <a:ext cx="7877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u="none" strike="noStrike" dirty="0">
                <a:solidFill>
                  <a:srgbClr val="6F41AC"/>
                </a:solidFill>
                <a:effectLst/>
                <a:latin typeface="Söhne"/>
              </a:rPr>
              <a:t>As classes e objetos são fundamentais em Java, pois permitem modelar e organizar o código de forma eficiente. Neste capítulo, vamos explorar como criar e utilizar classes e objetos.</a:t>
            </a:r>
          </a:p>
        </p:txBody>
      </p:sp>
      <p:sp>
        <p:nvSpPr>
          <p:cNvPr id="6" name="capítulo">
            <a:extLst>
              <a:ext uri="{FF2B5EF4-FFF2-40B4-BE49-F238E27FC236}">
                <a16:creationId xmlns:a16="http://schemas.microsoft.com/office/drawing/2014/main" id="{C1B62322-A9D6-6D26-39C6-F55CD4B8DDEF}"/>
              </a:ext>
            </a:extLst>
          </p:cNvPr>
          <p:cNvSpPr txBox="1"/>
          <p:nvPr/>
        </p:nvSpPr>
        <p:spPr>
          <a:xfrm>
            <a:off x="6651812" y="-228321"/>
            <a:ext cx="3367304" cy="4708981"/>
          </a:xfrm>
          <a:prstGeom prst="rect">
            <a:avLst/>
          </a:prstGeom>
          <a:noFill/>
          <a:effectLst>
            <a:glow rad="41420"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sz="30000" dirty="0">
                <a:ln w="66675">
                  <a:solidFill>
                    <a:srgbClr val="6F41AC">
                      <a:alpha val="22000"/>
                    </a:srgbClr>
                  </a:solidFill>
                </a:ln>
                <a:noFill/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7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18F9BA90-2E9D-BB79-634A-408A7688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12</a:t>
            </a:fld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78C2CEDD-0428-7321-F206-8FF8958A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pic>
        <p:nvPicPr>
          <p:cNvPr id="11" name="código">
            <a:extLst>
              <a:ext uri="{FF2B5EF4-FFF2-40B4-BE49-F238E27FC236}">
                <a16:creationId xmlns:a16="http://schemas.microsoft.com/office/drawing/2014/main" id="{427C5F7C-AB11-E249-FC8C-282CE0D1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874418"/>
            <a:ext cx="7772400" cy="6217920"/>
          </a:xfrm>
          <a:prstGeom prst="rect">
            <a:avLst/>
          </a:prstGeom>
        </p:spPr>
      </p:pic>
      <p:sp>
        <p:nvSpPr>
          <p:cNvPr id="4" name="corpo_texto">
            <a:extLst>
              <a:ext uri="{FF2B5EF4-FFF2-40B4-BE49-F238E27FC236}">
                <a16:creationId xmlns:a16="http://schemas.microsoft.com/office/drawing/2014/main" id="{828DE1BB-0396-0991-0E42-E6D5B0C173F1}"/>
              </a:ext>
            </a:extLst>
          </p:cNvPr>
          <p:cNvSpPr txBox="1"/>
          <p:nvPr/>
        </p:nvSpPr>
        <p:spPr>
          <a:xfrm>
            <a:off x="989213" y="3054579"/>
            <a:ext cx="7622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Classes em Java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Uma classe em Java é um modelo para criar objetos que têm atributos e métodos.</a:t>
            </a:r>
          </a:p>
          <a:p>
            <a:endParaRPr lang="pt-BR" sz="2400" b="1" dirty="0">
              <a:effectLst/>
            </a:endParaRPr>
          </a:p>
          <a:p>
            <a:pPr algn="ctr"/>
            <a:r>
              <a:rPr lang="pt-BR" sz="2400" b="1" dirty="0">
                <a:effectLst/>
              </a:rPr>
              <a:t>Objetos em Java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Um objeto em Java é uma instância de uma classe que possui seus próprios dados (atributos) e comportamentos (métodos).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8F919D6-DDB2-0607-25E0-2739F07A5D9A}"/>
              </a:ext>
            </a:extLst>
          </p:cNvPr>
          <p:cNvSpPr txBox="1"/>
          <p:nvPr/>
        </p:nvSpPr>
        <p:spPr>
          <a:xfrm>
            <a:off x="889459" y="1758428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BM DoHyeon OTF" panose="020B0600000101010101" pitchFamily="34" charset="-127"/>
                <a:cs typeface="Phosphate Inline" panose="02000506050000020004" pitchFamily="2" charset="77"/>
              </a:rPr>
              <a:t>Classes e Objetos</a:t>
            </a:r>
          </a:p>
        </p:txBody>
      </p:sp>
      <p:sp>
        <p:nvSpPr>
          <p:cNvPr id="12" name="peça_título">
            <a:extLst>
              <a:ext uri="{FF2B5EF4-FFF2-40B4-BE49-F238E27FC236}">
                <a16:creationId xmlns:a16="http://schemas.microsoft.com/office/drawing/2014/main" id="{76718ABB-1F90-5AD8-0E3A-6C70CC32C8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452" y="-10689"/>
            <a:ext cx="266007" cy="2327564"/>
          </a:xfrm>
          <a:prstGeom prst="rect">
            <a:avLst/>
          </a:prstGeom>
          <a:gradFill flip="none" rotWithShape="1">
            <a:gsLst>
              <a:gs pos="10000">
                <a:srgbClr val="7030A0"/>
              </a:gs>
              <a:gs pos="44000">
                <a:srgbClr val="F6D9F2"/>
              </a:gs>
              <a:gs pos="100000">
                <a:schemeClr val="accent5"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6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141B9-512B-6C76-5993-E1BB7783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4ADA2-A0EF-B528-1753-150EC056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13</a:t>
            </a:fld>
            <a:endParaRPr lang="pt-BR"/>
          </a:p>
        </p:txBody>
      </p:sp>
      <p:sp>
        <p:nvSpPr>
          <p:cNvPr id="3" name="fundo">
            <a:extLst>
              <a:ext uri="{FF2B5EF4-FFF2-40B4-BE49-F238E27FC236}">
                <a16:creationId xmlns:a16="http://schemas.microsoft.com/office/drawing/2014/main" id="{E64CF567-D5A6-0655-BC54-DE5E9552D9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6D9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EE674F71-962E-AA0C-0516-714F0D46A053}"/>
              </a:ext>
            </a:extLst>
          </p:cNvPr>
          <p:cNvSpPr txBox="1"/>
          <p:nvPr/>
        </p:nvSpPr>
        <p:spPr>
          <a:xfrm>
            <a:off x="460059" y="5123528"/>
            <a:ext cx="8279475" cy="2554545"/>
          </a:xfrm>
          <a:prstGeom prst="rect">
            <a:avLst/>
          </a:prstGeom>
          <a:noFill/>
          <a:effectLst>
            <a:outerShdw blurRad="50800" dist="850446" dir="11880000" sx="129000" sy="129000" algn="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dirty="0"/>
              <a:t>Tratamento de Exceções</a:t>
            </a:r>
          </a:p>
        </p:txBody>
      </p:sp>
      <p:sp>
        <p:nvSpPr>
          <p:cNvPr id="9" name="corpo_texto">
            <a:extLst>
              <a:ext uri="{FF2B5EF4-FFF2-40B4-BE49-F238E27FC236}">
                <a16:creationId xmlns:a16="http://schemas.microsoft.com/office/drawing/2014/main" id="{96438769-11D3-9760-6AEA-6B4EB60453DB}"/>
              </a:ext>
            </a:extLst>
          </p:cNvPr>
          <p:cNvSpPr txBox="1"/>
          <p:nvPr/>
        </p:nvSpPr>
        <p:spPr>
          <a:xfrm>
            <a:off x="771492" y="8320941"/>
            <a:ext cx="8058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u="none" strike="noStrike" dirty="0">
                <a:solidFill>
                  <a:srgbClr val="6F41AC"/>
                </a:solidFill>
                <a:effectLst/>
                <a:latin typeface="Söhne"/>
              </a:rPr>
              <a:t>O tratamento de exceções é essencial para lidar com situações inesperadas durante a execução do programa. Neste capítulo, vamos explorar como lidar com exceções em Java.</a:t>
            </a:r>
          </a:p>
        </p:txBody>
      </p:sp>
      <p:sp>
        <p:nvSpPr>
          <p:cNvPr id="7" name="capítulo">
            <a:extLst>
              <a:ext uri="{FF2B5EF4-FFF2-40B4-BE49-F238E27FC236}">
                <a16:creationId xmlns:a16="http://schemas.microsoft.com/office/drawing/2014/main" id="{B0ABA9E8-A418-4B43-C690-A1B997ED18BC}"/>
              </a:ext>
            </a:extLst>
          </p:cNvPr>
          <p:cNvSpPr txBox="1"/>
          <p:nvPr/>
        </p:nvSpPr>
        <p:spPr>
          <a:xfrm>
            <a:off x="6651812" y="-228321"/>
            <a:ext cx="3367304" cy="4708981"/>
          </a:xfrm>
          <a:prstGeom prst="rect">
            <a:avLst/>
          </a:prstGeom>
          <a:noFill/>
          <a:effectLst>
            <a:glow rad="41420"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sz="30000" dirty="0">
                <a:ln w="66675">
                  <a:solidFill>
                    <a:srgbClr val="6F41AC">
                      <a:alpha val="22000"/>
                    </a:srgbClr>
                  </a:solidFill>
                </a:ln>
                <a:noFill/>
                <a:effectLst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1995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9AC3038-7EEC-8AA5-2D21-B2037A04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14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D94A6BC-8EF3-7F83-C194-E1C78F7E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pic>
        <p:nvPicPr>
          <p:cNvPr id="5" name="código">
            <a:extLst>
              <a:ext uri="{FF2B5EF4-FFF2-40B4-BE49-F238E27FC236}">
                <a16:creationId xmlns:a16="http://schemas.microsoft.com/office/drawing/2014/main" id="{67668FFC-84E0-493A-0F72-9988C54CC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72" b="23241"/>
          <a:stretch/>
        </p:blipFill>
        <p:spPr>
          <a:xfrm>
            <a:off x="914400" y="6901477"/>
            <a:ext cx="7772400" cy="4141695"/>
          </a:xfrm>
          <a:prstGeom prst="rect">
            <a:avLst/>
          </a:prstGeom>
        </p:spPr>
      </p:pic>
      <p:sp>
        <p:nvSpPr>
          <p:cNvPr id="4" name="corpo_texto">
            <a:extLst>
              <a:ext uri="{FF2B5EF4-FFF2-40B4-BE49-F238E27FC236}">
                <a16:creationId xmlns:a16="http://schemas.microsoft.com/office/drawing/2014/main" id="{828DE1BB-0396-0991-0E42-E6D5B0C173F1}"/>
              </a:ext>
            </a:extLst>
          </p:cNvPr>
          <p:cNvSpPr txBox="1"/>
          <p:nvPr/>
        </p:nvSpPr>
        <p:spPr>
          <a:xfrm>
            <a:off x="991433" y="3376227"/>
            <a:ext cx="7622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Exceções em Java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Uma exceção em Java é um evento que interrompe o fluxo normal de execução de um programa.</a:t>
            </a:r>
          </a:p>
          <a:p>
            <a:endParaRPr lang="pt-BR" sz="2400" dirty="0">
              <a:effectLst/>
            </a:endParaRPr>
          </a:p>
          <a:p>
            <a:pPr algn="ctr"/>
            <a:r>
              <a:rPr lang="pt-BR" sz="2400" b="1" dirty="0" err="1"/>
              <a:t>T</a:t>
            </a:r>
            <a:r>
              <a:rPr lang="pt-BR" sz="2400" b="1" dirty="0" err="1">
                <a:effectLst/>
              </a:rPr>
              <a:t>ry</a:t>
            </a:r>
            <a:r>
              <a:rPr lang="pt-BR" sz="2400" b="1" dirty="0">
                <a:effectLst/>
              </a:rPr>
              <a:t>-catch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O bloco </a:t>
            </a:r>
            <a:r>
              <a:rPr lang="pt-BR" sz="2400" dirty="0" err="1">
                <a:effectLst/>
              </a:rPr>
              <a:t>try</a:t>
            </a:r>
            <a:r>
              <a:rPr lang="pt-BR" sz="2400" dirty="0">
                <a:effectLst/>
              </a:rPr>
              <a:t>-catch é usado para capturar e lidar com exceções em Java, garantindo que o programa não seja interrompido abruptamente.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8F919D6-DDB2-0607-25E0-2739F07A5D9A}"/>
              </a:ext>
            </a:extLst>
          </p:cNvPr>
          <p:cNvSpPr txBox="1"/>
          <p:nvPr/>
        </p:nvSpPr>
        <p:spPr>
          <a:xfrm>
            <a:off x="889459" y="1758428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BM DoHyeon OTF" panose="020B0600000101010101" pitchFamily="34" charset="-127"/>
                <a:cs typeface="Phosphate Inline" panose="02000506050000020004" pitchFamily="2" charset="77"/>
              </a:rPr>
              <a:t>Tratamento de Exceções</a:t>
            </a:r>
          </a:p>
        </p:txBody>
      </p:sp>
      <p:sp>
        <p:nvSpPr>
          <p:cNvPr id="12" name="peça_título">
            <a:extLst>
              <a:ext uri="{FF2B5EF4-FFF2-40B4-BE49-F238E27FC236}">
                <a16:creationId xmlns:a16="http://schemas.microsoft.com/office/drawing/2014/main" id="{76718ABB-1F90-5AD8-0E3A-6C70CC32C8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452" y="-10689"/>
            <a:ext cx="266007" cy="2327564"/>
          </a:xfrm>
          <a:prstGeom prst="rect">
            <a:avLst/>
          </a:prstGeom>
          <a:gradFill flip="none" rotWithShape="1">
            <a:gsLst>
              <a:gs pos="10000">
                <a:srgbClr val="7030A0"/>
              </a:gs>
              <a:gs pos="44000">
                <a:srgbClr val="F6D9F2"/>
              </a:gs>
              <a:gs pos="100000">
                <a:schemeClr val="accent5"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827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408D25-0498-24F9-3BF8-7DF07630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15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2DB976-8460-1472-B47C-E1F9A500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2" name="Agradecimento">
            <a:extLst>
              <a:ext uri="{FF2B5EF4-FFF2-40B4-BE49-F238E27FC236}">
                <a16:creationId xmlns:a16="http://schemas.microsoft.com/office/drawing/2014/main" id="{8F3C9711-0D44-AD01-87B6-72BD4FC67F8A}"/>
              </a:ext>
            </a:extLst>
          </p:cNvPr>
          <p:cNvSpPr txBox="1"/>
          <p:nvPr/>
        </p:nvSpPr>
        <p:spPr>
          <a:xfrm>
            <a:off x="856129" y="4446420"/>
            <a:ext cx="7888941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 b="0" i="0" u="none" strike="noStrike">
                <a:solidFill>
                  <a:srgbClr val="6F41AC"/>
                </a:solidFill>
                <a:effectLst/>
                <a:latin typeface="Söhne"/>
              </a:defRPr>
            </a:lvl1pPr>
          </a:lstStyle>
          <a:p>
            <a:r>
              <a:rPr lang="pt-BR" sz="3200" b="1" dirty="0"/>
              <a:t>Parabéns por concluir este e-book!</a:t>
            </a:r>
          </a:p>
          <a:p>
            <a:endParaRPr lang="pt-BR" b="1" dirty="0"/>
          </a:p>
          <a:p>
            <a:r>
              <a:rPr lang="pt-BR" dirty="0"/>
              <a:t>Espero que este material tenha fornecido uma base para seus estudos em programação Java. Lembre-se de que a prática é fundamental para aprimorar suas habilidades em Java. Continue explorando, praticando e construindo projetos para aprofundar seu conhecimento e se tornar um desenvolvedor(a) Java.</a:t>
            </a:r>
          </a:p>
          <a:p>
            <a:endParaRPr lang="pt-BR" dirty="0"/>
          </a:p>
          <a:p>
            <a:r>
              <a:rPr lang="pt-BR" b="1" dirty="0"/>
              <a:t>Boa sorte em sua jornada de aprendizado!</a:t>
            </a:r>
          </a:p>
        </p:txBody>
      </p:sp>
    </p:spTree>
    <p:extLst>
      <p:ext uri="{BB962C8B-B14F-4D97-AF65-F5344CB8AC3E}">
        <p14:creationId xmlns:p14="http://schemas.microsoft.com/office/powerpoint/2010/main" val="292568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4ADA2-A0EF-B528-1753-150EC056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141B9-512B-6C76-5993-E1BB7783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3" name="fundo">
            <a:extLst>
              <a:ext uri="{FF2B5EF4-FFF2-40B4-BE49-F238E27FC236}">
                <a16:creationId xmlns:a16="http://schemas.microsoft.com/office/drawing/2014/main" id="{E64CF567-D5A6-0655-BC54-DE5E9552D9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6D9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_linkedin" descr="Padrão do plano de fundo&#10;&#10;Descrição gerada automaticamente">
            <a:extLst>
              <a:ext uri="{FF2B5EF4-FFF2-40B4-BE49-F238E27FC236}">
                <a16:creationId xmlns:a16="http://schemas.microsoft.com/office/drawing/2014/main" id="{7D85034D-8670-95DF-6B77-6802EB042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09" t="48953" r="51180" b="41799"/>
          <a:stretch/>
        </p:blipFill>
        <p:spPr>
          <a:xfrm>
            <a:off x="7135452" y="10147694"/>
            <a:ext cx="715223" cy="629155"/>
          </a:xfrm>
          <a:prstGeom prst="ellipse">
            <a:avLst/>
          </a:prstGeom>
        </p:spPr>
      </p:pic>
      <p:pic>
        <p:nvPicPr>
          <p:cNvPr id="20" name="imagem_github" descr="Padrão do plano de fundo&#10;&#10;Descrição gerada automaticamente">
            <a:extLst>
              <a:ext uri="{FF2B5EF4-FFF2-40B4-BE49-F238E27FC236}">
                <a16:creationId xmlns:a16="http://schemas.microsoft.com/office/drawing/2014/main" id="{F934B5C7-3E9B-9994-7093-89E0FE076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8" t="79088" r="52071" b="13201"/>
          <a:stretch/>
        </p:blipFill>
        <p:spPr>
          <a:xfrm>
            <a:off x="7135452" y="9359603"/>
            <a:ext cx="715223" cy="679010"/>
          </a:xfrm>
          <a:prstGeom prst="ellipse">
            <a:avLst/>
          </a:prstGeom>
        </p:spPr>
      </p:pic>
      <p:sp>
        <p:nvSpPr>
          <p:cNvPr id="15" name="redes-sociais">
            <a:extLst>
              <a:ext uri="{FF2B5EF4-FFF2-40B4-BE49-F238E27FC236}">
                <a16:creationId xmlns:a16="http://schemas.microsoft.com/office/drawing/2014/main" id="{5A52324E-2A9D-0B4C-3D29-8C0B97D5860C}"/>
              </a:ext>
            </a:extLst>
          </p:cNvPr>
          <p:cNvSpPr txBox="1"/>
          <p:nvPr/>
        </p:nvSpPr>
        <p:spPr>
          <a:xfrm>
            <a:off x="4155141" y="9494821"/>
            <a:ext cx="369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  <a:r>
              <a:rPr lang="pt-BR" dirty="0">
                <a:hlinkClick r:id="rId4"/>
              </a:rPr>
              <a:t>github.com/dafneduda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 err="1">
                <a:hlinkClick r:id="rId5"/>
              </a:rPr>
              <a:t>linkedin.com</a:t>
            </a:r>
            <a:r>
              <a:rPr lang="pt-BR" dirty="0">
                <a:hlinkClick r:id="rId5"/>
              </a:rPr>
              <a:t>/in/</a:t>
            </a:r>
            <a:r>
              <a:rPr lang="pt-BR" dirty="0" err="1">
                <a:hlinkClick r:id="rId5"/>
              </a:rPr>
              <a:t>dafneduda</a:t>
            </a:r>
            <a:r>
              <a:rPr lang="pt-BR" dirty="0">
                <a:hlinkClick r:id="rId5"/>
              </a:rPr>
              <a:t>/</a:t>
            </a:r>
            <a:endParaRPr lang="pt-BR" dirty="0"/>
          </a:p>
        </p:txBody>
      </p:sp>
      <p:sp>
        <p:nvSpPr>
          <p:cNvPr id="10" name="corpo_texto">
            <a:extLst>
              <a:ext uri="{FF2B5EF4-FFF2-40B4-BE49-F238E27FC236}">
                <a16:creationId xmlns:a16="http://schemas.microsoft.com/office/drawing/2014/main" id="{9990864E-C6B1-C474-4A0C-CBE198680F1F}"/>
              </a:ext>
            </a:extLst>
          </p:cNvPr>
          <p:cNvSpPr txBox="1"/>
          <p:nvPr/>
        </p:nvSpPr>
        <p:spPr>
          <a:xfrm>
            <a:off x="4244363" y="8646110"/>
            <a:ext cx="253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0" u="none" strike="noStrike" dirty="0">
                <a:solidFill>
                  <a:srgbClr val="6F41AC"/>
                </a:solidFill>
                <a:effectLst/>
                <a:latin typeface="Impact" panose="020B0806030902050204" pitchFamily="34" charset="0"/>
              </a:rPr>
              <a:t>AUTORA:</a:t>
            </a:r>
          </a:p>
        </p:txBody>
      </p:sp>
      <p:pic>
        <p:nvPicPr>
          <p:cNvPr id="12" name="foto" descr="Mulher sentada à mesa&#10;&#10;Descrição gerada automaticamente">
            <a:extLst>
              <a:ext uri="{FF2B5EF4-FFF2-40B4-BE49-F238E27FC236}">
                <a16:creationId xmlns:a16="http://schemas.microsoft.com/office/drawing/2014/main" id="{3D21FE8B-3F99-0DAA-6A65-CD04EDE3E0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578" t="19819" r="21690" b="33122"/>
          <a:stretch/>
        </p:blipFill>
        <p:spPr>
          <a:xfrm>
            <a:off x="1266429" y="8259064"/>
            <a:ext cx="2982839" cy="3186644"/>
          </a:xfrm>
          <a:prstGeom prst="ellipse">
            <a:avLst/>
          </a:prstGeom>
        </p:spPr>
      </p:pic>
      <p:sp>
        <p:nvSpPr>
          <p:cNvPr id="9" name="corpo_texto">
            <a:extLst>
              <a:ext uri="{FF2B5EF4-FFF2-40B4-BE49-F238E27FC236}">
                <a16:creationId xmlns:a16="http://schemas.microsoft.com/office/drawing/2014/main" id="{96438769-11D3-9760-6AEA-6B4EB60453DB}"/>
              </a:ext>
            </a:extLst>
          </p:cNvPr>
          <p:cNvSpPr txBox="1"/>
          <p:nvPr/>
        </p:nvSpPr>
        <p:spPr>
          <a:xfrm>
            <a:off x="771490" y="4532800"/>
            <a:ext cx="8279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u="none" strike="noStrike" dirty="0">
                <a:solidFill>
                  <a:srgbClr val="6F41AC"/>
                </a:solidFill>
                <a:effectLst/>
                <a:latin typeface="Söhne"/>
              </a:rPr>
              <a:t>Esse e-book foi gerado por IA e diagramado por uma humana. O passo a passo está disponível no meu GitHub.</a:t>
            </a:r>
          </a:p>
          <a:p>
            <a:pPr algn="ctr"/>
            <a:endParaRPr lang="pt-BR" sz="2400" b="0" i="0" u="none" strike="noStrike" dirty="0">
              <a:solidFill>
                <a:srgbClr val="6F41AC"/>
              </a:solidFill>
              <a:effectLst/>
              <a:latin typeface="Söhne"/>
            </a:endParaRPr>
          </a:p>
          <a:p>
            <a:pPr algn="ctr"/>
            <a:r>
              <a:rPr lang="pt-BR" sz="2400" b="1" i="0" u="none" strike="noStrike" dirty="0">
                <a:solidFill>
                  <a:srgbClr val="6F41AC"/>
                </a:solidFill>
                <a:effectLst/>
                <a:latin typeface="Söhne"/>
              </a:rPr>
              <a:t>Projeto do </a:t>
            </a:r>
            <a:r>
              <a:rPr lang="pt-BR" sz="2400" b="1" dirty="0" err="1">
                <a:solidFill>
                  <a:srgbClr val="6F41AC"/>
                </a:solidFill>
                <a:latin typeface="Söhne"/>
              </a:rPr>
              <a:t>Bootcamp</a:t>
            </a:r>
            <a:r>
              <a:rPr lang="pt-BR" sz="2400" b="1" dirty="0">
                <a:solidFill>
                  <a:srgbClr val="6F41AC"/>
                </a:solidFill>
                <a:latin typeface="Söhne"/>
              </a:rPr>
              <a:t> Santander 2024</a:t>
            </a:r>
            <a:br>
              <a:rPr lang="pt-BR" sz="2400" b="1" dirty="0">
                <a:solidFill>
                  <a:srgbClr val="6F41AC"/>
                </a:solidFill>
                <a:latin typeface="Söhne"/>
              </a:rPr>
            </a:br>
            <a:r>
              <a:rPr lang="pt-BR" sz="2400" b="1" dirty="0">
                <a:solidFill>
                  <a:srgbClr val="6F41AC"/>
                </a:solidFill>
                <a:latin typeface="Söhne"/>
              </a:rPr>
              <a:t>Fundamentos de IA para </a:t>
            </a:r>
            <a:r>
              <a:rPr lang="pt-BR" sz="2400" b="1" dirty="0" err="1">
                <a:solidFill>
                  <a:srgbClr val="6F41AC"/>
                </a:solidFill>
                <a:latin typeface="Söhne"/>
              </a:rPr>
              <a:t>Devs</a:t>
            </a:r>
            <a:endParaRPr lang="pt-BR" sz="2400" b="1" i="0" u="none" strike="noStrike" dirty="0">
              <a:solidFill>
                <a:srgbClr val="6F41AC"/>
              </a:solidFill>
              <a:effectLst/>
              <a:latin typeface="Söhne"/>
            </a:endParaRP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EE674F71-962E-AA0C-0516-714F0D46A053}"/>
              </a:ext>
            </a:extLst>
          </p:cNvPr>
          <p:cNvSpPr txBox="1"/>
          <p:nvPr/>
        </p:nvSpPr>
        <p:spPr>
          <a:xfrm>
            <a:off x="660862" y="2061880"/>
            <a:ext cx="8279475" cy="1323439"/>
          </a:xfrm>
          <a:prstGeom prst="rect">
            <a:avLst/>
          </a:prstGeom>
          <a:noFill/>
          <a:effectLst>
            <a:outerShdw blurRad="50800" dist="850446" dir="11880000" sx="129000" sy="129000" algn="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272856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7DA2604E-5C00-31A1-CA0C-847EF71E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2</a:t>
            </a:fld>
            <a:endParaRPr lang="pt-BR"/>
          </a:p>
        </p:txBody>
      </p:sp>
      <p:sp>
        <p:nvSpPr>
          <p:cNvPr id="16" name="Espaço Reservado para Rodapé 11">
            <a:extLst>
              <a:ext uri="{FF2B5EF4-FFF2-40B4-BE49-F238E27FC236}">
                <a16:creationId xmlns:a16="http://schemas.microsoft.com/office/drawing/2014/main" id="{5EE4A83F-C974-0C35-0B87-71CF469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JAVA PARA INICIANTES - DAFNE DUDA</a:t>
            </a:r>
          </a:p>
        </p:txBody>
      </p:sp>
      <p:sp>
        <p:nvSpPr>
          <p:cNvPr id="4" name="corpo_texto">
            <a:extLst>
              <a:ext uri="{FF2B5EF4-FFF2-40B4-BE49-F238E27FC236}">
                <a16:creationId xmlns:a16="http://schemas.microsoft.com/office/drawing/2014/main" id="{828DE1BB-0396-0991-0E42-E6D5B0C173F1}"/>
              </a:ext>
            </a:extLst>
          </p:cNvPr>
          <p:cNvSpPr txBox="1"/>
          <p:nvPr/>
        </p:nvSpPr>
        <p:spPr>
          <a:xfrm>
            <a:off x="897447" y="3669389"/>
            <a:ext cx="78063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e-book é o seu guia definitivo para iniciar seus estudos em Java. Ao longo das páginas seguintes, você será introduzido aos principais conceitos e fundamentos dessa linguagem de programação, desde a instalação até o tratamento de exceções.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Aprender Java é uma jornada emocionante na Terra dos Objetos. Você descobrirá como declarar variáveis, utilizar estruturas de controle, criar e manipular objetos, entre outras habilidades essenciais para se tornar um desenvolvedor(a) Java.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Cada capítulo é acompanhado de exemplos de código práticos para ajudá-lo a consolidar seu conhecimento e progredir em sua jornada de aprendizado.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Prepare-se para mergulhar na linguagem Java e dominar a arte da programação!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8F919D6-DDB2-0607-25E0-2739F07A5D9A}"/>
              </a:ext>
            </a:extLst>
          </p:cNvPr>
          <p:cNvSpPr txBox="1"/>
          <p:nvPr/>
        </p:nvSpPr>
        <p:spPr>
          <a:xfrm>
            <a:off x="889459" y="1758428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BM DoHyeon OTF" panose="020B0600000101010101" pitchFamily="34" charset="-127"/>
                <a:cs typeface="Phosphate Inline" panose="02000506050000020004" pitchFamily="2" charset="77"/>
              </a:rPr>
              <a:t>Olá, iniciante!</a:t>
            </a:r>
            <a:endParaRPr lang="pt-BR" sz="4000" dirty="0">
              <a:latin typeface="Impact" panose="020B0806030902050204" pitchFamily="34" charset="0"/>
              <a:ea typeface="BM DoHyeon OTF" panose="020B0600000101010101" pitchFamily="34" charset="-127"/>
              <a:cs typeface="Phosphate Inline" panose="02000506050000020004" pitchFamily="2" charset="77"/>
            </a:endParaRPr>
          </a:p>
        </p:txBody>
      </p:sp>
      <p:sp>
        <p:nvSpPr>
          <p:cNvPr id="12" name="peça_título">
            <a:extLst>
              <a:ext uri="{FF2B5EF4-FFF2-40B4-BE49-F238E27FC236}">
                <a16:creationId xmlns:a16="http://schemas.microsoft.com/office/drawing/2014/main" id="{76718ABB-1F90-5AD8-0E3A-6C70CC32C8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452" y="-10689"/>
            <a:ext cx="266007" cy="2327564"/>
          </a:xfrm>
          <a:prstGeom prst="rect">
            <a:avLst/>
          </a:prstGeom>
          <a:gradFill flip="none" rotWithShape="1">
            <a:gsLst>
              <a:gs pos="10000">
                <a:srgbClr val="7030A0"/>
              </a:gs>
              <a:gs pos="44000">
                <a:srgbClr val="F6D9F2"/>
              </a:gs>
              <a:gs pos="100000">
                <a:schemeClr val="accent5"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703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C6986F-E38A-D25F-F85C-279F7795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3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E0A45AD-E6BB-2E66-9075-D831C3F7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3" name="fundo">
            <a:extLst>
              <a:ext uri="{FF2B5EF4-FFF2-40B4-BE49-F238E27FC236}">
                <a16:creationId xmlns:a16="http://schemas.microsoft.com/office/drawing/2014/main" id="{E64CF567-D5A6-0655-BC54-DE5E9552D9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6D9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orpo_texto">
            <a:extLst>
              <a:ext uri="{FF2B5EF4-FFF2-40B4-BE49-F238E27FC236}">
                <a16:creationId xmlns:a16="http://schemas.microsoft.com/office/drawing/2014/main" id="{96438769-11D3-9760-6AEA-6B4EB60453DB}"/>
              </a:ext>
            </a:extLst>
          </p:cNvPr>
          <p:cNvSpPr txBox="1"/>
          <p:nvPr/>
        </p:nvSpPr>
        <p:spPr>
          <a:xfrm>
            <a:off x="1331783" y="8320941"/>
            <a:ext cx="6937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6F41AC"/>
                </a:solidFill>
              </a:rPr>
              <a:t>Java</a:t>
            </a:r>
            <a:r>
              <a:rPr lang="pt-BR" sz="2400" dirty="0">
                <a:solidFill>
                  <a:srgbClr val="6F41AC"/>
                </a:solidFill>
              </a:rPr>
              <a:t> é uma linguagem de programação popular e versátil, amplamente utilizada em uma variedade de aplicações, desde simples programas de console até aplicativos corporativos complexos. Vamos começar nossa jornada explorando os fundamentos essenciais da linguagem.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EE674F71-962E-AA0C-0516-714F0D46A053}"/>
              </a:ext>
            </a:extLst>
          </p:cNvPr>
          <p:cNvSpPr txBox="1"/>
          <p:nvPr/>
        </p:nvSpPr>
        <p:spPr>
          <a:xfrm>
            <a:off x="660861" y="5123528"/>
            <a:ext cx="8279475" cy="2554545"/>
          </a:xfrm>
          <a:prstGeom prst="rect">
            <a:avLst/>
          </a:prstGeom>
          <a:noFill/>
          <a:effectLst>
            <a:outerShdw blurRad="50800" dist="850446" dir="11880000" sx="129000" sy="129000" algn="tr" rotWithShape="0">
              <a:prstClr val="black">
                <a:alpha val="20000"/>
              </a:prstClr>
            </a:outerShdw>
          </a:effectLst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dirty="0"/>
              <a:t>Introdução à Programação</a:t>
            </a:r>
          </a:p>
        </p:txBody>
      </p:sp>
      <p:sp>
        <p:nvSpPr>
          <p:cNvPr id="8" name="capítulo">
            <a:extLst>
              <a:ext uri="{FF2B5EF4-FFF2-40B4-BE49-F238E27FC236}">
                <a16:creationId xmlns:a16="http://schemas.microsoft.com/office/drawing/2014/main" id="{ABAD2F07-3C70-7BF6-F5D9-21606C1E373C}"/>
              </a:ext>
            </a:extLst>
          </p:cNvPr>
          <p:cNvSpPr txBox="1"/>
          <p:nvPr/>
        </p:nvSpPr>
        <p:spPr>
          <a:xfrm>
            <a:off x="6651812" y="-228321"/>
            <a:ext cx="3367304" cy="4708981"/>
          </a:xfrm>
          <a:prstGeom prst="rect">
            <a:avLst/>
          </a:prstGeom>
          <a:noFill/>
          <a:effectLst>
            <a:glow rad="41420"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sz="30000" dirty="0">
                <a:ln w="66675">
                  <a:solidFill>
                    <a:srgbClr val="6F41AC">
                      <a:alpha val="22000"/>
                    </a:srgbClr>
                  </a:solidFill>
                </a:ln>
                <a:noFill/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487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A501B2F-B88C-DF98-15B1-633D5A9B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4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8B7C04B2-1761-4A5E-2052-7DCD4E6E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pic>
        <p:nvPicPr>
          <p:cNvPr id="3" name="código" descr="Texto&#10;&#10;Descrição gerada automaticamente">
            <a:extLst>
              <a:ext uri="{FF2B5EF4-FFF2-40B4-BE49-F238E27FC236}">
                <a16:creationId xmlns:a16="http://schemas.microsoft.com/office/drawing/2014/main" id="{48F51379-E9DA-17B0-40E8-95375155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3" y="7615349"/>
            <a:ext cx="7772400" cy="4663440"/>
          </a:xfrm>
          <a:prstGeom prst="rect">
            <a:avLst/>
          </a:prstGeom>
        </p:spPr>
      </p:pic>
      <p:sp>
        <p:nvSpPr>
          <p:cNvPr id="4" name="corpo_texto">
            <a:extLst>
              <a:ext uri="{FF2B5EF4-FFF2-40B4-BE49-F238E27FC236}">
                <a16:creationId xmlns:a16="http://schemas.microsoft.com/office/drawing/2014/main" id="{828DE1BB-0396-0991-0E42-E6D5B0C173F1}"/>
              </a:ext>
            </a:extLst>
          </p:cNvPr>
          <p:cNvSpPr txBox="1"/>
          <p:nvPr/>
        </p:nvSpPr>
        <p:spPr>
          <a:xfrm>
            <a:off x="989213" y="2695991"/>
            <a:ext cx="76227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O que é Java?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Java é uma linguagem de programação orientada a objetos, criada pela Sun Microsystems (agora pertencente à Oracle Corporation).</a:t>
            </a:r>
          </a:p>
          <a:p>
            <a:pPr algn="just"/>
            <a:endParaRPr lang="pt-BR" sz="2400" dirty="0">
              <a:effectLst/>
            </a:endParaRPr>
          </a:p>
          <a:p>
            <a:pPr algn="ctr"/>
            <a:r>
              <a:rPr lang="pt-BR" sz="2400" b="1" dirty="0">
                <a:effectLst/>
              </a:rPr>
              <a:t>Instalação do Java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Para começar a programar em Java, você precisa instalar o Kit de Desenvolvimento Java (JDK) em seu computador.</a:t>
            </a:r>
          </a:p>
          <a:p>
            <a:pPr algn="just"/>
            <a:endParaRPr lang="pt-BR" sz="2400" dirty="0">
              <a:effectLst/>
            </a:endParaRPr>
          </a:p>
          <a:p>
            <a:pPr algn="ctr"/>
            <a:r>
              <a:rPr lang="pt-BR" sz="2400" b="1" dirty="0" err="1">
                <a:effectLst/>
              </a:rPr>
              <a:t>Hello</a:t>
            </a:r>
            <a:r>
              <a:rPr lang="pt-BR" sz="2400" b="1" dirty="0">
                <a:effectLst/>
              </a:rPr>
              <a:t> World</a:t>
            </a:r>
          </a:p>
          <a:p>
            <a:pPr algn="ctr"/>
            <a:r>
              <a:rPr lang="pt-BR" sz="2400" dirty="0">
                <a:effectLst/>
              </a:rPr>
              <a:t>Vamos começar com o clássico exemplo "</a:t>
            </a:r>
            <a:r>
              <a:rPr lang="pt-BR" sz="2400" dirty="0" err="1">
                <a:effectLst/>
              </a:rPr>
              <a:t>Hello</a:t>
            </a:r>
            <a:r>
              <a:rPr lang="pt-BR" sz="2400" dirty="0">
                <a:effectLst/>
              </a:rPr>
              <a:t> World" em Java para entender a estrutura básica de um programa Java.</a:t>
            </a:r>
          </a:p>
          <a:p>
            <a:pPr algn="just"/>
            <a:endParaRPr lang="pt-BR" sz="2400" dirty="0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8F919D6-DDB2-0607-25E0-2739F07A5D9A}"/>
              </a:ext>
            </a:extLst>
          </p:cNvPr>
          <p:cNvSpPr txBox="1"/>
          <p:nvPr/>
        </p:nvSpPr>
        <p:spPr>
          <a:xfrm>
            <a:off x="889459" y="1758428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BM DoHyeon OTF" panose="020B0600000101010101" pitchFamily="34" charset="-127"/>
                <a:cs typeface="Phosphate Inline" panose="02000506050000020004" pitchFamily="2" charset="77"/>
              </a:rPr>
              <a:t>Java</a:t>
            </a:r>
          </a:p>
        </p:txBody>
      </p:sp>
      <p:sp>
        <p:nvSpPr>
          <p:cNvPr id="12" name="peça_título">
            <a:extLst>
              <a:ext uri="{FF2B5EF4-FFF2-40B4-BE49-F238E27FC236}">
                <a16:creationId xmlns:a16="http://schemas.microsoft.com/office/drawing/2014/main" id="{76718ABB-1F90-5AD8-0E3A-6C70CC32C8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452" y="-10689"/>
            <a:ext cx="266007" cy="2327564"/>
          </a:xfrm>
          <a:prstGeom prst="rect">
            <a:avLst/>
          </a:prstGeom>
          <a:gradFill flip="none" rotWithShape="1">
            <a:gsLst>
              <a:gs pos="10000">
                <a:srgbClr val="7030A0"/>
              </a:gs>
              <a:gs pos="44000">
                <a:srgbClr val="F6D9F2"/>
              </a:gs>
              <a:gs pos="100000">
                <a:schemeClr val="accent5"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62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8CDA1A9-5221-3958-CAEA-49160FE1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9C2722-B510-5805-DB2F-44F5640E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5</a:t>
            </a:fld>
            <a:endParaRPr lang="pt-BR"/>
          </a:p>
        </p:txBody>
      </p:sp>
      <p:sp>
        <p:nvSpPr>
          <p:cNvPr id="3" name="fundo">
            <a:extLst>
              <a:ext uri="{FF2B5EF4-FFF2-40B4-BE49-F238E27FC236}">
                <a16:creationId xmlns:a16="http://schemas.microsoft.com/office/drawing/2014/main" id="{E64CF567-D5A6-0655-BC54-DE5E9552D9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6D9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EE674F71-962E-AA0C-0516-714F0D46A053}"/>
              </a:ext>
            </a:extLst>
          </p:cNvPr>
          <p:cNvSpPr txBox="1"/>
          <p:nvPr/>
        </p:nvSpPr>
        <p:spPr>
          <a:xfrm>
            <a:off x="660861" y="5123528"/>
            <a:ext cx="8279475" cy="2554545"/>
          </a:xfrm>
          <a:prstGeom prst="rect">
            <a:avLst/>
          </a:prstGeom>
          <a:noFill/>
          <a:effectLst>
            <a:outerShdw blurRad="50800" dist="850446" dir="11880000" sx="129000" sy="129000" algn="tr" rotWithShape="0">
              <a:prstClr val="black">
                <a:alpha val="20000"/>
              </a:prstClr>
            </a:outerShdw>
          </a:effectLst>
        </p:spPr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dirty="0"/>
              <a:t>Variáveis e Tipos de Dados</a:t>
            </a:r>
          </a:p>
        </p:txBody>
      </p:sp>
      <p:sp>
        <p:nvSpPr>
          <p:cNvPr id="9" name="corpo_texto">
            <a:extLst>
              <a:ext uri="{FF2B5EF4-FFF2-40B4-BE49-F238E27FC236}">
                <a16:creationId xmlns:a16="http://schemas.microsoft.com/office/drawing/2014/main" id="{96438769-11D3-9760-6AEA-6B4EB60453DB}"/>
              </a:ext>
            </a:extLst>
          </p:cNvPr>
          <p:cNvSpPr txBox="1"/>
          <p:nvPr/>
        </p:nvSpPr>
        <p:spPr>
          <a:xfrm>
            <a:off x="861663" y="8320941"/>
            <a:ext cx="787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u="none" strike="noStrike" dirty="0">
                <a:solidFill>
                  <a:srgbClr val="6F41AC"/>
                </a:solidFill>
                <a:effectLst/>
                <a:latin typeface="Söhne"/>
              </a:rPr>
              <a:t>As variáveis são elementos fundamentais em qualquer linguagem de programação. Vamos explorar como declarar variáveis e os diferentes tipos de dados disponíveis em Java.</a:t>
            </a:r>
          </a:p>
        </p:txBody>
      </p:sp>
      <p:sp>
        <p:nvSpPr>
          <p:cNvPr id="6" name="capítulo">
            <a:extLst>
              <a:ext uri="{FF2B5EF4-FFF2-40B4-BE49-F238E27FC236}">
                <a16:creationId xmlns:a16="http://schemas.microsoft.com/office/drawing/2014/main" id="{81CC656E-EEEA-5A72-9E1A-371F3DE046A1}"/>
              </a:ext>
            </a:extLst>
          </p:cNvPr>
          <p:cNvSpPr txBox="1"/>
          <p:nvPr/>
        </p:nvSpPr>
        <p:spPr>
          <a:xfrm>
            <a:off x="6651812" y="-228321"/>
            <a:ext cx="3367304" cy="4708981"/>
          </a:xfrm>
          <a:prstGeom prst="rect">
            <a:avLst/>
          </a:prstGeom>
          <a:noFill/>
          <a:effectLst>
            <a:glow rad="41420"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sz="30000" dirty="0">
                <a:ln w="66675">
                  <a:solidFill>
                    <a:srgbClr val="6F41AC">
                      <a:alpha val="22000"/>
                    </a:srgbClr>
                  </a:solidFill>
                </a:ln>
                <a:noFill/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669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7FA693-D67E-8998-CC57-42AB8B0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EB0DFE-032A-C0BC-44AF-D5B7C97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pic>
        <p:nvPicPr>
          <p:cNvPr id="2" name="código">
            <a:extLst>
              <a:ext uri="{FF2B5EF4-FFF2-40B4-BE49-F238E27FC236}">
                <a16:creationId xmlns:a16="http://schemas.microsoft.com/office/drawing/2014/main" id="{B2CF4D96-B755-A44A-CD21-DD4A9903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59" y="6379732"/>
            <a:ext cx="7772400" cy="4663440"/>
          </a:xfrm>
          <a:prstGeom prst="rect">
            <a:avLst/>
          </a:prstGeom>
        </p:spPr>
      </p:pic>
      <p:sp>
        <p:nvSpPr>
          <p:cNvPr id="4" name="corpo_texto">
            <a:extLst>
              <a:ext uri="{FF2B5EF4-FFF2-40B4-BE49-F238E27FC236}">
                <a16:creationId xmlns:a16="http://schemas.microsoft.com/office/drawing/2014/main" id="{828DE1BB-0396-0991-0E42-E6D5B0C173F1}"/>
              </a:ext>
            </a:extLst>
          </p:cNvPr>
          <p:cNvSpPr txBox="1"/>
          <p:nvPr/>
        </p:nvSpPr>
        <p:spPr>
          <a:xfrm>
            <a:off x="989213" y="3149267"/>
            <a:ext cx="7622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Declaração de Variáveis</a:t>
            </a:r>
          </a:p>
          <a:p>
            <a:pPr algn="ctr"/>
            <a:r>
              <a:rPr lang="pt-BR" sz="2400" dirty="0">
                <a:effectLst/>
              </a:rPr>
              <a:t>Em Java, você pode declarar variáveis usando a sintaxe tipo </a:t>
            </a:r>
            <a:r>
              <a:rPr lang="pt-BR" sz="2400" i="1" dirty="0" err="1">
                <a:effectLst/>
                <a:highlight>
                  <a:srgbClr val="F6D9F2"/>
                </a:highlight>
              </a:rPr>
              <a:t>nomeDaVariavel</a:t>
            </a:r>
            <a:r>
              <a:rPr lang="pt-BR" sz="2400" dirty="0">
                <a:effectLst/>
              </a:rPr>
              <a:t>;</a:t>
            </a:r>
          </a:p>
          <a:p>
            <a:endParaRPr lang="pt-BR" sz="2400" dirty="0">
              <a:effectLst/>
            </a:endParaRPr>
          </a:p>
          <a:p>
            <a:pPr algn="ctr"/>
            <a:r>
              <a:rPr lang="pt-BR" sz="2400" b="1" dirty="0">
                <a:effectLst/>
              </a:rPr>
              <a:t>Tipos de Dados em Java</a:t>
            </a:r>
          </a:p>
          <a:p>
            <a:pPr algn="ctr"/>
            <a:r>
              <a:rPr lang="pt-BR" sz="2400" dirty="0">
                <a:effectLst/>
              </a:rPr>
              <a:t>Java possui diversos tipos de dados, incluindo inteiros, decimais, caracteres, booleanos, entre outros.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8F919D6-DDB2-0607-25E0-2739F07A5D9A}"/>
              </a:ext>
            </a:extLst>
          </p:cNvPr>
          <p:cNvSpPr txBox="1"/>
          <p:nvPr/>
        </p:nvSpPr>
        <p:spPr>
          <a:xfrm>
            <a:off x="889459" y="1758428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BM DoHyeon OTF" panose="020B0600000101010101" pitchFamily="34" charset="-127"/>
                <a:cs typeface="Phosphate Inline" panose="02000506050000020004" pitchFamily="2" charset="77"/>
              </a:rPr>
              <a:t>Variáveis e Tipos de Dados</a:t>
            </a:r>
          </a:p>
        </p:txBody>
      </p:sp>
      <p:sp>
        <p:nvSpPr>
          <p:cNvPr id="12" name="peça_título">
            <a:extLst>
              <a:ext uri="{FF2B5EF4-FFF2-40B4-BE49-F238E27FC236}">
                <a16:creationId xmlns:a16="http://schemas.microsoft.com/office/drawing/2014/main" id="{76718ABB-1F90-5AD8-0E3A-6C70CC32C8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452" y="-10689"/>
            <a:ext cx="266007" cy="2327564"/>
          </a:xfrm>
          <a:prstGeom prst="rect">
            <a:avLst/>
          </a:prstGeom>
          <a:gradFill flip="none" rotWithShape="1">
            <a:gsLst>
              <a:gs pos="10000">
                <a:srgbClr val="7030A0"/>
              </a:gs>
              <a:gs pos="44000">
                <a:srgbClr val="F6D9F2"/>
              </a:gs>
              <a:gs pos="100000">
                <a:schemeClr val="accent5"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08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F66EC3-2FF7-9798-9AD7-48B8984E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7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1A09876-C7C7-AFDF-0C5A-31FFE1C9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3" name="fundo">
            <a:extLst>
              <a:ext uri="{FF2B5EF4-FFF2-40B4-BE49-F238E27FC236}">
                <a16:creationId xmlns:a16="http://schemas.microsoft.com/office/drawing/2014/main" id="{E64CF567-D5A6-0655-BC54-DE5E9552D9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6D9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EE674F71-962E-AA0C-0516-714F0D46A053}"/>
              </a:ext>
            </a:extLst>
          </p:cNvPr>
          <p:cNvSpPr txBox="1"/>
          <p:nvPr/>
        </p:nvSpPr>
        <p:spPr>
          <a:xfrm>
            <a:off x="511232" y="5123528"/>
            <a:ext cx="8279475" cy="2554545"/>
          </a:xfrm>
          <a:prstGeom prst="rect">
            <a:avLst/>
          </a:prstGeom>
          <a:noFill/>
          <a:effectLst>
            <a:outerShdw blurRad="50800" dist="850446" dir="11880000" sx="129000" sy="129000" algn="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dirty="0"/>
              <a:t>Estruturas de Controle</a:t>
            </a:r>
          </a:p>
        </p:txBody>
      </p:sp>
      <p:sp>
        <p:nvSpPr>
          <p:cNvPr id="9" name="corpo_texto">
            <a:extLst>
              <a:ext uri="{FF2B5EF4-FFF2-40B4-BE49-F238E27FC236}">
                <a16:creationId xmlns:a16="http://schemas.microsoft.com/office/drawing/2014/main" id="{96438769-11D3-9760-6AEA-6B4EB60453DB}"/>
              </a:ext>
            </a:extLst>
          </p:cNvPr>
          <p:cNvSpPr txBox="1"/>
          <p:nvPr/>
        </p:nvSpPr>
        <p:spPr>
          <a:xfrm>
            <a:off x="861665" y="8320941"/>
            <a:ext cx="7877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u="none" strike="noStrike" dirty="0">
                <a:solidFill>
                  <a:srgbClr val="6F41AC"/>
                </a:solidFill>
                <a:effectLst/>
                <a:latin typeface="Söhne"/>
              </a:rPr>
              <a:t>As estruturas de controle permitem que você controle o fluxo de execução de um programa Java. Vamos explorar os principais tipos de estruturas de controle em Java.</a:t>
            </a:r>
            <a:br>
              <a:rPr lang="pt-BR" sz="2400" dirty="0">
                <a:solidFill>
                  <a:srgbClr val="6F41AC"/>
                </a:solidFill>
              </a:rPr>
            </a:br>
            <a:endParaRPr lang="pt-BR" sz="2400" dirty="0">
              <a:solidFill>
                <a:srgbClr val="6F41AC"/>
              </a:solidFill>
            </a:endParaRPr>
          </a:p>
        </p:txBody>
      </p:sp>
      <p:sp>
        <p:nvSpPr>
          <p:cNvPr id="6" name="capítulo">
            <a:extLst>
              <a:ext uri="{FF2B5EF4-FFF2-40B4-BE49-F238E27FC236}">
                <a16:creationId xmlns:a16="http://schemas.microsoft.com/office/drawing/2014/main" id="{BFDD77E7-001A-EE1C-50B4-3B689028A3F0}"/>
              </a:ext>
            </a:extLst>
          </p:cNvPr>
          <p:cNvSpPr txBox="1"/>
          <p:nvPr/>
        </p:nvSpPr>
        <p:spPr>
          <a:xfrm>
            <a:off x="6651812" y="-228321"/>
            <a:ext cx="3367304" cy="4708981"/>
          </a:xfrm>
          <a:prstGeom prst="rect">
            <a:avLst/>
          </a:prstGeom>
          <a:noFill/>
          <a:effectLst>
            <a:glow rad="41420"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sz="30000" dirty="0">
                <a:ln w="66675">
                  <a:solidFill>
                    <a:srgbClr val="6F41AC">
                      <a:alpha val="22000"/>
                    </a:srgbClr>
                  </a:solidFill>
                </a:ln>
                <a:noFill/>
                <a:effectLst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625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2C5235B7-43E9-DFF4-3294-F3B3FFFD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8</a:t>
            </a:fld>
            <a:endParaRPr lang="pt-BR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E35900F2-CA15-17C5-9509-49F4012B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pic>
        <p:nvPicPr>
          <p:cNvPr id="17" name="código">
            <a:extLst>
              <a:ext uri="{FF2B5EF4-FFF2-40B4-BE49-F238E27FC236}">
                <a16:creationId xmlns:a16="http://schemas.microsoft.com/office/drawing/2014/main" id="{5E7B3C2E-AC3B-B499-218A-4CCA860F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743700"/>
            <a:ext cx="7772400" cy="4441371"/>
          </a:xfrm>
          <a:prstGeom prst="rect">
            <a:avLst/>
          </a:prstGeom>
        </p:spPr>
      </p:pic>
      <p:sp>
        <p:nvSpPr>
          <p:cNvPr id="4" name="corpo_texto">
            <a:extLst>
              <a:ext uri="{FF2B5EF4-FFF2-40B4-BE49-F238E27FC236}">
                <a16:creationId xmlns:a16="http://schemas.microsoft.com/office/drawing/2014/main" id="{828DE1BB-0396-0991-0E42-E6D5B0C173F1}"/>
              </a:ext>
            </a:extLst>
          </p:cNvPr>
          <p:cNvSpPr txBox="1"/>
          <p:nvPr/>
        </p:nvSpPr>
        <p:spPr>
          <a:xfrm>
            <a:off x="914400" y="3266179"/>
            <a:ext cx="7622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Estruturas Condicionais (</a:t>
            </a:r>
            <a:r>
              <a:rPr lang="pt-BR" sz="2400" b="1" dirty="0" err="1">
                <a:effectLst/>
              </a:rPr>
              <a:t>if-else</a:t>
            </a:r>
            <a:r>
              <a:rPr lang="pt-BR" sz="2400" b="1" dirty="0">
                <a:effectLst/>
              </a:rPr>
              <a:t>)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As estruturas condicionais permitem que você tome decisões com base em condições específicas.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effectLst/>
            </a:endParaRPr>
          </a:p>
          <a:p>
            <a:pPr algn="ctr"/>
            <a:r>
              <a:rPr lang="pt-BR" sz="2400" b="1" dirty="0">
                <a:effectLst/>
              </a:rPr>
              <a:t>Laços de Repetição (for, </a:t>
            </a:r>
            <a:r>
              <a:rPr lang="pt-BR" sz="2400" b="1" dirty="0" err="1">
                <a:effectLst/>
              </a:rPr>
              <a:t>while</a:t>
            </a:r>
            <a:r>
              <a:rPr lang="pt-BR" sz="2400" b="1" dirty="0">
                <a:effectLst/>
              </a:rPr>
              <a:t>)</a:t>
            </a:r>
            <a:endParaRPr lang="pt-BR" sz="2400" b="1" dirty="0"/>
          </a:p>
          <a:p>
            <a:pPr algn="ctr"/>
            <a:r>
              <a:rPr lang="pt-BR" sz="2400" dirty="0">
                <a:effectLst/>
              </a:rPr>
              <a:t>Os laços de repetição permitem que você execute um bloco de código várias vezes.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98F919D6-DDB2-0607-25E0-2739F07A5D9A}"/>
              </a:ext>
            </a:extLst>
          </p:cNvPr>
          <p:cNvSpPr txBox="1"/>
          <p:nvPr/>
        </p:nvSpPr>
        <p:spPr>
          <a:xfrm>
            <a:off x="889459" y="1758428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BM DoHyeon OTF" panose="020B0600000101010101" pitchFamily="34" charset="-127"/>
                <a:cs typeface="Phosphate Inline" panose="02000506050000020004" pitchFamily="2" charset="77"/>
              </a:rPr>
              <a:t>Estruturas de Controle</a:t>
            </a:r>
          </a:p>
        </p:txBody>
      </p:sp>
      <p:sp>
        <p:nvSpPr>
          <p:cNvPr id="12" name="peça_título">
            <a:extLst>
              <a:ext uri="{FF2B5EF4-FFF2-40B4-BE49-F238E27FC236}">
                <a16:creationId xmlns:a16="http://schemas.microsoft.com/office/drawing/2014/main" id="{76718ABB-1F90-5AD8-0E3A-6C70CC32C8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452" y="-10689"/>
            <a:ext cx="266007" cy="2327564"/>
          </a:xfrm>
          <a:prstGeom prst="rect">
            <a:avLst/>
          </a:prstGeom>
          <a:gradFill flip="none" rotWithShape="1">
            <a:gsLst>
              <a:gs pos="10000">
                <a:srgbClr val="7030A0"/>
              </a:gs>
              <a:gs pos="44000">
                <a:srgbClr val="F6D9F2"/>
              </a:gs>
              <a:gs pos="100000">
                <a:schemeClr val="accent5">
                  <a:lumMod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22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C1348A-5E12-6AEF-3BE9-DDE6B112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C674-D23E-E24A-9C71-CB98DC09FC60}" type="slidenum">
              <a:rPr lang="pt-BR" smtClean="0"/>
              <a:t>9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C98236-FF4C-7359-8099-85B3B860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PARA INICIANTES - DAFNE DUDA</a:t>
            </a:r>
          </a:p>
        </p:txBody>
      </p:sp>
      <p:sp>
        <p:nvSpPr>
          <p:cNvPr id="3" name="fundo">
            <a:extLst>
              <a:ext uri="{FF2B5EF4-FFF2-40B4-BE49-F238E27FC236}">
                <a16:creationId xmlns:a16="http://schemas.microsoft.com/office/drawing/2014/main" id="{E64CF567-D5A6-0655-BC54-DE5E9552D9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6D9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EE674F71-962E-AA0C-0516-714F0D46A053}"/>
              </a:ext>
            </a:extLst>
          </p:cNvPr>
          <p:cNvSpPr txBox="1"/>
          <p:nvPr/>
        </p:nvSpPr>
        <p:spPr>
          <a:xfrm>
            <a:off x="511232" y="5739081"/>
            <a:ext cx="8279475" cy="1323439"/>
          </a:xfrm>
          <a:prstGeom prst="rect">
            <a:avLst/>
          </a:prstGeom>
          <a:noFill/>
          <a:effectLst>
            <a:outerShdw blurRad="50800" dist="850446" dir="11880000" sx="129000" sy="129000" algn="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dirty="0"/>
              <a:t>Métodos e Funções</a:t>
            </a:r>
          </a:p>
        </p:txBody>
      </p:sp>
      <p:sp>
        <p:nvSpPr>
          <p:cNvPr id="9" name="corpo_texto">
            <a:extLst>
              <a:ext uri="{FF2B5EF4-FFF2-40B4-BE49-F238E27FC236}">
                <a16:creationId xmlns:a16="http://schemas.microsoft.com/office/drawing/2014/main" id="{96438769-11D3-9760-6AEA-6B4EB60453DB}"/>
              </a:ext>
            </a:extLst>
          </p:cNvPr>
          <p:cNvSpPr txBox="1"/>
          <p:nvPr/>
        </p:nvSpPr>
        <p:spPr>
          <a:xfrm>
            <a:off x="712034" y="8320941"/>
            <a:ext cx="787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u="none" strike="noStrike" dirty="0">
                <a:solidFill>
                  <a:srgbClr val="6F41AC"/>
                </a:solidFill>
                <a:effectLst/>
                <a:latin typeface="Söhne"/>
              </a:rPr>
              <a:t>Os métodos e funções são blocos de código reutilizáveis que executam uma tarefa específica. Neste capítulo, vamos explorar como criar e utilizar métodos em Java.</a:t>
            </a:r>
          </a:p>
        </p:txBody>
      </p:sp>
      <p:sp>
        <p:nvSpPr>
          <p:cNvPr id="6" name="capítulo">
            <a:extLst>
              <a:ext uri="{FF2B5EF4-FFF2-40B4-BE49-F238E27FC236}">
                <a16:creationId xmlns:a16="http://schemas.microsoft.com/office/drawing/2014/main" id="{8A99EEE5-E6DC-FE66-24D7-B1D956D03985}"/>
              </a:ext>
            </a:extLst>
          </p:cNvPr>
          <p:cNvSpPr txBox="1"/>
          <p:nvPr/>
        </p:nvSpPr>
        <p:spPr>
          <a:xfrm>
            <a:off x="6651812" y="-228321"/>
            <a:ext cx="3367304" cy="4708981"/>
          </a:xfrm>
          <a:prstGeom prst="rect">
            <a:avLst/>
          </a:prstGeom>
          <a:noFill/>
          <a:effectLst>
            <a:glow rad="41420">
              <a:schemeClr val="bg1"/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6F41AC"/>
                </a:solidFill>
                <a:effectLst>
                  <a:glow rad="346371">
                    <a:schemeClr val="accent5">
                      <a:satMod val="175000"/>
                      <a:alpha val="34000"/>
                    </a:schemeClr>
                  </a:glow>
                  <a:outerShdw blurRad="50800" dist="38100" dir="16200000" rotWithShape="0">
                    <a:schemeClr val="accent5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Baloo Bhaijaan" panose="03080902040302020200" pitchFamily="66" charset="-78"/>
              </a:defRPr>
            </a:lvl1pPr>
          </a:lstStyle>
          <a:p>
            <a:r>
              <a:rPr lang="pt-BR" sz="30000" dirty="0">
                <a:ln w="66675">
                  <a:solidFill>
                    <a:srgbClr val="6F41AC">
                      <a:alpha val="22000"/>
                    </a:srgbClr>
                  </a:solidFill>
                </a:ln>
                <a:noFill/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0162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885</Words>
  <Application>Microsoft Macintosh PowerPoint</Application>
  <PresentationFormat>Papel A3 (297 x 420 mm)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Impact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E-book Código Java para Iniciantes</dc:title>
  <dc:subject>Java para iniciantes</dc:subject>
  <dc:creator>Dafne Duda</dc:creator>
  <cp:keywords>Java</cp:keywords>
  <dc:description/>
  <cp:lastModifiedBy>Dafne Duda</cp:lastModifiedBy>
  <cp:revision>7</cp:revision>
  <dcterms:created xsi:type="dcterms:W3CDTF">2024-05-08T16:59:03Z</dcterms:created>
  <dcterms:modified xsi:type="dcterms:W3CDTF">2024-05-09T18:07:50Z</dcterms:modified>
  <cp:category/>
</cp:coreProperties>
</file>