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660033"/>
    <a:srgbClr val="CC0000"/>
    <a:srgbClr val="CC0099"/>
    <a:srgbClr val="FF3399"/>
    <a:srgbClr val="6666FF"/>
    <a:srgbClr val="CC66FF"/>
    <a:srgbClr val="9933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C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CL"/>
          </a:p>
        </p:txBody>
      </p:sp>
      <p:sp>
        <p:nvSpPr>
          <p:cNvPr id="4" name="Date Placeholder 3"/>
          <p:cNvSpPr>
            <a:spLocks noGrp="1"/>
          </p:cNvSpPr>
          <p:nvPr>
            <p:ph type="dt" sz="half" idx="10"/>
          </p:nvPr>
        </p:nvSpPr>
        <p:spPr/>
        <p:txBody>
          <a:bodyPr/>
          <a:lstStyle/>
          <a:p>
            <a:fld id="{F8EACC97-9179-4527-BFC3-8DFDA00A44F7}" type="datetimeFigureOut">
              <a:rPr lang="es-CL" smtClean="0"/>
              <a:t>09-05-2021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241420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4" name="Date Placeholder 3"/>
          <p:cNvSpPr>
            <a:spLocks noGrp="1"/>
          </p:cNvSpPr>
          <p:nvPr>
            <p:ph type="dt" sz="half" idx="10"/>
          </p:nvPr>
        </p:nvSpPr>
        <p:spPr/>
        <p:txBody>
          <a:bodyPr/>
          <a:lstStyle/>
          <a:p>
            <a:fld id="{F8EACC97-9179-4527-BFC3-8DFDA00A44F7}" type="datetimeFigureOut">
              <a:rPr lang="es-CL" smtClean="0"/>
              <a:t>09-05-2021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424503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C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4" name="Date Placeholder 3"/>
          <p:cNvSpPr>
            <a:spLocks noGrp="1"/>
          </p:cNvSpPr>
          <p:nvPr>
            <p:ph type="dt" sz="half" idx="10"/>
          </p:nvPr>
        </p:nvSpPr>
        <p:spPr/>
        <p:txBody>
          <a:bodyPr/>
          <a:lstStyle/>
          <a:p>
            <a:fld id="{F8EACC97-9179-4527-BFC3-8DFDA00A44F7}" type="datetimeFigureOut">
              <a:rPr lang="es-CL" smtClean="0"/>
              <a:t>09-05-2021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25424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4" name="Date Placeholder 3"/>
          <p:cNvSpPr>
            <a:spLocks noGrp="1"/>
          </p:cNvSpPr>
          <p:nvPr>
            <p:ph type="dt" sz="half" idx="10"/>
          </p:nvPr>
        </p:nvSpPr>
        <p:spPr/>
        <p:txBody>
          <a:bodyPr/>
          <a:lstStyle/>
          <a:p>
            <a:fld id="{F8EACC97-9179-4527-BFC3-8DFDA00A44F7}" type="datetimeFigureOut">
              <a:rPr lang="es-CL" smtClean="0"/>
              <a:t>09-05-2021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4531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C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EACC97-9179-4527-BFC3-8DFDA00A44F7}" type="datetimeFigureOut">
              <a:rPr lang="es-CL" smtClean="0"/>
              <a:t>09-05-2021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84198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5" name="Date Placeholder 4"/>
          <p:cNvSpPr>
            <a:spLocks noGrp="1"/>
          </p:cNvSpPr>
          <p:nvPr>
            <p:ph type="dt" sz="half" idx="10"/>
          </p:nvPr>
        </p:nvSpPr>
        <p:spPr/>
        <p:txBody>
          <a:bodyPr/>
          <a:lstStyle/>
          <a:p>
            <a:fld id="{F8EACC97-9179-4527-BFC3-8DFDA00A44F7}" type="datetimeFigureOut">
              <a:rPr lang="es-CL" smtClean="0"/>
              <a:t>09-05-2021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95479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C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7" name="Date Placeholder 6"/>
          <p:cNvSpPr>
            <a:spLocks noGrp="1"/>
          </p:cNvSpPr>
          <p:nvPr>
            <p:ph type="dt" sz="half" idx="10"/>
          </p:nvPr>
        </p:nvSpPr>
        <p:spPr/>
        <p:txBody>
          <a:bodyPr/>
          <a:lstStyle/>
          <a:p>
            <a:fld id="{F8EACC97-9179-4527-BFC3-8DFDA00A44F7}" type="datetimeFigureOut">
              <a:rPr lang="es-CL" smtClean="0"/>
              <a:t>09-05-2021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168958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L"/>
          </a:p>
        </p:txBody>
      </p:sp>
      <p:sp>
        <p:nvSpPr>
          <p:cNvPr id="3" name="Date Placeholder 2"/>
          <p:cNvSpPr>
            <a:spLocks noGrp="1"/>
          </p:cNvSpPr>
          <p:nvPr>
            <p:ph type="dt" sz="half" idx="10"/>
          </p:nvPr>
        </p:nvSpPr>
        <p:spPr/>
        <p:txBody>
          <a:bodyPr/>
          <a:lstStyle/>
          <a:p>
            <a:fld id="{F8EACC97-9179-4527-BFC3-8DFDA00A44F7}" type="datetimeFigureOut">
              <a:rPr lang="es-CL" smtClean="0"/>
              <a:t>09-05-2021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345898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ACC97-9179-4527-BFC3-8DFDA00A44F7}" type="datetimeFigureOut">
              <a:rPr lang="es-CL" smtClean="0"/>
              <a:t>09-05-2021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260120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EACC97-9179-4527-BFC3-8DFDA00A44F7}" type="datetimeFigureOut">
              <a:rPr lang="es-CL" smtClean="0"/>
              <a:t>09-05-2021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208121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EACC97-9179-4527-BFC3-8DFDA00A44F7}" type="datetimeFigureOut">
              <a:rPr lang="es-CL" smtClean="0"/>
              <a:t>09-05-2021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D0DD035-79B8-4508-871B-D1FE733CA937}" type="slidenum">
              <a:rPr lang="es-CL" smtClean="0"/>
              <a:t>‹#›</a:t>
            </a:fld>
            <a:endParaRPr lang="es-CL"/>
          </a:p>
        </p:txBody>
      </p:sp>
    </p:spTree>
    <p:extLst>
      <p:ext uri="{BB962C8B-B14F-4D97-AF65-F5344CB8AC3E}">
        <p14:creationId xmlns:p14="http://schemas.microsoft.com/office/powerpoint/2010/main" val="271328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C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ACC97-9179-4527-BFC3-8DFDA00A44F7}" type="datetimeFigureOut">
              <a:rPr lang="es-CL" smtClean="0"/>
              <a:t>09-05-2021</a:t>
            </a:fld>
            <a:endParaRPr lang="es-C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DD035-79B8-4508-871B-D1FE733CA937}" type="slidenum">
              <a:rPr lang="es-CL" smtClean="0"/>
              <a:t>‹#›</a:t>
            </a:fld>
            <a:endParaRPr lang="es-CL"/>
          </a:p>
        </p:txBody>
      </p:sp>
    </p:spTree>
    <p:extLst>
      <p:ext uri="{BB962C8B-B14F-4D97-AF65-F5344CB8AC3E}">
        <p14:creationId xmlns:p14="http://schemas.microsoft.com/office/powerpoint/2010/main" val="1469613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nomasviolenciacontramujeres.cl/registro-de-femicidio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FF">
            <a:alpha val="23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7246" y="364718"/>
            <a:ext cx="9144000" cy="2387600"/>
          </a:xfrm>
        </p:spPr>
        <p:txBody>
          <a:bodyPr/>
          <a:lstStyle/>
          <a:p>
            <a:r>
              <a:rPr lang="es-CL" b="1" dirty="0" smtClean="0">
                <a:solidFill>
                  <a:srgbClr val="993366"/>
                </a:solidFill>
                <a:latin typeface="Berlin Sans FB Demi" panose="020E0802020502020306" pitchFamily="34" charset="0"/>
              </a:rPr>
              <a:t>Dashboard Power BI </a:t>
            </a:r>
            <a:endParaRPr lang="es-CL" b="1" dirty="0">
              <a:solidFill>
                <a:srgbClr val="993366"/>
              </a:solidFill>
              <a:latin typeface="Berlin Sans FB Demi" panose="020E0802020502020306" pitchFamily="34" charset="0"/>
            </a:endParaRPr>
          </a:p>
        </p:txBody>
      </p:sp>
      <p:sp>
        <p:nvSpPr>
          <p:cNvPr id="3" name="Subtitle 2"/>
          <p:cNvSpPr>
            <a:spLocks noGrp="1"/>
          </p:cNvSpPr>
          <p:nvPr>
            <p:ph type="subTitle" idx="1"/>
          </p:nvPr>
        </p:nvSpPr>
        <p:spPr>
          <a:xfrm>
            <a:off x="1367246" y="2844392"/>
            <a:ext cx="9144000" cy="1655762"/>
          </a:xfrm>
        </p:spPr>
        <p:txBody>
          <a:bodyPr>
            <a:normAutofit/>
          </a:bodyPr>
          <a:lstStyle/>
          <a:p>
            <a:r>
              <a:rPr lang="es-CL" sz="4800" b="1" dirty="0" err="1" smtClean="0">
                <a:solidFill>
                  <a:srgbClr val="CC0099"/>
                </a:solidFill>
                <a:latin typeface="Berlin Sans FB Demi" panose="020E0802020502020306" pitchFamily="34" charset="0"/>
              </a:rPr>
              <a:t>Femicidios</a:t>
            </a:r>
            <a:r>
              <a:rPr lang="es-CL" sz="4800" b="1" dirty="0" smtClean="0">
                <a:solidFill>
                  <a:srgbClr val="CC0099"/>
                </a:solidFill>
                <a:latin typeface="Berlin Sans FB Demi" panose="020E0802020502020306" pitchFamily="34" charset="0"/>
              </a:rPr>
              <a:t> en Chile</a:t>
            </a:r>
          </a:p>
          <a:p>
            <a:endParaRPr lang="es-C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086" y="4072988"/>
            <a:ext cx="4484914" cy="2553774"/>
          </a:xfrm>
          <a:prstGeom prst="rect">
            <a:avLst/>
          </a:prstGeom>
        </p:spPr>
      </p:pic>
      <p:sp>
        <p:nvSpPr>
          <p:cNvPr id="5" name="TextBox 4"/>
          <p:cNvSpPr txBox="1"/>
          <p:nvPr/>
        </p:nvSpPr>
        <p:spPr>
          <a:xfrm>
            <a:off x="496389" y="4406537"/>
            <a:ext cx="5050971" cy="2308324"/>
          </a:xfrm>
          <a:prstGeom prst="rect">
            <a:avLst/>
          </a:prstGeom>
          <a:noFill/>
        </p:spPr>
        <p:txBody>
          <a:bodyPr wrap="square" rtlCol="0">
            <a:spAutoFit/>
          </a:bodyPr>
          <a:lstStyle/>
          <a:p>
            <a:r>
              <a:rPr lang="es-CL" dirty="0">
                <a:solidFill>
                  <a:srgbClr val="660033"/>
                </a:solidFill>
                <a:latin typeface="Berlin Sans FB Demi" panose="020E0802020502020306" pitchFamily="34" charset="0"/>
              </a:rPr>
              <a:t>Profesor: </a:t>
            </a:r>
          </a:p>
          <a:p>
            <a:endParaRPr lang="es-CL" dirty="0" smtClean="0">
              <a:solidFill>
                <a:srgbClr val="660033"/>
              </a:solidFill>
              <a:latin typeface="Berlin Sans FB Demi" panose="020E0802020502020306" pitchFamily="34" charset="0"/>
            </a:endParaRPr>
          </a:p>
          <a:p>
            <a:r>
              <a:rPr lang="es-CL" dirty="0" smtClean="0">
                <a:solidFill>
                  <a:srgbClr val="660033"/>
                </a:solidFill>
                <a:latin typeface="Berlin Sans FB Demi" panose="020E0802020502020306" pitchFamily="34" charset="0"/>
              </a:rPr>
              <a:t>Ramo</a:t>
            </a:r>
            <a:r>
              <a:rPr lang="es-CL" dirty="0">
                <a:solidFill>
                  <a:srgbClr val="660033"/>
                </a:solidFill>
                <a:latin typeface="Berlin Sans FB Demi" panose="020E0802020502020306" pitchFamily="34" charset="0"/>
              </a:rPr>
              <a:t>: </a:t>
            </a:r>
            <a:r>
              <a:rPr lang="es-CL" dirty="0" smtClean="0">
                <a:solidFill>
                  <a:srgbClr val="660033"/>
                </a:solidFill>
                <a:latin typeface="Berlin Sans FB Demi" panose="020E0802020502020306" pitchFamily="34" charset="0"/>
              </a:rPr>
              <a:t>Lenguaje de Programación I </a:t>
            </a:r>
            <a:endParaRPr lang="es-CL" dirty="0">
              <a:solidFill>
                <a:srgbClr val="660033"/>
              </a:solidFill>
              <a:latin typeface="Berlin Sans FB Demi" panose="020E0802020502020306" pitchFamily="34" charset="0"/>
            </a:endParaRPr>
          </a:p>
          <a:p>
            <a:endParaRPr lang="es-CL" dirty="0" smtClean="0">
              <a:solidFill>
                <a:srgbClr val="660033"/>
              </a:solidFill>
              <a:latin typeface="Berlin Sans FB Demi" panose="020E0802020502020306" pitchFamily="34" charset="0"/>
            </a:endParaRPr>
          </a:p>
          <a:p>
            <a:r>
              <a:rPr lang="es-CL" dirty="0" smtClean="0">
                <a:solidFill>
                  <a:srgbClr val="660033"/>
                </a:solidFill>
                <a:latin typeface="Berlin Sans FB Demi" panose="020E0802020502020306" pitchFamily="34" charset="0"/>
              </a:rPr>
              <a:t>Nombres</a:t>
            </a:r>
            <a:r>
              <a:rPr lang="es-CL" dirty="0">
                <a:solidFill>
                  <a:srgbClr val="660033"/>
                </a:solidFill>
                <a:latin typeface="Berlin Sans FB Demi" panose="020E0802020502020306" pitchFamily="34" charset="0"/>
              </a:rPr>
              <a:t>: Dafne </a:t>
            </a:r>
            <a:r>
              <a:rPr lang="es-CL" dirty="0" smtClean="0">
                <a:solidFill>
                  <a:srgbClr val="660033"/>
                </a:solidFill>
                <a:latin typeface="Berlin Sans FB Demi" panose="020E0802020502020306" pitchFamily="34" charset="0"/>
              </a:rPr>
              <a:t>Godoy Herrera</a:t>
            </a:r>
          </a:p>
          <a:p>
            <a:r>
              <a:rPr lang="es-CL" dirty="0">
                <a:solidFill>
                  <a:srgbClr val="660033"/>
                </a:solidFill>
                <a:latin typeface="Berlin Sans FB Demi" panose="020E0802020502020306" pitchFamily="34" charset="0"/>
              </a:rPr>
              <a:t> </a:t>
            </a:r>
            <a:r>
              <a:rPr lang="es-CL" dirty="0" smtClean="0">
                <a:solidFill>
                  <a:srgbClr val="660033"/>
                </a:solidFill>
                <a:latin typeface="Berlin Sans FB Demi" panose="020E0802020502020306" pitchFamily="34" charset="0"/>
              </a:rPr>
              <a:t>                 Edgardo Ramírez Fernández </a:t>
            </a:r>
            <a:endParaRPr lang="es-CL" dirty="0">
              <a:solidFill>
                <a:srgbClr val="660033"/>
              </a:solidFill>
              <a:latin typeface="Berlin Sans FB Demi" panose="020E0802020502020306" pitchFamily="34" charset="0"/>
            </a:endParaRPr>
          </a:p>
          <a:p>
            <a:endParaRPr lang="es-CL" dirty="0">
              <a:solidFill>
                <a:srgbClr val="FF3399"/>
              </a:solidFill>
              <a:latin typeface="Berlin Sans FB Demi" panose="020E0802020502020306" pitchFamily="34" charset="0"/>
            </a:endParaRPr>
          </a:p>
          <a:p>
            <a:endParaRPr lang="es-CL" dirty="0"/>
          </a:p>
        </p:txBody>
      </p:sp>
    </p:spTree>
    <p:extLst>
      <p:ext uri="{BB962C8B-B14F-4D97-AF65-F5344CB8AC3E}">
        <p14:creationId xmlns:p14="http://schemas.microsoft.com/office/powerpoint/2010/main" val="1521478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FF">
            <a:alpha val="23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s-CL" b="1" dirty="0" smtClean="0">
                <a:solidFill>
                  <a:srgbClr val="CC0099"/>
                </a:solidFill>
                <a:latin typeface="Berlin Sans FB Demi" panose="020E0802020502020306" pitchFamily="34" charset="0"/>
              </a:rPr>
              <a:t>Contexto</a:t>
            </a:r>
            <a:endParaRPr lang="es-CL" b="1" dirty="0">
              <a:solidFill>
                <a:srgbClr val="CC0099"/>
              </a:solidFill>
              <a:latin typeface="Berlin Sans FB Demi" panose="020E0802020502020306" pitchFamily="34" charset="0"/>
            </a:endParaRPr>
          </a:p>
        </p:txBody>
      </p:sp>
      <p:sp>
        <p:nvSpPr>
          <p:cNvPr id="3" name="Content Placeholder 2"/>
          <p:cNvSpPr>
            <a:spLocks noGrp="1"/>
          </p:cNvSpPr>
          <p:nvPr>
            <p:ph idx="1"/>
          </p:nvPr>
        </p:nvSpPr>
        <p:spPr>
          <a:xfrm>
            <a:off x="838200" y="1482725"/>
            <a:ext cx="10515600" cy="4351338"/>
          </a:xfrm>
        </p:spPr>
        <p:txBody>
          <a:bodyPr/>
          <a:lstStyle/>
          <a:p>
            <a:pPr marL="0" indent="0">
              <a:buNone/>
            </a:pPr>
            <a:r>
              <a:rPr lang="es-CL" dirty="0" smtClean="0"/>
              <a:t>Con el fin de mirar desde otra </a:t>
            </a:r>
            <a:r>
              <a:rPr lang="es-CL" dirty="0" smtClean="0"/>
              <a:t>perspectiva </a:t>
            </a:r>
            <a:r>
              <a:rPr lang="es-CL" dirty="0" smtClean="0"/>
              <a:t>los datos de los femicidios en Chile hemos tomado el </a:t>
            </a:r>
            <a:r>
              <a:rPr lang="es-CL" dirty="0" err="1" smtClean="0"/>
              <a:t>dataset</a:t>
            </a:r>
            <a:r>
              <a:rPr lang="es-CL" dirty="0" smtClean="0"/>
              <a:t> entregado por Red Chilena contra la violencia hacia las mujeres.</a:t>
            </a:r>
          </a:p>
          <a:p>
            <a:pPr marL="0" indent="0">
              <a:buNone/>
            </a:pPr>
            <a:endParaRPr lang="es-CL" dirty="0"/>
          </a:p>
          <a:p>
            <a:pPr marL="0" indent="0">
              <a:buNone/>
            </a:pPr>
            <a:r>
              <a:rPr lang="es-CL" sz="4400" dirty="0" smtClean="0">
                <a:solidFill>
                  <a:srgbClr val="CC0099"/>
                </a:solidFill>
                <a:latin typeface="Berlin Sans FB Demi" panose="020E0802020502020306" pitchFamily="34" charset="0"/>
              </a:rPr>
              <a:t>Presentación del problema</a:t>
            </a:r>
            <a:endParaRPr lang="es-CL" dirty="0">
              <a:latin typeface="Berlin Sans FB Demi" panose="020E0802020502020306" pitchFamily="34" charset="0"/>
            </a:endParaRPr>
          </a:p>
          <a:p>
            <a:pPr marL="0" indent="0">
              <a:buNone/>
            </a:pPr>
            <a:r>
              <a:rPr lang="es-CL" dirty="0" smtClean="0"/>
              <a:t>Para poder luchar contra la violencia entre mejor manejo de la información tengamos estaremos más preparados como sociedad para poder aportar.</a:t>
            </a:r>
            <a:endParaRPr lang="es-C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9305" y="4708192"/>
            <a:ext cx="1684020" cy="1871133"/>
          </a:xfrm>
          <a:prstGeom prst="rect">
            <a:avLst/>
          </a:prstGeom>
        </p:spPr>
      </p:pic>
      <p:sp>
        <p:nvSpPr>
          <p:cNvPr id="6" name="TextBox 5"/>
          <p:cNvSpPr txBox="1"/>
          <p:nvPr/>
        </p:nvSpPr>
        <p:spPr>
          <a:xfrm>
            <a:off x="1645920" y="6000206"/>
            <a:ext cx="8229600" cy="369332"/>
          </a:xfrm>
          <a:prstGeom prst="rect">
            <a:avLst/>
          </a:prstGeom>
          <a:noFill/>
        </p:spPr>
        <p:txBody>
          <a:bodyPr wrap="square" rtlCol="0">
            <a:spAutoFit/>
          </a:bodyPr>
          <a:lstStyle/>
          <a:p>
            <a:r>
              <a:rPr lang="es-CL" dirty="0" smtClean="0">
                <a:hlinkClick r:id="rId3"/>
              </a:rPr>
              <a:t> http</a:t>
            </a:r>
            <a:r>
              <a:rPr lang="es-CL" dirty="0">
                <a:hlinkClick r:id="rId3"/>
              </a:rPr>
              <a:t>://www.nomasviolenciacontramujeres.cl/registro-de-femicidios/</a:t>
            </a:r>
            <a:endParaRPr lang="es-CL"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5595256"/>
            <a:ext cx="984069" cy="984069"/>
          </a:xfrm>
          <a:prstGeom prst="rect">
            <a:avLst/>
          </a:prstGeom>
        </p:spPr>
      </p:pic>
    </p:spTree>
    <p:extLst>
      <p:ext uri="{BB962C8B-B14F-4D97-AF65-F5344CB8AC3E}">
        <p14:creationId xmlns:p14="http://schemas.microsoft.com/office/powerpoint/2010/main" val="2164332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FF">
            <a:alpha val="23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b="1" dirty="0" smtClean="0">
                <a:solidFill>
                  <a:srgbClr val="CC0099"/>
                </a:solidFill>
                <a:latin typeface="Berlin Sans FB Demi" panose="020E0802020502020306" pitchFamily="34" charset="0"/>
              </a:rPr>
              <a:t>Análisis técnico</a:t>
            </a:r>
            <a:endParaRPr lang="es-CL" b="1" dirty="0">
              <a:solidFill>
                <a:srgbClr val="CC0099"/>
              </a:solidFill>
              <a:latin typeface="Berlin Sans FB Demi" panose="020E0802020502020306" pitchFamily="34" charset="0"/>
            </a:endParaRPr>
          </a:p>
        </p:txBody>
      </p:sp>
      <p:sp>
        <p:nvSpPr>
          <p:cNvPr id="3" name="Content Placeholder 2"/>
          <p:cNvSpPr>
            <a:spLocks noGrp="1"/>
          </p:cNvSpPr>
          <p:nvPr>
            <p:ph idx="1"/>
          </p:nvPr>
        </p:nvSpPr>
        <p:spPr/>
        <p:txBody>
          <a:bodyPr/>
          <a:lstStyle/>
          <a:p>
            <a:r>
              <a:rPr lang="es-CL" dirty="0" smtClean="0"/>
              <a:t>Nos damos cuenta que al comenzar a mirar la información entregada lo primero que necesitamos es ver que queremos mostrar para que los datos tengan sentido.</a:t>
            </a:r>
          </a:p>
          <a:p>
            <a:r>
              <a:rPr lang="es-CL" dirty="0" smtClean="0"/>
              <a:t>Las visualizaciones con las que trabajamos son componente </a:t>
            </a:r>
            <a:r>
              <a:rPr lang="es-CL" dirty="0" smtClean="0"/>
              <a:t>de </a:t>
            </a:r>
            <a:r>
              <a:rPr lang="es-CL" dirty="0" err="1" smtClean="0"/>
              <a:t>Esri</a:t>
            </a:r>
            <a:r>
              <a:rPr lang="es-CL" dirty="0"/>
              <a:t> </a:t>
            </a:r>
            <a:r>
              <a:rPr lang="es-CL" dirty="0" smtClean="0"/>
              <a:t>para la implementación del mapa y con gráficos de barras, menús desplegable con selección y tarjetas de indicadores de métricas.</a:t>
            </a:r>
            <a:endParaRPr lang="es-C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5508" y="628400"/>
            <a:ext cx="799011" cy="799011"/>
          </a:xfrm>
          <a:prstGeom prst="rect">
            <a:avLst/>
          </a:prstGeom>
        </p:spPr>
      </p:pic>
    </p:spTree>
    <p:extLst>
      <p:ext uri="{BB962C8B-B14F-4D97-AF65-F5344CB8AC3E}">
        <p14:creationId xmlns:p14="http://schemas.microsoft.com/office/powerpoint/2010/main" val="2194729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FF">
            <a:alpha val="23000"/>
          </a:srgb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3582" y="77075"/>
            <a:ext cx="10789481" cy="60388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23" y="6200805"/>
            <a:ext cx="642257" cy="642257"/>
          </a:xfrm>
          <a:prstGeom prst="rect">
            <a:avLst/>
          </a:prstGeom>
        </p:spPr>
      </p:pic>
      <p:sp>
        <p:nvSpPr>
          <p:cNvPr id="6" name="TextBox 5"/>
          <p:cNvSpPr txBox="1"/>
          <p:nvPr/>
        </p:nvSpPr>
        <p:spPr>
          <a:xfrm>
            <a:off x="1637211" y="6365966"/>
            <a:ext cx="7141029" cy="383177"/>
          </a:xfrm>
          <a:prstGeom prst="rect">
            <a:avLst/>
          </a:prstGeom>
          <a:noFill/>
        </p:spPr>
        <p:txBody>
          <a:bodyPr wrap="square" rtlCol="0">
            <a:spAutoFit/>
          </a:bodyPr>
          <a:lstStyle/>
          <a:p>
            <a:r>
              <a:rPr lang="es-CL" dirty="0" smtClean="0"/>
              <a:t>Acá va la ruta de </a:t>
            </a:r>
            <a:r>
              <a:rPr lang="es-CL" dirty="0" err="1" smtClean="0"/>
              <a:t>PowerBI</a:t>
            </a:r>
            <a:r>
              <a:rPr lang="es-CL" dirty="0" smtClean="0"/>
              <a:t> publicado </a:t>
            </a:r>
            <a:r>
              <a:rPr lang="es-CL" dirty="0" smtClean="0">
                <a:sym typeface="Wingdings" panose="05000000000000000000" pitchFamily="2" charset="2"/>
              </a:rPr>
              <a:t></a:t>
            </a:r>
            <a:endParaRPr lang="es-CL" dirty="0"/>
          </a:p>
        </p:txBody>
      </p:sp>
    </p:spTree>
    <p:extLst>
      <p:ext uri="{BB962C8B-B14F-4D97-AF65-F5344CB8AC3E}">
        <p14:creationId xmlns:p14="http://schemas.microsoft.com/office/powerpoint/2010/main" val="3211595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FF">
            <a:alpha val="23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b="1" dirty="0" smtClean="0">
                <a:solidFill>
                  <a:srgbClr val="CC0099"/>
                </a:solidFill>
                <a:latin typeface="Berlin Sans FB Demi" panose="020E0802020502020306" pitchFamily="34" charset="0"/>
              </a:rPr>
              <a:t>Análisis de los datos</a:t>
            </a:r>
            <a:endParaRPr lang="es-CL" b="1" dirty="0">
              <a:solidFill>
                <a:srgbClr val="CC0099"/>
              </a:solidFill>
              <a:latin typeface="Berlin Sans FB Demi" panose="020E0802020502020306" pitchFamily="34" charset="0"/>
            </a:endParaRPr>
          </a:p>
        </p:txBody>
      </p:sp>
      <p:sp>
        <p:nvSpPr>
          <p:cNvPr id="3" name="Content Placeholder 2"/>
          <p:cNvSpPr>
            <a:spLocks noGrp="1"/>
          </p:cNvSpPr>
          <p:nvPr>
            <p:ph idx="1"/>
          </p:nvPr>
        </p:nvSpPr>
        <p:spPr/>
        <p:txBody>
          <a:bodyPr/>
          <a:lstStyle/>
          <a:p>
            <a:r>
              <a:rPr lang="es-CL" dirty="0" smtClean="0"/>
              <a:t>Gracias al análisis podemos ver que la mayoría de los asesinatos son producidos en el centro de Chile, el promedio de edad es de 37 años es realizado por el conviviente y los meses donde esto aumenta es el último trimestre. </a:t>
            </a:r>
            <a:endParaRPr lang="es-C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874" y="513603"/>
            <a:ext cx="1028605" cy="1028605"/>
          </a:xfrm>
          <a:prstGeom prst="rect">
            <a:avLst/>
          </a:prstGeom>
        </p:spPr>
      </p:pic>
    </p:spTree>
    <p:extLst>
      <p:ext uri="{BB962C8B-B14F-4D97-AF65-F5344CB8AC3E}">
        <p14:creationId xmlns:p14="http://schemas.microsoft.com/office/powerpoint/2010/main" val="425169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200</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Berlin Sans FB Demi</vt:lpstr>
      <vt:lpstr>Calibri</vt:lpstr>
      <vt:lpstr>Calibri Light</vt:lpstr>
      <vt:lpstr>Wingdings</vt:lpstr>
      <vt:lpstr>Office Theme</vt:lpstr>
      <vt:lpstr>Dashboard Power BI </vt:lpstr>
      <vt:lpstr>Contexto</vt:lpstr>
      <vt:lpstr>Análisis técnico</vt:lpstr>
      <vt:lpstr>PowerPoint Presentation</vt:lpstr>
      <vt:lpstr>Análisis de los datos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Power BI</dc:title>
  <dc:creator>Synddy Herrera</dc:creator>
  <cp:lastModifiedBy>Synddy Herrera</cp:lastModifiedBy>
  <cp:revision>17</cp:revision>
  <dcterms:created xsi:type="dcterms:W3CDTF">2021-05-08T19:45:33Z</dcterms:created>
  <dcterms:modified xsi:type="dcterms:W3CDTF">2021-05-09T04:38:05Z</dcterms:modified>
</cp:coreProperties>
</file>