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588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A87F6-7900-4C9A-8418-7A564C614F2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184206-BDD4-4563-AC32-DDFB835B09CF}">
      <dgm:prSet/>
      <dgm:spPr/>
      <dgm:t>
        <a:bodyPr/>
        <a:lstStyle/>
        <a:p>
          <a:r>
            <a:rPr lang="en-GB" b="1" i="0" dirty="0"/>
            <a:t>O software Spyder </a:t>
          </a:r>
          <a:r>
            <a:rPr lang="en-GB" b="1" i="0" dirty="0" err="1"/>
            <a:t>foi</a:t>
          </a:r>
          <a:r>
            <a:rPr lang="en-GB" b="1" i="0" dirty="0"/>
            <a:t> </a:t>
          </a:r>
          <a:r>
            <a:rPr lang="en-GB" b="1" i="0" dirty="0" err="1"/>
            <a:t>adotado</a:t>
          </a:r>
          <a:r>
            <a:rPr lang="en-GB" b="1" i="0" dirty="0"/>
            <a:t> </a:t>
          </a:r>
          <a:r>
            <a:rPr lang="en-GB" b="1" i="0" dirty="0" err="1"/>
            <a:t>como</a:t>
          </a:r>
          <a:r>
            <a:rPr lang="en-GB" b="1" i="0" dirty="0"/>
            <a:t> a principal ferramenta de </a:t>
          </a:r>
          <a:r>
            <a:rPr lang="en-GB" b="1" i="0" dirty="0" err="1"/>
            <a:t>processamento</a:t>
          </a:r>
          <a:r>
            <a:rPr lang="en-GB" b="1" i="0" dirty="0"/>
            <a:t> de imagens </a:t>
          </a:r>
          <a:r>
            <a:rPr lang="en-GB" b="1" i="0" dirty="0" err="1"/>
            <a:t>neste</a:t>
          </a:r>
          <a:r>
            <a:rPr lang="en-GB" b="1" i="0" dirty="0"/>
            <a:t> </a:t>
          </a:r>
          <a:r>
            <a:rPr lang="en-GB" b="1" i="0" dirty="0" err="1"/>
            <a:t>estudo</a:t>
          </a:r>
          <a:r>
            <a:rPr lang="en-GB" b="1" i="0" dirty="0"/>
            <a:t>.</a:t>
          </a:r>
          <a:endParaRPr lang="en-US" b="1" dirty="0"/>
        </a:p>
      </dgm:t>
    </dgm:pt>
    <dgm:pt modelId="{520960AF-4048-4749-9F05-C4E8543B1BB9}" type="parTrans" cxnId="{CDFEB431-703B-48A5-B915-DA36462994F6}">
      <dgm:prSet/>
      <dgm:spPr/>
      <dgm:t>
        <a:bodyPr/>
        <a:lstStyle/>
        <a:p>
          <a:endParaRPr lang="en-US"/>
        </a:p>
      </dgm:t>
    </dgm:pt>
    <dgm:pt modelId="{9696919F-F657-44BF-9071-B6155CF061FA}" type="sibTrans" cxnId="{CDFEB431-703B-48A5-B915-DA36462994F6}">
      <dgm:prSet/>
      <dgm:spPr/>
      <dgm:t>
        <a:bodyPr/>
        <a:lstStyle/>
        <a:p>
          <a:endParaRPr lang="en-US"/>
        </a:p>
      </dgm:t>
    </dgm:pt>
    <dgm:pt modelId="{FC6329A0-E8E6-44A7-882F-EC52C9FAA24C}">
      <dgm:prSet/>
      <dgm:spPr/>
      <dgm:t>
        <a:bodyPr/>
        <a:lstStyle/>
        <a:p>
          <a:r>
            <a:rPr lang="en-GB" b="1" i="0" dirty="0" err="1"/>
            <a:t>Foram</a:t>
          </a:r>
          <a:r>
            <a:rPr lang="en-GB" b="1" i="0" dirty="0"/>
            <a:t> </a:t>
          </a:r>
          <a:r>
            <a:rPr lang="en-GB" b="1" i="0" dirty="0" err="1"/>
            <a:t>exploradas</a:t>
          </a:r>
          <a:r>
            <a:rPr lang="en-GB" b="1" i="0" dirty="0"/>
            <a:t> bases de dados </a:t>
          </a:r>
          <a:r>
            <a:rPr lang="en-GB" b="1" i="0" dirty="0" err="1"/>
            <a:t>públicas</a:t>
          </a:r>
          <a:r>
            <a:rPr lang="en-GB" b="1" i="0" dirty="0"/>
            <a:t> </a:t>
          </a:r>
          <a:r>
            <a:rPr lang="en-GB" b="1" i="0" dirty="0" err="1"/>
            <a:t>disponíveis</a:t>
          </a:r>
          <a:r>
            <a:rPr lang="en-GB" b="1" i="0" dirty="0"/>
            <a:t> online, que </a:t>
          </a:r>
          <a:r>
            <a:rPr lang="en-GB" b="1" i="0" dirty="0" err="1"/>
            <a:t>continham</a:t>
          </a:r>
          <a:r>
            <a:rPr lang="en-GB" b="1" i="0" dirty="0"/>
            <a:t> imagens de </a:t>
          </a:r>
          <a:r>
            <a:rPr lang="en-GB" b="1" i="0" dirty="0" err="1"/>
            <a:t>estradas</a:t>
          </a:r>
          <a:r>
            <a:rPr lang="en-GB" b="1" dirty="0"/>
            <a:t>.</a:t>
          </a:r>
          <a:r>
            <a:rPr lang="en-GB" b="1" i="0" dirty="0"/>
            <a:t> </a:t>
          </a:r>
          <a:r>
            <a:rPr lang="en-GB" b="1" i="0" dirty="0" err="1"/>
            <a:t>Essas</a:t>
          </a:r>
          <a:r>
            <a:rPr lang="en-GB" b="1" i="0" dirty="0"/>
            <a:t> bases de dados </a:t>
          </a:r>
          <a:r>
            <a:rPr lang="en-GB" b="1" i="0" dirty="0" err="1"/>
            <a:t>forneceram</a:t>
          </a:r>
          <a:r>
            <a:rPr lang="en-GB" b="1" i="0" dirty="0"/>
            <a:t> um conjunto </a:t>
          </a:r>
          <a:r>
            <a:rPr lang="en-GB" b="1" i="0" dirty="0" err="1"/>
            <a:t>diversificado</a:t>
          </a:r>
          <a:r>
            <a:rPr lang="en-GB" b="1" i="0" dirty="0"/>
            <a:t> de imagens para </a:t>
          </a:r>
          <a:r>
            <a:rPr lang="en-GB" b="1" i="0" dirty="0" err="1"/>
            <a:t>análise</a:t>
          </a:r>
          <a:r>
            <a:rPr lang="en-GB" b="1" i="0" dirty="0"/>
            <a:t> e </a:t>
          </a:r>
          <a:r>
            <a:rPr lang="en-GB" b="1" i="0" dirty="0" err="1"/>
            <a:t>detecção</a:t>
          </a:r>
          <a:r>
            <a:rPr lang="en-GB" b="1" i="0" dirty="0"/>
            <a:t> de </a:t>
          </a:r>
          <a:r>
            <a:rPr lang="en-GB" b="1" i="0" dirty="0" err="1"/>
            <a:t>defeitos</a:t>
          </a:r>
          <a:r>
            <a:rPr lang="en-GB" b="1" i="0" dirty="0"/>
            <a:t> </a:t>
          </a:r>
          <a:r>
            <a:rPr lang="en-GB" b="1" i="0" dirty="0" err="1"/>
            <a:t>nas</a:t>
          </a:r>
          <a:r>
            <a:rPr lang="en-GB" b="1" i="0" dirty="0"/>
            <a:t> </a:t>
          </a:r>
          <a:r>
            <a:rPr lang="en-GB" b="1" i="0" dirty="0" err="1"/>
            <a:t>estradas</a:t>
          </a:r>
          <a:endParaRPr lang="en-US" b="1" dirty="0"/>
        </a:p>
      </dgm:t>
    </dgm:pt>
    <dgm:pt modelId="{AEAE30B9-D6F3-4A10-878D-F854D2C4344C}" type="parTrans" cxnId="{6D613023-5D95-4DDD-9708-0AE693D84852}">
      <dgm:prSet/>
      <dgm:spPr/>
      <dgm:t>
        <a:bodyPr/>
        <a:lstStyle/>
        <a:p>
          <a:endParaRPr lang="en-US"/>
        </a:p>
      </dgm:t>
    </dgm:pt>
    <dgm:pt modelId="{70A8A0DC-B6CE-454C-9FDE-E28B6DB955C9}" type="sibTrans" cxnId="{6D613023-5D95-4DDD-9708-0AE693D84852}">
      <dgm:prSet/>
      <dgm:spPr/>
      <dgm:t>
        <a:bodyPr/>
        <a:lstStyle/>
        <a:p>
          <a:endParaRPr lang="en-US"/>
        </a:p>
      </dgm:t>
    </dgm:pt>
    <dgm:pt modelId="{5634757B-C3FF-5F47-8CE1-F956638FDFF1}">
      <dgm:prSet/>
      <dgm:spPr/>
      <dgm:t>
        <a:bodyPr/>
        <a:lstStyle/>
        <a:p>
          <a:r>
            <a:rPr lang="en-GB" b="1" i="0" dirty="0" err="1">
              <a:effectLst/>
              <a:latin typeface="+mn-lt"/>
            </a:rPr>
            <a:t>Procuramos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identificar</a:t>
          </a:r>
          <a:r>
            <a:rPr lang="en-GB" b="1" i="0" dirty="0">
              <a:effectLst/>
              <a:latin typeface="+mn-lt"/>
            </a:rPr>
            <a:t> e </a:t>
          </a:r>
          <a:r>
            <a:rPr lang="en-GB" b="1" i="0" dirty="0" err="1">
              <a:effectLst/>
              <a:latin typeface="+mn-lt"/>
            </a:rPr>
            <a:t>classificar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falhas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nas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estradas</a:t>
          </a:r>
          <a:r>
            <a:rPr lang="en-GB" b="1" i="0" dirty="0">
              <a:effectLst/>
              <a:latin typeface="+mn-lt"/>
            </a:rPr>
            <a:t>, </a:t>
          </a:r>
          <a:r>
            <a:rPr lang="en-GB" b="1" i="0" dirty="0" err="1">
              <a:effectLst/>
              <a:latin typeface="+mn-lt"/>
            </a:rPr>
            <a:t>como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buracos</a:t>
          </a:r>
          <a:r>
            <a:rPr lang="en-GB" b="1" i="0" dirty="0">
              <a:effectLst/>
              <a:latin typeface="+mn-lt"/>
            </a:rPr>
            <a:t> e </a:t>
          </a:r>
          <a:r>
            <a:rPr lang="en-GB" b="1" i="0" dirty="0" err="1">
              <a:effectLst/>
              <a:latin typeface="+mn-lt"/>
            </a:rPr>
            <a:t>rachaduras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visando</a:t>
          </a:r>
          <a:r>
            <a:rPr lang="en-GB" b="1" i="0" dirty="0">
              <a:effectLst/>
              <a:latin typeface="+mn-lt"/>
            </a:rPr>
            <a:t> </a:t>
          </a:r>
          <a:r>
            <a:rPr lang="en-GB" b="1" i="0" dirty="0" err="1">
              <a:effectLst/>
              <a:latin typeface="+mn-lt"/>
            </a:rPr>
            <a:t>melhorar</a:t>
          </a:r>
          <a:r>
            <a:rPr lang="en-GB" b="1" i="0" dirty="0">
              <a:effectLst/>
              <a:latin typeface="+mn-lt"/>
            </a:rPr>
            <a:t> a </a:t>
          </a:r>
          <a:r>
            <a:rPr lang="en-GB" b="1" i="0" dirty="0" err="1">
              <a:effectLst/>
              <a:latin typeface="+mn-lt"/>
            </a:rPr>
            <a:t>eficiência</a:t>
          </a:r>
          <a:r>
            <a:rPr lang="en-GB" b="1" i="0" dirty="0">
              <a:effectLst/>
              <a:latin typeface="+mn-lt"/>
            </a:rPr>
            <a:t> e a </a:t>
          </a:r>
          <a:r>
            <a:rPr lang="en-GB" b="1" i="0" dirty="0" err="1">
              <a:effectLst/>
              <a:latin typeface="+mn-lt"/>
            </a:rPr>
            <a:t>precisão</a:t>
          </a:r>
          <a:r>
            <a:rPr lang="en-GB" b="1" i="0" dirty="0">
              <a:effectLst/>
              <a:latin typeface="+mn-lt"/>
            </a:rPr>
            <a:t> da </a:t>
          </a:r>
          <a:r>
            <a:rPr lang="en-GB" b="1" i="0" dirty="0" err="1">
              <a:effectLst/>
              <a:latin typeface="+mn-lt"/>
            </a:rPr>
            <a:t>avaliação</a:t>
          </a:r>
          <a:r>
            <a:rPr lang="en-GB" b="1" i="0" dirty="0">
              <a:effectLst/>
              <a:latin typeface="+mn-lt"/>
            </a:rPr>
            <a:t> das </a:t>
          </a:r>
          <a:r>
            <a:rPr lang="en-GB" b="1" i="0" dirty="0" err="1">
              <a:effectLst/>
              <a:latin typeface="+mn-lt"/>
            </a:rPr>
            <a:t>condições</a:t>
          </a:r>
          <a:r>
            <a:rPr lang="en-GB" b="1" i="0" dirty="0">
              <a:effectLst/>
              <a:latin typeface="+mn-lt"/>
            </a:rPr>
            <a:t> do </a:t>
          </a:r>
          <a:r>
            <a:rPr lang="en-GB" b="1" i="0" dirty="0" err="1">
              <a:effectLst/>
              <a:latin typeface="+mn-lt"/>
            </a:rPr>
            <a:t>pavimento</a:t>
          </a:r>
          <a:r>
            <a:rPr lang="en-GB" b="1" i="0" dirty="0">
              <a:effectLst/>
              <a:latin typeface="+mn-lt"/>
            </a:rPr>
            <a:t>.</a:t>
          </a:r>
          <a:endParaRPr lang="en-US" b="1" dirty="0">
            <a:latin typeface="+mn-lt"/>
          </a:endParaRPr>
        </a:p>
      </dgm:t>
    </dgm:pt>
    <dgm:pt modelId="{2E95A3D0-D095-A141-902B-BC2E64D3756E}" type="parTrans" cxnId="{5489B37A-0879-8E45-BDAA-D76B0C291AD1}">
      <dgm:prSet/>
      <dgm:spPr/>
      <dgm:t>
        <a:bodyPr/>
        <a:lstStyle/>
        <a:p>
          <a:endParaRPr lang="en-GB"/>
        </a:p>
      </dgm:t>
    </dgm:pt>
    <dgm:pt modelId="{510E2F16-1D3D-4D42-AB3B-BFE2DBB9723C}" type="sibTrans" cxnId="{5489B37A-0879-8E45-BDAA-D76B0C291AD1}">
      <dgm:prSet/>
      <dgm:spPr/>
      <dgm:t>
        <a:bodyPr/>
        <a:lstStyle/>
        <a:p>
          <a:endParaRPr lang="en-GB"/>
        </a:p>
      </dgm:t>
    </dgm:pt>
    <dgm:pt modelId="{0769F065-4AE2-B342-991B-2F31A98CEE70}" type="pres">
      <dgm:prSet presAssocID="{FF9A87F6-7900-4C9A-8418-7A564C614F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F31B29-54A1-7F41-BC1E-1B6067F96AC3}" type="pres">
      <dgm:prSet presAssocID="{A4184206-BDD4-4563-AC32-DDFB835B09CF}" presName="hierRoot1" presStyleCnt="0"/>
      <dgm:spPr/>
    </dgm:pt>
    <dgm:pt modelId="{B548B75D-B9C8-244E-A04C-550B8F46FA68}" type="pres">
      <dgm:prSet presAssocID="{A4184206-BDD4-4563-AC32-DDFB835B09CF}" presName="composite" presStyleCnt="0"/>
      <dgm:spPr/>
    </dgm:pt>
    <dgm:pt modelId="{92BD0D62-4FF4-004F-BB24-A42B0526CBC3}" type="pres">
      <dgm:prSet presAssocID="{A4184206-BDD4-4563-AC32-DDFB835B09CF}" presName="background" presStyleLbl="node0" presStyleIdx="0" presStyleCnt="3"/>
      <dgm:spPr/>
    </dgm:pt>
    <dgm:pt modelId="{F8072543-2C5D-1741-B988-9A740B173AEC}" type="pres">
      <dgm:prSet presAssocID="{A4184206-BDD4-4563-AC32-DDFB835B09CF}" presName="text" presStyleLbl="fgAcc0" presStyleIdx="0" presStyleCnt="3">
        <dgm:presLayoutVars>
          <dgm:chPref val="3"/>
        </dgm:presLayoutVars>
      </dgm:prSet>
      <dgm:spPr/>
    </dgm:pt>
    <dgm:pt modelId="{7EED94BF-F34A-194A-82D4-EDEAC92B01CB}" type="pres">
      <dgm:prSet presAssocID="{A4184206-BDD4-4563-AC32-DDFB835B09CF}" presName="hierChild2" presStyleCnt="0"/>
      <dgm:spPr/>
    </dgm:pt>
    <dgm:pt modelId="{96EE0558-4D18-F742-BB86-F94EA3406ABB}" type="pres">
      <dgm:prSet presAssocID="{FC6329A0-E8E6-44A7-882F-EC52C9FAA24C}" presName="hierRoot1" presStyleCnt="0"/>
      <dgm:spPr/>
    </dgm:pt>
    <dgm:pt modelId="{264C281C-D4A6-3B46-BCE1-6BFEF9D0E639}" type="pres">
      <dgm:prSet presAssocID="{FC6329A0-E8E6-44A7-882F-EC52C9FAA24C}" presName="composite" presStyleCnt="0"/>
      <dgm:spPr/>
    </dgm:pt>
    <dgm:pt modelId="{F3A7D58F-1CDE-A543-9E1E-EA47DCFA9CAB}" type="pres">
      <dgm:prSet presAssocID="{FC6329A0-E8E6-44A7-882F-EC52C9FAA24C}" presName="background" presStyleLbl="node0" presStyleIdx="1" presStyleCnt="3"/>
      <dgm:spPr/>
    </dgm:pt>
    <dgm:pt modelId="{189F85AB-C670-9C49-8B43-9FF2CE98EB86}" type="pres">
      <dgm:prSet presAssocID="{FC6329A0-E8E6-44A7-882F-EC52C9FAA24C}" presName="text" presStyleLbl="fgAcc0" presStyleIdx="1" presStyleCnt="3">
        <dgm:presLayoutVars>
          <dgm:chPref val="3"/>
        </dgm:presLayoutVars>
      </dgm:prSet>
      <dgm:spPr/>
    </dgm:pt>
    <dgm:pt modelId="{899DC380-021E-6146-9B59-2D01C86DC271}" type="pres">
      <dgm:prSet presAssocID="{FC6329A0-E8E6-44A7-882F-EC52C9FAA24C}" presName="hierChild2" presStyleCnt="0"/>
      <dgm:spPr/>
    </dgm:pt>
    <dgm:pt modelId="{8243B37E-DAE9-5342-83D5-22F3D2651857}" type="pres">
      <dgm:prSet presAssocID="{5634757B-C3FF-5F47-8CE1-F956638FDFF1}" presName="hierRoot1" presStyleCnt="0"/>
      <dgm:spPr/>
    </dgm:pt>
    <dgm:pt modelId="{59C17B1C-EB53-CA43-A36B-D87A461CF434}" type="pres">
      <dgm:prSet presAssocID="{5634757B-C3FF-5F47-8CE1-F956638FDFF1}" presName="composite" presStyleCnt="0"/>
      <dgm:spPr/>
    </dgm:pt>
    <dgm:pt modelId="{F91E3208-07FA-F74D-993A-8D8833102E72}" type="pres">
      <dgm:prSet presAssocID="{5634757B-C3FF-5F47-8CE1-F956638FDFF1}" presName="background" presStyleLbl="node0" presStyleIdx="2" presStyleCnt="3"/>
      <dgm:spPr/>
    </dgm:pt>
    <dgm:pt modelId="{D812404E-4B37-5B42-B574-FC37583C7C1B}" type="pres">
      <dgm:prSet presAssocID="{5634757B-C3FF-5F47-8CE1-F956638FDFF1}" presName="text" presStyleLbl="fgAcc0" presStyleIdx="2" presStyleCnt="3">
        <dgm:presLayoutVars>
          <dgm:chPref val="3"/>
        </dgm:presLayoutVars>
      </dgm:prSet>
      <dgm:spPr/>
    </dgm:pt>
    <dgm:pt modelId="{8376A941-EBBE-774C-A04B-EE43DB1646D6}" type="pres">
      <dgm:prSet presAssocID="{5634757B-C3FF-5F47-8CE1-F956638FDFF1}" presName="hierChild2" presStyleCnt="0"/>
      <dgm:spPr/>
    </dgm:pt>
  </dgm:ptLst>
  <dgm:cxnLst>
    <dgm:cxn modelId="{6D613023-5D95-4DDD-9708-0AE693D84852}" srcId="{FF9A87F6-7900-4C9A-8418-7A564C614F2C}" destId="{FC6329A0-E8E6-44A7-882F-EC52C9FAA24C}" srcOrd="1" destOrd="0" parTransId="{AEAE30B9-D6F3-4A10-878D-F854D2C4344C}" sibTransId="{70A8A0DC-B6CE-454C-9FDE-E28B6DB955C9}"/>
    <dgm:cxn modelId="{CDFEB431-703B-48A5-B915-DA36462994F6}" srcId="{FF9A87F6-7900-4C9A-8418-7A564C614F2C}" destId="{A4184206-BDD4-4563-AC32-DDFB835B09CF}" srcOrd="0" destOrd="0" parTransId="{520960AF-4048-4749-9F05-C4E8543B1BB9}" sibTransId="{9696919F-F657-44BF-9071-B6155CF061FA}"/>
    <dgm:cxn modelId="{5489B37A-0879-8E45-BDAA-D76B0C291AD1}" srcId="{FF9A87F6-7900-4C9A-8418-7A564C614F2C}" destId="{5634757B-C3FF-5F47-8CE1-F956638FDFF1}" srcOrd="2" destOrd="0" parTransId="{2E95A3D0-D095-A141-902B-BC2E64D3756E}" sibTransId="{510E2F16-1D3D-4D42-AB3B-BFE2DBB9723C}"/>
    <dgm:cxn modelId="{C32DA996-63CA-274F-84A2-7DFABD0198BF}" type="presOf" srcId="{A4184206-BDD4-4563-AC32-DDFB835B09CF}" destId="{F8072543-2C5D-1741-B988-9A740B173AEC}" srcOrd="0" destOrd="0" presId="urn:microsoft.com/office/officeart/2005/8/layout/hierarchy1"/>
    <dgm:cxn modelId="{5611C99A-F148-FF46-A288-6551E9B2E16B}" type="presOf" srcId="{FC6329A0-E8E6-44A7-882F-EC52C9FAA24C}" destId="{189F85AB-C670-9C49-8B43-9FF2CE98EB86}" srcOrd="0" destOrd="0" presId="urn:microsoft.com/office/officeart/2005/8/layout/hierarchy1"/>
    <dgm:cxn modelId="{B810DDB5-2BEE-8E40-B410-6FAC0BC67DD6}" type="presOf" srcId="{FF9A87F6-7900-4C9A-8418-7A564C614F2C}" destId="{0769F065-4AE2-B342-991B-2F31A98CEE70}" srcOrd="0" destOrd="0" presId="urn:microsoft.com/office/officeart/2005/8/layout/hierarchy1"/>
    <dgm:cxn modelId="{AF5E97C7-C806-8F4B-9830-977FE451AE8C}" type="presOf" srcId="{5634757B-C3FF-5F47-8CE1-F956638FDFF1}" destId="{D812404E-4B37-5B42-B574-FC37583C7C1B}" srcOrd="0" destOrd="0" presId="urn:microsoft.com/office/officeart/2005/8/layout/hierarchy1"/>
    <dgm:cxn modelId="{0957E1B3-A403-4D46-9355-0796C05B1490}" type="presParOf" srcId="{0769F065-4AE2-B342-991B-2F31A98CEE70}" destId="{66F31B29-54A1-7F41-BC1E-1B6067F96AC3}" srcOrd="0" destOrd="0" presId="urn:microsoft.com/office/officeart/2005/8/layout/hierarchy1"/>
    <dgm:cxn modelId="{886B99FC-89A1-0541-B88E-F612DCD47626}" type="presParOf" srcId="{66F31B29-54A1-7F41-BC1E-1B6067F96AC3}" destId="{B548B75D-B9C8-244E-A04C-550B8F46FA68}" srcOrd="0" destOrd="0" presId="urn:microsoft.com/office/officeart/2005/8/layout/hierarchy1"/>
    <dgm:cxn modelId="{37F2EF47-C3E7-FC43-A56A-70BC318BAFD9}" type="presParOf" srcId="{B548B75D-B9C8-244E-A04C-550B8F46FA68}" destId="{92BD0D62-4FF4-004F-BB24-A42B0526CBC3}" srcOrd="0" destOrd="0" presId="urn:microsoft.com/office/officeart/2005/8/layout/hierarchy1"/>
    <dgm:cxn modelId="{C23070CE-95E4-1F4A-9A35-C910DFBE07C8}" type="presParOf" srcId="{B548B75D-B9C8-244E-A04C-550B8F46FA68}" destId="{F8072543-2C5D-1741-B988-9A740B173AEC}" srcOrd="1" destOrd="0" presId="urn:microsoft.com/office/officeart/2005/8/layout/hierarchy1"/>
    <dgm:cxn modelId="{D5282137-52D7-C64E-88F3-57B7C45254F0}" type="presParOf" srcId="{66F31B29-54A1-7F41-BC1E-1B6067F96AC3}" destId="{7EED94BF-F34A-194A-82D4-EDEAC92B01CB}" srcOrd="1" destOrd="0" presId="urn:microsoft.com/office/officeart/2005/8/layout/hierarchy1"/>
    <dgm:cxn modelId="{31C2C378-FCC6-5A40-8D10-3B8919A0F07D}" type="presParOf" srcId="{0769F065-4AE2-B342-991B-2F31A98CEE70}" destId="{96EE0558-4D18-F742-BB86-F94EA3406ABB}" srcOrd="1" destOrd="0" presId="urn:microsoft.com/office/officeart/2005/8/layout/hierarchy1"/>
    <dgm:cxn modelId="{796412CB-7598-C34F-9CAE-51E92D817FE4}" type="presParOf" srcId="{96EE0558-4D18-F742-BB86-F94EA3406ABB}" destId="{264C281C-D4A6-3B46-BCE1-6BFEF9D0E639}" srcOrd="0" destOrd="0" presId="urn:microsoft.com/office/officeart/2005/8/layout/hierarchy1"/>
    <dgm:cxn modelId="{59311DE1-D3DE-B941-A5AB-9234A5716035}" type="presParOf" srcId="{264C281C-D4A6-3B46-BCE1-6BFEF9D0E639}" destId="{F3A7D58F-1CDE-A543-9E1E-EA47DCFA9CAB}" srcOrd="0" destOrd="0" presId="urn:microsoft.com/office/officeart/2005/8/layout/hierarchy1"/>
    <dgm:cxn modelId="{5D6AB4F1-86B7-AD47-989F-A738C3A8A8F1}" type="presParOf" srcId="{264C281C-D4A6-3B46-BCE1-6BFEF9D0E639}" destId="{189F85AB-C670-9C49-8B43-9FF2CE98EB86}" srcOrd="1" destOrd="0" presId="urn:microsoft.com/office/officeart/2005/8/layout/hierarchy1"/>
    <dgm:cxn modelId="{AE8F7166-7381-0D48-A617-32F137E53D0D}" type="presParOf" srcId="{96EE0558-4D18-F742-BB86-F94EA3406ABB}" destId="{899DC380-021E-6146-9B59-2D01C86DC271}" srcOrd="1" destOrd="0" presId="urn:microsoft.com/office/officeart/2005/8/layout/hierarchy1"/>
    <dgm:cxn modelId="{9724C591-DC6D-834D-AB54-00F3698BF995}" type="presParOf" srcId="{0769F065-4AE2-B342-991B-2F31A98CEE70}" destId="{8243B37E-DAE9-5342-83D5-22F3D2651857}" srcOrd="2" destOrd="0" presId="urn:microsoft.com/office/officeart/2005/8/layout/hierarchy1"/>
    <dgm:cxn modelId="{1A7AA815-92AB-4142-AF7B-B8725A9A4063}" type="presParOf" srcId="{8243B37E-DAE9-5342-83D5-22F3D2651857}" destId="{59C17B1C-EB53-CA43-A36B-D87A461CF434}" srcOrd="0" destOrd="0" presId="urn:microsoft.com/office/officeart/2005/8/layout/hierarchy1"/>
    <dgm:cxn modelId="{45D94476-E64F-FA43-AD66-BBD8D11F8053}" type="presParOf" srcId="{59C17B1C-EB53-CA43-A36B-D87A461CF434}" destId="{F91E3208-07FA-F74D-993A-8D8833102E72}" srcOrd="0" destOrd="0" presId="urn:microsoft.com/office/officeart/2005/8/layout/hierarchy1"/>
    <dgm:cxn modelId="{393B1B5E-BE93-E846-AC5C-1A62FF9F2BDA}" type="presParOf" srcId="{59C17B1C-EB53-CA43-A36B-D87A461CF434}" destId="{D812404E-4B37-5B42-B574-FC37583C7C1B}" srcOrd="1" destOrd="0" presId="urn:microsoft.com/office/officeart/2005/8/layout/hierarchy1"/>
    <dgm:cxn modelId="{76366027-3834-7D4C-ABE0-B8EA8341264C}" type="presParOf" srcId="{8243B37E-DAE9-5342-83D5-22F3D2651857}" destId="{8376A941-EBBE-774C-A04B-EE43DB1646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D0D62-4FF4-004F-BB24-A42B0526CBC3}">
      <dsp:nvSpPr>
        <dsp:cNvPr id="0" name=""/>
        <dsp:cNvSpPr/>
      </dsp:nvSpPr>
      <dsp:spPr>
        <a:xfrm>
          <a:off x="0" y="1045124"/>
          <a:ext cx="2417812" cy="153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72543-2C5D-1741-B988-9A740B173AEC}">
      <dsp:nvSpPr>
        <dsp:cNvPr id="0" name=""/>
        <dsp:cNvSpPr/>
      </dsp:nvSpPr>
      <dsp:spPr>
        <a:xfrm>
          <a:off x="268645" y="1300337"/>
          <a:ext cx="2417812" cy="1535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/>
            <a:t>O software Spyder </a:t>
          </a:r>
          <a:r>
            <a:rPr lang="en-GB" sz="1200" b="1" i="0" kern="1200" dirty="0" err="1"/>
            <a:t>foi</a:t>
          </a:r>
          <a:r>
            <a:rPr lang="en-GB" sz="1200" b="1" i="0" kern="1200" dirty="0"/>
            <a:t> </a:t>
          </a:r>
          <a:r>
            <a:rPr lang="en-GB" sz="1200" b="1" i="0" kern="1200" dirty="0" err="1"/>
            <a:t>adotado</a:t>
          </a:r>
          <a:r>
            <a:rPr lang="en-GB" sz="1200" b="1" i="0" kern="1200" dirty="0"/>
            <a:t> </a:t>
          </a:r>
          <a:r>
            <a:rPr lang="en-GB" sz="1200" b="1" i="0" kern="1200" dirty="0" err="1"/>
            <a:t>como</a:t>
          </a:r>
          <a:r>
            <a:rPr lang="en-GB" sz="1200" b="1" i="0" kern="1200" dirty="0"/>
            <a:t> a principal ferramenta de </a:t>
          </a:r>
          <a:r>
            <a:rPr lang="en-GB" sz="1200" b="1" i="0" kern="1200" dirty="0" err="1"/>
            <a:t>processamento</a:t>
          </a:r>
          <a:r>
            <a:rPr lang="en-GB" sz="1200" b="1" i="0" kern="1200" dirty="0"/>
            <a:t> de imagens </a:t>
          </a:r>
          <a:r>
            <a:rPr lang="en-GB" sz="1200" b="1" i="0" kern="1200" dirty="0" err="1"/>
            <a:t>neste</a:t>
          </a:r>
          <a:r>
            <a:rPr lang="en-GB" sz="1200" b="1" i="0" kern="1200" dirty="0"/>
            <a:t> </a:t>
          </a:r>
          <a:r>
            <a:rPr lang="en-GB" sz="1200" b="1" i="0" kern="1200" dirty="0" err="1"/>
            <a:t>estudo</a:t>
          </a:r>
          <a:r>
            <a:rPr lang="en-GB" sz="1200" b="1" i="0" kern="1200" dirty="0"/>
            <a:t>.</a:t>
          </a:r>
          <a:endParaRPr lang="en-US" sz="1200" b="1" kern="1200" dirty="0"/>
        </a:p>
      </dsp:txBody>
      <dsp:txXfrm>
        <a:off x="313613" y="1345305"/>
        <a:ext cx="2327876" cy="1445375"/>
      </dsp:txXfrm>
    </dsp:sp>
    <dsp:sp modelId="{F3A7D58F-1CDE-A543-9E1E-EA47DCFA9CAB}">
      <dsp:nvSpPr>
        <dsp:cNvPr id="0" name=""/>
        <dsp:cNvSpPr/>
      </dsp:nvSpPr>
      <dsp:spPr>
        <a:xfrm>
          <a:off x="2955104" y="1045124"/>
          <a:ext cx="2417812" cy="153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85AB-C670-9C49-8B43-9FF2CE98EB86}">
      <dsp:nvSpPr>
        <dsp:cNvPr id="0" name=""/>
        <dsp:cNvSpPr/>
      </dsp:nvSpPr>
      <dsp:spPr>
        <a:xfrm>
          <a:off x="3223750" y="1300337"/>
          <a:ext cx="2417812" cy="1535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 err="1"/>
            <a:t>Foram</a:t>
          </a:r>
          <a:r>
            <a:rPr lang="en-GB" sz="1200" b="1" i="0" kern="1200" dirty="0"/>
            <a:t> </a:t>
          </a:r>
          <a:r>
            <a:rPr lang="en-GB" sz="1200" b="1" i="0" kern="1200" dirty="0" err="1"/>
            <a:t>exploradas</a:t>
          </a:r>
          <a:r>
            <a:rPr lang="en-GB" sz="1200" b="1" i="0" kern="1200" dirty="0"/>
            <a:t> bases de dados </a:t>
          </a:r>
          <a:r>
            <a:rPr lang="en-GB" sz="1200" b="1" i="0" kern="1200" dirty="0" err="1"/>
            <a:t>públicas</a:t>
          </a:r>
          <a:r>
            <a:rPr lang="en-GB" sz="1200" b="1" i="0" kern="1200" dirty="0"/>
            <a:t> </a:t>
          </a:r>
          <a:r>
            <a:rPr lang="en-GB" sz="1200" b="1" i="0" kern="1200" dirty="0" err="1"/>
            <a:t>disponíveis</a:t>
          </a:r>
          <a:r>
            <a:rPr lang="en-GB" sz="1200" b="1" i="0" kern="1200" dirty="0"/>
            <a:t> online, que </a:t>
          </a:r>
          <a:r>
            <a:rPr lang="en-GB" sz="1200" b="1" i="0" kern="1200" dirty="0" err="1"/>
            <a:t>continham</a:t>
          </a:r>
          <a:r>
            <a:rPr lang="en-GB" sz="1200" b="1" i="0" kern="1200" dirty="0"/>
            <a:t> imagens de </a:t>
          </a:r>
          <a:r>
            <a:rPr lang="en-GB" sz="1200" b="1" i="0" kern="1200" dirty="0" err="1"/>
            <a:t>estradas</a:t>
          </a:r>
          <a:r>
            <a:rPr lang="en-GB" sz="1200" b="1" kern="1200" dirty="0"/>
            <a:t>.</a:t>
          </a:r>
          <a:r>
            <a:rPr lang="en-GB" sz="1200" b="1" i="0" kern="1200" dirty="0"/>
            <a:t> </a:t>
          </a:r>
          <a:r>
            <a:rPr lang="en-GB" sz="1200" b="1" i="0" kern="1200" dirty="0" err="1"/>
            <a:t>Essas</a:t>
          </a:r>
          <a:r>
            <a:rPr lang="en-GB" sz="1200" b="1" i="0" kern="1200" dirty="0"/>
            <a:t> bases de dados </a:t>
          </a:r>
          <a:r>
            <a:rPr lang="en-GB" sz="1200" b="1" i="0" kern="1200" dirty="0" err="1"/>
            <a:t>forneceram</a:t>
          </a:r>
          <a:r>
            <a:rPr lang="en-GB" sz="1200" b="1" i="0" kern="1200" dirty="0"/>
            <a:t> um conjunto </a:t>
          </a:r>
          <a:r>
            <a:rPr lang="en-GB" sz="1200" b="1" i="0" kern="1200" dirty="0" err="1"/>
            <a:t>diversificado</a:t>
          </a:r>
          <a:r>
            <a:rPr lang="en-GB" sz="1200" b="1" i="0" kern="1200" dirty="0"/>
            <a:t> de imagens para </a:t>
          </a:r>
          <a:r>
            <a:rPr lang="en-GB" sz="1200" b="1" i="0" kern="1200" dirty="0" err="1"/>
            <a:t>análise</a:t>
          </a:r>
          <a:r>
            <a:rPr lang="en-GB" sz="1200" b="1" i="0" kern="1200" dirty="0"/>
            <a:t> e </a:t>
          </a:r>
          <a:r>
            <a:rPr lang="en-GB" sz="1200" b="1" i="0" kern="1200" dirty="0" err="1"/>
            <a:t>detecção</a:t>
          </a:r>
          <a:r>
            <a:rPr lang="en-GB" sz="1200" b="1" i="0" kern="1200" dirty="0"/>
            <a:t> de </a:t>
          </a:r>
          <a:r>
            <a:rPr lang="en-GB" sz="1200" b="1" i="0" kern="1200" dirty="0" err="1"/>
            <a:t>defeitos</a:t>
          </a:r>
          <a:r>
            <a:rPr lang="en-GB" sz="1200" b="1" i="0" kern="1200" dirty="0"/>
            <a:t> </a:t>
          </a:r>
          <a:r>
            <a:rPr lang="en-GB" sz="1200" b="1" i="0" kern="1200" dirty="0" err="1"/>
            <a:t>nas</a:t>
          </a:r>
          <a:r>
            <a:rPr lang="en-GB" sz="1200" b="1" i="0" kern="1200" dirty="0"/>
            <a:t> </a:t>
          </a:r>
          <a:r>
            <a:rPr lang="en-GB" sz="1200" b="1" i="0" kern="1200" dirty="0" err="1"/>
            <a:t>estradas</a:t>
          </a:r>
          <a:endParaRPr lang="en-US" sz="1200" b="1" kern="1200" dirty="0"/>
        </a:p>
      </dsp:txBody>
      <dsp:txXfrm>
        <a:off x="3268718" y="1345305"/>
        <a:ext cx="2327876" cy="1445375"/>
      </dsp:txXfrm>
    </dsp:sp>
    <dsp:sp modelId="{F91E3208-07FA-F74D-993A-8D8833102E72}">
      <dsp:nvSpPr>
        <dsp:cNvPr id="0" name=""/>
        <dsp:cNvSpPr/>
      </dsp:nvSpPr>
      <dsp:spPr>
        <a:xfrm>
          <a:off x="5910209" y="1045124"/>
          <a:ext cx="2417812" cy="153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404E-4B37-5B42-B574-FC37583C7C1B}">
      <dsp:nvSpPr>
        <dsp:cNvPr id="0" name=""/>
        <dsp:cNvSpPr/>
      </dsp:nvSpPr>
      <dsp:spPr>
        <a:xfrm>
          <a:off x="6178855" y="1300337"/>
          <a:ext cx="2417812" cy="1535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 err="1">
              <a:effectLst/>
              <a:latin typeface="+mn-lt"/>
            </a:rPr>
            <a:t>Procuramos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identificar</a:t>
          </a:r>
          <a:r>
            <a:rPr lang="en-GB" sz="1200" b="1" i="0" kern="1200" dirty="0">
              <a:effectLst/>
              <a:latin typeface="+mn-lt"/>
            </a:rPr>
            <a:t> e </a:t>
          </a:r>
          <a:r>
            <a:rPr lang="en-GB" sz="1200" b="1" i="0" kern="1200" dirty="0" err="1">
              <a:effectLst/>
              <a:latin typeface="+mn-lt"/>
            </a:rPr>
            <a:t>classificar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falhas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nas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estradas</a:t>
          </a:r>
          <a:r>
            <a:rPr lang="en-GB" sz="1200" b="1" i="0" kern="1200" dirty="0">
              <a:effectLst/>
              <a:latin typeface="+mn-lt"/>
            </a:rPr>
            <a:t>, </a:t>
          </a:r>
          <a:r>
            <a:rPr lang="en-GB" sz="1200" b="1" i="0" kern="1200" dirty="0" err="1">
              <a:effectLst/>
              <a:latin typeface="+mn-lt"/>
            </a:rPr>
            <a:t>como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buracos</a:t>
          </a:r>
          <a:r>
            <a:rPr lang="en-GB" sz="1200" b="1" i="0" kern="1200" dirty="0">
              <a:effectLst/>
              <a:latin typeface="+mn-lt"/>
            </a:rPr>
            <a:t> e </a:t>
          </a:r>
          <a:r>
            <a:rPr lang="en-GB" sz="1200" b="1" i="0" kern="1200" dirty="0" err="1">
              <a:effectLst/>
              <a:latin typeface="+mn-lt"/>
            </a:rPr>
            <a:t>rachaduras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visando</a:t>
          </a:r>
          <a:r>
            <a:rPr lang="en-GB" sz="1200" b="1" i="0" kern="1200" dirty="0">
              <a:effectLst/>
              <a:latin typeface="+mn-lt"/>
            </a:rPr>
            <a:t> </a:t>
          </a:r>
          <a:r>
            <a:rPr lang="en-GB" sz="1200" b="1" i="0" kern="1200" dirty="0" err="1">
              <a:effectLst/>
              <a:latin typeface="+mn-lt"/>
            </a:rPr>
            <a:t>melhorar</a:t>
          </a:r>
          <a:r>
            <a:rPr lang="en-GB" sz="1200" b="1" i="0" kern="1200" dirty="0">
              <a:effectLst/>
              <a:latin typeface="+mn-lt"/>
            </a:rPr>
            <a:t> a </a:t>
          </a:r>
          <a:r>
            <a:rPr lang="en-GB" sz="1200" b="1" i="0" kern="1200" dirty="0" err="1">
              <a:effectLst/>
              <a:latin typeface="+mn-lt"/>
            </a:rPr>
            <a:t>eficiência</a:t>
          </a:r>
          <a:r>
            <a:rPr lang="en-GB" sz="1200" b="1" i="0" kern="1200" dirty="0">
              <a:effectLst/>
              <a:latin typeface="+mn-lt"/>
            </a:rPr>
            <a:t> e a </a:t>
          </a:r>
          <a:r>
            <a:rPr lang="en-GB" sz="1200" b="1" i="0" kern="1200" dirty="0" err="1">
              <a:effectLst/>
              <a:latin typeface="+mn-lt"/>
            </a:rPr>
            <a:t>precisão</a:t>
          </a:r>
          <a:r>
            <a:rPr lang="en-GB" sz="1200" b="1" i="0" kern="1200" dirty="0">
              <a:effectLst/>
              <a:latin typeface="+mn-lt"/>
            </a:rPr>
            <a:t> da </a:t>
          </a:r>
          <a:r>
            <a:rPr lang="en-GB" sz="1200" b="1" i="0" kern="1200" dirty="0" err="1">
              <a:effectLst/>
              <a:latin typeface="+mn-lt"/>
            </a:rPr>
            <a:t>avaliação</a:t>
          </a:r>
          <a:r>
            <a:rPr lang="en-GB" sz="1200" b="1" i="0" kern="1200" dirty="0">
              <a:effectLst/>
              <a:latin typeface="+mn-lt"/>
            </a:rPr>
            <a:t> das </a:t>
          </a:r>
          <a:r>
            <a:rPr lang="en-GB" sz="1200" b="1" i="0" kern="1200" dirty="0" err="1">
              <a:effectLst/>
              <a:latin typeface="+mn-lt"/>
            </a:rPr>
            <a:t>condições</a:t>
          </a:r>
          <a:r>
            <a:rPr lang="en-GB" sz="1200" b="1" i="0" kern="1200" dirty="0">
              <a:effectLst/>
              <a:latin typeface="+mn-lt"/>
            </a:rPr>
            <a:t> do </a:t>
          </a:r>
          <a:r>
            <a:rPr lang="en-GB" sz="1200" b="1" i="0" kern="1200" dirty="0" err="1">
              <a:effectLst/>
              <a:latin typeface="+mn-lt"/>
            </a:rPr>
            <a:t>pavimento</a:t>
          </a:r>
          <a:r>
            <a:rPr lang="en-GB" sz="1200" b="1" i="0" kern="1200" dirty="0">
              <a:effectLst/>
              <a:latin typeface="+mn-lt"/>
            </a:rPr>
            <a:t>.</a:t>
          </a:r>
          <a:endParaRPr lang="en-US" sz="1200" b="1" kern="1200" dirty="0">
            <a:latin typeface="+mn-lt"/>
          </a:endParaRPr>
        </a:p>
      </dsp:txBody>
      <dsp:txXfrm>
        <a:off x="6223823" y="1345305"/>
        <a:ext cx="2327876" cy="144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CF39A719-3E9E-26B0-285B-403BAE8D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5" r="4111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DBBE0-6CB7-4533-89F6-F8654DAA2101}"/>
              </a:ext>
            </a:extLst>
          </p:cNvPr>
          <p:cNvSpPr/>
          <p:nvPr/>
        </p:nvSpPr>
        <p:spPr>
          <a:xfrm>
            <a:off x="5380563" y="1678665"/>
            <a:ext cx="3887839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Laboratório de Projeto em Engenharia Informática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56BE-91D3-FB01-EDDD-C4E9B0B10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spc="25" dirty="0">
                <a:effectLst/>
              </a:rPr>
              <a:t>SISTEMA DE DETEÇÃO DE FENDAS EM PAVIMENTOS RODOVIÁRIOS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0654F-532A-2B2C-B2A0-F4835E3B7FAA}"/>
              </a:ext>
            </a:extLst>
          </p:cNvPr>
          <p:cNvSpPr txBox="1"/>
          <p:nvPr/>
        </p:nvSpPr>
        <p:spPr>
          <a:xfrm>
            <a:off x="4484974" y="6099835"/>
            <a:ext cx="322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Autores:</a:t>
            </a:r>
          </a:p>
          <a:p>
            <a:r>
              <a:rPr lang="en-PT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Afonso | Eduardo Cruz </a:t>
            </a:r>
          </a:p>
        </p:txBody>
      </p:sp>
    </p:spTree>
    <p:extLst>
      <p:ext uri="{BB962C8B-B14F-4D97-AF65-F5344CB8AC3E}">
        <p14:creationId xmlns:p14="http://schemas.microsoft.com/office/powerpoint/2010/main" val="22843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EBB-AF5E-1D4D-7DE2-8F787FE8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b="0" i="0" dirty="0" err="1">
                <a:effectLst/>
                <a:latin typeface="Söhne"/>
              </a:rPr>
              <a:t>Contextualização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4D03-F4C7-067B-C4C1-D2AA56CF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Söhne"/>
              </a:rPr>
              <a:t>O </a:t>
            </a:r>
            <a:r>
              <a:rPr lang="en-GB" b="0" i="0" dirty="0" err="1">
                <a:effectLst/>
                <a:latin typeface="Söhne"/>
              </a:rPr>
              <a:t>desgaste</a:t>
            </a:r>
            <a:r>
              <a:rPr lang="en-GB" b="0" i="0" dirty="0">
                <a:effectLst/>
                <a:latin typeface="Söhne"/>
              </a:rPr>
              <a:t> e </a:t>
            </a:r>
            <a:r>
              <a:rPr lang="en-GB" b="0" i="0" dirty="0" err="1">
                <a:effectLst/>
                <a:latin typeface="Söhne"/>
              </a:rPr>
              <a:t>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defeitos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nas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estradas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são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desafios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recorrentes</a:t>
            </a:r>
            <a:r>
              <a:rPr lang="en-GB" b="0" i="0" dirty="0">
                <a:effectLst/>
                <a:latin typeface="Söhne"/>
              </a:rPr>
              <a:t> que </a:t>
            </a:r>
            <a:r>
              <a:rPr lang="en-GB" b="0" i="0" dirty="0" err="1">
                <a:effectLst/>
                <a:latin typeface="Söhne"/>
              </a:rPr>
              <a:t>exigem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uma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avaliação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precisa</a:t>
            </a:r>
            <a:r>
              <a:rPr lang="en-GB" b="0" i="0" dirty="0">
                <a:effectLst/>
                <a:latin typeface="Söhne"/>
              </a:rPr>
              <a:t> e </a:t>
            </a:r>
            <a:r>
              <a:rPr lang="en-GB" b="0" i="0" dirty="0" err="1">
                <a:effectLst/>
                <a:latin typeface="Söhne"/>
              </a:rPr>
              <a:t>eficiente</a:t>
            </a:r>
            <a:r>
              <a:rPr lang="en-GB" b="0" i="0" dirty="0">
                <a:effectLst/>
                <a:latin typeface="Söhne"/>
              </a:rPr>
              <a:t>. No </a:t>
            </a:r>
            <a:r>
              <a:rPr lang="en-GB" b="0" i="0" dirty="0" err="1">
                <a:effectLst/>
                <a:latin typeface="Söhne"/>
              </a:rPr>
              <a:t>entanto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GB" b="0" i="0" dirty="0" err="1">
                <a:effectLst/>
                <a:latin typeface="Söhne"/>
              </a:rPr>
              <a:t>métodos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tradicionais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inspeção</a:t>
            </a:r>
            <a:r>
              <a:rPr lang="en-GB" b="0" i="0" dirty="0">
                <a:effectLst/>
                <a:latin typeface="Söhne"/>
              </a:rPr>
              <a:t> e </a:t>
            </a:r>
            <a:r>
              <a:rPr lang="en-GB" b="0" i="0" dirty="0" err="1">
                <a:effectLst/>
                <a:latin typeface="Söhne"/>
              </a:rPr>
              <a:t>detecção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falhas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em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estradas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podem</a:t>
            </a:r>
            <a:r>
              <a:rPr lang="en-GB" b="0" i="0" dirty="0">
                <a:effectLst/>
                <a:latin typeface="Söhne"/>
              </a:rPr>
              <a:t> ser </a:t>
            </a:r>
            <a:r>
              <a:rPr lang="en-GB" b="0" i="0" dirty="0" err="1">
                <a:effectLst/>
                <a:latin typeface="Söhne"/>
              </a:rPr>
              <a:t>demorados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GB" b="0" i="0" dirty="0" err="1">
                <a:effectLst/>
                <a:latin typeface="Söhne"/>
              </a:rPr>
              <a:t>caros</a:t>
            </a:r>
            <a:r>
              <a:rPr lang="en-GB" b="0" i="0" dirty="0">
                <a:effectLst/>
                <a:latin typeface="Söhne"/>
              </a:rPr>
              <a:t> e </a:t>
            </a:r>
            <a:r>
              <a:rPr lang="en-GB" b="0" i="0" dirty="0" err="1">
                <a:effectLst/>
                <a:latin typeface="Söhne"/>
              </a:rPr>
              <a:t>suscetíveis</a:t>
            </a:r>
            <a:r>
              <a:rPr lang="en-GB" b="0" i="0" dirty="0">
                <a:effectLst/>
                <a:latin typeface="Söhne"/>
              </a:rPr>
              <a:t> a </a:t>
            </a:r>
            <a:r>
              <a:rPr lang="en-GB" b="0" i="0" dirty="0" err="1">
                <a:effectLst/>
                <a:latin typeface="Söhne"/>
              </a:rPr>
              <a:t>erros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humanos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r>
              <a:rPr lang="en-GB" dirty="0">
                <a:latin typeface="Söhne"/>
              </a:rPr>
              <a:t>O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objetivo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deste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estudo</a:t>
            </a:r>
            <a:r>
              <a:rPr lang="en-GB" b="0" i="0" dirty="0">
                <a:effectLst/>
                <a:latin typeface="Söhne"/>
              </a:rPr>
              <a:t> é </a:t>
            </a:r>
            <a:r>
              <a:rPr lang="en-GB" b="0" i="0" dirty="0" err="1">
                <a:effectLst/>
                <a:latin typeface="Söhne"/>
              </a:rPr>
              <a:t>explorar</a:t>
            </a:r>
            <a:r>
              <a:rPr lang="en-GB" b="0" i="0" dirty="0">
                <a:effectLst/>
                <a:latin typeface="Söhne"/>
              </a:rPr>
              <a:t> o </a:t>
            </a:r>
            <a:r>
              <a:rPr lang="en-GB" b="0" i="0" dirty="0" err="1">
                <a:effectLst/>
                <a:latin typeface="Söhne"/>
              </a:rPr>
              <a:t>uso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técnicas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avançadas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processamento</a:t>
            </a:r>
            <a:r>
              <a:rPr lang="en-GB" b="0" i="0" dirty="0">
                <a:effectLst/>
                <a:latin typeface="Söhne"/>
              </a:rPr>
              <a:t> de imagens para a </a:t>
            </a:r>
            <a:r>
              <a:rPr lang="en-GB" b="0" i="0" dirty="0" err="1">
                <a:effectLst/>
                <a:latin typeface="Söhne"/>
              </a:rPr>
              <a:t>detecção</a:t>
            </a:r>
            <a:r>
              <a:rPr lang="en-GB" b="0" i="0" dirty="0">
                <a:effectLst/>
                <a:latin typeface="Söhne"/>
              </a:rPr>
              <a:t> e </a:t>
            </a:r>
            <a:r>
              <a:rPr lang="en-GB" b="0" i="0" dirty="0" err="1">
                <a:effectLst/>
                <a:latin typeface="Söhne"/>
              </a:rPr>
              <a:t>classificação</a:t>
            </a:r>
            <a:r>
              <a:rPr lang="en-GB" b="0" i="0" dirty="0">
                <a:effectLst/>
                <a:latin typeface="Söhne"/>
              </a:rPr>
              <a:t> de </a:t>
            </a:r>
            <a:r>
              <a:rPr lang="en-GB" b="0" i="0" dirty="0" err="1">
                <a:effectLst/>
                <a:latin typeface="Söhne"/>
              </a:rPr>
              <a:t>defeitos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nas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b="0" i="0" dirty="0" err="1">
                <a:effectLst/>
                <a:latin typeface="Söhne"/>
              </a:rPr>
              <a:t>estradas</a:t>
            </a:r>
            <a:endParaRPr lang="en-GB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GB" dirty="0">
              <a:latin typeface="Söhne"/>
            </a:endParaRPr>
          </a:p>
          <a:p>
            <a:pPr marL="0" indent="0">
              <a:buNone/>
            </a:pPr>
            <a:endParaRPr lang="en-GB" b="0" i="0" dirty="0">
              <a:effectLst/>
              <a:latin typeface="Söhne"/>
            </a:endParaRPr>
          </a:p>
          <a:p>
            <a:endParaRPr lang="en-PT" dirty="0"/>
          </a:p>
        </p:txBody>
      </p:sp>
      <p:pic>
        <p:nvPicPr>
          <p:cNvPr id="5" name="Picture 4" descr="Nuvens sobre uma estrada">
            <a:extLst>
              <a:ext uri="{FF2B5EF4-FFF2-40B4-BE49-F238E27FC236}">
                <a16:creationId xmlns:a16="http://schemas.microsoft.com/office/drawing/2014/main" id="{56BE194D-321E-AD1A-2544-F3F3A9C7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4" r="2706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8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B018-CF7E-BD40-4B81-7A2DDE8F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PT" dirty="0"/>
              <a:t>Metodologia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D9BC1-8265-EE2C-3613-BCF87606C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05130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87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Isosceles Triangle 8">
            <a:extLst>
              <a:ext uri="{FF2B5EF4-FFF2-40B4-BE49-F238E27FC236}">
                <a16:creationId xmlns:a16="http://schemas.microsoft.com/office/drawing/2014/main" id="{339B2E5C-7D38-46FD-A927-39796E8F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white objec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515FFFA-E293-0A32-268A-7DEF58248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6" b="2"/>
          <a:stretch/>
        </p:blipFill>
        <p:spPr bwMode="auto">
          <a:xfrm>
            <a:off x="329718" y="3934019"/>
            <a:ext cx="2850371" cy="20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lack and white triangle&#10;&#10;Description automatically generated with medium confidence">
            <a:extLst>
              <a:ext uri="{FF2B5EF4-FFF2-40B4-BE49-F238E27FC236}">
                <a16:creationId xmlns:a16="http://schemas.microsoft.com/office/drawing/2014/main" id="{4B748DB7-CF4E-88D4-AE10-E572C1076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0" b="16"/>
          <a:stretch/>
        </p:blipFill>
        <p:spPr bwMode="auto">
          <a:xfrm>
            <a:off x="3433354" y="1576251"/>
            <a:ext cx="2883945" cy="20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60" descr="Uma imagem com percurso, asfalto, Alcatrão, caminho&#10;&#10;Descrição gerada automaticamente">
            <a:extLst>
              <a:ext uri="{FF2B5EF4-FFF2-40B4-BE49-F238E27FC236}">
                <a16:creationId xmlns:a16="http://schemas.microsoft.com/office/drawing/2014/main" id="{09EA5E8C-5390-D385-BDB0-A4582B4BDA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5" b="3"/>
          <a:stretch/>
        </p:blipFill>
        <p:spPr>
          <a:xfrm>
            <a:off x="329718" y="1576251"/>
            <a:ext cx="2865797" cy="204027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4F4775-7F81-A8A2-4F45-4D7D5B431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2" b="1"/>
          <a:stretch/>
        </p:blipFill>
        <p:spPr bwMode="auto">
          <a:xfrm>
            <a:off x="3436287" y="3934019"/>
            <a:ext cx="2889593" cy="20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Content Placeholder 2">
            <a:extLst>
              <a:ext uri="{FF2B5EF4-FFF2-40B4-BE49-F238E27FC236}">
                <a16:creationId xmlns:a16="http://schemas.microsoft.com/office/drawing/2014/main" id="{0361544C-B6A9-1048-45BB-6999C9B8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80" y="1306287"/>
            <a:ext cx="2948121" cy="47350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primeira abordagem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ao trabalho utilizamos uma </a:t>
            </a:r>
            <a:r>
              <a:rPr lang="pt-PT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publica que contém, por cada imagem </a:t>
            </a:r>
            <a:r>
              <a:rPr lang="pt-PT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Raw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, 3 mascaras distintas.</a:t>
            </a:r>
          </a:p>
          <a:p>
            <a:pPr>
              <a:lnSpc>
                <a:spcPct val="90000"/>
              </a:lnSpc>
            </a:pP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As mascaras utilizadas são: a Crack (Mascara da rachadura), a </a:t>
            </a:r>
            <a:r>
              <a:rPr lang="pt-PT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PotHole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(mascara dos buracos) e a </a:t>
            </a:r>
            <a:r>
              <a:rPr lang="pt-PT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Lane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(mascara da facha de rodagem).</a:t>
            </a:r>
          </a:p>
          <a:p>
            <a:pPr>
              <a:lnSpc>
                <a:spcPct val="90000"/>
              </a:lnSpc>
            </a:pP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Cada mascara idêntica um contorno especifico na imagem </a:t>
            </a:r>
            <a:r>
              <a:rPr lang="pt-PT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Raw</a:t>
            </a: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pt-PT" sz="1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Usando </a:t>
            </a:r>
            <a:r>
              <a:rPr lang="pt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essas máscaras </a:t>
            </a: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algoritmo realiza uma operação lógica chamada </a:t>
            </a:r>
            <a:r>
              <a:rPr lang="en-PT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"bitwise AND" </a:t>
            </a: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obter as regiões onde as rachaduras e buracos estão presentes dentro da área da </a:t>
            </a:r>
            <a:r>
              <a:rPr lang="pt-PT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lane</a:t>
            </a: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PT" sz="1000" dirty="0">
                <a:effectLst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Após serem obtidas todas as  regiões, novas máscaras que representam apenas as rachaduras e buracos na </a:t>
            </a:r>
            <a:r>
              <a:rPr lang="pt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estrada</a:t>
            </a:r>
            <a:r>
              <a:rPr lang="en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são criadas.</a:t>
            </a:r>
          </a:p>
          <a:p>
            <a:pPr>
              <a:lnSpc>
                <a:spcPct val="90000"/>
              </a:lnSpc>
            </a:pP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os contornos</a:t>
            </a:r>
            <a:r>
              <a:rPr lang="pt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dos defeitos</a:t>
            </a:r>
            <a:r>
              <a:rPr lang="en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encontrados, desenha esses contornos nas imagens originais para visualização</a:t>
            </a:r>
            <a:r>
              <a:rPr lang="pt-PT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como podemos ver nas imagens</a:t>
            </a:r>
          </a:p>
          <a:p>
            <a:pPr>
              <a:lnSpc>
                <a:spcPct val="90000"/>
              </a:lnSpc>
            </a:pPr>
            <a:r>
              <a:rPr lang="pt-PT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Como podemos observar, este algoritmo faz a distinção entre fendas longitudinais (vermelho) e transversais (verde).</a:t>
            </a:r>
            <a:r>
              <a:rPr lang="pt-PT" sz="1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PT" sz="1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algoritmo também realiza a contagem do número de cada tipo de defeito (longitudinal, transversal e rachadura) encontrados em cada imagem</a:t>
            </a:r>
            <a:endParaRPr lang="en-P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669D9A-8210-3CB9-1A32-85E76E6DB9EF}"/>
              </a:ext>
            </a:extLst>
          </p:cNvPr>
          <p:cNvSpPr txBox="1"/>
          <p:nvPr/>
        </p:nvSpPr>
        <p:spPr>
          <a:xfrm>
            <a:off x="329718" y="237377"/>
            <a:ext cx="701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rgbClr val="92D050"/>
                </a:solidFill>
              </a:rPr>
              <a:t>Algoritmos utilizados</a:t>
            </a:r>
            <a:endParaRPr lang="pt-PT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5F1164-3A31-8097-3607-AABB2C03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4303228" cy="5789435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No segundo algoritmo que desenvolvemos para a análise de rachaduras e buracos em estradas, utilizamos as três máscaras disponíveis: Crack (rachadura), 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PotHole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(buraco) e 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Lane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(faixa de rodagem).</a:t>
            </a:r>
          </a:p>
          <a:p>
            <a:pPr algn="l"/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O processo inicia-se com a leitura das imagens 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Raw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e suas 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respectivas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máscaras. Permitindo a identificação das regiões onde as rachaduras e buracos estão presentes dentro da área da faixa de rodagem.</a:t>
            </a:r>
          </a:p>
          <a:p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Após o carregamento das imagens e máscaras, aplicamos outra vez a operação lógica "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bitwise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AND" entre as máscaras de rachadura e buraco com a máscara de faixa de rodagem. Isso </a:t>
            </a:r>
            <a:r>
              <a:rPr lang="pt-PT" sz="1500" dirty="0">
                <a:solidFill>
                  <a:srgbClr val="374151"/>
                </a:solidFill>
                <a:latin typeface="Söhne"/>
              </a:rPr>
              <a:t>permite nos 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obter as regiões onde esses defeitos estão localizados dentro da área da faixa de rodagem.</a:t>
            </a:r>
          </a:p>
          <a:p>
            <a:pPr algn="l"/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Em seguida, realizamos uma operação adicional utilizando o "</a:t>
            </a:r>
            <a:r>
              <a:rPr lang="pt-PT" sz="1500" b="0" i="0" dirty="0" err="1">
                <a:solidFill>
                  <a:srgbClr val="374151"/>
                </a:solidFill>
                <a:effectLst/>
                <a:latin typeface="Söhne"/>
              </a:rPr>
              <a:t>bitwise</a:t>
            </a:r>
            <a:r>
              <a:rPr lang="pt-PT" sz="1500" b="0" i="0" dirty="0">
                <a:solidFill>
                  <a:srgbClr val="374151"/>
                </a:solidFill>
                <a:effectLst/>
                <a:latin typeface="Söhne"/>
              </a:rPr>
              <a:t> AND" entre as regiões isoladas de rachaduras e o complemento da máscara de buraco. Essa etapa tem como objetivo isolar as rachaduras das áreas de sobreposição com os buracos, proporcionando uma identificação mais precisa das rachaduras presentes na estrada.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1DDC04-B135-B994-2E35-7DD6FEB4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74" y="183833"/>
            <a:ext cx="2943232" cy="1839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9CC9A1-6C80-6CBF-CB3F-873A0D26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72" y="4425577"/>
            <a:ext cx="2943234" cy="18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0EB42D-A183-7E22-287E-495D7E6D6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74" y="2226884"/>
            <a:ext cx="2943232" cy="18395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5A78F4-E25A-F872-C304-BC43D211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018" y="2226884"/>
            <a:ext cx="2943232" cy="18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5A5B3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D8FDB2-1D9D-5047-0C27-C02A6A24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51" y="1231522"/>
            <a:ext cx="5433359" cy="405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No</a:t>
            </a:r>
            <a:r>
              <a:rPr lang="en-GB" sz="1600" b="0" i="0" dirty="0">
                <a:effectLst/>
              </a:rPr>
              <a:t> </a:t>
            </a:r>
            <a:r>
              <a:rPr lang="en-GB" sz="1600" dirty="0" err="1"/>
              <a:t>terceiro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algoritmo</a:t>
            </a:r>
            <a:r>
              <a:rPr lang="en-GB" sz="1600" dirty="0"/>
              <a:t>,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utilizamos</a:t>
            </a:r>
            <a:r>
              <a:rPr lang="en-GB" sz="1600" b="0" i="0" dirty="0">
                <a:effectLst/>
              </a:rPr>
              <a:t> o </a:t>
            </a:r>
            <a:r>
              <a:rPr lang="en-GB" sz="1600" b="0" i="0" dirty="0" err="1">
                <a:effectLst/>
              </a:rPr>
              <a:t>método</a:t>
            </a:r>
            <a:r>
              <a:rPr lang="en-GB" sz="1600" b="0" i="0" dirty="0">
                <a:effectLst/>
              </a:rPr>
              <a:t> </a:t>
            </a:r>
            <a:r>
              <a:rPr lang="en-GB" sz="1600" b="1" i="0" dirty="0">
                <a:effectLst/>
              </a:rPr>
              <a:t>"Adaptive Thresholding"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ou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limiarização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adaptativa</a:t>
            </a:r>
            <a:r>
              <a:rPr lang="en-GB" sz="1600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GB" sz="1600" b="0" i="0" dirty="0" err="1">
                <a:effectLst/>
              </a:rPr>
              <a:t>Esta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técnica</a:t>
            </a:r>
            <a:r>
              <a:rPr lang="en-GB" sz="1600" b="0" i="0" dirty="0">
                <a:effectLst/>
              </a:rPr>
              <a:t> de </a:t>
            </a:r>
            <a:r>
              <a:rPr lang="en-GB" sz="1600" b="0" i="0" dirty="0" err="1">
                <a:effectLst/>
              </a:rPr>
              <a:t>processamento</a:t>
            </a:r>
            <a:r>
              <a:rPr lang="en-GB" sz="1600" b="0" i="0" dirty="0">
                <a:effectLst/>
              </a:rPr>
              <a:t> de imagens </a:t>
            </a:r>
            <a:r>
              <a:rPr lang="en-GB" sz="1600" b="0" i="0" dirty="0" err="1">
                <a:effectLst/>
              </a:rPr>
              <a:t>permite</a:t>
            </a:r>
            <a:r>
              <a:rPr lang="en-GB" sz="1600" b="0" i="0" dirty="0">
                <a:effectLst/>
              </a:rPr>
              <a:t> a </a:t>
            </a:r>
            <a:r>
              <a:rPr lang="en-GB" sz="1600" b="0" i="0" dirty="0" err="1">
                <a:effectLst/>
              </a:rPr>
              <a:t>segmentação</a:t>
            </a:r>
            <a:r>
              <a:rPr lang="en-GB" sz="1600" b="0" i="0" dirty="0">
                <a:effectLst/>
              </a:rPr>
              <a:t> das imagens com base </a:t>
            </a:r>
            <a:r>
              <a:rPr lang="en-GB" sz="1600" b="0" i="0" dirty="0" err="1">
                <a:effectLst/>
              </a:rPr>
              <a:t>na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variação</a:t>
            </a:r>
            <a:r>
              <a:rPr lang="en-GB" sz="1600" b="0" i="0" dirty="0">
                <a:effectLst/>
              </a:rPr>
              <a:t> local de </a:t>
            </a:r>
            <a:r>
              <a:rPr lang="en-GB" sz="1600" b="0" i="0" dirty="0" err="1">
                <a:effectLst/>
              </a:rPr>
              <a:t>intensidade</a:t>
            </a:r>
            <a:r>
              <a:rPr lang="en-GB" sz="1600" b="0" i="0" dirty="0">
                <a:effectLst/>
              </a:rPr>
              <a:t>. Com </a:t>
            </a:r>
            <a:r>
              <a:rPr lang="en-GB" sz="1600" b="0" i="0" dirty="0" err="1">
                <a:effectLst/>
              </a:rPr>
              <a:t>isso</a:t>
            </a:r>
            <a:r>
              <a:rPr lang="en-GB" sz="1600" b="0" i="0" dirty="0">
                <a:effectLst/>
              </a:rPr>
              <a:t>, </a:t>
            </a:r>
            <a:r>
              <a:rPr lang="en-GB" sz="1600" b="0" i="0" dirty="0" err="1">
                <a:effectLst/>
              </a:rPr>
              <a:t>é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possível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identificar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os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diferentes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níveis</a:t>
            </a:r>
            <a:r>
              <a:rPr lang="en-GB" sz="1600" b="0" i="0" dirty="0">
                <a:effectLst/>
              </a:rPr>
              <a:t> de </a:t>
            </a:r>
            <a:r>
              <a:rPr lang="en-GB" sz="1600" b="0" i="0" dirty="0" err="1">
                <a:effectLst/>
              </a:rPr>
              <a:t>desgaste</a:t>
            </a:r>
            <a:r>
              <a:rPr lang="en-GB" sz="1600" b="0" i="0" dirty="0">
                <a:effectLst/>
              </a:rPr>
              <a:t> e </a:t>
            </a:r>
            <a:r>
              <a:rPr lang="en-GB" sz="1600" b="0" i="0" dirty="0" err="1">
                <a:effectLst/>
              </a:rPr>
              <a:t>danos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presentes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nas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estradas</a:t>
            </a:r>
            <a:r>
              <a:rPr lang="en-GB" sz="1600" b="0" i="0" dirty="0">
                <a:effectLst/>
              </a:rPr>
              <a:t>, </a:t>
            </a:r>
            <a:r>
              <a:rPr lang="en-GB" sz="1600" b="0" i="0" dirty="0" err="1">
                <a:effectLst/>
              </a:rPr>
              <a:t>permitindo</a:t>
            </a:r>
            <a:r>
              <a:rPr lang="en-GB" sz="1600" b="0" i="0" dirty="0">
                <a:effectLst/>
              </a:rPr>
              <a:t> a </a:t>
            </a:r>
            <a:r>
              <a:rPr lang="en-GB" sz="1600" b="0" i="0" dirty="0" err="1">
                <a:effectLst/>
              </a:rPr>
              <a:t>detecção</a:t>
            </a:r>
            <a:r>
              <a:rPr lang="en-GB" sz="1600" b="0" i="0" dirty="0">
                <a:effectLst/>
              </a:rPr>
              <a:t> de </a:t>
            </a:r>
            <a:r>
              <a:rPr lang="en-GB" sz="1600" b="0" i="0" dirty="0" err="1">
                <a:effectLst/>
              </a:rPr>
              <a:t>falhas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como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buracos</a:t>
            </a:r>
            <a:r>
              <a:rPr lang="en-GB" sz="1600" b="0" i="0" dirty="0">
                <a:effectLst/>
              </a:rPr>
              <a:t>, </a:t>
            </a:r>
            <a:r>
              <a:rPr lang="en-GB" sz="1600" b="0" i="0" dirty="0" err="1">
                <a:effectLst/>
              </a:rPr>
              <a:t>rachaduras</a:t>
            </a:r>
            <a:r>
              <a:rPr lang="en-GB" sz="1600" b="0" i="0" dirty="0">
                <a:effectLst/>
              </a:rPr>
              <a:t>.</a:t>
            </a:r>
            <a:br>
              <a:rPr lang="en-GB" sz="1600" dirty="0"/>
            </a:b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 err="1"/>
              <a:t>Além</a:t>
            </a:r>
            <a:r>
              <a:rPr lang="en-GB" sz="1600" dirty="0"/>
              <a:t> </a:t>
            </a:r>
            <a:r>
              <a:rPr lang="en-GB" sz="1600" dirty="0" err="1"/>
              <a:t>disso,delimitamos</a:t>
            </a:r>
            <a:r>
              <a:rPr lang="en-GB" sz="1600" dirty="0"/>
              <a:t> </a:t>
            </a:r>
            <a:r>
              <a:rPr lang="en-GB" sz="1600" dirty="0" err="1"/>
              <a:t>uma</a:t>
            </a:r>
            <a:r>
              <a:rPr lang="en-GB" sz="1600" dirty="0"/>
              <a:t> </a:t>
            </a:r>
            <a:r>
              <a:rPr lang="en-GB" sz="1600" dirty="0" err="1"/>
              <a:t>região</a:t>
            </a:r>
            <a:r>
              <a:rPr lang="en-GB" sz="1600" dirty="0"/>
              <a:t> </a:t>
            </a:r>
            <a:r>
              <a:rPr lang="en-GB" sz="1600" dirty="0" err="1"/>
              <a:t>especifica</a:t>
            </a:r>
            <a:r>
              <a:rPr lang="en-GB" sz="1600" dirty="0"/>
              <a:t> da </a:t>
            </a:r>
            <a:r>
              <a:rPr lang="en-GB" sz="1600" dirty="0" err="1"/>
              <a:t>imagem</a:t>
            </a:r>
            <a:r>
              <a:rPr lang="en-GB" sz="1600" dirty="0"/>
              <a:t> </a:t>
            </a:r>
            <a:r>
              <a:rPr lang="en-GB" sz="1600" dirty="0" err="1"/>
              <a:t>conhecida</a:t>
            </a:r>
            <a:r>
              <a:rPr lang="en-GB" sz="1600" dirty="0"/>
              <a:t> </a:t>
            </a:r>
            <a:r>
              <a:rPr lang="en-GB" sz="1600" dirty="0" err="1"/>
              <a:t>como</a:t>
            </a:r>
            <a:r>
              <a:rPr lang="en-GB" sz="1600" dirty="0"/>
              <a:t> ”lane” (</a:t>
            </a:r>
            <a:r>
              <a:rPr lang="en-GB" sz="1600" dirty="0" err="1"/>
              <a:t>faixa</a:t>
            </a:r>
            <a:r>
              <a:rPr lang="en-GB" sz="1600" dirty="0"/>
              <a:t> de </a:t>
            </a:r>
            <a:r>
              <a:rPr lang="en-GB" sz="1600" dirty="0" err="1"/>
              <a:t>rodagem</a:t>
            </a:r>
            <a:r>
              <a:rPr lang="en-GB" sz="1600" dirty="0"/>
              <a:t>). </a:t>
            </a:r>
            <a:r>
              <a:rPr lang="en-GB" sz="1600" dirty="0" err="1"/>
              <a:t>Juntando</a:t>
            </a:r>
            <a:r>
              <a:rPr lang="en-GB" sz="1600" dirty="0"/>
              <a:t> </a:t>
            </a:r>
            <a:r>
              <a:rPr lang="en-GB" sz="1600" dirty="0" err="1"/>
              <a:t>essa</a:t>
            </a:r>
            <a:r>
              <a:rPr lang="en-GB" sz="1600" dirty="0"/>
              <a:t> </a:t>
            </a:r>
            <a:r>
              <a:rPr lang="en-GB" sz="1600" dirty="0" err="1"/>
              <a:t>máscara</a:t>
            </a:r>
            <a:r>
              <a:rPr lang="en-GB" sz="1600" dirty="0"/>
              <a:t> </a:t>
            </a:r>
            <a:r>
              <a:rPr lang="en-GB" sz="1600" dirty="0" err="1"/>
              <a:t>à</a:t>
            </a:r>
            <a:r>
              <a:rPr lang="en-GB" sz="1600" dirty="0"/>
              <a:t> </a:t>
            </a:r>
            <a:r>
              <a:rPr lang="en-GB" sz="1600" dirty="0" err="1"/>
              <a:t>imagem</a:t>
            </a:r>
            <a:r>
              <a:rPr lang="en-GB" sz="1600" dirty="0"/>
              <a:t> original </a:t>
            </a:r>
            <a:r>
              <a:rPr lang="en-GB" sz="1600" dirty="0" err="1"/>
              <a:t>é</a:t>
            </a:r>
            <a:r>
              <a:rPr lang="en-GB" sz="1600" dirty="0"/>
              <a:t> </a:t>
            </a:r>
            <a:r>
              <a:rPr lang="en-GB" sz="1600" dirty="0" err="1"/>
              <a:t>criada</a:t>
            </a:r>
            <a:r>
              <a:rPr lang="en-GB" sz="1600" dirty="0"/>
              <a:t> </a:t>
            </a:r>
            <a:r>
              <a:rPr lang="en-GB" sz="1600" dirty="0" err="1"/>
              <a:t>uma</a:t>
            </a:r>
            <a:r>
              <a:rPr lang="en-GB" sz="1600" dirty="0"/>
              <a:t> </a:t>
            </a:r>
            <a:r>
              <a:rPr lang="en-GB" sz="1600" b="1" dirty="0" err="1"/>
              <a:t>máscara</a:t>
            </a:r>
            <a:r>
              <a:rPr lang="en-GB" sz="1600" b="1" dirty="0"/>
              <a:t> de </a:t>
            </a:r>
            <a:r>
              <a:rPr lang="en-GB" sz="1600" b="1" dirty="0" err="1"/>
              <a:t>marcação</a:t>
            </a:r>
            <a:r>
              <a:rPr lang="en-GB" sz="1600" b="1" dirty="0"/>
              <a:t> </a:t>
            </a:r>
            <a:r>
              <a:rPr lang="en-GB" sz="1600" dirty="0" err="1"/>
              <a:t>em</a:t>
            </a:r>
            <a:r>
              <a:rPr lang="en-GB" sz="1600" dirty="0"/>
              <a:t> que </a:t>
            </a:r>
            <a:r>
              <a:rPr lang="en-GB" sz="1600" dirty="0" err="1"/>
              <a:t>são</a:t>
            </a:r>
            <a:r>
              <a:rPr lang="en-GB" sz="1600" dirty="0"/>
              <a:t> </a:t>
            </a:r>
            <a:r>
              <a:rPr lang="en-GB" sz="1600" dirty="0" err="1"/>
              <a:t>representadas</a:t>
            </a:r>
            <a:r>
              <a:rPr lang="en-GB" sz="1600" dirty="0"/>
              <a:t> as </a:t>
            </a:r>
            <a:r>
              <a:rPr lang="en-GB" sz="1600" dirty="0" err="1"/>
              <a:t>áreas</a:t>
            </a:r>
            <a:r>
              <a:rPr lang="en-GB" sz="1600" dirty="0"/>
              <a:t> de interesse com </a:t>
            </a:r>
            <a:r>
              <a:rPr lang="en-GB" sz="1600" dirty="0" err="1"/>
              <a:t>pixeis</a:t>
            </a:r>
            <a:r>
              <a:rPr lang="en-GB" sz="1600" dirty="0"/>
              <a:t> </a:t>
            </a:r>
            <a:r>
              <a:rPr lang="en-GB" sz="1600" dirty="0" err="1"/>
              <a:t>brancos</a:t>
            </a:r>
            <a:r>
              <a:rPr lang="en-GB" sz="1600" dirty="0"/>
              <a:t> (</a:t>
            </a:r>
            <a:r>
              <a:rPr lang="en-GB" sz="1600" dirty="0" err="1"/>
              <a:t>valor</a:t>
            </a:r>
            <a:r>
              <a:rPr lang="en-GB" sz="1600" dirty="0"/>
              <a:t> </a:t>
            </a:r>
            <a:r>
              <a:rPr lang="en-GB" sz="1600" dirty="0" err="1"/>
              <a:t>máximo</a:t>
            </a:r>
            <a:r>
              <a:rPr lang="en-GB" sz="1600" dirty="0"/>
              <a:t>) </a:t>
            </a:r>
            <a:r>
              <a:rPr lang="en-GB" sz="1600" dirty="0" err="1"/>
              <a:t>na</a:t>
            </a:r>
            <a:r>
              <a:rPr lang="en-GB" sz="1600" dirty="0"/>
              <a:t> mascara.</a:t>
            </a:r>
          </a:p>
          <a:p>
            <a:pPr>
              <a:lnSpc>
                <a:spcPct val="90000"/>
              </a:lnSpc>
            </a:pPr>
            <a:r>
              <a:rPr lang="en-GB" sz="1600" b="0" i="0" dirty="0">
                <a:effectLst/>
              </a:rPr>
              <a:t>Essa </a:t>
            </a:r>
            <a:r>
              <a:rPr lang="en-GB" sz="1600" b="0" i="0" dirty="0" err="1">
                <a:effectLst/>
              </a:rPr>
              <a:t>técnica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permitiu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direcionar</a:t>
            </a:r>
            <a:r>
              <a:rPr lang="en-GB" sz="1600" b="0" i="0" dirty="0">
                <a:effectLst/>
              </a:rPr>
              <a:t> a </a:t>
            </a:r>
            <a:r>
              <a:rPr lang="en-GB" sz="1600" b="0" i="0" dirty="0" err="1">
                <a:effectLst/>
              </a:rPr>
              <a:t>detecção</a:t>
            </a:r>
            <a:r>
              <a:rPr lang="en-GB" sz="1600" b="0" i="0" dirty="0">
                <a:effectLst/>
              </a:rPr>
              <a:t> de </a:t>
            </a:r>
            <a:r>
              <a:rPr lang="en-GB" sz="1600" b="0" i="0" dirty="0" err="1">
                <a:effectLst/>
              </a:rPr>
              <a:t>defeitos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exclusivamente</a:t>
            </a:r>
            <a:r>
              <a:rPr lang="en-GB" sz="1600" b="0" i="0" dirty="0">
                <a:effectLst/>
              </a:rPr>
              <a:t> para a </a:t>
            </a:r>
            <a:r>
              <a:rPr lang="en-GB" sz="1600" b="0" i="0" dirty="0" err="1">
                <a:effectLst/>
              </a:rPr>
              <a:t>área</a:t>
            </a:r>
            <a:r>
              <a:rPr lang="en-GB" sz="1600" b="0" i="0" dirty="0">
                <a:effectLst/>
              </a:rPr>
              <a:t> da </a:t>
            </a:r>
            <a:r>
              <a:rPr lang="en-GB" sz="1600" b="0" i="0" dirty="0" err="1">
                <a:effectLst/>
              </a:rPr>
              <a:t>estrada</a:t>
            </a:r>
            <a:r>
              <a:rPr lang="en-GB" sz="1600" b="0" i="0" dirty="0">
                <a:effectLst/>
              </a:rPr>
              <a:t>, </a:t>
            </a:r>
            <a:r>
              <a:rPr lang="en-GB" sz="1600" b="0" i="0" dirty="0" err="1">
                <a:effectLst/>
              </a:rPr>
              <a:t>eliminando</a:t>
            </a:r>
            <a:r>
              <a:rPr lang="en-GB" sz="1600" b="0" i="0" dirty="0">
                <a:effectLst/>
              </a:rPr>
              <a:t> a </a:t>
            </a:r>
            <a:r>
              <a:rPr lang="en-GB" sz="1600" b="0" i="0" dirty="0" err="1">
                <a:effectLst/>
              </a:rPr>
              <a:t>interferência</a:t>
            </a:r>
            <a:r>
              <a:rPr lang="en-GB" sz="1600" b="0" i="0" dirty="0">
                <a:effectLst/>
              </a:rPr>
              <a:t> de </a:t>
            </a:r>
            <a:r>
              <a:rPr lang="en-GB" sz="1600" b="0" i="0" dirty="0" err="1">
                <a:effectLst/>
              </a:rPr>
              <a:t>elementos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externos</a:t>
            </a:r>
            <a:r>
              <a:rPr lang="en-GB" sz="1600" b="0" i="0" dirty="0">
                <a:effectLst/>
              </a:rPr>
              <a:t> e </a:t>
            </a:r>
            <a:r>
              <a:rPr lang="en-GB" sz="1600" b="0" i="0" dirty="0" err="1">
                <a:effectLst/>
              </a:rPr>
              <a:t>paisagens</a:t>
            </a:r>
            <a:r>
              <a:rPr lang="en-GB" sz="1600" b="0" i="0" dirty="0">
                <a:effectLst/>
              </a:rPr>
              <a:t> </a:t>
            </a:r>
            <a:r>
              <a:rPr lang="en-GB" sz="1600" b="0" i="0" dirty="0" err="1">
                <a:effectLst/>
              </a:rPr>
              <a:t>adjacentes</a:t>
            </a:r>
            <a:r>
              <a:rPr lang="en-GB" sz="1600" b="0" i="0" dirty="0">
                <a:effectLst/>
              </a:rPr>
              <a:t>.</a:t>
            </a:r>
            <a:r>
              <a:rPr lang="en-GB" sz="1600" dirty="0"/>
              <a:t> </a:t>
            </a:r>
            <a:endParaRPr lang="en-PT" sz="1600" dirty="0"/>
          </a:p>
        </p:txBody>
      </p:sp>
      <p:pic>
        <p:nvPicPr>
          <p:cNvPr id="6" name="Picture 5" descr="A picture containing screenshot, black, black and white, line&#10;&#10;Description automatically generated">
            <a:extLst>
              <a:ext uri="{FF2B5EF4-FFF2-40B4-BE49-F238E27FC236}">
                <a16:creationId xmlns:a16="http://schemas.microsoft.com/office/drawing/2014/main" id="{A9382C35-A57A-14FB-66ED-D30102616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" r="12573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4" name="Picture 3" descr="A screenshot of a road&#10;&#10;Description automatically generated with low confidence">
            <a:extLst>
              <a:ext uri="{FF2B5EF4-FFF2-40B4-BE49-F238E27FC236}">
                <a16:creationId xmlns:a16="http://schemas.microsoft.com/office/drawing/2014/main" id="{CD90061D-6649-3A3B-FFC2-519EA1CDB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4" r="2" b="2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1536-B99C-C8B7-DA3A-A1AD10AA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4" name="Marcador de Posição de Conteúdo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419B91B-E064-0424-A751-3BA5478B4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5" y="2146041"/>
            <a:ext cx="6426663" cy="17604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815EBF-764A-5741-A4AA-748EDFD3F73C}"/>
              </a:ext>
            </a:extLst>
          </p:cNvPr>
          <p:cNvSpPr txBox="1"/>
          <p:nvPr/>
        </p:nvSpPr>
        <p:spPr>
          <a:xfrm>
            <a:off x="677334" y="1499710"/>
            <a:ext cx="642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Na seguinte tabela apresentamos os valores obtidos em cada algoritmo: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610D63-6801-178B-569B-F0FDAD228E07}"/>
              </a:ext>
            </a:extLst>
          </p:cNvPr>
          <p:cNvSpPr txBox="1"/>
          <p:nvPr/>
        </p:nvSpPr>
        <p:spPr>
          <a:xfrm>
            <a:off x="677334" y="3927129"/>
            <a:ext cx="9778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 algoritmo 1 e 2 apresentam uma quantidade grande de rachaduras porque as rachaduras nesses dois algoritmos são identificados através de pontos criados na mascara Crack. O que faz com que em cada imagem corrida exista, por exemplo, 2 ou 3 rachaduras mas sejam contados mais pois o que é contabilizado são número de pontos que serão utilizados para fazer o contorno da rachadura. Já para os buracos o número está mais correto pois conta só por cada buraco contornado.</a:t>
            </a:r>
          </a:p>
          <a:p>
            <a:r>
              <a:rPr lang="pt-PT" sz="1600" dirty="0"/>
              <a:t>O algoritmo 3 identifica menos rachaduras e buracos pois o algoritmo faz o contorno inteiro de cada rachadura e buraco. Desta forma, os resultados obtidos são mais incertos pois existem buracos e rachaduras que não são identificados. Mas também existem outros que são identificados e não existe nada naquele sitio. Isto é devido a não utilizarmos a mascara Crack e a </a:t>
            </a:r>
            <a:r>
              <a:rPr lang="pt-PT" sz="1600" dirty="0" err="1"/>
              <a:t>PotHole</a:t>
            </a:r>
            <a:r>
              <a:rPr lang="pt-PT" sz="1600" dirty="0"/>
              <a:t>, o que faz com que seja o algoritmo a criar essas mascaras e vai ser sempre mais incerto do que utilizar as já criadas na </a:t>
            </a:r>
            <a:r>
              <a:rPr lang="pt-PT" sz="1600" dirty="0" err="1"/>
              <a:t>database</a:t>
            </a:r>
            <a:r>
              <a:rPr lang="pt-P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19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B4E0-F31D-1B22-FF17-C7C221CD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D57F99-6A20-2C34-AA25-03C1689C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>
                <a:effectLst/>
                <a:ea typeface="Calibri" panose="020F0502020204030204" pitchFamily="34" charset="0"/>
              </a:rPr>
              <a:t>Apesar dos resultados promissores obtidos neste estudo, é importante ressaltar que existem algumas limitações a serem consideradas. A qualidade e a diversidade das bases de dados de imagens utilizadas, assim como os parâmetros específicos de cada algoritmo, podem afetar os resultados.</a:t>
            </a:r>
            <a:br>
              <a:rPr lang="pt-PT" sz="1800" dirty="0">
                <a:effectLst/>
                <a:ea typeface="Calibri" panose="020F0502020204030204" pitchFamily="34" charset="0"/>
              </a:rPr>
            </a:br>
            <a:r>
              <a:rPr lang="pt-PT" b="0" i="0" dirty="0">
                <a:solidFill>
                  <a:srgbClr val="374151"/>
                </a:solidFill>
                <a:effectLst/>
              </a:rPr>
              <a:t>Ao comparar os resultados, observamos que os algoritmos 1 e 2 apresentaram uma maior quantidade de rachaduras identificadas, algumas delas podem ser duplicadas devido aos pontos utilizados na criação dos contornos, porém</a:t>
            </a:r>
            <a:r>
              <a:rPr lang="pt-PT" dirty="0">
                <a:solidFill>
                  <a:srgbClr val="374151"/>
                </a:solidFill>
              </a:rPr>
              <a:t>, os buracos e as rachaduras são identificados quase perfeitamente</a:t>
            </a:r>
            <a:r>
              <a:rPr lang="pt-PT" b="0" i="0" dirty="0">
                <a:solidFill>
                  <a:srgbClr val="374151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pt-PT" b="0" i="0">
                <a:solidFill>
                  <a:srgbClr val="374151"/>
                </a:solidFill>
                <a:effectLst/>
              </a:rPr>
              <a:t>Já </a:t>
            </a:r>
            <a:r>
              <a:rPr lang="pt-PT" b="0" i="0" dirty="0">
                <a:solidFill>
                  <a:srgbClr val="374151"/>
                </a:solidFill>
                <a:effectLst/>
              </a:rPr>
              <a:t>o algoritmo 3 identificou menos defeitos, pois realizou o contorno completo de cada rachadura e buraco, resultando menor numero de rachaduras encontras, e potencialmente perdendo alguns </a:t>
            </a:r>
            <a:r>
              <a:rPr lang="pt-PT" b="0" i="0">
                <a:solidFill>
                  <a:srgbClr val="374151"/>
                </a:solidFill>
                <a:effectLst/>
              </a:rPr>
              <a:t>defeitos da </a:t>
            </a:r>
            <a:r>
              <a:rPr lang="pt-PT" b="0" i="0" dirty="0">
                <a:solidFill>
                  <a:srgbClr val="374151"/>
                </a:solidFill>
                <a:effectLst/>
              </a:rPr>
              <a:t>estrada</a:t>
            </a:r>
            <a:r>
              <a:rPr lang="pt-PT" sz="1800" dirty="0">
                <a:effectLst/>
                <a:ea typeface="Calibri" panose="020F0502020204030204" pitchFamily="34" charset="0"/>
              </a:rPr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1552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975</Words>
  <Application>Microsoft Office PowerPoint</Application>
  <PresentationFormat>Ecrã Panorâmico</PresentationFormat>
  <Paragraphs>35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Söhne</vt:lpstr>
      <vt:lpstr>Times New Roman</vt:lpstr>
      <vt:lpstr>Trebuchet MS</vt:lpstr>
      <vt:lpstr>Wingdings 3</vt:lpstr>
      <vt:lpstr>Facet</vt:lpstr>
      <vt:lpstr>Apresentação do PowerPoint</vt:lpstr>
      <vt:lpstr>Contextualização</vt:lpstr>
      <vt:lpstr>Metodologia</vt:lpstr>
      <vt:lpstr>Apresentação do PowerPoint</vt:lpstr>
      <vt:lpstr>Apresentação do PowerPoint</vt:lpstr>
      <vt:lpstr>Apresentação do PowerPoint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al74016@utad.eu</dc:creator>
  <cp:lastModifiedBy>Eduardo Cruz</cp:lastModifiedBy>
  <cp:revision>4</cp:revision>
  <dcterms:created xsi:type="dcterms:W3CDTF">2023-06-19T13:34:25Z</dcterms:created>
  <dcterms:modified xsi:type="dcterms:W3CDTF">2023-06-19T18:02:27Z</dcterms:modified>
</cp:coreProperties>
</file>