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66" r:id="rId6"/>
    <p:sldId id="267" r:id="rId7"/>
    <p:sldId id="277" r:id="rId8"/>
    <p:sldId id="278" r:id="rId9"/>
    <p:sldId id="279" r:id="rId10"/>
    <p:sldId id="280" r:id="rId11"/>
    <p:sldId id="281" r:id="rId12"/>
    <p:sldId id="282" r:id="rId13"/>
    <p:sldId id="283" r:id="rId14"/>
    <p:sldId id="268" r:id="rId15"/>
    <p:sldId id="271" r:id="rId16"/>
    <p:sldId id="284" r:id="rId17"/>
    <p:sldId id="28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8" autoAdjust="0"/>
  </p:normalViewPr>
  <p:slideViewPr>
    <p:cSldViewPr snapToGrid="0">
      <p:cViewPr varScale="1">
        <p:scale>
          <a:sx n="67" d="100"/>
          <a:sy n="67" d="100"/>
        </p:scale>
        <p:origin x="644" y="3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5/17/2023</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5/17/2023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anchor="ctr">
            <a:normAutofit/>
          </a:bodyPr>
          <a:lstStyle>
            <a:lvl1pPr>
              <a:defRPr>
                <a:solidFill>
                  <a:schemeClr val="bg1"/>
                </a:solidFill>
              </a:defRPr>
            </a:lvl1pPr>
          </a:lstStyle>
          <a:p>
            <a:r>
              <a:rPr lang="en-US" sz="5400"/>
              <a:t>Click to edit Master title style</a:t>
            </a:r>
            <a:endParaRPr lang="en-US" sz="5400" dirty="0"/>
          </a:p>
        </p:txBody>
      </p:sp>
      <p:sp>
        <p:nvSpPr>
          <p:cNvPr id="11" name="Subtitle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anchor="t">
            <a:normAutofit/>
          </a:bodyPr>
          <a:lstStyle>
            <a:lvl1pPr marL="0" indent="0">
              <a:lnSpc>
                <a:spcPct val="100000"/>
              </a:lnSpc>
              <a:spcBef>
                <a:spcPts val="0"/>
              </a:spcBef>
              <a:buNone/>
              <a:defRPr sz="2800" b="1">
                <a:solidFill>
                  <a:schemeClr val="accent1"/>
                </a:solidFill>
              </a:defRPr>
            </a:lvl1pPr>
          </a:lstStyle>
          <a:p>
            <a:r>
              <a:rPr lang="en-US">
                <a:solidFill>
                  <a:schemeClr val="accent1"/>
                </a:solidFill>
              </a:rPr>
              <a:t>Click to edit Master subtitle style</a:t>
            </a:r>
            <a:endParaRPr lang="en-US" dirty="0">
              <a:solidFill>
                <a:schemeClr val="accent1"/>
              </a:solidFill>
            </a:endParaRPr>
          </a:p>
        </p:txBody>
      </p:sp>
      <p:sp>
        <p:nvSpPr>
          <p:cNvPr id="19" name="Picture Placeholder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a16="http://schemas.microsoft.com/office/drawing/2014/main" id="{9BCFB5F5-AD25-4F9C-8AE7-E0E891F1AFF9}"/>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t>Presentation title</a:t>
            </a:r>
          </a:p>
        </p:txBody>
      </p:sp>
      <p:sp>
        <p:nvSpPr>
          <p:cNvPr id="23" name="Picture Placeholder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a:lstStyle>
            <a:lvl1pPr marL="0" indent="0" algn="ctr">
              <a:buNone/>
              <a:defRPr/>
            </a:lvl1pPr>
          </a:lstStyle>
          <a:p>
            <a:r>
              <a:rPr lang="en-US" dirty="0"/>
              <a:t>Click to add photo</a:t>
            </a:r>
          </a:p>
        </p:txBody>
      </p:sp>
      <p:sp>
        <p:nvSpPr>
          <p:cNvPr id="15" name="Date Placeholder 3">
            <a:extLst>
              <a:ext uri="{FF2B5EF4-FFF2-40B4-BE49-F238E27FC236}">
                <a16:creationId xmlns:a16="http://schemas.microsoft.com/office/drawing/2014/main" id="{D87D4A75-1737-4D5B-A386-9FE32DFB5E51}"/>
              </a:ext>
            </a:extLst>
          </p:cNvPr>
          <p:cNvSpPr>
            <a:spLocks noGrp="1"/>
          </p:cNvSpPr>
          <p:nvPr>
            <p:ph type="dt" sz="half" idx="10"/>
          </p:nvPr>
        </p:nvSpPr>
        <p:spPr>
          <a:xfrm>
            <a:off x="7013448" y="6355080"/>
            <a:ext cx="435254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16" name="Slide Number Placeholder 5">
            <a:extLst>
              <a:ext uri="{FF2B5EF4-FFF2-40B4-BE49-F238E27FC236}">
                <a16:creationId xmlns:a16="http://schemas.microsoft.com/office/drawing/2014/main" id="{EB52AA41-FD0C-42C6-BD04-9E5B55A48989}"/>
              </a:ext>
            </a:extLst>
          </p:cNvPr>
          <p:cNvSpPr>
            <a:spLocks noGrp="1"/>
          </p:cNvSpPr>
          <p:nvPr>
            <p:ph type="sldNum" sz="quarter" idx="12"/>
          </p:nvPr>
        </p:nvSpPr>
        <p:spPr>
          <a:xfrm>
            <a:off x="11365992" y="6356350"/>
            <a:ext cx="630936" cy="365125"/>
          </a:xfrm>
        </p:spPr>
        <p:txBody>
          <a:bodyPr/>
          <a:lstStyle>
            <a:lvl1pPr>
              <a:defRPr>
                <a:solidFill>
                  <a:schemeClr val="bg1"/>
                </a:solidFill>
                <a:effectLst>
                  <a:outerShdw blurRad="38100" dist="38100" dir="2700000" algn="tl">
                    <a:srgbClr val="000000">
                      <a:alpha val="43137"/>
                    </a:srgbClr>
                  </a:outerShdw>
                </a:effectLst>
              </a:defRPr>
            </a:lvl1pPr>
          </a:lstStyle>
          <a:p>
            <a:fld id="{244D815C-8BF3-4ECF-A945-A2A7C2983AF9}" type="slidenum">
              <a:rPr lang="en-US" smtClean="0"/>
              <a:pPr/>
              <a:t>‹#›</a:t>
            </a:fld>
            <a:endParaRPr lang="en-US" dirty="0"/>
          </a:p>
        </p:txBody>
      </p:sp>
    </p:spTree>
    <p:extLst>
      <p:ext uri="{BB962C8B-B14F-4D97-AF65-F5344CB8AC3E}">
        <p14:creationId xmlns:p14="http://schemas.microsoft.com/office/powerpoint/2010/main" val="21346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5" r:id="rId12"/>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39055A8-6754-4F27-8010-BF142982D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8BC37F5-B364-4B3A-8D22-CAE87E2E9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7651B67-E533-45AC-83BF-C8FF57185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67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AB4C3"/>
              </a:solidFill>
            </a:endParaRPr>
          </a:p>
        </p:txBody>
      </p:sp>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7700" y="757011"/>
            <a:ext cx="3945816" cy="3883413"/>
          </a:xfrm>
        </p:spPr>
        <p:txBody>
          <a:bodyPr vert="horz" lIns="91440" tIns="45720" rIns="91440" bIns="45720" rtlCol="0" anchor="t">
            <a:normAutofit/>
          </a:bodyPr>
          <a:lstStyle/>
          <a:p>
            <a:r>
              <a:rPr lang="en-US" sz="5400" b="1" kern="1200" spc="-40" baseline="0">
                <a:solidFill>
                  <a:srgbClr val="FFFFFF"/>
                </a:solidFill>
                <a:latin typeface="+mj-lt"/>
                <a:ea typeface="+mj-ea"/>
                <a:cs typeface="+mj-cs"/>
              </a:rPr>
              <a:t>LEARNZY – an </a:t>
            </a:r>
            <a:br>
              <a:rPr lang="en-US" sz="5400" b="1" kern="1200" spc="-40" baseline="0">
                <a:solidFill>
                  <a:srgbClr val="FFFFFF"/>
                </a:solidFill>
                <a:latin typeface="+mj-lt"/>
                <a:ea typeface="+mj-ea"/>
                <a:cs typeface="+mj-cs"/>
              </a:rPr>
            </a:br>
            <a:r>
              <a:rPr lang="en-US" sz="5400" b="1" kern="1200" spc="-40" baseline="0">
                <a:solidFill>
                  <a:srgbClr val="FFFFFF"/>
                </a:solidFill>
                <a:latin typeface="+mj-lt"/>
                <a:ea typeface="+mj-ea"/>
                <a:cs typeface="+mj-cs"/>
              </a:rPr>
              <a:t>E-learning  platform</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7700" y="4640424"/>
            <a:ext cx="3945816" cy="1303176"/>
          </a:xfrm>
        </p:spPr>
        <p:txBody>
          <a:bodyPr vert="horz" lIns="91440" tIns="45720" rIns="91440" bIns="45720" rtlCol="0" anchor="b">
            <a:normAutofit/>
          </a:bodyPr>
          <a:lstStyle/>
          <a:p>
            <a:pPr>
              <a:lnSpc>
                <a:spcPct val="100000"/>
              </a:lnSpc>
            </a:pPr>
            <a:r>
              <a:rPr lang="en-US" b="1" kern="1200" spc="-20" baseline="0" dirty="0">
                <a:solidFill>
                  <a:srgbClr val="FFFFFF"/>
                </a:solidFill>
                <a:latin typeface="+mn-lt"/>
                <a:ea typeface="+mn-ea"/>
                <a:cs typeface="+mn-cs"/>
              </a:rPr>
              <a:t>Team 2- Gen Risers</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t="15937" r="1" b="26791"/>
          <a:stretch/>
        </p:blipFill>
        <p:spPr>
          <a:xfrm>
            <a:off x="5067300" y="10"/>
            <a:ext cx="7124700" cy="6857990"/>
          </a:xfrm>
          <a:prstGeom prst="rect">
            <a:avLst/>
          </a:prstGeom>
        </p:spPr>
      </p:pic>
      <p:pic>
        <p:nvPicPr>
          <p:cNvPr id="7170" name="Picture 2" descr="image">
            <a:extLst>
              <a:ext uri="{FF2B5EF4-FFF2-40B4-BE49-F238E27FC236}">
                <a16:creationId xmlns:a16="http://schemas.microsoft.com/office/drawing/2014/main" id="{0670D395-0913-C8B6-7040-09753727F2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1097" y="5633737"/>
            <a:ext cx="2781300" cy="101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71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700"/>
                                        <p:tgtEl>
                                          <p:spTgt spid="8">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7"/>
                                        </p:tgtEl>
                                        <p:attrNameLst>
                                          <p:attrName>style.visibility</p:attrName>
                                        </p:attrNameLst>
                                      </p:cBhvr>
                                      <p:to>
                                        <p:strVal val="visible"/>
                                      </p:to>
                                    </p:set>
                                    <p:animEffect transition="in" filter="fade">
                                      <p:cBhvr>
                                        <p:cTn id="10"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95099103-DADD-383A-6DDA-0254987AFF09}"/>
              </a:ext>
            </a:extLst>
          </p:cNvPr>
          <p:cNvSpPr txBox="1"/>
          <p:nvPr/>
        </p:nvSpPr>
        <p:spPr>
          <a:xfrm>
            <a:off x="85725" y="143485"/>
            <a:ext cx="4867275" cy="4078039"/>
          </a:xfrm>
          <a:prstGeom prst="rect">
            <a:avLst/>
          </a:prstGeom>
          <a:noFill/>
        </p:spPr>
        <p:txBody>
          <a:bodyPr wrap="square" rtlCol="0">
            <a:spAutoFit/>
          </a:bodyPr>
          <a:lstStyle/>
          <a:p>
            <a:r>
              <a:rPr lang="en-US" sz="2500" b="1" dirty="0">
                <a:solidFill>
                  <a:schemeClr val="bg1"/>
                </a:solidFill>
              </a:rPr>
              <a:t>Student Dashboard</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latin typeface="+mj-lt"/>
              </a:rPr>
              <a:t>The student dashboard has the My profile section has the basic details specific to that student like the class, GPA, subjects learning, etc. which can be edited and updated in their profile section.</a:t>
            </a:r>
          </a:p>
          <a:p>
            <a:pPr marL="285750" indent="-285750">
              <a:buFont typeface="Arial" panose="020B0604020202020204" pitchFamily="34" charset="0"/>
              <a:buChar char="•"/>
            </a:pPr>
            <a:endParaRPr lang="en-US" dirty="0">
              <a:solidFill>
                <a:schemeClr val="bg1"/>
              </a:solidFill>
              <a:latin typeface="+mj-lt"/>
            </a:endParaRPr>
          </a:p>
          <a:p>
            <a:pPr marL="285750" indent="-285750">
              <a:buFont typeface="Arial" panose="020B0604020202020204" pitchFamily="34" charset="0"/>
              <a:buChar char="•"/>
            </a:pPr>
            <a:r>
              <a:rPr lang="en-US" dirty="0">
                <a:solidFill>
                  <a:schemeClr val="bg1"/>
                </a:solidFill>
                <a:latin typeface="+mj-lt"/>
              </a:rPr>
              <a:t>The Assignments section has the assignments uploaded by tutors specific to that student.</a:t>
            </a:r>
          </a:p>
          <a:p>
            <a:endParaRPr lang="en-US" dirty="0">
              <a:solidFill>
                <a:schemeClr val="bg1"/>
              </a:solidFill>
              <a:latin typeface="+mj-lt"/>
            </a:endParaRPr>
          </a:p>
          <a:p>
            <a:pPr marL="285750" indent="-285750">
              <a:buFont typeface="Arial" panose="020B0604020202020204" pitchFamily="34" charset="0"/>
              <a:buChar char="•"/>
            </a:pPr>
            <a:r>
              <a:rPr lang="en-IN" dirty="0">
                <a:solidFill>
                  <a:schemeClr val="bg1"/>
                </a:solidFill>
              </a:rPr>
              <a:t>The Library section has resources and materials.</a:t>
            </a:r>
          </a:p>
        </p:txBody>
      </p:sp>
      <p:pic>
        <p:nvPicPr>
          <p:cNvPr id="5122" name="Picture 2">
            <a:extLst>
              <a:ext uri="{FF2B5EF4-FFF2-40B4-BE49-F238E27FC236}">
                <a16:creationId xmlns:a16="http://schemas.microsoft.com/office/drawing/2014/main" id="{8D45874B-9E65-6469-8D8F-E10C2A8610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2680" y="-19050"/>
            <a:ext cx="7239320" cy="34480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3459E494-F4A7-BDBF-5106-D1D78E278B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2680" y="3429001"/>
            <a:ext cx="723932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827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3">
            <a:extLst>
              <a:ext uri="{FF2B5EF4-FFF2-40B4-BE49-F238E27FC236}">
                <a16:creationId xmlns:a16="http://schemas.microsoft.com/office/drawing/2014/main" id="{19CB07E0-313B-40CA-80F4-58A8C43C1BD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3" name="Slide Number Placeholder 4">
            <a:extLst>
              <a:ext uri="{FF2B5EF4-FFF2-40B4-BE49-F238E27FC236}">
                <a16:creationId xmlns:a16="http://schemas.microsoft.com/office/drawing/2014/main" id="{D68A7B90-CE8C-4D70-A3AC-7C68D53F470B}"/>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11</a:t>
            </a:fld>
            <a:endParaRPr lang="en-US" noProof="0" dirty="0"/>
          </a:p>
        </p:txBody>
      </p:sp>
      <p:sp>
        <p:nvSpPr>
          <p:cNvPr id="3" name="Content Placeholder 2">
            <a:extLst>
              <a:ext uri="{FF2B5EF4-FFF2-40B4-BE49-F238E27FC236}">
                <a16:creationId xmlns:a16="http://schemas.microsoft.com/office/drawing/2014/main" id="{F9471E1D-30B5-76FD-5F14-CF4F52E78209}"/>
              </a:ext>
            </a:extLst>
          </p:cNvPr>
          <p:cNvSpPr>
            <a:spLocks noGrp="1"/>
          </p:cNvSpPr>
          <p:nvPr>
            <p:ph sz="quarter" idx="14"/>
          </p:nvPr>
        </p:nvSpPr>
        <p:spPr/>
        <p:txBody>
          <a:bodyPr/>
          <a:lstStyle/>
          <a:p>
            <a:endParaRPr lang="en-IN" dirty="0"/>
          </a:p>
        </p:txBody>
      </p:sp>
      <p:pic>
        <p:nvPicPr>
          <p:cNvPr id="6146" name="Picture 2">
            <a:extLst>
              <a:ext uri="{FF2B5EF4-FFF2-40B4-BE49-F238E27FC236}">
                <a16:creationId xmlns:a16="http://schemas.microsoft.com/office/drawing/2014/main" id="{9AC9A5CE-2D26-CEF8-0235-66A150A017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967" y="0"/>
            <a:ext cx="9152873" cy="425704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7D160371-B8D6-1789-71B3-DB756C79C3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6838" y="2886576"/>
            <a:ext cx="9144002" cy="29241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A24A85F-BC54-93E8-1F0A-603B613EE946}"/>
              </a:ext>
            </a:extLst>
          </p:cNvPr>
          <p:cNvSpPr txBox="1"/>
          <p:nvPr/>
        </p:nvSpPr>
        <p:spPr>
          <a:xfrm>
            <a:off x="85725" y="8924"/>
            <a:ext cx="2767201" cy="6647974"/>
          </a:xfrm>
          <a:prstGeom prst="rect">
            <a:avLst/>
          </a:prstGeom>
          <a:noFill/>
        </p:spPr>
        <p:txBody>
          <a:bodyPr wrap="square" rtlCol="0">
            <a:spAutoFit/>
          </a:bodyPr>
          <a:lstStyle/>
          <a:p>
            <a:r>
              <a:rPr lang="en-US" sz="2500" b="1" dirty="0">
                <a:solidFill>
                  <a:schemeClr val="bg1"/>
                </a:solidFill>
              </a:rPr>
              <a:t>Admin Dashboard</a:t>
            </a:r>
          </a:p>
          <a:p>
            <a:endParaRPr lang="en-US" sz="1600" dirty="0">
              <a:solidFill>
                <a:schemeClr val="bg1"/>
              </a:solidFill>
            </a:endParaRPr>
          </a:p>
          <a:p>
            <a:pPr marL="285750" indent="-285750">
              <a:buFont typeface="Arial" panose="020B0604020202020204" pitchFamily="34" charset="0"/>
              <a:buChar char="•"/>
            </a:pPr>
            <a:r>
              <a:rPr lang="en-US" dirty="0">
                <a:solidFill>
                  <a:schemeClr val="bg1"/>
                </a:solidFill>
                <a:latin typeface="+mj-lt"/>
              </a:rPr>
              <a:t>The admin </a:t>
            </a:r>
            <a:r>
              <a:rPr lang="en-US" dirty="0">
                <a:solidFill>
                  <a:schemeClr val="bg1"/>
                </a:solidFill>
                <a:effectLst/>
                <a:latin typeface="+mj-lt"/>
                <a:ea typeface="Calibri" panose="020F0502020204030204" pitchFamily="34" charset="0"/>
              </a:rPr>
              <a:t>can view the analytics of the website, like the number of students, tutors, to-be-reviewed tutors, website visits and traffic.</a:t>
            </a:r>
          </a:p>
          <a:p>
            <a:pPr marL="285750" indent="-285750">
              <a:buFont typeface="Arial" panose="020B0604020202020204" pitchFamily="34" charset="0"/>
              <a:buChar char="•"/>
            </a:pPr>
            <a:endParaRPr lang="en-US" dirty="0">
              <a:solidFill>
                <a:schemeClr val="bg1"/>
              </a:solidFill>
              <a:latin typeface="+mj-lt"/>
            </a:endParaRPr>
          </a:p>
          <a:p>
            <a:pPr marL="285750" indent="-285750">
              <a:buFont typeface="Arial" panose="020B0604020202020204" pitchFamily="34" charset="0"/>
              <a:buChar char="•"/>
            </a:pPr>
            <a:r>
              <a:rPr lang="en-US" dirty="0">
                <a:solidFill>
                  <a:schemeClr val="bg1"/>
                </a:solidFill>
                <a:latin typeface="+mj-lt"/>
              </a:rPr>
              <a:t>The Review Tutors section has list of all tutors that sign up. The admin can approve or deny every tutor request. Only on approving the tutor details are stored in the database. </a:t>
            </a:r>
          </a:p>
          <a:p>
            <a:endParaRPr lang="en-IN" dirty="0"/>
          </a:p>
        </p:txBody>
      </p:sp>
      <p:pic>
        <p:nvPicPr>
          <p:cNvPr id="6150" name="Picture 6">
            <a:extLst>
              <a:ext uri="{FF2B5EF4-FFF2-40B4-BE49-F238E27FC236}">
                <a16:creationId xmlns:a16="http://schemas.microsoft.com/office/drawing/2014/main" id="{B1C42934-FBED-B96F-C2A4-6F121686662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6472" b="49290"/>
          <a:stretch/>
        </p:blipFill>
        <p:spPr bwMode="auto">
          <a:xfrm>
            <a:off x="3057967" y="5345698"/>
            <a:ext cx="9152873" cy="1477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86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CBCA8D9B-86A6-46D0-8939-576472F48528}"/>
              </a:ext>
            </a:extLst>
          </p:cNvPr>
          <p:cNvSpPr>
            <a:spLocks noGrp="1"/>
          </p:cNvSpPr>
          <p:nvPr>
            <p:ph type="title"/>
          </p:nvPr>
        </p:nvSpPr>
        <p:spPr>
          <a:xfrm>
            <a:off x="1002983" y="194783"/>
            <a:ext cx="9421177" cy="769493"/>
          </a:xfrm>
        </p:spPr>
        <p:txBody>
          <a:bodyPr>
            <a:normAutofit fontScale="90000"/>
          </a:bodyPr>
          <a:lstStyle/>
          <a:p>
            <a:r>
              <a:rPr lang="en-US" dirty="0"/>
              <a:t>Team members Contribution</a:t>
            </a:r>
          </a:p>
        </p:txBody>
      </p:sp>
      <p:sp>
        <p:nvSpPr>
          <p:cNvPr id="5" name="Slide Number Placeholder 4">
            <a:extLst>
              <a:ext uri="{FF2B5EF4-FFF2-40B4-BE49-F238E27FC236}">
                <a16:creationId xmlns:a16="http://schemas.microsoft.com/office/drawing/2014/main" id="{E673DB5F-1A43-441F-953F-DA8BBE7299D4}"/>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12</a:t>
            </a:fld>
            <a:endParaRPr lang="en-US" noProof="0" dirty="0"/>
          </a:p>
        </p:txBody>
      </p:sp>
      <p:sp>
        <p:nvSpPr>
          <p:cNvPr id="7" name="TextBox 6">
            <a:extLst>
              <a:ext uri="{FF2B5EF4-FFF2-40B4-BE49-F238E27FC236}">
                <a16:creationId xmlns:a16="http://schemas.microsoft.com/office/drawing/2014/main" id="{8BCEB23D-C607-EDDD-BB00-6E356583BB1E}"/>
              </a:ext>
            </a:extLst>
          </p:cNvPr>
          <p:cNvSpPr txBox="1"/>
          <p:nvPr/>
        </p:nvSpPr>
        <p:spPr>
          <a:xfrm>
            <a:off x="201168" y="1260909"/>
            <a:ext cx="5496988" cy="6740307"/>
          </a:xfrm>
          <a:prstGeom prst="rect">
            <a:avLst/>
          </a:prstGeom>
          <a:noFill/>
        </p:spPr>
        <p:txBody>
          <a:bodyPr wrap="square" rtlCol="0">
            <a:spAutoFit/>
          </a:bodyPr>
          <a:lstStyle/>
          <a:p>
            <a:r>
              <a:rPr lang="en-IN" b="1" dirty="0"/>
              <a:t>Aparna Nandakumar</a:t>
            </a:r>
          </a:p>
          <a:p>
            <a:pPr marL="285750" indent="-285750">
              <a:buFont typeface="Arial" panose="020B0604020202020204" pitchFamily="34" charset="0"/>
              <a:buChar char="•"/>
            </a:pPr>
            <a:r>
              <a:rPr lang="en-IN" dirty="0"/>
              <a:t>Made 1 wireframe on tutor dashboard</a:t>
            </a:r>
          </a:p>
          <a:p>
            <a:pPr marL="285750" indent="-285750">
              <a:buFont typeface="Arial" panose="020B0604020202020204" pitchFamily="34" charset="0"/>
              <a:buChar char="•"/>
            </a:pPr>
            <a:r>
              <a:rPr lang="en-IN" dirty="0"/>
              <a:t>Integrated 7 APIs</a:t>
            </a:r>
          </a:p>
          <a:p>
            <a:pPr marL="285750" indent="-285750">
              <a:buFont typeface="Arial" panose="020B0604020202020204" pitchFamily="34" charset="0"/>
              <a:buChar char="•"/>
            </a:pPr>
            <a:r>
              <a:rPr lang="en-IN" dirty="0"/>
              <a:t>Worked on the Backend and Integration part of the Admin Dashboard: approve-deny functionality and listing all tutors and students)</a:t>
            </a:r>
          </a:p>
          <a:p>
            <a:pPr marL="285750" indent="-285750">
              <a:buFont typeface="Arial" panose="020B0604020202020204" pitchFamily="34" charset="0"/>
              <a:buChar char="•"/>
            </a:pPr>
            <a:r>
              <a:rPr lang="en-IN" dirty="0"/>
              <a:t>Worked on listing data in the student and tutor dashboards(APIs)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b="1" dirty="0"/>
              <a:t>Goutham TS</a:t>
            </a:r>
          </a:p>
          <a:p>
            <a:pPr marL="285750" indent="-285750">
              <a:buFont typeface="Arial" panose="020B0604020202020204" pitchFamily="34" charset="0"/>
              <a:buChar char="•"/>
            </a:pPr>
            <a:r>
              <a:rPr lang="en-IN" dirty="0"/>
              <a:t>Made 3 wireframes</a:t>
            </a:r>
          </a:p>
          <a:p>
            <a:pPr marL="285750" indent="-285750">
              <a:buFont typeface="Arial" panose="020B0604020202020204" pitchFamily="34" charset="0"/>
              <a:buChar char="•"/>
            </a:pPr>
            <a:r>
              <a:rPr lang="en-IN" dirty="0"/>
              <a:t>Made the UI for the landing page</a:t>
            </a:r>
          </a:p>
          <a:p>
            <a:pPr marL="285750" indent="-285750">
              <a:buFont typeface="Arial" panose="020B0604020202020204" pitchFamily="34" charset="0"/>
              <a:buChar char="•"/>
            </a:pPr>
            <a:r>
              <a:rPr lang="en-IN" dirty="0"/>
              <a:t>Worked on the database schema and tested it on postman</a:t>
            </a:r>
          </a:p>
          <a:p>
            <a:pPr marL="285750" indent="-285750">
              <a:buFont typeface="Arial" panose="020B0604020202020204" pitchFamily="34" charset="0"/>
              <a:buChar char="•"/>
            </a:pPr>
            <a:r>
              <a:rPr lang="en-IN" dirty="0"/>
              <a:t>Integrated 2 APIs for Add Tutor functionality in the student dashboard</a:t>
            </a:r>
          </a:p>
          <a:p>
            <a:pPr marL="285750" indent="-285750">
              <a:buFont typeface="Arial" panose="020B0604020202020204" pitchFamily="34" charset="0"/>
              <a:buChar char="•"/>
            </a:pPr>
            <a:r>
              <a:rPr lang="en-IN" dirty="0"/>
              <a:t>Organised, managed the planner and handled client meets.</a:t>
            </a:r>
          </a:p>
          <a:p>
            <a:pPr marL="285750" indent="-285750">
              <a:buFont typeface="Arial" panose="020B0604020202020204" pitchFamily="34" charset="0"/>
              <a:buChar char="•"/>
            </a:pPr>
            <a:endParaRPr lang="en-IN" dirty="0"/>
          </a:p>
          <a:p>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p:txBody>
      </p:sp>
      <p:sp>
        <p:nvSpPr>
          <p:cNvPr id="9" name="TextBox 8">
            <a:extLst>
              <a:ext uri="{FF2B5EF4-FFF2-40B4-BE49-F238E27FC236}">
                <a16:creationId xmlns:a16="http://schemas.microsoft.com/office/drawing/2014/main" id="{032841D3-C0CB-D450-ABAE-8156C55CA11E}"/>
              </a:ext>
            </a:extLst>
          </p:cNvPr>
          <p:cNvSpPr txBox="1"/>
          <p:nvPr/>
        </p:nvSpPr>
        <p:spPr>
          <a:xfrm>
            <a:off x="6493844" y="1260909"/>
            <a:ext cx="5496988" cy="6186309"/>
          </a:xfrm>
          <a:prstGeom prst="rect">
            <a:avLst/>
          </a:prstGeom>
          <a:noFill/>
        </p:spPr>
        <p:txBody>
          <a:bodyPr wrap="square" rtlCol="0">
            <a:spAutoFit/>
          </a:bodyPr>
          <a:lstStyle/>
          <a:p>
            <a:r>
              <a:rPr lang="en-IN" b="1" dirty="0"/>
              <a:t>Daphnie Ritika</a:t>
            </a:r>
          </a:p>
          <a:p>
            <a:pPr marL="285750" indent="-285750">
              <a:buFont typeface="Arial" panose="020B0604020202020204" pitchFamily="34" charset="0"/>
              <a:buChar char="•"/>
            </a:pPr>
            <a:r>
              <a:rPr lang="en-IN" dirty="0"/>
              <a:t>Made 3 wireframes</a:t>
            </a:r>
          </a:p>
          <a:p>
            <a:pPr marL="285750" indent="-285750">
              <a:buFont typeface="Arial" panose="020B0604020202020204" pitchFamily="34" charset="0"/>
              <a:buChar char="•"/>
            </a:pPr>
            <a:r>
              <a:rPr lang="en-IN" dirty="0"/>
              <a:t>Did the My Profile Page in the Student dashboard and did the Figma design for two pages in admin dashboard.</a:t>
            </a:r>
          </a:p>
          <a:p>
            <a:pPr marL="285750" indent="-285750">
              <a:buFont typeface="Arial" panose="020B0604020202020204" pitchFamily="34" charset="0"/>
              <a:buChar char="•"/>
            </a:pPr>
            <a:r>
              <a:rPr lang="en-IN" dirty="0"/>
              <a:t>Made the About us, Why us, Contact us pages on the landing page, all three directing to different pages.</a:t>
            </a:r>
          </a:p>
          <a:p>
            <a:pPr marL="285750" indent="-285750">
              <a:buFont typeface="Arial" panose="020B0604020202020204" pitchFamily="34" charset="0"/>
              <a:buChar char="•"/>
            </a:pPr>
            <a:r>
              <a:rPr lang="en-IN" dirty="0"/>
              <a:t>Did the documentation of the first sprint and the final demo presentation.</a:t>
            </a:r>
          </a:p>
          <a:p>
            <a:endParaRPr lang="en-IN" dirty="0"/>
          </a:p>
          <a:p>
            <a:r>
              <a:rPr lang="en-IN" b="1" dirty="0"/>
              <a:t>Harshit Krishna</a:t>
            </a:r>
          </a:p>
          <a:p>
            <a:pPr marL="285750" indent="-285750">
              <a:buFont typeface="Arial" panose="020B0604020202020204" pitchFamily="34" charset="0"/>
              <a:buChar char="•"/>
            </a:pPr>
            <a:r>
              <a:rPr lang="en-IN" dirty="0"/>
              <a:t>Made 2 wireframes</a:t>
            </a:r>
          </a:p>
          <a:p>
            <a:pPr marL="285750" indent="-285750">
              <a:buFont typeface="Arial" panose="020B0604020202020204" pitchFamily="34" charset="0"/>
              <a:buChar char="•"/>
            </a:pPr>
            <a:r>
              <a:rPr lang="en-IN" dirty="0"/>
              <a:t>Designed the Student and Tutor sign-up pages using Figma and its front-end part.</a:t>
            </a:r>
          </a:p>
          <a:p>
            <a:pPr marL="285750" indent="-285750">
              <a:buFont typeface="Arial" panose="020B0604020202020204" pitchFamily="34" charset="0"/>
              <a:buChar char="•"/>
            </a:pPr>
            <a:r>
              <a:rPr lang="en-IN" dirty="0"/>
              <a:t>Worked on the assignment upload functionality of the tutor dashboard using s3 bucket.</a:t>
            </a:r>
          </a:p>
          <a:p>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2605548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CBCA8D9B-86A6-46D0-8939-576472F48528}"/>
              </a:ext>
            </a:extLst>
          </p:cNvPr>
          <p:cNvSpPr>
            <a:spLocks noGrp="1"/>
          </p:cNvSpPr>
          <p:nvPr>
            <p:ph type="title"/>
          </p:nvPr>
        </p:nvSpPr>
        <p:spPr>
          <a:xfrm>
            <a:off x="1002983" y="194783"/>
            <a:ext cx="9421177" cy="769493"/>
          </a:xfrm>
        </p:spPr>
        <p:txBody>
          <a:bodyPr>
            <a:normAutofit fontScale="90000"/>
          </a:bodyPr>
          <a:lstStyle/>
          <a:p>
            <a:r>
              <a:rPr lang="en-US" dirty="0"/>
              <a:t>Team members Contribution</a:t>
            </a:r>
          </a:p>
        </p:txBody>
      </p:sp>
      <p:sp>
        <p:nvSpPr>
          <p:cNvPr id="5" name="Slide Number Placeholder 4">
            <a:extLst>
              <a:ext uri="{FF2B5EF4-FFF2-40B4-BE49-F238E27FC236}">
                <a16:creationId xmlns:a16="http://schemas.microsoft.com/office/drawing/2014/main" id="{E673DB5F-1A43-441F-953F-DA8BBE7299D4}"/>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13</a:t>
            </a:fld>
            <a:endParaRPr lang="en-US" noProof="0" dirty="0"/>
          </a:p>
        </p:txBody>
      </p:sp>
      <p:sp>
        <p:nvSpPr>
          <p:cNvPr id="7" name="TextBox 6">
            <a:extLst>
              <a:ext uri="{FF2B5EF4-FFF2-40B4-BE49-F238E27FC236}">
                <a16:creationId xmlns:a16="http://schemas.microsoft.com/office/drawing/2014/main" id="{8BCEB23D-C607-EDDD-BB00-6E356583BB1E}"/>
              </a:ext>
            </a:extLst>
          </p:cNvPr>
          <p:cNvSpPr txBox="1"/>
          <p:nvPr/>
        </p:nvSpPr>
        <p:spPr>
          <a:xfrm>
            <a:off x="201168" y="1260909"/>
            <a:ext cx="5496988" cy="5909310"/>
          </a:xfrm>
          <a:prstGeom prst="rect">
            <a:avLst/>
          </a:prstGeom>
          <a:noFill/>
        </p:spPr>
        <p:txBody>
          <a:bodyPr wrap="square" rtlCol="0">
            <a:spAutoFit/>
          </a:bodyPr>
          <a:lstStyle/>
          <a:p>
            <a:r>
              <a:rPr lang="en-IN" b="1" dirty="0" err="1"/>
              <a:t>Nikitha</a:t>
            </a:r>
            <a:r>
              <a:rPr lang="en-IN" b="1" dirty="0"/>
              <a:t> </a:t>
            </a:r>
            <a:r>
              <a:rPr lang="en-IN" b="1" dirty="0" err="1"/>
              <a:t>Thatekalva</a:t>
            </a:r>
            <a:endParaRPr lang="en-IN" b="1" dirty="0"/>
          </a:p>
          <a:p>
            <a:pPr marL="285750" indent="-285750">
              <a:buFont typeface="Arial" panose="020B0604020202020204" pitchFamily="34" charset="0"/>
              <a:buChar char="•"/>
            </a:pPr>
            <a:r>
              <a:rPr lang="en-IN" dirty="0"/>
              <a:t>Made 3 wireframes</a:t>
            </a:r>
          </a:p>
          <a:p>
            <a:pPr marL="285750" indent="-285750">
              <a:buFont typeface="Arial" panose="020B0604020202020204" pitchFamily="34" charset="0"/>
              <a:buChar char="•"/>
            </a:pPr>
            <a:r>
              <a:rPr lang="en-IN" dirty="0"/>
              <a:t>Designed the tutor dashboard and student dashboard in Figma.</a:t>
            </a:r>
          </a:p>
          <a:p>
            <a:pPr marL="285750" indent="-285750">
              <a:buFont typeface="Arial" panose="020B0604020202020204" pitchFamily="34" charset="0"/>
              <a:buChar char="•"/>
            </a:pPr>
            <a:r>
              <a:rPr lang="en-IN" dirty="0"/>
              <a:t>Worked on the front-end of Tutor list and My Tutors of Student dashboard</a:t>
            </a:r>
          </a:p>
          <a:p>
            <a:pPr marL="285750" indent="-285750">
              <a:buFont typeface="Arial" panose="020B0604020202020204" pitchFamily="34" charset="0"/>
              <a:buChar char="•"/>
            </a:pPr>
            <a:r>
              <a:rPr lang="en-IN" dirty="0"/>
              <a:t>Worked on database schema</a:t>
            </a:r>
          </a:p>
          <a:p>
            <a:pPr marL="285750" indent="-285750">
              <a:buFont typeface="Arial" panose="020B0604020202020204" pitchFamily="34" charset="0"/>
              <a:buChar char="•"/>
            </a:pPr>
            <a:r>
              <a:rPr lang="en-IN" dirty="0"/>
              <a:t>Did the final demo documentation.</a:t>
            </a:r>
          </a:p>
          <a:p>
            <a:pPr marL="285750" indent="-285750">
              <a:buFont typeface="Arial" panose="020B0604020202020204" pitchFamily="34" charset="0"/>
              <a:buChar char="•"/>
            </a:pPr>
            <a:endParaRPr lang="en-IN" dirty="0"/>
          </a:p>
          <a:p>
            <a:r>
              <a:rPr lang="en-IN" b="1" dirty="0"/>
              <a:t>Piyush Kumar</a:t>
            </a:r>
          </a:p>
          <a:p>
            <a:pPr marL="285750" indent="-285750">
              <a:buFont typeface="Arial" panose="020B0604020202020204" pitchFamily="34" charset="0"/>
              <a:buChar char="•"/>
            </a:pPr>
            <a:r>
              <a:rPr lang="en-IN" dirty="0"/>
              <a:t>Made 2 wireframes</a:t>
            </a:r>
          </a:p>
          <a:p>
            <a:pPr marL="285750" indent="-285750">
              <a:buFont typeface="Arial" panose="020B0604020202020204" pitchFamily="34" charset="0"/>
              <a:buChar char="•"/>
            </a:pPr>
            <a:r>
              <a:rPr lang="en-IN" dirty="0"/>
              <a:t>Worked on the UI for the landing page</a:t>
            </a:r>
          </a:p>
          <a:p>
            <a:pPr marL="285750" indent="-285750">
              <a:buFont typeface="Arial" panose="020B0604020202020204" pitchFamily="34" charset="0"/>
              <a:buChar char="•"/>
            </a:pPr>
            <a:r>
              <a:rPr lang="en-IN" dirty="0"/>
              <a:t>Worked on the routing of all pages</a:t>
            </a:r>
          </a:p>
          <a:p>
            <a:pPr marL="285750" indent="-285750">
              <a:buFont typeface="Arial" panose="020B0604020202020204" pitchFamily="34" charset="0"/>
              <a:buChar char="•"/>
            </a:pPr>
            <a:r>
              <a:rPr lang="en-IN" dirty="0"/>
              <a:t>Integrated 2 APIs for the Assignment page.</a:t>
            </a:r>
          </a:p>
          <a:p>
            <a:pPr marL="285750" indent="-285750">
              <a:buFont typeface="Arial" panose="020B0604020202020204" pitchFamily="34" charset="0"/>
              <a:buChar char="•"/>
            </a:pPr>
            <a:r>
              <a:rPr lang="en-IN" dirty="0"/>
              <a:t>Worked on displaying the Assignment data to Student dashboard.</a:t>
            </a:r>
          </a:p>
          <a:p>
            <a:pPr marL="285750" indent="-285750">
              <a:buFont typeface="Arial" panose="020B0604020202020204" pitchFamily="34" charset="0"/>
              <a:buChar char="•"/>
            </a:pPr>
            <a:r>
              <a:rPr lang="en-IN" dirty="0"/>
              <a:t>Worked on front-end deployment</a:t>
            </a:r>
          </a:p>
          <a:p>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p:txBody>
      </p:sp>
      <p:sp>
        <p:nvSpPr>
          <p:cNvPr id="9" name="TextBox 8">
            <a:extLst>
              <a:ext uri="{FF2B5EF4-FFF2-40B4-BE49-F238E27FC236}">
                <a16:creationId xmlns:a16="http://schemas.microsoft.com/office/drawing/2014/main" id="{032841D3-C0CB-D450-ABAE-8156C55CA11E}"/>
              </a:ext>
            </a:extLst>
          </p:cNvPr>
          <p:cNvSpPr txBox="1"/>
          <p:nvPr/>
        </p:nvSpPr>
        <p:spPr>
          <a:xfrm>
            <a:off x="6493844" y="1260909"/>
            <a:ext cx="5496988" cy="7294305"/>
          </a:xfrm>
          <a:prstGeom prst="rect">
            <a:avLst/>
          </a:prstGeom>
          <a:noFill/>
        </p:spPr>
        <p:txBody>
          <a:bodyPr wrap="square" rtlCol="0">
            <a:spAutoFit/>
          </a:bodyPr>
          <a:lstStyle/>
          <a:p>
            <a:r>
              <a:rPr lang="en-IN" b="1" dirty="0"/>
              <a:t>Piyush Geetesh</a:t>
            </a:r>
          </a:p>
          <a:p>
            <a:pPr marL="285750" indent="-285750">
              <a:buFont typeface="Arial" panose="020B0604020202020204" pitchFamily="34" charset="0"/>
              <a:buChar char="•"/>
            </a:pPr>
            <a:r>
              <a:rPr lang="en-IN" dirty="0"/>
              <a:t>Made 3 wireframes</a:t>
            </a:r>
          </a:p>
          <a:p>
            <a:pPr marL="285750" indent="-285750">
              <a:buFont typeface="Arial" panose="020B0604020202020204" pitchFamily="34" charset="0"/>
              <a:buChar char="•"/>
            </a:pPr>
            <a:r>
              <a:rPr lang="en-IN" dirty="0"/>
              <a:t>Worked on the video calling feature in the Tutor dashboard for live classes</a:t>
            </a:r>
          </a:p>
          <a:p>
            <a:pPr marL="285750" indent="-285750">
              <a:buFont typeface="Arial" panose="020B0604020202020204" pitchFamily="34" charset="0"/>
              <a:buChar char="•"/>
            </a:pPr>
            <a:r>
              <a:rPr lang="en-IN" dirty="0"/>
              <a:t>Integrated 2 APIs for remote video calling.</a:t>
            </a:r>
          </a:p>
          <a:p>
            <a:pPr marL="285750" indent="-285750">
              <a:buFont typeface="Arial" panose="020B0604020202020204" pitchFamily="34" charset="0"/>
              <a:buChar char="•"/>
            </a:pPr>
            <a:r>
              <a:rPr lang="en-IN" dirty="0"/>
              <a:t>Collaborated in the GET and POST request from the database for student data.</a:t>
            </a:r>
          </a:p>
          <a:p>
            <a:endParaRPr lang="en-IN" dirty="0"/>
          </a:p>
          <a:p>
            <a:endParaRPr lang="en-IN" dirty="0"/>
          </a:p>
          <a:p>
            <a:r>
              <a:rPr lang="en-IN" b="1" dirty="0"/>
              <a:t>Shivang </a:t>
            </a:r>
            <a:r>
              <a:rPr lang="en-IN" b="1" dirty="0" err="1"/>
              <a:t>Gangwar</a:t>
            </a:r>
            <a:endParaRPr lang="en-IN" b="1" dirty="0"/>
          </a:p>
          <a:p>
            <a:pPr marL="285750" indent="-285750">
              <a:buFont typeface="Arial" panose="020B0604020202020204" pitchFamily="34" charset="0"/>
              <a:buChar char="•"/>
            </a:pPr>
            <a:r>
              <a:rPr lang="en-IN" dirty="0"/>
              <a:t>Made 2 wireframes</a:t>
            </a:r>
          </a:p>
          <a:p>
            <a:pPr marL="285750" indent="-285750">
              <a:buFont typeface="Arial" panose="020B0604020202020204" pitchFamily="34" charset="0"/>
              <a:buChar char="•"/>
            </a:pPr>
            <a:r>
              <a:rPr lang="en-IN" dirty="0"/>
              <a:t>Did the Login, Sign-up, authentication for Student, Tutor and Admin Tables.</a:t>
            </a:r>
          </a:p>
          <a:p>
            <a:pPr marL="285750" indent="-285750">
              <a:buFont typeface="Arial" panose="020B0604020202020204" pitchFamily="34" charset="0"/>
              <a:buChar char="•"/>
            </a:pPr>
            <a:r>
              <a:rPr lang="en-IN" dirty="0"/>
              <a:t>Integration of authentication with front-end</a:t>
            </a:r>
          </a:p>
          <a:p>
            <a:pPr marL="285750" indent="-285750">
              <a:buFont typeface="Arial" panose="020B0604020202020204" pitchFamily="34" charset="0"/>
              <a:buChar char="•"/>
            </a:pPr>
            <a:r>
              <a:rPr lang="en-IN" dirty="0"/>
              <a:t>Integrated 8-9 APIs</a:t>
            </a:r>
          </a:p>
          <a:p>
            <a:pPr marL="285750" indent="-285750">
              <a:buFont typeface="Arial" panose="020B0604020202020204" pitchFamily="34" charset="0"/>
              <a:buChar char="•"/>
            </a:pPr>
            <a:r>
              <a:rPr lang="en-IN" dirty="0"/>
              <a:t>Implemented cookie functionality using JWT token to make data dynamic in all pages.</a:t>
            </a:r>
          </a:p>
          <a:p>
            <a:pPr marL="285750" indent="-285750">
              <a:buFont typeface="Arial" panose="020B0604020202020204" pitchFamily="34" charset="0"/>
              <a:buChar char="•"/>
            </a:pPr>
            <a:r>
              <a:rPr lang="en-IN" dirty="0"/>
              <a:t>Implemented logout functionality of Student and tutor. </a:t>
            </a:r>
          </a:p>
          <a:p>
            <a:pPr marL="285750" indent="-285750">
              <a:buFont typeface="Arial" panose="020B0604020202020204" pitchFamily="34" charset="0"/>
              <a:buChar char="•"/>
            </a:pPr>
            <a:r>
              <a:rPr lang="en-IN" dirty="0"/>
              <a:t>Made Edit profile functionality working. </a:t>
            </a:r>
          </a:p>
          <a:p>
            <a:endParaRPr lang="en-IN" dirty="0"/>
          </a:p>
          <a:p>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305934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CBCA8D9B-86A6-46D0-8939-576472F48528}"/>
              </a:ext>
            </a:extLst>
          </p:cNvPr>
          <p:cNvSpPr>
            <a:spLocks noGrp="1"/>
          </p:cNvSpPr>
          <p:nvPr>
            <p:ph type="title"/>
          </p:nvPr>
        </p:nvSpPr>
        <p:spPr>
          <a:xfrm>
            <a:off x="1002983" y="194783"/>
            <a:ext cx="9421177" cy="769493"/>
          </a:xfrm>
        </p:spPr>
        <p:txBody>
          <a:bodyPr>
            <a:normAutofit fontScale="90000"/>
          </a:bodyPr>
          <a:lstStyle/>
          <a:p>
            <a:r>
              <a:rPr lang="en-US" dirty="0"/>
              <a:t>Team members Contribution</a:t>
            </a:r>
          </a:p>
        </p:txBody>
      </p:sp>
      <p:sp>
        <p:nvSpPr>
          <p:cNvPr id="5" name="Slide Number Placeholder 4">
            <a:extLst>
              <a:ext uri="{FF2B5EF4-FFF2-40B4-BE49-F238E27FC236}">
                <a16:creationId xmlns:a16="http://schemas.microsoft.com/office/drawing/2014/main" id="{E673DB5F-1A43-441F-953F-DA8BBE7299D4}"/>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14</a:t>
            </a:fld>
            <a:endParaRPr lang="en-US" noProof="0" dirty="0"/>
          </a:p>
        </p:txBody>
      </p:sp>
      <p:sp>
        <p:nvSpPr>
          <p:cNvPr id="7" name="TextBox 6">
            <a:extLst>
              <a:ext uri="{FF2B5EF4-FFF2-40B4-BE49-F238E27FC236}">
                <a16:creationId xmlns:a16="http://schemas.microsoft.com/office/drawing/2014/main" id="{8BCEB23D-C607-EDDD-BB00-6E356583BB1E}"/>
              </a:ext>
            </a:extLst>
          </p:cNvPr>
          <p:cNvSpPr txBox="1"/>
          <p:nvPr/>
        </p:nvSpPr>
        <p:spPr>
          <a:xfrm>
            <a:off x="201168" y="1260909"/>
            <a:ext cx="5496988" cy="3970318"/>
          </a:xfrm>
          <a:prstGeom prst="rect">
            <a:avLst/>
          </a:prstGeom>
          <a:noFill/>
        </p:spPr>
        <p:txBody>
          <a:bodyPr wrap="square" rtlCol="0">
            <a:spAutoFit/>
          </a:bodyPr>
          <a:lstStyle/>
          <a:p>
            <a:r>
              <a:rPr lang="en-IN" b="1" dirty="0"/>
              <a:t>Vineet </a:t>
            </a:r>
            <a:r>
              <a:rPr lang="en-IN" b="1" dirty="0" err="1"/>
              <a:t>Begani</a:t>
            </a:r>
            <a:endParaRPr lang="en-IN" b="1" dirty="0"/>
          </a:p>
          <a:p>
            <a:pPr marL="285750" indent="-285750">
              <a:buFont typeface="Arial" panose="020B0604020202020204" pitchFamily="34" charset="0"/>
              <a:buChar char="•"/>
            </a:pPr>
            <a:r>
              <a:rPr lang="en-IN" dirty="0"/>
              <a:t>Made 3 wireframes</a:t>
            </a:r>
          </a:p>
          <a:p>
            <a:pPr marL="285750" indent="-285750">
              <a:buFont typeface="Arial" panose="020B0604020202020204" pitchFamily="34" charset="0"/>
              <a:buChar char="•"/>
            </a:pPr>
            <a:r>
              <a:rPr lang="en-IN" dirty="0"/>
              <a:t>Made the coded UI design for 6 pages</a:t>
            </a:r>
          </a:p>
          <a:p>
            <a:pPr marL="285750" indent="-285750">
              <a:buFont typeface="Arial" panose="020B0604020202020204" pitchFamily="34" charset="0"/>
              <a:buChar char="•"/>
            </a:pPr>
            <a:r>
              <a:rPr lang="en-IN" dirty="0"/>
              <a:t>Made complete  6 components of Student and Tutor dashboard</a:t>
            </a:r>
          </a:p>
          <a:p>
            <a:pPr marL="285750" indent="-285750">
              <a:buFont typeface="Arial" panose="020B0604020202020204" pitchFamily="34" charset="0"/>
              <a:buChar char="•"/>
            </a:pPr>
            <a:r>
              <a:rPr lang="en-IN" dirty="0"/>
              <a:t>Worked on the Server Deployment</a:t>
            </a:r>
          </a:p>
          <a:p>
            <a:pPr marL="285750" indent="-285750">
              <a:buFont typeface="Arial" panose="020B0604020202020204" pitchFamily="34" charset="0"/>
              <a:buChar char="•"/>
            </a:pPr>
            <a:r>
              <a:rPr lang="en-IN" dirty="0"/>
              <a:t>Worked with the integration of front end</a:t>
            </a:r>
          </a:p>
          <a:p>
            <a:pPr marL="285750" indent="-285750">
              <a:buFont typeface="Arial" panose="020B0604020202020204" pitchFamily="34" charset="0"/>
              <a:buChar char="•"/>
            </a:pPr>
            <a:r>
              <a:rPr lang="en-IN" dirty="0"/>
              <a:t> Handled client presentation for sprint 2. </a:t>
            </a:r>
          </a:p>
          <a:p>
            <a:endParaRPr lang="en-IN" dirty="0"/>
          </a:p>
          <a:p>
            <a:endParaRPr lang="en-IN" dirty="0"/>
          </a:p>
          <a:p>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p:txBody>
      </p:sp>
      <p:sp>
        <p:nvSpPr>
          <p:cNvPr id="9" name="TextBox 8">
            <a:extLst>
              <a:ext uri="{FF2B5EF4-FFF2-40B4-BE49-F238E27FC236}">
                <a16:creationId xmlns:a16="http://schemas.microsoft.com/office/drawing/2014/main" id="{032841D3-C0CB-D450-ABAE-8156C55CA11E}"/>
              </a:ext>
            </a:extLst>
          </p:cNvPr>
          <p:cNvSpPr txBox="1"/>
          <p:nvPr/>
        </p:nvSpPr>
        <p:spPr>
          <a:xfrm>
            <a:off x="6493844" y="1260909"/>
            <a:ext cx="5496988" cy="5632311"/>
          </a:xfrm>
          <a:prstGeom prst="rect">
            <a:avLst/>
          </a:prstGeom>
          <a:noFill/>
        </p:spPr>
        <p:txBody>
          <a:bodyPr wrap="square" rtlCol="0">
            <a:spAutoFit/>
          </a:bodyPr>
          <a:lstStyle/>
          <a:p>
            <a:r>
              <a:rPr lang="en-IN" b="1" dirty="0"/>
              <a:t>Tushar Gupta</a:t>
            </a:r>
          </a:p>
          <a:p>
            <a:pPr marL="285750" indent="-285750">
              <a:buFont typeface="Arial" panose="020B0604020202020204" pitchFamily="34" charset="0"/>
              <a:buChar char="•"/>
            </a:pPr>
            <a:r>
              <a:rPr lang="en-IN" dirty="0"/>
              <a:t>Made 3-4 wireframes</a:t>
            </a:r>
          </a:p>
          <a:p>
            <a:pPr marL="285750" indent="-285750">
              <a:buFont typeface="Arial" panose="020B0604020202020204" pitchFamily="34" charset="0"/>
              <a:buChar char="•"/>
            </a:pPr>
            <a:r>
              <a:rPr lang="en-IN" dirty="0"/>
              <a:t>Developed Layout for the Admin, Student, and Tutor Dashboard</a:t>
            </a:r>
          </a:p>
          <a:p>
            <a:pPr marL="285750" indent="-285750">
              <a:buFont typeface="Arial" panose="020B0604020202020204" pitchFamily="34" charset="0"/>
              <a:buChar char="•"/>
            </a:pPr>
            <a:r>
              <a:rPr lang="en-IN" dirty="0"/>
              <a:t>Worked with Backend team extensively to integrate APIs and features on the frontend.</a:t>
            </a:r>
          </a:p>
          <a:p>
            <a:pPr marL="285750" indent="-285750">
              <a:buFont typeface="Arial" panose="020B0604020202020204" pitchFamily="34" charset="0"/>
              <a:buChar char="•"/>
            </a:pPr>
            <a:r>
              <a:rPr lang="en-IN" dirty="0"/>
              <a:t>Updated Planner weekly</a:t>
            </a:r>
          </a:p>
          <a:p>
            <a:pPr marL="285750" indent="-285750">
              <a:buFont typeface="Arial" panose="020B0604020202020204" pitchFamily="34" charset="0"/>
              <a:buChar char="•"/>
            </a:pPr>
            <a:r>
              <a:rPr lang="en-IN" dirty="0"/>
              <a:t>Handled Client Communication through email and Teams Meet</a:t>
            </a:r>
          </a:p>
          <a:p>
            <a:pPr marL="285750" indent="-285750">
              <a:buFont typeface="Arial" panose="020B0604020202020204" pitchFamily="34" charset="0"/>
              <a:buChar char="•"/>
            </a:pPr>
            <a:r>
              <a:rPr lang="en-IN" dirty="0"/>
              <a:t>Developed various pages under Dashboard using Material UI</a:t>
            </a:r>
          </a:p>
          <a:p>
            <a:pPr marL="285750" indent="-285750">
              <a:buFont typeface="Arial" panose="020B0604020202020204" pitchFamily="34" charset="0"/>
              <a:buChar char="•"/>
            </a:pPr>
            <a:r>
              <a:rPr lang="en-IN" dirty="0"/>
              <a:t>Led the frontend team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a:p>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3033388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30761B21-88ED-449E-B2B9-3FC40844C36D}"/>
              </a:ext>
            </a:extLst>
          </p:cNvPr>
          <p:cNvSpPr>
            <a:spLocks noGrp="1"/>
          </p:cNvSpPr>
          <p:nvPr>
            <p:ph type="ctrTitle"/>
          </p:nvPr>
        </p:nvSpPr>
        <p:spPr>
          <a:xfrm>
            <a:off x="877001" y="4947313"/>
            <a:ext cx="7700617" cy="1409037"/>
          </a:xfrm>
        </p:spPr>
        <p:txBody>
          <a:bodyPr/>
          <a:lstStyle/>
          <a:p>
            <a:r>
              <a:rPr lang="en-US" dirty="0"/>
              <a:t>Thank you</a:t>
            </a:r>
          </a:p>
        </p:txBody>
      </p:sp>
      <p:pic>
        <p:nvPicPr>
          <p:cNvPr id="52" name="Picture Placeholder 51" descr="A picture containing sky, outdoor, mountain, nature, stars">
            <a:extLst>
              <a:ext uri="{FF2B5EF4-FFF2-40B4-BE49-F238E27FC236}">
                <a16:creationId xmlns:a16="http://schemas.microsoft.com/office/drawing/2014/main" id="{45DFCBF0-F91E-40C0-A4E6-24E8250C3BA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9144000" cy="4532313"/>
          </a:xfrm>
        </p:spPr>
      </p:pic>
      <p:pic>
        <p:nvPicPr>
          <p:cNvPr id="58" name="Picture Placeholder 57" descr="A picture containing mountain, sky, outdoor, nature">
            <a:extLst>
              <a:ext uri="{FF2B5EF4-FFF2-40B4-BE49-F238E27FC236}">
                <a16:creationId xmlns:a16="http://schemas.microsoft.com/office/drawing/2014/main" id="{A51C462C-6D3B-4554-9CDC-86D00D0EA07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144000" y="4532313"/>
            <a:ext cx="3048000" cy="2325687"/>
          </a:xfrm>
        </p:spPr>
      </p:pic>
      <p:sp>
        <p:nvSpPr>
          <p:cNvPr id="5" name="Date Placeholder 4">
            <a:extLst>
              <a:ext uri="{FF2B5EF4-FFF2-40B4-BE49-F238E27FC236}">
                <a16:creationId xmlns:a16="http://schemas.microsoft.com/office/drawing/2014/main" id="{4DBAEA19-91BF-48E8-A1D4-8FB745EA44D0}"/>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6" name="Slide Number Placeholder 5">
            <a:extLst>
              <a:ext uri="{FF2B5EF4-FFF2-40B4-BE49-F238E27FC236}">
                <a16:creationId xmlns:a16="http://schemas.microsoft.com/office/drawing/2014/main" id="{9E887279-B48F-43C3-91FA-09BD7EA33A25}"/>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15</a:t>
            </a:fld>
            <a:endParaRPr lang="en-US" noProof="0" dirty="0"/>
          </a:p>
        </p:txBody>
      </p:sp>
    </p:spTree>
    <p:extLst>
      <p:ext uri="{BB962C8B-B14F-4D97-AF65-F5344CB8AC3E}">
        <p14:creationId xmlns:p14="http://schemas.microsoft.com/office/powerpoint/2010/main" val="76761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532264" y="776941"/>
            <a:ext cx="3209008" cy="5166659"/>
          </a:xfrm>
        </p:spPr>
        <p:txBody>
          <a:bodyPr/>
          <a:lstStyle/>
          <a:p>
            <a:r>
              <a:rPr lang="en-US" dirty="0"/>
              <a:t>Agenda</a:t>
            </a:r>
          </a:p>
        </p:txBody>
      </p:sp>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a:xfrm>
            <a:off x="199277" y="6356350"/>
            <a:ext cx="3749040" cy="365125"/>
          </a:xfrm>
        </p:spPr>
        <p:txBody>
          <a:bodyPr/>
          <a:lstStyle/>
          <a:p>
            <a:r>
              <a:rPr lang="en-US" dirty="0" err="1"/>
              <a:t>Learnzy</a:t>
            </a:r>
            <a:endParaRPr lang="en-US" dirty="0"/>
          </a:p>
        </p:txBody>
      </p:sp>
      <p:pic>
        <p:nvPicPr>
          <p:cNvPr id="5" name="Picture Placeholder 4" descr="A person standing on a rock">
            <a:extLst>
              <a:ext uri="{FF2B5EF4-FFF2-40B4-BE49-F238E27FC236}">
                <a16:creationId xmlns:a16="http://schemas.microsoft.com/office/drawing/2014/main" id="{633DBDDF-94F3-4001-919E-B56D62CE7A0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076700" y="0"/>
            <a:ext cx="4038600" cy="3429000"/>
          </a:xfrm>
        </p:spPr>
      </p:pic>
      <p:pic>
        <p:nvPicPr>
          <p:cNvPr id="44" name="Picture Placeholder 43" descr="A picture containing mountain, sky, nature, outdoor">
            <a:extLst>
              <a:ext uri="{FF2B5EF4-FFF2-40B4-BE49-F238E27FC236}">
                <a16:creationId xmlns:a16="http://schemas.microsoft.com/office/drawing/2014/main" id="{73DD8BED-FB17-4ABE-9B18-B6DDA81A0E05}"/>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115300" y="0"/>
            <a:ext cx="4076701" cy="3429000"/>
          </a:xfrm>
        </p:spPr>
      </p:pic>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4864100" y="3841750"/>
            <a:ext cx="6599238" cy="2296083"/>
          </a:xfrm>
        </p:spPr>
        <p:txBody>
          <a:bodyPr>
            <a:normAutofit/>
          </a:bodyPr>
          <a:lstStyle/>
          <a:p>
            <a:r>
              <a:rPr lang="en-US" dirty="0"/>
              <a:t>Objective</a:t>
            </a:r>
          </a:p>
          <a:p>
            <a:r>
              <a:rPr lang="en-US" dirty="0"/>
              <a:t>Motivation</a:t>
            </a:r>
          </a:p>
          <a:p>
            <a:r>
              <a:rPr lang="en-US" dirty="0"/>
              <a:t>Landing page</a:t>
            </a:r>
          </a:p>
          <a:p>
            <a:r>
              <a:rPr lang="en-US" dirty="0"/>
              <a:t>Sign up and login pages</a:t>
            </a:r>
          </a:p>
          <a:p>
            <a:r>
              <a:rPr lang="en-US" dirty="0"/>
              <a:t>Dashboards</a:t>
            </a:r>
          </a:p>
        </p:txBody>
      </p:sp>
      <p:sp>
        <p:nvSpPr>
          <p:cNvPr id="19" name="Date Placeholder 18">
            <a:extLst>
              <a:ext uri="{FF2B5EF4-FFF2-40B4-BE49-F238E27FC236}">
                <a16:creationId xmlns:a16="http://schemas.microsoft.com/office/drawing/2014/main" id="{CE93697D-BFA2-4D84-A860-BA620414419D}"/>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2</a:t>
            </a:fld>
            <a:endParaRPr lang="en-US" noProof="0" dirty="0"/>
          </a:p>
        </p:txBody>
      </p:sp>
    </p:spTree>
    <p:extLst>
      <p:ext uri="{BB962C8B-B14F-4D97-AF65-F5344CB8AC3E}">
        <p14:creationId xmlns:p14="http://schemas.microsoft.com/office/powerpoint/2010/main" val="210634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lstStyle/>
          <a:p>
            <a:r>
              <a:rPr lang="en-US" dirty="0"/>
              <a:t>Objective</a:t>
            </a:r>
          </a:p>
        </p:txBody>
      </p:sp>
      <p:pic>
        <p:nvPicPr>
          <p:cNvPr id="8" name="Picture Placeholder 7" descr="A picture containing mountain, sky, outdoor, nature">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2286000"/>
            <a:ext cx="5067300" cy="4572000"/>
          </a:xfrm>
        </p:spPr>
      </p:pic>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a:lstStyle/>
          <a:p>
            <a:r>
              <a:rPr lang="en-US" dirty="0" err="1"/>
              <a:t>Learnzy</a:t>
            </a:r>
            <a:endParaRPr lang="en-US" dirty="0"/>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819887" y="2899186"/>
            <a:ext cx="5610113" cy="3284359"/>
          </a:xfrm>
        </p:spPr>
        <p:txBody>
          <a:bodyPr>
            <a:normAutofit fontScale="85000" lnSpcReduction="10000"/>
          </a:bodyPr>
          <a:lstStyle/>
          <a:p>
            <a:pPr marL="342900" indent="-342900">
              <a:buFont typeface="Arial" panose="020B0604020202020204" pitchFamily="34" charset="0"/>
              <a:buChar char="•"/>
            </a:pPr>
            <a:r>
              <a:rPr lang="en-US" dirty="0">
                <a:solidFill>
                  <a:srgbClr val="000000"/>
                </a:solidFill>
                <a:effectLst/>
                <a:latin typeface="+mj-lt"/>
                <a:ea typeface="Times New Roman" panose="02020603050405020304" pitchFamily="18" charset="0"/>
                <a:cs typeface="Calibri" panose="020F0502020204030204" pitchFamily="34" charset="0"/>
              </a:rPr>
              <a:t>The main objective is to </a:t>
            </a:r>
            <a:r>
              <a:rPr lang="en-US" b="0" i="0" dirty="0">
                <a:solidFill>
                  <a:srgbClr val="374151"/>
                </a:solidFill>
                <a:effectLst/>
                <a:latin typeface="+mj-lt"/>
              </a:rPr>
              <a:t>provide a platform where students can easily connect with qualified tutors for a personalized learning experience through one-on-one video sessions.</a:t>
            </a:r>
            <a:endParaRPr lang="en-US" dirty="0">
              <a:solidFill>
                <a:schemeClr val="accent6">
                  <a:lumMod val="25000"/>
                </a:schemeClr>
              </a:solidFill>
              <a:latin typeface="+mj-lt"/>
            </a:endParaRPr>
          </a:p>
          <a:p>
            <a:pPr marL="342900" indent="-342900">
              <a:buFont typeface="Arial" panose="020B0604020202020204" pitchFamily="34" charset="0"/>
              <a:buChar char="•"/>
            </a:pPr>
            <a:r>
              <a:rPr lang="en-US" b="0" i="0" dirty="0">
                <a:solidFill>
                  <a:schemeClr val="accent6">
                    <a:lumMod val="25000"/>
                  </a:schemeClr>
                </a:solidFill>
                <a:effectLst/>
                <a:latin typeface="+mj-lt"/>
              </a:rPr>
              <a:t>The goal is to provide a comprehensive learning platform where students can review their performance, track their progress and attend classes online to enhance learning experience and achieve educational goals</a:t>
            </a:r>
            <a:endParaRPr lang="en-US" dirty="0">
              <a:solidFill>
                <a:schemeClr val="accent6">
                  <a:lumMod val="25000"/>
                </a:schemeClr>
              </a:solidFill>
              <a:latin typeface="+mj-lt"/>
            </a:endParaRPr>
          </a:p>
          <a:p>
            <a:endParaRPr lang="en-US" dirty="0"/>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3</a:t>
            </a:fld>
            <a:endParaRPr lang="en-US" noProof="0" dirty="0"/>
          </a:p>
        </p:txBody>
      </p:sp>
    </p:spTree>
    <p:extLst>
      <p:ext uri="{BB962C8B-B14F-4D97-AF65-F5344CB8AC3E}">
        <p14:creationId xmlns:p14="http://schemas.microsoft.com/office/powerpoint/2010/main" val="107475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6B9F8E7-EAA1-4B1C-BC13-EEB5C78CF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8A7734B-518B-46E3-AF41-1134F2FF7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vert="horz" lIns="91440" tIns="45720" rIns="91440" bIns="45720" rtlCol="0" anchor="b">
            <a:normAutofit/>
          </a:bodyPr>
          <a:lstStyle/>
          <a:p>
            <a:r>
              <a:rPr lang="en-US" spc="-40">
                <a:solidFill>
                  <a:srgbClr val="FFFFFF"/>
                </a:solidFill>
              </a:rPr>
              <a:t>Motivation</a:t>
            </a:r>
          </a:p>
        </p:txBody>
      </p:sp>
      <p:pic>
        <p:nvPicPr>
          <p:cNvPr id="11" name="Picture Placeholder 4" descr="A person standing on a rock">
            <a:extLst>
              <a:ext uri="{FF2B5EF4-FFF2-40B4-BE49-F238E27FC236}">
                <a16:creationId xmlns:a16="http://schemas.microsoft.com/office/drawing/2014/main" id="{D0070A4A-56C6-C756-E0D5-E1FE1A5CBF22}"/>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r="5791"/>
          <a:stretch/>
        </p:blipFill>
        <p:spPr>
          <a:xfrm>
            <a:off x="1" y="2286000"/>
            <a:ext cx="5067300" cy="4572000"/>
          </a:xfrm>
          <a:prstGeom prst="rect">
            <a:avLst/>
          </a:prstGeom>
        </p:spPr>
      </p:pic>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839551" y="2899186"/>
            <a:ext cx="5610113" cy="3284359"/>
          </a:xfrm>
        </p:spPr>
        <p:txBody>
          <a:bodyPr vert="horz" lIns="91440" tIns="45720" rIns="91440" bIns="45720" rtlCol="0">
            <a:normAutofit/>
          </a:bodyPr>
          <a:lstStyle/>
          <a:p>
            <a:pPr marL="285750" indent="-285750">
              <a:lnSpc>
                <a:spcPct val="100000"/>
              </a:lnSpc>
              <a:buFont typeface="Arial" panose="020B0604020202020204" pitchFamily="34" charset="0"/>
              <a:buChar char="•"/>
            </a:pPr>
            <a:r>
              <a:rPr lang="en-US" sz="2000" b="0" i="0" dirty="0">
                <a:solidFill>
                  <a:schemeClr val="accent6">
                    <a:lumMod val="25000"/>
                  </a:schemeClr>
                </a:solidFill>
                <a:effectLst/>
              </a:rPr>
              <a:t>The motivation behind this e-learning website with added features of performance review, progress tracking, and video sessions is to leverage technology to create a dynamic and interactive learning environment.</a:t>
            </a:r>
          </a:p>
          <a:p>
            <a:pPr marL="285750" indent="-285750">
              <a:lnSpc>
                <a:spcPct val="100000"/>
              </a:lnSpc>
              <a:buFont typeface="Arial" panose="020B0604020202020204" pitchFamily="34" charset="0"/>
              <a:buChar char="•"/>
            </a:pPr>
            <a:r>
              <a:rPr lang="en-US" sz="2000" b="0" i="0" dirty="0">
                <a:solidFill>
                  <a:schemeClr val="accent6">
                    <a:lumMod val="25000"/>
                  </a:schemeClr>
                </a:solidFill>
                <a:effectLst/>
              </a:rPr>
              <a:t> The website recognizes the importance of appropriate tutor selection, progress monitoring, and the flexibility of remote learning providing students with a seamless and engaging online education experience.</a:t>
            </a:r>
            <a:endParaRPr lang="en-US" sz="2000" dirty="0">
              <a:solidFill>
                <a:schemeClr val="accent6">
                  <a:lumMod val="25000"/>
                </a:schemeClr>
              </a:solidFill>
            </a:endParaRPr>
          </a:p>
          <a:p>
            <a:pPr>
              <a:lnSpc>
                <a:spcPct val="100000"/>
              </a:lnSpc>
            </a:pPr>
            <a:endParaRPr lang="en-US" sz="2000" dirty="0"/>
          </a:p>
        </p:txBody>
      </p:sp>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Learnzy</a:t>
            </a:r>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7013448" y="6355080"/>
            <a:ext cx="4352544" cy="365125"/>
          </a:xfrm>
        </p:spPr>
        <p:txBody>
          <a:bodyPr vert="horz" lIns="91440" tIns="45720" rIns="91440" bIns="45720" rtlCol="0" anchor="ctr">
            <a:normAutofit/>
          </a:bodyPr>
          <a:lstStyle/>
          <a:p>
            <a:pPr lvl="0">
              <a:spcAft>
                <a:spcPts val="600"/>
              </a:spcAft>
            </a:pPr>
            <a:r>
              <a:rPr lang="en-US" noProof="0"/>
              <a:t>20XX</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lvl="0">
              <a:spcAft>
                <a:spcPts val="600"/>
              </a:spcAft>
            </a:pPr>
            <a:fld id="{244D815C-8BF3-4ECF-A945-A2A7C2983AF9}" type="slidenum">
              <a:rPr lang="en-US" noProof="0" smtClean="0"/>
              <a:pPr lvl="0">
                <a:spcAft>
                  <a:spcPts val="600"/>
                </a:spcAft>
              </a:pPr>
              <a:t>4</a:t>
            </a:fld>
            <a:endParaRPr lang="en-US" noProof="0"/>
          </a:p>
        </p:txBody>
      </p:sp>
    </p:spTree>
    <p:extLst>
      <p:ext uri="{BB962C8B-B14F-4D97-AF65-F5344CB8AC3E}">
        <p14:creationId xmlns:p14="http://schemas.microsoft.com/office/powerpoint/2010/main" val="514871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39055A8-6754-4F27-8010-BF142982D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FAF9D845-1D7D-4A88-86ED-B45A77144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34F2A62-CB96-44B7-9829-3BEA927D5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67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AB4C3"/>
              </a:solidFill>
            </a:endParaRPr>
          </a:p>
        </p:txBody>
      </p:sp>
      <p:pic>
        <p:nvPicPr>
          <p:cNvPr id="22" name="Picture 21" descr="A person sitting on a pile of books&#10;&#10;Description automatically generated with low confidence">
            <a:extLst>
              <a:ext uri="{FF2B5EF4-FFF2-40B4-BE49-F238E27FC236}">
                <a16:creationId xmlns:a16="http://schemas.microsoft.com/office/drawing/2014/main" id="{931F8D74-2B45-074A-D70D-6D30DE8E65D3}"/>
              </a:ext>
            </a:extLst>
          </p:cNvPr>
          <p:cNvPicPr>
            <a:picLocks noChangeAspect="1"/>
          </p:cNvPicPr>
          <p:nvPr/>
        </p:nvPicPr>
        <p:blipFill>
          <a:blip r:embed="rId2"/>
          <a:stretch>
            <a:fillRect/>
          </a:stretch>
        </p:blipFill>
        <p:spPr>
          <a:xfrm>
            <a:off x="5067300" y="0"/>
            <a:ext cx="7120380" cy="3221971"/>
          </a:xfrm>
          <a:prstGeom prst="rect">
            <a:avLst/>
          </a:prstGeom>
        </p:spPr>
      </p:pic>
      <p:pic>
        <p:nvPicPr>
          <p:cNvPr id="24" name="Picture 23" descr="A screenshot of a computer&#10;&#10;Description automatically generated with medium confidence">
            <a:extLst>
              <a:ext uri="{FF2B5EF4-FFF2-40B4-BE49-F238E27FC236}">
                <a16:creationId xmlns:a16="http://schemas.microsoft.com/office/drawing/2014/main" id="{59EF6FD5-731B-BC3B-E439-08C246463863}"/>
              </a:ext>
            </a:extLst>
          </p:cNvPr>
          <p:cNvPicPr>
            <a:picLocks noChangeAspect="1"/>
          </p:cNvPicPr>
          <p:nvPr/>
        </p:nvPicPr>
        <p:blipFill rotWithShape="1">
          <a:blip r:embed="rId3"/>
          <a:srcRect t="8987"/>
          <a:stretch/>
        </p:blipFill>
        <p:spPr>
          <a:xfrm>
            <a:off x="5067300" y="3221971"/>
            <a:ext cx="7120380" cy="2932411"/>
          </a:xfrm>
          <a:prstGeom prst="rect">
            <a:avLst/>
          </a:prstGeom>
        </p:spPr>
      </p:pic>
      <p:sp>
        <p:nvSpPr>
          <p:cNvPr id="28" name="TextBox 27">
            <a:extLst>
              <a:ext uri="{FF2B5EF4-FFF2-40B4-BE49-F238E27FC236}">
                <a16:creationId xmlns:a16="http://schemas.microsoft.com/office/drawing/2014/main" id="{95099103-DADD-383A-6DDA-0254987AFF09}"/>
              </a:ext>
            </a:extLst>
          </p:cNvPr>
          <p:cNvSpPr txBox="1"/>
          <p:nvPr/>
        </p:nvSpPr>
        <p:spPr>
          <a:xfrm>
            <a:off x="85725" y="143485"/>
            <a:ext cx="4867275" cy="6571030"/>
          </a:xfrm>
          <a:prstGeom prst="rect">
            <a:avLst/>
          </a:prstGeom>
          <a:noFill/>
        </p:spPr>
        <p:txBody>
          <a:bodyPr wrap="square" rtlCol="0">
            <a:spAutoFit/>
          </a:bodyPr>
          <a:lstStyle/>
          <a:p>
            <a:r>
              <a:rPr lang="en-US" sz="2500" b="1" dirty="0">
                <a:solidFill>
                  <a:schemeClr val="bg1"/>
                </a:solidFill>
              </a:rPr>
              <a:t>Landing Page</a:t>
            </a:r>
          </a:p>
          <a:p>
            <a:endParaRPr lang="en-US" sz="1800" dirty="0">
              <a:solidFill>
                <a:schemeClr val="bg1"/>
              </a:solidFill>
            </a:endParaRPr>
          </a:p>
          <a:p>
            <a:pPr marL="285750" indent="-285750">
              <a:buFont typeface="Arial" panose="020B0604020202020204" pitchFamily="34" charset="0"/>
              <a:buChar char="•"/>
            </a:pPr>
            <a:r>
              <a:rPr lang="en-US" sz="1800" dirty="0">
                <a:solidFill>
                  <a:schemeClr val="bg1"/>
                </a:solidFill>
              </a:rPr>
              <a:t>The landing page is the first page that appears when the user clicks on the </a:t>
            </a:r>
            <a:r>
              <a:rPr lang="en-US" sz="1800" dirty="0" err="1">
                <a:solidFill>
                  <a:schemeClr val="bg1"/>
                </a:solidFill>
              </a:rPr>
              <a:t>Learnzy</a:t>
            </a:r>
            <a:r>
              <a:rPr lang="en-US" sz="1800" dirty="0">
                <a:solidFill>
                  <a:schemeClr val="bg1"/>
                </a:solidFill>
              </a:rPr>
              <a:t> website link. It has the website logo and gives the idea about the website’s objective.</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It has details about the approximate number of students, tutors and subjects registered</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It also shows the customer reviews, industry partners and contact offices.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It has the About and Why us pages that tell details about </a:t>
            </a:r>
            <a:r>
              <a:rPr lang="en-US" dirty="0" err="1">
                <a:solidFill>
                  <a:schemeClr val="bg1"/>
                </a:solidFill>
              </a:rPr>
              <a:t>learnzy</a:t>
            </a:r>
            <a:r>
              <a:rPr lang="en-US" dirty="0">
                <a:solidFill>
                  <a:schemeClr val="bg1"/>
                </a:solidFill>
              </a:rPr>
              <a:t> and why customers should choose in comparison to any other learning platform.</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It mainly contains the Start Teaching and Start Learning buttons to sign up or login as Tutor or Student respectively.</a:t>
            </a:r>
            <a:endParaRPr lang="en-IN" dirty="0">
              <a:solidFill>
                <a:schemeClr val="bg1"/>
              </a:solidFill>
            </a:endParaRPr>
          </a:p>
        </p:txBody>
      </p:sp>
      <p:pic>
        <p:nvPicPr>
          <p:cNvPr id="32" name="Picture 31" descr="A picture containing text, font, screenshot, white&#10;&#10;Description automatically generated">
            <a:extLst>
              <a:ext uri="{FF2B5EF4-FFF2-40B4-BE49-F238E27FC236}">
                <a16:creationId xmlns:a16="http://schemas.microsoft.com/office/drawing/2014/main" id="{C3256542-1882-BF2D-380A-871DD6D50B11}"/>
              </a:ext>
            </a:extLst>
          </p:cNvPr>
          <p:cNvPicPr>
            <a:picLocks noChangeAspect="1"/>
          </p:cNvPicPr>
          <p:nvPr/>
        </p:nvPicPr>
        <p:blipFill rotWithShape="1">
          <a:blip r:embed="rId4"/>
          <a:srcRect t="18958" r="2058" b="30274"/>
          <a:stretch/>
        </p:blipFill>
        <p:spPr>
          <a:xfrm>
            <a:off x="5065868" y="6154382"/>
            <a:ext cx="7126132" cy="703618"/>
          </a:xfrm>
          <a:prstGeom prst="rect">
            <a:avLst/>
          </a:prstGeom>
        </p:spPr>
      </p:pic>
    </p:spTree>
    <p:extLst>
      <p:ext uri="{BB962C8B-B14F-4D97-AF65-F5344CB8AC3E}">
        <p14:creationId xmlns:p14="http://schemas.microsoft.com/office/powerpoint/2010/main" val="4044669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95099103-DADD-383A-6DDA-0254987AFF09}"/>
              </a:ext>
            </a:extLst>
          </p:cNvPr>
          <p:cNvSpPr txBox="1"/>
          <p:nvPr/>
        </p:nvSpPr>
        <p:spPr>
          <a:xfrm>
            <a:off x="85725" y="143485"/>
            <a:ext cx="4867275" cy="6955750"/>
          </a:xfrm>
          <a:prstGeom prst="rect">
            <a:avLst/>
          </a:prstGeom>
          <a:noFill/>
        </p:spPr>
        <p:txBody>
          <a:bodyPr wrap="square" rtlCol="0">
            <a:spAutoFit/>
          </a:bodyPr>
          <a:lstStyle/>
          <a:p>
            <a:r>
              <a:rPr lang="en-US" sz="2500" b="1" dirty="0">
                <a:solidFill>
                  <a:schemeClr val="bg1"/>
                </a:solidFill>
              </a:rPr>
              <a:t>Sign-up and Login page: </a:t>
            </a:r>
          </a:p>
          <a:p>
            <a:r>
              <a:rPr lang="en-US" sz="2500" b="1" dirty="0">
                <a:solidFill>
                  <a:schemeClr val="bg1"/>
                </a:solidFill>
              </a:rPr>
              <a:t>Tutor</a:t>
            </a:r>
          </a:p>
          <a:p>
            <a:endParaRPr lang="en-US" sz="1800" dirty="0">
              <a:solidFill>
                <a:schemeClr val="bg1"/>
              </a:solidFill>
            </a:endParaRPr>
          </a:p>
          <a:p>
            <a:endParaRPr lang="en-US" dirty="0">
              <a:solidFill>
                <a:schemeClr val="bg1"/>
              </a:solidFill>
            </a:endParaRPr>
          </a:p>
          <a:p>
            <a:pPr marL="285750" indent="-285750">
              <a:buFont typeface="Arial" panose="020B0604020202020204" pitchFamily="34" charset="0"/>
              <a:buChar char="•"/>
            </a:pPr>
            <a:r>
              <a:rPr lang="en-US" dirty="0">
                <a:solidFill>
                  <a:schemeClr val="bg1"/>
                </a:solidFill>
                <a:latin typeface="+mj-lt"/>
              </a:rPr>
              <a:t>The Tutor sign up page asks the user for basic details like name, age, email, number, location</a:t>
            </a:r>
            <a:r>
              <a:rPr lang="en-IN" sz="1800" dirty="0">
                <a:solidFill>
                  <a:schemeClr val="bg1"/>
                </a:solidFill>
                <a:effectLst/>
                <a:latin typeface="+mj-lt"/>
                <a:ea typeface="Calibri" panose="020F0502020204030204" pitchFamily="34" charset="0"/>
              </a:rPr>
              <a:t> etc for onboarding</a:t>
            </a:r>
            <a:endParaRPr lang="en-US" dirty="0">
              <a:solidFill>
                <a:schemeClr val="bg1"/>
              </a:solidFill>
              <a:latin typeface="+mj-lt"/>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After the sign-up details are filled, a tutor is directed to the tutor dashboard.</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After an account is created it is stored in the database and the admin can see the registered tutors. </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If the tutor is a registered tutor, he/her can login to the website with their credentials.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A tutor profile is registered only when approved by the admin/management. This facilitates filtering such that only genuine and qualified tutors reach the students.</a:t>
            </a:r>
          </a:p>
          <a:p>
            <a:pPr marL="285750" indent="-285750">
              <a:buFont typeface="Arial" panose="020B0604020202020204" pitchFamily="34" charset="0"/>
              <a:buChar char="•"/>
            </a:pPr>
            <a:endParaRPr lang="en-IN" dirty="0">
              <a:solidFill>
                <a:schemeClr val="bg1"/>
              </a:solidFill>
            </a:endParaRPr>
          </a:p>
        </p:txBody>
      </p:sp>
      <p:pic>
        <p:nvPicPr>
          <p:cNvPr id="2" name="Picture 2">
            <a:extLst>
              <a:ext uri="{FF2B5EF4-FFF2-40B4-BE49-F238E27FC236}">
                <a16:creationId xmlns:a16="http://schemas.microsoft.com/office/drawing/2014/main" id="{DBEB55D7-747A-E4B6-5C3A-6C33A72104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
            <a:ext cx="7239000" cy="411104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BD236277-A890-57EB-8EFC-96CD8BD6DE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981450"/>
            <a:ext cx="7260763" cy="28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985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95099103-DADD-383A-6DDA-0254987AFF09}"/>
              </a:ext>
            </a:extLst>
          </p:cNvPr>
          <p:cNvSpPr txBox="1"/>
          <p:nvPr/>
        </p:nvSpPr>
        <p:spPr>
          <a:xfrm>
            <a:off x="85725" y="143485"/>
            <a:ext cx="4867275" cy="6124754"/>
          </a:xfrm>
          <a:prstGeom prst="rect">
            <a:avLst/>
          </a:prstGeom>
          <a:noFill/>
        </p:spPr>
        <p:txBody>
          <a:bodyPr wrap="square" rtlCol="0">
            <a:spAutoFit/>
          </a:bodyPr>
          <a:lstStyle/>
          <a:p>
            <a:r>
              <a:rPr lang="en-US" sz="2500" b="1" dirty="0">
                <a:solidFill>
                  <a:schemeClr val="bg1"/>
                </a:solidFill>
              </a:rPr>
              <a:t>Sign-up and Login page: </a:t>
            </a:r>
          </a:p>
          <a:p>
            <a:r>
              <a:rPr lang="en-US" sz="2500" b="1" dirty="0">
                <a:solidFill>
                  <a:schemeClr val="bg1"/>
                </a:solidFill>
              </a:rPr>
              <a:t>Student</a:t>
            </a:r>
          </a:p>
          <a:p>
            <a:endParaRPr lang="en-US" sz="1800" dirty="0">
              <a:solidFill>
                <a:schemeClr val="bg1"/>
              </a:solidFill>
            </a:endParaRPr>
          </a:p>
          <a:p>
            <a:endParaRPr lang="en-US" dirty="0">
              <a:solidFill>
                <a:schemeClr val="bg1"/>
              </a:solidFill>
            </a:endParaRPr>
          </a:p>
          <a:p>
            <a:pPr marL="285750" indent="-285750">
              <a:buFont typeface="Arial" panose="020B0604020202020204" pitchFamily="34" charset="0"/>
              <a:buChar char="•"/>
            </a:pPr>
            <a:r>
              <a:rPr lang="en-US" dirty="0">
                <a:solidFill>
                  <a:schemeClr val="bg1"/>
                </a:solidFill>
                <a:latin typeface="+mj-lt"/>
              </a:rPr>
              <a:t>In the similar way, the Student sign up page asks the user for basic details like name, age, email, number, location</a:t>
            </a:r>
            <a:r>
              <a:rPr lang="en-IN" sz="1800" dirty="0">
                <a:solidFill>
                  <a:schemeClr val="bg1"/>
                </a:solidFill>
                <a:effectLst/>
                <a:latin typeface="+mj-lt"/>
                <a:ea typeface="Calibri" panose="020F0502020204030204" pitchFamily="34" charset="0"/>
              </a:rPr>
              <a:t> etc for onboarding</a:t>
            </a:r>
            <a:endParaRPr lang="en-US" dirty="0">
              <a:solidFill>
                <a:schemeClr val="bg1"/>
              </a:solidFill>
              <a:latin typeface="+mj-lt"/>
            </a:endParaRP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If the student is a registered student, he/her can login to the website with their credentials.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After the sign-up details are filled, a student is directed to the student dashboard.</a:t>
            </a: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dirty="0">
                <a:solidFill>
                  <a:schemeClr val="bg1"/>
                </a:solidFill>
              </a:rPr>
              <a:t>The Admin can only login to the website using their unique credentials. On logging on, the admin is directed to the admin dashboard</a:t>
            </a:r>
          </a:p>
        </p:txBody>
      </p:sp>
      <p:pic>
        <p:nvPicPr>
          <p:cNvPr id="1030" name="Picture 6">
            <a:extLst>
              <a:ext uri="{FF2B5EF4-FFF2-40B4-BE49-F238E27FC236}">
                <a16:creationId xmlns:a16="http://schemas.microsoft.com/office/drawing/2014/main" id="{510F77FD-B7A3-208D-2CD6-56C3C1998D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1251" y="1"/>
            <a:ext cx="7250749"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A057B42-F847-5B8D-1A1D-AB1D277500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1251" y="3404392"/>
            <a:ext cx="7239002" cy="3453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066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95099103-DADD-383A-6DDA-0254987AFF09}"/>
              </a:ext>
            </a:extLst>
          </p:cNvPr>
          <p:cNvSpPr txBox="1"/>
          <p:nvPr/>
        </p:nvSpPr>
        <p:spPr>
          <a:xfrm>
            <a:off x="85725" y="143485"/>
            <a:ext cx="4867275" cy="6017032"/>
          </a:xfrm>
          <a:prstGeom prst="rect">
            <a:avLst/>
          </a:prstGeom>
          <a:noFill/>
        </p:spPr>
        <p:txBody>
          <a:bodyPr wrap="square" rtlCol="0">
            <a:spAutoFit/>
          </a:bodyPr>
          <a:lstStyle/>
          <a:p>
            <a:r>
              <a:rPr lang="en-US" sz="2500" b="1" dirty="0">
                <a:solidFill>
                  <a:schemeClr val="bg1"/>
                </a:solidFill>
              </a:rPr>
              <a:t>Tutor Dashboard</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latin typeface="+mj-lt"/>
              </a:rPr>
              <a:t>The tutor dashboard has a few statistics</a:t>
            </a:r>
          </a:p>
          <a:p>
            <a:r>
              <a:rPr lang="en-US" dirty="0">
                <a:solidFill>
                  <a:schemeClr val="bg1"/>
                </a:solidFill>
                <a:latin typeface="+mj-lt"/>
              </a:rPr>
              <a:t>     in the dashboard like the total number of         </a:t>
            </a:r>
          </a:p>
          <a:p>
            <a:r>
              <a:rPr lang="en-US" dirty="0">
                <a:solidFill>
                  <a:schemeClr val="bg1"/>
                </a:solidFill>
                <a:latin typeface="+mj-lt"/>
              </a:rPr>
              <a:t>     students and new students joined.</a:t>
            </a:r>
          </a:p>
          <a:p>
            <a:pPr marL="285750" indent="-285750">
              <a:buFont typeface="Arial" panose="020B0604020202020204" pitchFamily="34" charset="0"/>
              <a:buChar char="•"/>
            </a:pPr>
            <a:endParaRPr lang="en-US" dirty="0">
              <a:solidFill>
                <a:schemeClr val="bg1"/>
              </a:solidFill>
              <a:latin typeface="+mj-lt"/>
            </a:endParaRPr>
          </a:p>
          <a:p>
            <a:pPr marL="285750" indent="-285750">
              <a:buFont typeface="Arial" panose="020B0604020202020204" pitchFamily="34" charset="0"/>
              <a:buChar char="•"/>
            </a:pPr>
            <a:r>
              <a:rPr lang="en-US" dirty="0">
                <a:solidFill>
                  <a:schemeClr val="bg1"/>
                </a:solidFill>
                <a:latin typeface="+mj-lt"/>
              </a:rPr>
              <a:t> The My profile section has the basic details specific to that tutor like the subject of expertise, hourly wage, etc. These details can be edited and updated in their profile section.</a:t>
            </a:r>
          </a:p>
          <a:p>
            <a:pPr marL="285750" indent="-285750">
              <a:buFont typeface="Arial" panose="020B0604020202020204" pitchFamily="34" charset="0"/>
              <a:buChar char="•"/>
            </a:pPr>
            <a:endParaRPr lang="en-US" dirty="0">
              <a:solidFill>
                <a:schemeClr val="bg1"/>
              </a:solidFill>
              <a:latin typeface="+mj-lt"/>
            </a:endParaRPr>
          </a:p>
          <a:p>
            <a:pPr marL="285750" indent="-285750">
              <a:buFont typeface="Arial" panose="020B0604020202020204" pitchFamily="34" charset="0"/>
              <a:buChar char="•"/>
            </a:pPr>
            <a:r>
              <a:rPr lang="en-US" dirty="0">
                <a:solidFill>
                  <a:schemeClr val="bg1"/>
                </a:solidFill>
                <a:latin typeface="+mj-lt"/>
              </a:rPr>
              <a:t>The My Students section has the list of students that the particular tutor is tutoring.</a:t>
            </a:r>
          </a:p>
          <a:p>
            <a:pPr marL="285750" indent="-285750">
              <a:buFont typeface="Arial" panose="020B0604020202020204" pitchFamily="34" charset="0"/>
              <a:buChar char="•"/>
            </a:pPr>
            <a:endParaRPr lang="en-US" dirty="0">
              <a:solidFill>
                <a:schemeClr val="bg1"/>
              </a:solidFill>
              <a:latin typeface="+mj-lt"/>
            </a:endParaRPr>
          </a:p>
          <a:p>
            <a:pPr marL="285750" indent="-285750">
              <a:buFont typeface="Arial" panose="020B0604020202020204" pitchFamily="34" charset="0"/>
              <a:buChar char="•"/>
            </a:pPr>
            <a:r>
              <a:rPr lang="en-US" dirty="0">
                <a:solidFill>
                  <a:schemeClr val="bg1"/>
                </a:solidFill>
                <a:latin typeface="+mj-lt"/>
              </a:rPr>
              <a:t>In the Assignments section a tutor can upload assignments for different subjects which the students can see and </a:t>
            </a:r>
          </a:p>
          <a:p>
            <a:r>
              <a:rPr lang="en-US" dirty="0">
                <a:solidFill>
                  <a:schemeClr val="bg1"/>
                </a:solidFill>
                <a:latin typeface="+mj-lt"/>
              </a:rPr>
              <a:t>     complete. </a:t>
            </a:r>
            <a:endParaRPr lang="en-US"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pic>
        <p:nvPicPr>
          <p:cNvPr id="3074" name="Picture 2">
            <a:extLst>
              <a:ext uri="{FF2B5EF4-FFF2-40B4-BE49-F238E27FC236}">
                <a16:creationId xmlns:a16="http://schemas.microsoft.com/office/drawing/2014/main" id="{0B43ADB4-5093-4172-C5EB-A48F21246E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9124" y="-19050"/>
            <a:ext cx="7382876" cy="340863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B95BAC2-41FC-E1D3-5EA0-7CEBCF6692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9124" y="3389586"/>
            <a:ext cx="7382876" cy="3468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400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95099103-DADD-383A-6DDA-0254987AFF09}"/>
              </a:ext>
            </a:extLst>
          </p:cNvPr>
          <p:cNvSpPr txBox="1"/>
          <p:nvPr/>
        </p:nvSpPr>
        <p:spPr>
          <a:xfrm>
            <a:off x="85725" y="143485"/>
            <a:ext cx="4867275" cy="5186035"/>
          </a:xfrm>
          <a:prstGeom prst="rect">
            <a:avLst/>
          </a:prstGeom>
          <a:noFill/>
        </p:spPr>
        <p:txBody>
          <a:bodyPr wrap="square" rtlCol="0">
            <a:spAutoFit/>
          </a:bodyPr>
          <a:lstStyle/>
          <a:p>
            <a:r>
              <a:rPr lang="en-US" sz="2500" b="1" dirty="0">
                <a:solidFill>
                  <a:schemeClr val="bg1"/>
                </a:solidFill>
              </a:rPr>
              <a:t>Student Dashboard</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latin typeface="+mj-lt"/>
              </a:rPr>
              <a:t>The student dashboard has the My profile section has the basic details specific to that student like the class, GPA, subjects learning, etc. which can be edited and updated in their profile section.</a:t>
            </a:r>
          </a:p>
          <a:p>
            <a:pPr marL="285750" indent="-285750">
              <a:buFont typeface="Arial" panose="020B0604020202020204" pitchFamily="34" charset="0"/>
              <a:buChar char="•"/>
            </a:pPr>
            <a:endParaRPr lang="en-US" dirty="0">
              <a:solidFill>
                <a:schemeClr val="bg1"/>
              </a:solidFill>
              <a:latin typeface="+mj-lt"/>
            </a:endParaRPr>
          </a:p>
          <a:p>
            <a:pPr marL="285750" indent="-285750">
              <a:buFont typeface="Arial" panose="020B0604020202020204" pitchFamily="34" charset="0"/>
              <a:buChar char="•"/>
            </a:pPr>
            <a:r>
              <a:rPr lang="en-US" dirty="0">
                <a:solidFill>
                  <a:schemeClr val="bg1"/>
                </a:solidFill>
                <a:latin typeface="+mj-lt"/>
              </a:rPr>
              <a:t>The Tutor list section has the list of tutors on which a student can select the desired tutors. The tutors selected are added to the My Tutors section in the dashboard.</a:t>
            </a:r>
          </a:p>
          <a:p>
            <a:endParaRPr lang="en-US" dirty="0">
              <a:solidFill>
                <a:schemeClr val="bg1"/>
              </a:solidFill>
              <a:latin typeface="+mj-lt"/>
            </a:endParaRPr>
          </a:p>
          <a:p>
            <a:pPr marL="285750" indent="-285750">
              <a:buFont typeface="Arial" panose="020B0604020202020204" pitchFamily="34" charset="0"/>
              <a:buChar char="•"/>
            </a:pPr>
            <a:r>
              <a:rPr lang="en-US" dirty="0">
                <a:solidFill>
                  <a:schemeClr val="bg1"/>
                </a:solidFill>
                <a:latin typeface="+mj-lt"/>
              </a:rPr>
              <a:t>In the Assignments section a tutor can upload assignments for different subjects which the students can see and </a:t>
            </a:r>
          </a:p>
          <a:p>
            <a:r>
              <a:rPr lang="en-US" dirty="0">
                <a:solidFill>
                  <a:schemeClr val="bg1"/>
                </a:solidFill>
                <a:latin typeface="+mj-lt"/>
              </a:rPr>
              <a:t>     complete. </a:t>
            </a:r>
            <a:endParaRPr lang="en-US"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pic>
        <p:nvPicPr>
          <p:cNvPr id="4098" name="Picture 2">
            <a:extLst>
              <a:ext uri="{FF2B5EF4-FFF2-40B4-BE49-F238E27FC236}">
                <a16:creationId xmlns:a16="http://schemas.microsoft.com/office/drawing/2014/main" id="{DFA788FC-3F92-A0C6-7A76-F355E7ADEF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416"/>
          <a:stretch/>
        </p:blipFill>
        <p:spPr bwMode="auto">
          <a:xfrm>
            <a:off x="4845275" y="-28575"/>
            <a:ext cx="7261000" cy="341794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BD5B784-780E-0CC8-3466-7C12E13186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5275" y="3398898"/>
            <a:ext cx="7346725" cy="346862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6">
            <a:extLst>
              <a:ext uri="{FF2B5EF4-FFF2-40B4-BE49-F238E27FC236}">
                <a16:creationId xmlns:a16="http://schemas.microsoft.com/office/drawing/2014/main" id="{D3FDD52C-7143-02F0-DDA1-3C656A7474B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4671" b="10526"/>
          <a:stretch/>
        </p:blipFill>
        <p:spPr bwMode="auto">
          <a:xfrm>
            <a:off x="4845274" y="2446724"/>
            <a:ext cx="7346725" cy="2261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332702"/>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3.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{5743694C-068D-44B4-9563-04EDD180FDCC}tf89117832_win32</Template>
  <TotalTime>950</TotalTime>
  <Words>1261</Words>
  <Application>Microsoft Office PowerPoint</Application>
  <PresentationFormat>Widescreen</PresentationFormat>
  <Paragraphs>191</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Avenir Next LT Pro</vt:lpstr>
      <vt:lpstr>Calibri</vt:lpstr>
      <vt:lpstr>ColorBlockVTI</vt:lpstr>
      <vt:lpstr>LEARNZY – an  E-learning  platform</vt:lpstr>
      <vt:lpstr>Agenda</vt:lpstr>
      <vt:lpstr>Objective</vt:lpstr>
      <vt:lpstr>Motivation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Team members Contribution</vt:lpstr>
      <vt:lpstr>Team members Contribution</vt:lpstr>
      <vt:lpstr>Team members Contribution</vt:lpstr>
      <vt:lpstr>Thank you</vt:lpstr>
    </vt:vector>
  </TitlesOfParts>
  <Company>Genpact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LEARNZY – an  E-learning  platform</dc:title>
  <dc:creator>Ritika, Daphnie</dc:creator>
  <cp:lastModifiedBy>Ritika, Daphnie</cp:lastModifiedBy>
  <cp:revision>3</cp:revision>
  <dcterms:created xsi:type="dcterms:W3CDTF">2023-05-15T10:25:50Z</dcterms:created>
  <dcterms:modified xsi:type="dcterms:W3CDTF">2023-05-17T06:40:05Z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