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6"/>
          </a:solidFill>
        </a:fill>
      </a:tcStyle>
    </a:wholeTbl>
    <a:band2H>
      <a:tcTxStyle/>
      <a:tcStyle>
        <a:tcBdr/>
        <a:fill>
          <a:solidFill>
            <a:srgbClr val="E7EE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7E1"/>
          </a:solidFill>
        </a:fill>
      </a:tcStyle>
    </a:wholeTbl>
    <a:band2H>
      <a:tcTxStyle/>
      <a:tcStyle>
        <a:tcBdr/>
        <a:fill>
          <a:solidFill>
            <a:srgbClr val="EBF4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/>
      <a:tcStyle>
        <a:tcBdr/>
        <a:fill>
          <a:solidFill>
            <a:srgbClr val="E7EC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632"/>
  </p:normalViewPr>
  <p:slideViewPr>
    <p:cSldViewPr snapToGrid="0" snapToObjects="1">
      <p:cViewPr varScale="1">
        <p:scale>
          <a:sx n="61" d="100"/>
          <a:sy n="61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Tw Cen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52" name="Rectangle 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50" y="4021137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200" y="1801813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25" y="9525"/>
              <a:ext cx="371475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63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25" y="1420813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2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75" y="4763"/>
              <a:ext cx="419100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500" y="4763"/>
              <a:ext cx="152400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7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7" y="15541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7" y="5622924"/>
              <a:ext cx="338140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700" y="5480049"/>
              <a:ext cx="157163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Freeform 25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74" y="4149725"/>
              <a:ext cx="190501" cy="1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Freeform 27"/>
            <p:cNvSpPr/>
            <p:nvPr/>
          </p:nvSpPr>
          <p:spPr>
            <a:xfrm>
              <a:off x="-1" y="1644650"/>
              <a:ext cx="133351" cy="26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12" y="5060950"/>
              <a:ext cx="304801" cy="177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12" y="21600"/>
                  </a:lnTo>
                  <a:lnTo>
                    <a:pt x="19912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8" y="0"/>
                  </a:lnTo>
                  <a:lnTo>
                    <a:pt x="1688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75" y="6430962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7" y="6610350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Freeform 35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12" y="1801813"/>
              <a:ext cx="214314" cy="75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62" y="1849438"/>
              <a:ext cx="10953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24" y="38830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87" y="20669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25" y="4662487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50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62" y="3806825"/>
              <a:ext cx="1905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75" y="5945187"/>
              <a:ext cx="152400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8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8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8" y="6330949"/>
              <a:ext cx="419101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8" y="6221412"/>
              <a:ext cx="150020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EDBE6"/>
                </a:gs>
                <a:gs pos="100000">
                  <a:srgbClr val="4A709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76424" y="3602037"/>
            <a:ext cx="8791576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cap="all">
                <a:solidFill>
                  <a:srgbClr val="CEDBE6"/>
                </a:solidFill>
              </a:defRPr>
            </a:lvl1pPr>
            <a:lvl2pPr marL="0" indent="457200">
              <a:buSzTx/>
              <a:buFontTx/>
              <a:buNone/>
              <a:defRPr sz="2000" cap="all">
                <a:solidFill>
                  <a:srgbClr val="CEDBE6"/>
                </a:solidFill>
              </a:defRPr>
            </a:lvl2pPr>
            <a:lvl3pPr marL="0" indent="914400">
              <a:buSzTx/>
              <a:buFontTx/>
              <a:buNone/>
              <a:defRPr sz="2000" cap="all">
                <a:solidFill>
                  <a:srgbClr val="CEDBE6"/>
                </a:solidFill>
              </a:defRPr>
            </a:lvl3pPr>
            <a:lvl4pPr marL="0" indent="1371600">
              <a:buSzTx/>
              <a:buFontTx/>
              <a:buNone/>
              <a:defRPr sz="2000" cap="all">
                <a:solidFill>
                  <a:srgbClr val="CEDBE6"/>
                </a:solidFill>
              </a:defRPr>
            </a:lvl4pPr>
            <a:lvl5pPr marL="0" indent="1828800">
              <a:buSzTx/>
              <a:buFontTx/>
              <a:buNone/>
              <a:defRPr sz="2000" cap="all">
                <a:solidFill>
                  <a:srgbClr val="CEDBE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23713" y="5477191"/>
            <a:ext cx="244287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>
            <a:spLocks noGrp="1"/>
          </p:cNvSpPr>
          <p:nvPr>
            <p:ph type="title"/>
          </p:nvPr>
        </p:nvSpPr>
        <p:spPr>
          <a:xfrm>
            <a:off x="1141409" y="4304663"/>
            <a:ext cx="9912356" cy="8193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2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141411" y="606426"/>
            <a:ext cx="9912355" cy="3299779"/>
          </a:xfrm>
          <a:prstGeom prst="rect">
            <a:avLst/>
          </a:prstGeom>
          <a:ln w="19050" cap="sq">
            <a:solidFill>
              <a:srgbClr val="E2E9F0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363" y="5124020"/>
            <a:ext cx="9910860" cy="6824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09" y="4419598"/>
            <a:ext cx="9904460" cy="13716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>
            <a:spLocks noGrp="1"/>
          </p:cNvSpPr>
          <p:nvPr>
            <p:ph type="title"/>
          </p:nvPr>
        </p:nvSpPr>
        <p:spPr>
          <a:xfrm>
            <a:off x="1446212" y="609598"/>
            <a:ext cx="9302753" cy="274843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20644" y="3365556"/>
            <a:ext cx="875230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1410" y="4309919"/>
            <a:ext cx="9906004" cy="14894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250" name="TextBox 59"/>
          <p:cNvSpPr txBox="1"/>
          <p:nvPr/>
        </p:nvSpPr>
        <p:spPr>
          <a:xfrm>
            <a:off x="903512" y="426612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251" name="TextBox 60"/>
          <p:cNvSpPr txBox="1"/>
          <p:nvPr/>
        </p:nvSpPr>
        <p:spPr>
          <a:xfrm>
            <a:off x="10537369" y="2459189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</a:defRPr>
            </a:lvl1pPr>
          </a:lstStyle>
          <a:p>
            <a:r>
              <a:t>”</a:t>
            </a:r>
          </a:p>
        </p:txBody>
      </p:sp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Text"/>
          <p:cNvSpPr txBox="1">
            <a:spLocks noGrp="1"/>
          </p:cNvSpPr>
          <p:nvPr>
            <p:ph type="title"/>
          </p:nvPr>
        </p:nvSpPr>
        <p:spPr>
          <a:xfrm>
            <a:off x="1141409" y="2134041"/>
            <a:ext cx="9906002" cy="251183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363" y="4657654"/>
            <a:ext cx="9904506" cy="11406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09" y="2674462"/>
            <a:ext cx="3196901" cy="6858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7917" y="3360263"/>
            <a:ext cx="3208736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7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14765" y="2677635"/>
            <a:ext cx="3184386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  <a:endParaRPr/>
          </a:p>
        </p:txBody>
      </p:sp>
      <p:sp>
        <p:nvSpPr>
          <p:cNvPr id="27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04213" y="3363435"/>
            <a:ext cx="3195831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7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852441" y="2674462"/>
            <a:ext cx="3194969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  <a:endParaRPr/>
          </a:p>
        </p:txBody>
      </p:sp>
      <p:sp>
        <p:nvSpPr>
          <p:cNvPr id="27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852441" y="3360263"/>
            <a:ext cx="3194969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Text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12" y="4404595"/>
            <a:ext cx="3195242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sz="2000"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sz="2000"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sz="2000"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sz="2000"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sz="20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41412" y="2666998"/>
            <a:ext cx="3195242" cy="1524001"/>
          </a:xfrm>
          <a:prstGeom prst="rect">
            <a:avLst/>
          </a:prstGeom>
          <a:ln w="19050" cap="sq">
            <a:solidFill>
              <a:srgbClr val="E2E9F0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41412" y="4980857"/>
            <a:ext cx="3195242" cy="8178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8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89053" y="4404595"/>
            <a:ext cx="32004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2000" cap="all"/>
            </a:pPr>
            <a:endParaRPr/>
          </a:p>
        </p:txBody>
      </p:sp>
      <p:sp>
        <p:nvSpPr>
          <p:cNvPr id="28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489053" y="2666998"/>
            <a:ext cx="3198941" cy="1524001"/>
          </a:xfrm>
          <a:prstGeom prst="rect">
            <a:avLst/>
          </a:prstGeom>
          <a:ln w="19050" cap="sq">
            <a:solidFill>
              <a:srgbClr val="E2E9F0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87593" y="4980856"/>
            <a:ext cx="3200401" cy="8103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8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852567" y="4404595"/>
            <a:ext cx="31907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2000" cap="all"/>
            </a:pPr>
            <a:endParaRPr/>
          </a:p>
        </p:txBody>
      </p:sp>
      <p:sp>
        <p:nvSpPr>
          <p:cNvPr id="29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852441" y="2666998"/>
            <a:ext cx="3194970" cy="1524001"/>
          </a:xfrm>
          <a:prstGeom prst="rect">
            <a:avLst/>
          </a:prstGeom>
          <a:ln w="19050" cap="sq">
            <a:solidFill>
              <a:srgbClr val="E2E9F0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852441" y="4980854"/>
            <a:ext cx="3194969" cy="8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0" name="Body Level One…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Text"/>
          <p:cNvSpPr txBox="1">
            <a:spLocks noGrp="1"/>
          </p:cNvSpPr>
          <p:nvPr>
            <p:ph type="title"/>
          </p:nvPr>
        </p:nvSpPr>
        <p:spPr>
          <a:xfrm>
            <a:off x="9042400" y="609598"/>
            <a:ext cx="2005011" cy="518160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9" name="Body Level One…"/>
          <p:cNvSpPr txBox="1">
            <a:spLocks noGrp="1"/>
          </p:cNvSpPr>
          <p:nvPr>
            <p:ph type="body" idx="1"/>
          </p:nvPr>
        </p:nvSpPr>
        <p:spPr>
          <a:xfrm>
            <a:off x="1141409" y="609598"/>
            <a:ext cx="7748591" cy="518160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7"/>
          <p:cNvGrpSpPr/>
          <p:nvPr/>
        </p:nvGrpSpPr>
        <p:grpSpPr>
          <a:xfrm>
            <a:off x="-14288" y="0"/>
            <a:ext cx="12053888" cy="6858001"/>
            <a:chOff x="0" y="0"/>
            <a:chExt cx="12053887" cy="6858000"/>
          </a:xfrm>
        </p:grpSpPr>
        <p:grpSp>
          <p:nvGrpSpPr>
            <p:cNvPr id="143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117" name="Rectangle 5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Freeform 6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9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1" name="Freeform 9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4" name="Freeform 12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Freeform 13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" name="Freeform 19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Freeform 20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Rectangle 21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Freeform 23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Freeform 24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" name="Freeform 26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Freeform 27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4" name="Group 9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144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1" cy="28527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1411" y="4424362"/>
            <a:ext cx="9906001" cy="13747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 cap="all"/>
            </a:lvl1pPr>
            <a:lvl2pPr marL="0" indent="457200">
              <a:buSzTx/>
              <a:buFontTx/>
              <a:buNone/>
              <a:defRPr sz="1800" cap="all"/>
            </a:lvl2pPr>
            <a:lvl3pPr marL="0" indent="914400">
              <a:buSzTx/>
              <a:buFontTx/>
              <a:buNone/>
              <a:defRPr sz="1800" cap="all"/>
            </a:lvl3pPr>
            <a:lvl4pPr marL="0" indent="1371600">
              <a:buSzTx/>
              <a:buFontTx/>
              <a:buNone/>
              <a:defRPr sz="1800" cap="all"/>
            </a:lvl4pPr>
            <a:lvl5pPr marL="0" indent="1828800">
              <a:buSzTx/>
              <a:buFontTx/>
              <a:buNone/>
              <a:defRPr sz="18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1409" y="2249485"/>
            <a:ext cx="4878391" cy="35417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1" cy="147796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0018" y="2249485"/>
            <a:ext cx="4649784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00808" y="2249484"/>
            <a:ext cx="464660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  <a:endParaRPr/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9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80720" y="609600"/>
            <a:ext cx="3666691" cy="5181601"/>
          </a:xfrm>
          <a:prstGeom prst="rect">
            <a:avLst/>
          </a:prstGeom>
          <a:ln w="19050" cap="sq">
            <a:solidFill>
              <a:srgbClr val="E2E9F0">
                <a:alpha val="60000"/>
              </a:srgbClr>
            </a:solidFill>
            <a:miter lim="800000"/>
          </a:ln>
          <a:effectLst>
            <a:outerShdw blurRad="88900" dist="38100" dir="5400000" rotWithShape="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41409" y="2249485"/>
            <a:ext cx="5934513" cy="35417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88" y="0"/>
            <a:ext cx="12053888" cy="6858001"/>
            <a:chOff x="0" y="0"/>
            <a:chExt cx="12053887" cy="6858000"/>
          </a:xfrm>
        </p:grpSpPr>
        <p:grpSp>
          <p:nvGrpSpPr>
            <p:cNvPr id="29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CEDBE6"/>
                  </a:gs>
                  <a:gs pos="100000">
                    <a:srgbClr val="4A709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03122" y="5950266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5pPr>
      <a:lvl6pPr marL="26778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6pPr>
      <a:lvl7pPr marL="31350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7pPr>
      <a:lvl8pPr marL="35922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8pPr>
      <a:lvl9pPr marL="40494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w Cen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st336.herokuapp.com/projects/poll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1"/>
          <p:cNvSpPr txBox="1">
            <a:spLocks noGrp="1"/>
          </p:cNvSpPr>
          <p:nvPr>
            <p:ph type="ctrTitle"/>
          </p:nvPr>
        </p:nvSpPr>
        <p:spPr>
          <a:xfrm>
            <a:off x="2526518" y="-685824"/>
            <a:ext cx="9414428" cy="2387601"/>
          </a:xfrm>
          <a:prstGeom prst="rect">
            <a:avLst/>
          </a:prstGeom>
        </p:spPr>
        <p:txBody>
          <a:bodyPr/>
          <a:lstStyle/>
          <a:p>
            <a:r>
              <a:t>CST 336 Internet programming</a:t>
            </a:r>
          </a:p>
        </p:txBody>
      </p:sp>
      <p:sp>
        <p:nvSpPr>
          <p:cNvPr id="320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021176" y="2328552"/>
            <a:ext cx="8901105" cy="1655761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algn="ctr"/>
            <a:r>
              <a:rPr dirty="0"/>
              <a:t>Monday Practice: </a:t>
            </a:r>
            <a:br>
              <a:rPr lang="en-US" dirty="0"/>
            </a:br>
            <a:r>
              <a:rPr dirty="0"/>
              <a:t>PHP, MySQL, AJAX, </a:t>
            </a:r>
            <a:r>
              <a:rPr dirty="0" err="1"/>
              <a:t>HighCharts.js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2"/>
          <p:cNvSpPr txBox="1"/>
          <p:nvPr/>
        </p:nvSpPr>
        <p:spPr>
          <a:xfrm>
            <a:off x="3240928" y="333994"/>
            <a:ext cx="429861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Task: Create a polling system</a:t>
            </a:r>
          </a:p>
        </p:txBody>
      </p:sp>
      <p:pic>
        <p:nvPicPr>
          <p:cNvPr id="323" name="Screen Shot 2019-04-19 at 3.56.45 PM.png" descr="Screen Shot 2019-04-19 at 3.5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97034"/>
            <a:ext cx="12192000" cy="4591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2"/>
          <p:cNvSpPr txBox="1"/>
          <p:nvPr/>
        </p:nvSpPr>
        <p:spPr>
          <a:xfrm>
            <a:off x="4997908" y="234203"/>
            <a:ext cx="210570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Directions</a:t>
            </a:r>
            <a:r>
              <a:rPr dirty="0"/>
              <a:t>:</a:t>
            </a:r>
          </a:p>
        </p:txBody>
      </p:sp>
      <p:grpSp>
        <p:nvGrpSpPr>
          <p:cNvPr id="328" name="Rectangle 3"/>
          <p:cNvGrpSpPr/>
          <p:nvPr/>
        </p:nvGrpSpPr>
        <p:grpSpPr>
          <a:xfrm>
            <a:off x="1159012" y="1052811"/>
            <a:ext cx="10171045" cy="5615941"/>
            <a:chOff x="0" y="0"/>
            <a:chExt cx="10171043" cy="5615940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10171044" cy="4857659"/>
            </a:xfrm>
            <a:prstGeom prst="rect">
              <a:avLst/>
            </a:prstGeom>
            <a:solidFill>
              <a:srgbClr val="FFFFFF"/>
            </a:solidFill>
            <a:ln w="158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7" name="Download the project files and unzip them to c9…"/>
            <p:cNvSpPr txBox="1"/>
            <p:nvPr/>
          </p:nvSpPr>
          <p:spPr>
            <a:xfrm>
              <a:off x="0" y="0"/>
              <a:ext cx="10171044" cy="5615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marL="971550" lvl="1" indent="-514350">
                <a:buSzPct val="100000"/>
                <a:buAutoNum type="arabicParenR"/>
                <a:defRPr sz="2800"/>
              </a:pPr>
              <a:r>
                <a:t>Download the project files and unzip them to c9</a:t>
              </a:r>
              <a:endParaRPr>
                <a:solidFill>
                  <a:srgbClr val="FFFFFF"/>
                </a:solidFill>
              </a:endParaRPr>
            </a:p>
            <a:p>
              <a:pPr marL="971550" lvl="1" indent="-514350">
                <a:buSzPct val="100000"/>
                <a:buAutoNum type="arabicParenR"/>
                <a:defRPr sz="800"/>
              </a:pP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r>
                <a:t>2) Set up the database with the included SQL file. Look at and understand the schema.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 sz="800"/>
              </a:pP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r>
                <a:t>3) “poll.html” contains the HTML template as well a function to display poll chart.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 sz="800"/>
              </a:pP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r>
                <a:t>4) Start by connecting the button on click to the displayPollChart function.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 sz="800"/>
              </a:pP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r>
                <a:t>5) Implement functions.php that will update the poll database. Note: You should be updating the table, not inserting new records</a:t>
              </a:r>
              <a:r>
                <a:rPr>
                  <a:solidFill>
                    <a:srgbClr val="FFFFFF"/>
                  </a:solidFill>
                </a:rPr>
                <a:t>.</a:t>
              </a:r>
              <a:endParaRPr sz="2000"/>
            </a:p>
            <a:p>
              <a:pPr lvl="1">
                <a:defRPr sz="2000"/>
              </a:pPr>
              <a:endParaRPr sz="2000"/>
            </a:p>
            <a:p>
              <a:pPr>
                <a:defRPr sz="2000"/>
              </a:pPr>
              <a:endParaRPr sz="2000"/>
            </a:p>
            <a:p>
              <a:pPr algn="ctr"/>
              <a:endParaRPr sz="2000"/>
            </a:p>
            <a:p>
              <a:pPr algn="ctr"/>
              <a:endParaRPr sz="200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Box 2"/>
          <p:cNvSpPr txBox="1"/>
          <p:nvPr/>
        </p:nvSpPr>
        <p:spPr>
          <a:xfrm>
            <a:off x="4997908" y="234203"/>
            <a:ext cx="210570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Directions:</a:t>
            </a:r>
          </a:p>
        </p:txBody>
      </p:sp>
      <p:grpSp>
        <p:nvGrpSpPr>
          <p:cNvPr id="333" name="Rectangle 3"/>
          <p:cNvGrpSpPr/>
          <p:nvPr/>
        </p:nvGrpSpPr>
        <p:grpSpPr>
          <a:xfrm>
            <a:off x="1146312" y="1052811"/>
            <a:ext cx="10171046" cy="4955201"/>
            <a:chOff x="0" y="0"/>
            <a:chExt cx="10171044" cy="4955199"/>
          </a:xfrm>
        </p:grpSpPr>
        <p:sp>
          <p:nvSpPr>
            <p:cNvPr id="331" name="Rectangle"/>
            <p:cNvSpPr/>
            <p:nvPr/>
          </p:nvSpPr>
          <p:spPr>
            <a:xfrm>
              <a:off x="0" y="0"/>
              <a:ext cx="10171044" cy="4857659"/>
            </a:xfrm>
            <a:prstGeom prst="rect">
              <a:avLst/>
            </a:prstGeom>
            <a:solidFill>
              <a:srgbClr val="FFFFFF"/>
            </a:solidFill>
            <a:ln w="158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2" name="6) When page loads, use Ajax to check session variable to see if form has been submitted already.…"/>
            <p:cNvSpPr txBox="1"/>
            <p:nvPr/>
          </p:nvSpPr>
          <p:spPr>
            <a:xfrm>
              <a:off x="0" y="0"/>
              <a:ext cx="10171044" cy="4955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indent="228600">
                <a:defRPr sz="3000"/>
              </a:pPr>
              <a:endParaRPr dirty="0"/>
            </a:p>
            <a:p>
              <a:pPr lvl="1" indent="228600">
                <a:defRPr sz="3000"/>
              </a:pPr>
              <a:r>
                <a:rPr dirty="0"/>
                <a:t>6) When page loads, use Ajax to check session variable to see if form has been submitted already.</a:t>
              </a:r>
            </a:p>
            <a:p>
              <a:pPr lvl="1" indent="228600">
                <a:defRPr sz="3000"/>
              </a:pPr>
              <a:r>
                <a:rPr dirty="0"/>
                <a:t>7) Hide the radio buttons and submit boxes if the form has already been submitted</a:t>
              </a:r>
              <a:r>
                <a:rPr lang="en-US" dirty="0"/>
                <a:t>, but display the chart with latest data.</a:t>
              </a:r>
            </a:p>
            <a:p>
              <a:pPr lvl="1" indent="228600">
                <a:defRPr sz="3000"/>
              </a:pPr>
              <a:endParaRPr lang="en-US" dirty="0">
                <a:solidFill>
                  <a:srgbClr val="FFFFFF"/>
                </a:solidFill>
              </a:endParaRPr>
            </a:p>
            <a:p>
              <a:pPr lvl="1" indent="228600">
                <a:defRPr sz="3000"/>
              </a:pPr>
              <a:r>
                <a:rPr lang="en-US" sz="2400" dirty="0">
                  <a:solidFill>
                    <a:schemeClr val="tx1"/>
                  </a:solidFill>
                </a:rPr>
                <a:t>Partial sample:  (it doesn’t prevent multiple submissions)</a:t>
              </a:r>
              <a:endParaRPr sz="2400" dirty="0">
                <a:solidFill>
                  <a:schemeClr val="tx1"/>
                </a:solidFill>
              </a:endParaRPr>
            </a:p>
            <a:p>
              <a:pPr lvl="1" indent="228600">
                <a:defRPr sz="3000"/>
              </a:pPr>
              <a:endParaRPr dirty="0">
                <a:solidFill>
                  <a:srgbClr val="FFFFFF"/>
                </a:solidFill>
              </a:endParaRPr>
            </a:p>
            <a:p>
              <a:pPr lvl="1">
                <a:defRPr sz="2000"/>
              </a:pPr>
              <a:endParaRPr dirty="0">
                <a:solidFill>
                  <a:srgbClr val="FFFFFF"/>
                </a:solidFill>
              </a:endParaRPr>
            </a:p>
            <a:p>
              <a:pPr>
                <a:defRPr sz="2000"/>
              </a:pPr>
              <a:endParaRPr dirty="0">
                <a:solidFill>
                  <a:srgbClr val="FFFFFF"/>
                </a:solidFill>
              </a:endParaRPr>
            </a:p>
            <a:p>
              <a:pPr algn="ctr"/>
              <a:endParaRPr dirty="0">
                <a:solidFill>
                  <a:srgbClr val="FFFFFF"/>
                </a:solidFill>
              </a:endParaRPr>
            </a:p>
            <a:p>
              <a:pPr algn="ctr"/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6C82FE-30FD-8443-B235-31D3AD58D55A}"/>
              </a:ext>
            </a:extLst>
          </p:cNvPr>
          <p:cNvSpPr/>
          <p:nvPr/>
        </p:nvSpPr>
        <p:spPr>
          <a:xfrm>
            <a:off x="1357974" y="4222529"/>
            <a:ext cx="428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http://cst336.herokuapp.com/projects/poll/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2"/>
          <p:cNvSpPr txBox="1"/>
          <p:nvPr/>
        </p:nvSpPr>
        <p:spPr>
          <a:xfrm>
            <a:off x="4997908" y="234203"/>
            <a:ext cx="142282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Rubric:</a:t>
            </a:r>
          </a:p>
        </p:txBody>
      </p:sp>
      <p:grpSp>
        <p:nvGrpSpPr>
          <p:cNvPr id="338" name="Rectangle 3"/>
          <p:cNvGrpSpPr/>
          <p:nvPr/>
        </p:nvGrpSpPr>
        <p:grpSpPr>
          <a:xfrm>
            <a:off x="1196237" y="1151656"/>
            <a:ext cx="9799526" cy="5069842"/>
            <a:chOff x="0" y="0"/>
            <a:chExt cx="9799525" cy="5069840"/>
          </a:xfrm>
        </p:grpSpPr>
        <p:sp>
          <p:nvSpPr>
            <p:cNvPr id="336" name="Rectangle"/>
            <p:cNvSpPr/>
            <p:nvPr/>
          </p:nvSpPr>
          <p:spPr>
            <a:xfrm>
              <a:off x="0" y="0"/>
              <a:ext cx="9799526" cy="4554686"/>
            </a:xfrm>
            <a:prstGeom prst="rect">
              <a:avLst/>
            </a:prstGeom>
            <a:solidFill>
              <a:srgbClr val="FFFFFF"/>
            </a:solidFill>
            <a:ln w="158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7" name="3 Points…"/>
            <p:cNvSpPr txBox="1"/>
            <p:nvPr/>
          </p:nvSpPr>
          <p:spPr>
            <a:xfrm>
              <a:off x="0" y="0"/>
              <a:ext cx="9799526" cy="5069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/>
              <a:endParaRPr/>
            </a:p>
            <a:p>
              <a:pPr lvl="1">
                <a:lnSpc>
                  <a:spcPct val="150000"/>
                </a:lnSpc>
                <a:defRPr sz="3200"/>
              </a:pPr>
              <a:r>
                <a:t>3 Points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r>
                <a:t>	1) Send poll data through Ajax Call to functions.php and update database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r>
                <a:t>	2) Chart properly displays poll data from database.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r>
                <a:t>	3) Session variable is used so form is only submitted once</a:t>
              </a:r>
              <a:endParaRPr>
                <a:solidFill>
                  <a:srgbClr val="FFFFFF"/>
                </a:solidFill>
              </a:endParaRPr>
            </a:p>
            <a:p>
              <a:pPr lvl="1">
                <a:lnSpc>
                  <a:spcPct val="150000"/>
                </a:lnSpc>
                <a:defRPr sz="3200"/>
              </a:pPr>
              <a:r>
                <a:t>+2 Points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r>
                <a:t>	4) Display loading animation while charts are updating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r>
                <a:t>	5) Add CSS to make it look nicer</a:t>
              </a:r>
              <a:endParaRPr>
                <a:solidFill>
                  <a:srgbClr val="FFFFFF"/>
                </a:solidFill>
              </a:endParaRPr>
            </a:p>
            <a:p>
              <a:pPr lvl="1">
                <a:defRPr sz="2800"/>
              </a:pPr>
              <a:endParaRPr>
                <a:solidFill>
                  <a:srgbClr val="FFFFFF"/>
                </a:solidFill>
              </a:endParaRPr>
            </a:p>
            <a:p>
              <a:pPr algn="ctr">
                <a:defRPr sz="2400"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Circuit">
      <a:majorFont>
        <a:latin typeface="Helvetica"/>
        <a:ea typeface="Helvetica"/>
        <a:cs typeface="Helvetica"/>
      </a:majorFont>
      <a:minorFont>
        <a:latin typeface="Tw Cen MT"/>
        <a:ea typeface="Tw Cen MT"/>
        <a:cs typeface="Tw Cen MT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Circuit">
      <a:majorFont>
        <a:latin typeface="Helvetica"/>
        <a:ea typeface="Helvetica"/>
        <a:cs typeface="Helvetica"/>
      </a:majorFont>
      <a:minorFont>
        <a:latin typeface="Tw Cen MT"/>
        <a:ea typeface="Tw Cen MT"/>
        <a:cs typeface="Tw Cen MT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178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CST 336 Internet programming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336 Internet programming</dc:title>
  <cp:lastModifiedBy>Dr. Lara</cp:lastModifiedBy>
  <cp:revision>4</cp:revision>
  <dcterms:modified xsi:type="dcterms:W3CDTF">2019-04-22T04:24:32Z</dcterms:modified>
</cp:coreProperties>
</file>