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jjsiFeKTQDhf7okUh79Wq/Hjow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font" Target="fonts/RobotoSlab-bold.fntdata"/><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0" name="Shape 10"/>
        <p:cNvGrpSpPr/>
        <p:nvPr/>
      </p:nvGrpSpPr>
      <p:grpSpPr>
        <a:xfrm>
          <a:off x="0" y="0"/>
          <a:ext cx="0" cy="0"/>
          <a:chOff x="0" y="0"/>
          <a:chExt cx="0" cy="0"/>
        </a:xfrm>
      </p:grpSpPr>
      <p:sp>
        <p:nvSpPr>
          <p:cNvPr id="11" name="Google Shape;11;p38"/>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8"/>
          <p:cNvSpPr txBox="1"/>
          <p:nvPr>
            <p:ph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p:txBody>
      </p:sp>
      <p:sp>
        <p:nvSpPr>
          <p:cNvPr id="13" name="Google Shape;13;p38"/>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800"/>
              <a:buNone/>
              <a:defRPr/>
            </a:lvl1pPr>
            <a:lvl2pPr indent="-228600" lvl="1" marL="914400" algn="ctr">
              <a:lnSpc>
                <a:spcPct val="115000"/>
              </a:lnSpc>
              <a:spcBef>
                <a:spcPts val="1600"/>
              </a:spcBef>
              <a:spcAft>
                <a:spcPts val="0"/>
              </a:spcAft>
              <a:buSzPts val="1400"/>
              <a:buNone/>
              <a:defRPr/>
            </a:lvl2pPr>
            <a:lvl3pPr indent="-228600" lvl="2" marL="1371600" algn="ctr">
              <a:lnSpc>
                <a:spcPct val="115000"/>
              </a:lnSpc>
              <a:spcBef>
                <a:spcPts val="1600"/>
              </a:spcBef>
              <a:spcAft>
                <a:spcPts val="0"/>
              </a:spcAft>
              <a:buSzPts val="1400"/>
              <a:buNone/>
              <a:defRPr/>
            </a:lvl3pPr>
            <a:lvl4pPr indent="-228600" lvl="3" marL="1828800" algn="ctr">
              <a:lnSpc>
                <a:spcPct val="115000"/>
              </a:lnSpc>
              <a:spcBef>
                <a:spcPts val="1600"/>
              </a:spcBef>
              <a:spcAft>
                <a:spcPts val="0"/>
              </a:spcAft>
              <a:buSzPts val="1400"/>
              <a:buNone/>
              <a:defRPr/>
            </a:lvl4pPr>
            <a:lvl5pPr indent="-228600" lvl="4" marL="2286000" algn="ctr">
              <a:lnSpc>
                <a:spcPct val="115000"/>
              </a:lnSpc>
              <a:spcBef>
                <a:spcPts val="1600"/>
              </a:spcBef>
              <a:spcAft>
                <a:spcPts val="0"/>
              </a:spcAft>
              <a:buSzPts val="1400"/>
              <a:buNone/>
              <a:defRPr/>
            </a:lvl5pPr>
            <a:lvl6pPr indent="-228600" lvl="5" marL="2743200" algn="ctr">
              <a:lnSpc>
                <a:spcPct val="115000"/>
              </a:lnSpc>
              <a:spcBef>
                <a:spcPts val="1600"/>
              </a:spcBef>
              <a:spcAft>
                <a:spcPts val="0"/>
              </a:spcAft>
              <a:buSzPts val="1400"/>
              <a:buNone/>
              <a:defRPr/>
            </a:lvl6pPr>
            <a:lvl7pPr indent="-228600" lvl="6" marL="3200400" algn="ctr">
              <a:lnSpc>
                <a:spcPct val="115000"/>
              </a:lnSpc>
              <a:spcBef>
                <a:spcPts val="1600"/>
              </a:spcBef>
              <a:spcAft>
                <a:spcPts val="0"/>
              </a:spcAft>
              <a:buSzPts val="1400"/>
              <a:buNone/>
              <a:defRPr/>
            </a:lvl7pPr>
            <a:lvl8pPr indent="-228600" lvl="7" marL="3657600" algn="ctr">
              <a:lnSpc>
                <a:spcPct val="115000"/>
              </a:lnSpc>
              <a:spcBef>
                <a:spcPts val="1600"/>
              </a:spcBef>
              <a:spcAft>
                <a:spcPts val="0"/>
              </a:spcAft>
              <a:buSzPts val="1400"/>
              <a:buNone/>
              <a:defRPr/>
            </a:lvl8pPr>
            <a:lvl9pPr indent="-228600" lvl="8" marL="4114800" algn="ctr">
              <a:lnSpc>
                <a:spcPct val="115000"/>
              </a:lnSpc>
              <a:spcBef>
                <a:spcPts val="1600"/>
              </a:spcBef>
              <a:spcAft>
                <a:spcPts val="1600"/>
              </a:spcAft>
              <a:buSzPts val="1400"/>
              <a:buNone/>
              <a:defRPr/>
            </a:lvl9pPr>
          </a:lstStyle>
          <a:p/>
        </p:txBody>
      </p:sp>
      <p:sp>
        <p:nvSpPr>
          <p:cNvPr id="14" name="Google Shape;14;p3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5" name="Shape 55"/>
        <p:cNvGrpSpPr/>
        <p:nvPr/>
      </p:nvGrpSpPr>
      <p:grpSpPr>
        <a:xfrm>
          <a:off x="0" y="0"/>
          <a:ext cx="0" cy="0"/>
          <a:chOff x="0" y="0"/>
          <a:chExt cx="0" cy="0"/>
        </a:xfrm>
      </p:grpSpPr>
      <p:sp>
        <p:nvSpPr>
          <p:cNvPr id="56" name="Google Shape;56;p4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1600"/>
              </a:spcBef>
              <a:spcAft>
                <a:spcPts val="0"/>
              </a:spcAft>
              <a:buSzPts val="1800"/>
              <a:buNone/>
              <a:defRPr/>
            </a:lvl3pPr>
            <a:lvl4pPr indent="-228600" lvl="3" marL="1828800" algn="l">
              <a:lnSpc>
                <a:spcPct val="115000"/>
              </a:lnSpc>
              <a:spcBef>
                <a:spcPts val="1600"/>
              </a:spcBef>
              <a:spcAft>
                <a:spcPts val="0"/>
              </a:spcAft>
              <a:buSzPts val="1800"/>
              <a:buNone/>
              <a:defRPr/>
            </a:lvl4pPr>
            <a:lvl5pPr indent="-228600" lvl="4" marL="2286000" algn="l">
              <a:lnSpc>
                <a:spcPct val="115000"/>
              </a:lnSpc>
              <a:spcBef>
                <a:spcPts val="1600"/>
              </a:spcBef>
              <a:spcAft>
                <a:spcPts val="0"/>
              </a:spcAft>
              <a:buSzPts val="1800"/>
              <a:buNone/>
              <a:defRPr/>
            </a:lvl5pPr>
            <a:lvl6pPr indent="-228600" lvl="5" marL="2743200" algn="l">
              <a:lnSpc>
                <a:spcPct val="115000"/>
              </a:lnSpc>
              <a:spcBef>
                <a:spcPts val="1600"/>
              </a:spcBef>
              <a:spcAft>
                <a:spcPts val="0"/>
              </a:spcAft>
              <a:buSzPts val="1800"/>
              <a:buNone/>
              <a:defRPr/>
            </a:lvl6pPr>
            <a:lvl7pPr indent="-228600" lvl="6" marL="3200400" algn="l">
              <a:lnSpc>
                <a:spcPct val="115000"/>
              </a:lnSpc>
              <a:spcBef>
                <a:spcPts val="1600"/>
              </a:spcBef>
              <a:spcAft>
                <a:spcPts val="0"/>
              </a:spcAft>
              <a:buSzPts val="1800"/>
              <a:buNone/>
              <a:defRPr/>
            </a:lvl7pPr>
            <a:lvl8pPr indent="-228600" lvl="7" marL="3657600" algn="l">
              <a:lnSpc>
                <a:spcPct val="115000"/>
              </a:lnSpc>
              <a:spcBef>
                <a:spcPts val="1600"/>
              </a:spcBef>
              <a:spcAft>
                <a:spcPts val="0"/>
              </a:spcAft>
              <a:buSzPts val="1800"/>
              <a:buNone/>
              <a:defRPr/>
            </a:lvl8pPr>
            <a:lvl9pPr indent="-228600" lvl="8" marL="4114800" algn="l">
              <a:lnSpc>
                <a:spcPct val="115000"/>
              </a:lnSpc>
              <a:spcBef>
                <a:spcPts val="1600"/>
              </a:spcBef>
              <a:spcAft>
                <a:spcPts val="1600"/>
              </a:spcAft>
              <a:buSzPts val="1800"/>
              <a:buNone/>
              <a:defRPr/>
            </a:lvl9pPr>
          </a:lstStyle>
          <a:p/>
        </p:txBody>
      </p:sp>
      <p:sp>
        <p:nvSpPr>
          <p:cNvPr id="57" name="Google Shape;57;p4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4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cxnSp>
        <p:nvCxnSpPr>
          <p:cNvPr id="16" name="Google Shape;16;p39"/>
          <p:cNvCxnSpPr/>
          <p:nvPr/>
        </p:nvCxnSpPr>
        <p:spPr>
          <a:xfrm>
            <a:off x="492562" y="1260283"/>
            <a:ext cx="4248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p3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 name="Google Shape;18;p3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800"/>
              <a:buNone/>
              <a:defRPr/>
            </a:lvl1pPr>
            <a:lvl2pPr indent="-228600" lvl="1" marL="914400" algn="l">
              <a:lnSpc>
                <a:spcPct val="115000"/>
              </a:lnSpc>
              <a:spcBef>
                <a:spcPts val="1600"/>
              </a:spcBef>
              <a:spcAft>
                <a:spcPts val="0"/>
              </a:spcAft>
              <a:buSzPts val="1400"/>
              <a:buNone/>
              <a:defRPr/>
            </a:lvl2pPr>
            <a:lvl3pPr indent="-228600" lvl="2" marL="1371600" algn="l">
              <a:lnSpc>
                <a:spcPct val="115000"/>
              </a:lnSpc>
              <a:spcBef>
                <a:spcPts val="1600"/>
              </a:spcBef>
              <a:spcAft>
                <a:spcPts val="0"/>
              </a:spcAft>
              <a:buSzPts val="1400"/>
              <a:buNone/>
              <a:defRPr/>
            </a:lvl3pPr>
            <a:lvl4pPr indent="-228600" lvl="3" marL="1828800" algn="l">
              <a:lnSpc>
                <a:spcPct val="115000"/>
              </a:lnSpc>
              <a:spcBef>
                <a:spcPts val="1600"/>
              </a:spcBef>
              <a:spcAft>
                <a:spcPts val="0"/>
              </a:spcAft>
              <a:buSzPts val="1400"/>
              <a:buNone/>
              <a:defRPr/>
            </a:lvl4pPr>
            <a:lvl5pPr indent="-228600" lvl="4" marL="2286000" algn="l">
              <a:lnSpc>
                <a:spcPct val="115000"/>
              </a:lnSpc>
              <a:spcBef>
                <a:spcPts val="1600"/>
              </a:spcBef>
              <a:spcAft>
                <a:spcPts val="0"/>
              </a:spcAft>
              <a:buSzPts val="1400"/>
              <a:buNone/>
              <a:defRPr/>
            </a:lvl5pPr>
            <a:lvl6pPr indent="-228600" lvl="5" marL="2743200" algn="l">
              <a:lnSpc>
                <a:spcPct val="115000"/>
              </a:lnSpc>
              <a:spcBef>
                <a:spcPts val="1600"/>
              </a:spcBef>
              <a:spcAft>
                <a:spcPts val="0"/>
              </a:spcAft>
              <a:buSzPts val="1400"/>
              <a:buNone/>
              <a:defRPr/>
            </a:lvl6pPr>
            <a:lvl7pPr indent="-228600" lvl="6" marL="3200400" algn="l">
              <a:lnSpc>
                <a:spcPct val="115000"/>
              </a:lnSpc>
              <a:spcBef>
                <a:spcPts val="1600"/>
              </a:spcBef>
              <a:spcAft>
                <a:spcPts val="0"/>
              </a:spcAft>
              <a:buSzPts val="1400"/>
              <a:buNone/>
              <a:defRPr/>
            </a:lvl7pPr>
            <a:lvl8pPr indent="-228600" lvl="7" marL="3657600" algn="l">
              <a:lnSpc>
                <a:spcPct val="115000"/>
              </a:lnSpc>
              <a:spcBef>
                <a:spcPts val="1600"/>
              </a:spcBef>
              <a:spcAft>
                <a:spcPts val="0"/>
              </a:spcAft>
              <a:buSzPts val="1400"/>
              <a:buNone/>
              <a:defRPr/>
            </a:lvl8pPr>
            <a:lvl9pPr indent="-228600" lvl="8" marL="4114800" algn="l">
              <a:lnSpc>
                <a:spcPct val="115000"/>
              </a:lnSpc>
              <a:spcBef>
                <a:spcPts val="1600"/>
              </a:spcBef>
              <a:spcAft>
                <a:spcPts val="1600"/>
              </a:spcAft>
              <a:buSzPts val="1400"/>
              <a:buNone/>
              <a:defRPr/>
            </a:lvl9pPr>
          </a:lstStyle>
          <a:p/>
        </p:txBody>
      </p:sp>
      <p:sp>
        <p:nvSpPr>
          <p:cNvPr id="19" name="Google Shape;19;p3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0"/>
          <p:cNvSpPr/>
          <p:nvPr/>
        </p:nvSpPr>
        <p:spPr>
          <a:xfrm>
            <a:off x="1524800" y="672605"/>
            <a:ext cx="1081625" cy="1124949"/>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22" name="Google Shape;22;p40"/>
          <p:cNvSpPr/>
          <p:nvPr/>
        </p:nvSpPr>
        <p:spPr>
          <a:xfrm rot="10800000">
            <a:off x="6537562"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23" name="Google Shape;23;p40"/>
          <p:cNvCxnSpPr/>
          <p:nvPr/>
        </p:nvCxnSpPr>
        <p:spPr>
          <a:xfrm>
            <a:off x="4359601" y="2817463"/>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40"/>
          <p:cNvSpPr txBox="1"/>
          <p:nvPr>
            <p:ph type="ctrTitle"/>
          </p:nvPr>
        </p:nvSpPr>
        <p:spPr>
          <a:xfrm>
            <a:off x="1680301" y="1188925"/>
            <a:ext cx="5783400" cy="1457399"/>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25" name="Google Shape;25;p40"/>
          <p:cNvSpPr txBox="1"/>
          <p:nvPr>
            <p:ph idx="1" type="subTitle"/>
          </p:nvPr>
        </p:nvSpPr>
        <p:spPr>
          <a:xfrm>
            <a:off x="1680301"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6" name="Google Shape;26;p4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cxnSp>
        <p:nvCxnSpPr>
          <p:cNvPr id="28" name="Google Shape;28;p41"/>
          <p:cNvCxnSpPr/>
          <p:nvPr/>
        </p:nvCxnSpPr>
        <p:spPr>
          <a:xfrm>
            <a:off x="4359601" y="2817463"/>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41"/>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30" name="Google Shape;30;p4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cxnSp>
        <p:nvCxnSpPr>
          <p:cNvPr id="32" name="Google Shape;32;p42"/>
          <p:cNvCxnSpPr/>
          <p:nvPr/>
        </p:nvCxnSpPr>
        <p:spPr>
          <a:xfrm>
            <a:off x="492562" y="1260283"/>
            <a:ext cx="424800" cy="0"/>
          </a:xfrm>
          <a:prstGeom prst="straightConnector1">
            <a:avLst/>
          </a:prstGeom>
          <a:noFill/>
          <a:ln cap="flat" cmpd="sng" w="38100">
            <a:solidFill>
              <a:schemeClr val="accent4"/>
            </a:solidFill>
            <a:prstDash val="solid"/>
            <a:round/>
            <a:headEnd len="sm" w="sm" type="none"/>
            <a:tailEnd len="sm" w="sm" type="none"/>
          </a:ln>
        </p:spPr>
      </p:cxnSp>
      <p:sp>
        <p:nvSpPr>
          <p:cNvPr id="33" name="Google Shape;33;p4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42"/>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35" name="Google Shape;35;p42"/>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36" name="Google Shape;36;p4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4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4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0" name="Shape 40"/>
        <p:cNvGrpSpPr/>
        <p:nvPr/>
      </p:nvGrpSpPr>
      <p:grpSpPr>
        <a:xfrm>
          <a:off x="0" y="0"/>
          <a:ext cx="0" cy="0"/>
          <a:chOff x="0" y="0"/>
          <a:chExt cx="0" cy="0"/>
        </a:xfrm>
      </p:grpSpPr>
      <p:cxnSp>
        <p:nvCxnSpPr>
          <p:cNvPr id="41" name="Google Shape;41;p44"/>
          <p:cNvCxnSpPr/>
          <p:nvPr/>
        </p:nvCxnSpPr>
        <p:spPr>
          <a:xfrm>
            <a:off x="489218" y="1412276"/>
            <a:ext cx="331500" cy="0"/>
          </a:xfrm>
          <a:prstGeom prst="straightConnector1">
            <a:avLst/>
          </a:prstGeom>
          <a:noFill/>
          <a:ln cap="flat" cmpd="sng" w="38100">
            <a:solidFill>
              <a:schemeClr val="accent4"/>
            </a:solidFill>
            <a:prstDash val="solid"/>
            <a:round/>
            <a:headEnd len="sm" w="sm" type="none"/>
            <a:tailEnd len="sm" w="sm" type="none"/>
          </a:ln>
        </p:spPr>
      </p:cxnSp>
      <p:sp>
        <p:nvSpPr>
          <p:cNvPr id="42" name="Google Shape;42;p44"/>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44"/>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200"/>
              <a:buNone/>
              <a:defRPr sz="12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4" name="Google Shape;44;p4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5" name="Shape 45"/>
        <p:cNvGrpSpPr/>
        <p:nvPr/>
      </p:nvGrpSpPr>
      <p:grpSpPr>
        <a:xfrm>
          <a:off x="0" y="0"/>
          <a:ext cx="0" cy="0"/>
          <a:chOff x="0" y="0"/>
          <a:chExt cx="0" cy="0"/>
        </a:xfrm>
      </p:grpSpPr>
      <p:sp>
        <p:nvSpPr>
          <p:cNvPr id="46" name="Google Shape;46;p4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4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8" name="Shape 48"/>
        <p:cNvGrpSpPr/>
        <p:nvPr/>
      </p:nvGrpSpPr>
      <p:grpSpPr>
        <a:xfrm>
          <a:off x="0" y="0"/>
          <a:ext cx="0" cy="0"/>
          <a:chOff x="0" y="0"/>
          <a:chExt cx="0" cy="0"/>
        </a:xfrm>
      </p:grpSpPr>
      <p:sp>
        <p:nvSpPr>
          <p:cNvPr id="49" name="Google Shape;49;p46"/>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46"/>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1" name="Google Shape;51;p4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52" name="Google Shape;52;p46"/>
          <p:cNvSpPr txBox="1"/>
          <p:nvPr>
            <p:ph idx="1" type="subTitle"/>
          </p:nvPr>
        </p:nvSpPr>
        <p:spPr>
          <a:xfrm>
            <a:off x="265500" y="2769000"/>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3" name="Google Shape;53;p4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228600" lvl="0" marL="457200" algn="l">
              <a:lnSpc>
                <a:spcPct val="115000"/>
              </a:lnSpc>
              <a:spcBef>
                <a:spcPts val="0"/>
              </a:spcBef>
              <a:spcAft>
                <a:spcPts val="0"/>
              </a:spcAft>
              <a:buSzPts val="1800"/>
              <a:buNone/>
              <a:defRPr/>
            </a:lvl1pPr>
            <a:lvl2pPr indent="-228600" lvl="1" marL="914400" algn="l">
              <a:lnSpc>
                <a:spcPct val="115000"/>
              </a:lnSpc>
              <a:spcBef>
                <a:spcPts val="1600"/>
              </a:spcBef>
              <a:spcAft>
                <a:spcPts val="0"/>
              </a:spcAft>
              <a:buSzPts val="1400"/>
              <a:buNone/>
              <a:defRPr/>
            </a:lvl2pPr>
            <a:lvl3pPr indent="-228600" lvl="2" marL="1371600" algn="l">
              <a:lnSpc>
                <a:spcPct val="115000"/>
              </a:lnSpc>
              <a:spcBef>
                <a:spcPts val="1600"/>
              </a:spcBef>
              <a:spcAft>
                <a:spcPts val="0"/>
              </a:spcAft>
              <a:buSzPts val="1400"/>
              <a:buNone/>
              <a:defRPr/>
            </a:lvl3pPr>
            <a:lvl4pPr indent="-228600" lvl="3" marL="1828800" algn="l">
              <a:lnSpc>
                <a:spcPct val="115000"/>
              </a:lnSpc>
              <a:spcBef>
                <a:spcPts val="1600"/>
              </a:spcBef>
              <a:spcAft>
                <a:spcPts val="0"/>
              </a:spcAft>
              <a:buSzPts val="1400"/>
              <a:buNone/>
              <a:defRPr/>
            </a:lvl4pPr>
            <a:lvl5pPr indent="-228600" lvl="4" marL="2286000" algn="l">
              <a:lnSpc>
                <a:spcPct val="115000"/>
              </a:lnSpc>
              <a:spcBef>
                <a:spcPts val="1600"/>
              </a:spcBef>
              <a:spcAft>
                <a:spcPts val="0"/>
              </a:spcAft>
              <a:buSzPts val="1400"/>
              <a:buNone/>
              <a:defRPr/>
            </a:lvl5pPr>
            <a:lvl6pPr indent="-228600" lvl="5" marL="2743200" algn="l">
              <a:lnSpc>
                <a:spcPct val="115000"/>
              </a:lnSpc>
              <a:spcBef>
                <a:spcPts val="1600"/>
              </a:spcBef>
              <a:spcAft>
                <a:spcPts val="0"/>
              </a:spcAft>
              <a:buSzPts val="1400"/>
              <a:buNone/>
              <a:defRPr/>
            </a:lvl6pPr>
            <a:lvl7pPr indent="-228600" lvl="6" marL="3200400" algn="l">
              <a:lnSpc>
                <a:spcPct val="115000"/>
              </a:lnSpc>
              <a:spcBef>
                <a:spcPts val="1600"/>
              </a:spcBef>
              <a:spcAft>
                <a:spcPts val="0"/>
              </a:spcAft>
              <a:buSzPts val="1400"/>
              <a:buNone/>
              <a:defRPr/>
            </a:lvl7pPr>
            <a:lvl8pPr indent="-228600" lvl="7" marL="3657600" algn="l">
              <a:lnSpc>
                <a:spcPct val="115000"/>
              </a:lnSpc>
              <a:spcBef>
                <a:spcPts val="1600"/>
              </a:spcBef>
              <a:spcAft>
                <a:spcPts val="0"/>
              </a:spcAft>
              <a:buSzPts val="1400"/>
              <a:buNone/>
              <a:defRPr/>
            </a:lvl8pPr>
            <a:lvl9pPr indent="-228600" lvl="8" marL="4114800" algn="l">
              <a:lnSpc>
                <a:spcPct val="115000"/>
              </a:lnSpc>
              <a:spcBef>
                <a:spcPts val="1600"/>
              </a:spcBef>
              <a:spcAft>
                <a:spcPts val="1600"/>
              </a:spcAft>
              <a:buSzPts val="1400"/>
              <a:buNone/>
              <a:defRPr/>
            </a:lvl9pPr>
          </a:lstStyle>
          <a:p/>
        </p:txBody>
      </p:sp>
      <p:sp>
        <p:nvSpPr>
          <p:cNvPr id="54" name="Google Shape;54;p4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3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1"/>
              </a:buClr>
              <a:buSzPts val="1800"/>
              <a:buFont typeface="Roboto"/>
              <a:buNone/>
              <a:defRPr b="0" i="0" sz="1800" u="none" cap="none" strike="noStrike">
                <a:solidFill>
                  <a:schemeClr val="dk1"/>
                </a:solidFill>
                <a:latin typeface="Roboto"/>
                <a:ea typeface="Roboto"/>
                <a:cs typeface="Roboto"/>
                <a:sym typeface="Roboto"/>
              </a:defRPr>
            </a:lvl1pPr>
            <a:lvl2pPr indent="-228600" lvl="1" marL="9144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2pPr>
            <a:lvl3pPr indent="-228600" lvl="2" marL="13716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3pPr>
            <a:lvl4pPr indent="-228600" lvl="3" marL="18288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4pPr>
            <a:lvl5pPr indent="-228600" lvl="4" marL="22860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5pPr>
            <a:lvl6pPr indent="-228600" lvl="5" marL="27432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6pPr>
            <a:lvl7pPr indent="-228600" lvl="6" marL="32004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7pPr>
            <a:lvl8pPr indent="-228600" lvl="7" marL="3657600" marR="0" rtl="0" algn="l">
              <a:lnSpc>
                <a:spcPct val="115000"/>
              </a:lnSpc>
              <a:spcBef>
                <a:spcPts val="1600"/>
              </a:spcBef>
              <a:spcAft>
                <a:spcPts val="0"/>
              </a:spcAft>
              <a:buClr>
                <a:schemeClr val="dk1"/>
              </a:buClr>
              <a:buSzPts val="1400"/>
              <a:buFont typeface="Roboto"/>
              <a:buNone/>
              <a:defRPr b="0" i="0" sz="1400" u="none" cap="none" strike="noStrike">
                <a:solidFill>
                  <a:schemeClr val="dk1"/>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dk1"/>
              </a:buClr>
              <a:buSzPts val="1400"/>
              <a:buFont typeface="Roboto"/>
              <a:buNone/>
              <a:defRPr b="0" i="0" sz="1400" u="none" cap="none" strike="noStrike">
                <a:solidFill>
                  <a:schemeClr val="dk1"/>
                </a:solidFill>
                <a:latin typeface="Roboto"/>
                <a:ea typeface="Roboto"/>
                <a:cs typeface="Roboto"/>
                <a:sym typeface="Roboto"/>
              </a:defRPr>
            </a:lvl9pPr>
          </a:lstStyle>
          <a:p/>
        </p:txBody>
      </p:sp>
      <p:sp>
        <p:nvSpPr>
          <p:cNvPr id="8" name="Google Shape;8;p3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7"/>
          <p:cNvPicPr preferRelativeResize="0"/>
          <p:nvPr/>
        </p:nvPicPr>
        <p:blipFill rotWithShape="1">
          <a:blip r:embed="rId1">
            <a:alphaModFix/>
          </a:blip>
          <a:srcRect b="0" l="0" r="0" t="0"/>
          <a:stretch/>
        </p:blipFill>
        <p:spPr>
          <a:xfrm>
            <a:off x="8100392" y="195486"/>
            <a:ext cx="814247" cy="2322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accent5"/>
              </a:buClr>
              <a:buSzPts val="6000"/>
              <a:buNone/>
            </a:pPr>
            <a:r>
              <a:rPr lang="en-US" sz="6000">
                <a:solidFill>
                  <a:schemeClr val="dk1"/>
                </a:solidFill>
              </a:rPr>
              <a:t>各种申请文书的应对和策划</a:t>
            </a:r>
            <a:endParaRPr/>
          </a:p>
        </p:txBody>
      </p:sp>
      <p:sp>
        <p:nvSpPr>
          <p:cNvPr id="65" name="Google Shape;65;p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3600"/>
              <a:buNone/>
            </a:pPr>
            <a:r>
              <a:rPr lang="en-US" sz="3600"/>
              <a:t>GGU 2024</a:t>
            </a:r>
            <a:endParaRPr/>
          </a:p>
          <a:p>
            <a:pPr indent="0" lvl="0" marL="0" rtl="0" algn="ctr">
              <a:lnSpc>
                <a:spcPct val="115000"/>
              </a:lnSpc>
              <a:spcBef>
                <a:spcPts val="1600"/>
              </a:spcBef>
              <a:spcAft>
                <a:spcPts val="0"/>
              </a:spcAft>
              <a:buSzPts val="1800"/>
              <a:buNone/>
            </a:pPr>
            <a:r>
              <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PS的一种结构（工作型，变形）</a:t>
            </a:r>
            <a:endParaRPr/>
          </a:p>
        </p:txBody>
      </p:sp>
      <p:sp>
        <p:nvSpPr>
          <p:cNvPr id="119" name="Google Shape;119;p10"/>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t>动机：为什么学这个；(兴趣/渊源/特殊/直接）</a:t>
            </a:r>
            <a:endParaRPr/>
          </a:p>
          <a:p>
            <a:pPr indent="0" lvl="0" marL="0" rtl="0" algn="l">
              <a:lnSpc>
                <a:spcPct val="115000"/>
              </a:lnSpc>
              <a:spcBef>
                <a:spcPts val="1600"/>
              </a:spcBef>
              <a:spcAft>
                <a:spcPts val="0"/>
              </a:spcAft>
              <a:buSzPts val="1800"/>
              <a:buNone/>
            </a:pPr>
            <a:r>
              <a:rPr b="1" lang="en-US"/>
              <a:t>学习背景</a:t>
            </a:r>
            <a:endParaRPr/>
          </a:p>
          <a:p>
            <a:pPr indent="0" lvl="0" marL="0" rtl="0" algn="l">
              <a:lnSpc>
                <a:spcPct val="115000"/>
              </a:lnSpc>
              <a:spcBef>
                <a:spcPts val="1600"/>
              </a:spcBef>
              <a:spcAft>
                <a:spcPts val="0"/>
              </a:spcAft>
              <a:buSzPts val="1800"/>
              <a:buNone/>
            </a:pPr>
            <a:r>
              <a:rPr b="1" lang="en-US"/>
              <a:t>Quality 1+对应的故事/论证（科研/实习/领导力）</a:t>
            </a:r>
            <a:endParaRPr/>
          </a:p>
          <a:p>
            <a:pPr indent="0" lvl="0" marL="0" rtl="0" algn="l">
              <a:lnSpc>
                <a:spcPct val="115000"/>
              </a:lnSpc>
              <a:spcBef>
                <a:spcPts val="1600"/>
              </a:spcBef>
              <a:spcAft>
                <a:spcPts val="0"/>
              </a:spcAft>
              <a:buSzPts val="1800"/>
              <a:buNone/>
            </a:pPr>
            <a:r>
              <a:rPr b="1" lang="en-US"/>
              <a:t>Quality 2+对应的故事/论证（科研/实习/领导力）</a:t>
            </a:r>
            <a:endParaRPr/>
          </a:p>
          <a:p>
            <a:pPr indent="0" lvl="0" marL="0" rtl="0" algn="l">
              <a:lnSpc>
                <a:spcPct val="115000"/>
              </a:lnSpc>
              <a:spcBef>
                <a:spcPts val="1600"/>
              </a:spcBef>
              <a:spcAft>
                <a:spcPts val="0"/>
              </a:spcAft>
              <a:buSzPts val="1800"/>
              <a:buNone/>
            </a:pPr>
            <a:r>
              <a:rPr b="1" lang="en-US"/>
              <a:t>Quality 3+对应的故事/论证（科研/实习/领导力）</a:t>
            </a:r>
            <a:endParaRPr/>
          </a:p>
          <a:p>
            <a:pPr indent="0" lvl="0" marL="0" rtl="0" algn="l">
              <a:lnSpc>
                <a:spcPct val="115000"/>
              </a:lnSpc>
              <a:spcBef>
                <a:spcPts val="1600"/>
              </a:spcBef>
              <a:spcAft>
                <a:spcPts val="0"/>
              </a:spcAft>
              <a:buSzPts val="1800"/>
              <a:buNone/>
            </a:pPr>
            <a:r>
              <a:rPr b="1" lang="en-US"/>
              <a:t>合理的职业规划（也可以开门见山，放到第一自然段）</a:t>
            </a:r>
            <a:endParaRPr/>
          </a:p>
          <a:p>
            <a:pPr indent="0" lvl="0" marL="0" rtl="0" algn="l">
              <a:lnSpc>
                <a:spcPct val="115000"/>
              </a:lnSpc>
              <a:spcBef>
                <a:spcPts val="1600"/>
              </a:spcBef>
              <a:spcAft>
                <a:spcPts val="0"/>
              </a:spcAft>
              <a:buSzPts val="1800"/>
              <a:buNone/>
            </a:pPr>
            <a:r>
              <a:rPr b="1" lang="en-US"/>
              <a:t>为什么要读你们的项目</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（1 动机） 例子</a:t>
            </a:r>
            <a:endParaRPr/>
          </a:p>
        </p:txBody>
      </p:sp>
      <p:sp>
        <p:nvSpPr>
          <p:cNvPr id="125" name="Google Shape;125;p11"/>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After a series of hard and interesting experience, I realized the power and beauty of statistics. This should be the century of statistics, and I, a young Chinese girl, who is eager to do something to enlarge (maybe only a little bit) human’s understanding of the nature, decided with discretion to devote my future life doing research in this field. This is why I want to apply for the PhD program in XXX.</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（1 动机） 例子</a:t>
            </a:r>
            <a:endParaRPr/>
          </a:p>
        </p:txBody>
      </p:sp>
      <p:sp>
        <p:nvSpPr>
          <p:cNvPr id="131" name="Google Shape;131;p12"/>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My first motivation for helping overcome medical challenges via electrical engineering came from the pain and helplessness I experienced when I was 15. My grandfather, who had lived with us all through my childhood years, passed away from cancer. As a boy, I witnessed the battle he fought against cancer. Years of radiation therapy and surgery reduced my grandfather, once a strong man, to a weak body. I can never forget the image of him breathing heavily in his sleep with barely any hair on his head. With a strong desire to heal people with cancer, I decided to devote myself to the study of electrical engineering and biomedical science. </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（1 动机） 例子</a:t>
            </a:r>
            <a:endParaRPr/>
          </a:p>
        </p:txBody>
      </p:sp>
      <p:sp>
        <p:nvSpPr>
          <p:cNvPr id="137" name="Google Shape;137;p13"/>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000"/>
              <a:buNone/>
            </a:pPr>
            <a:r>
              <a:rPr lang="en-US" sz="2000"/>
              <a:t>I am Chuan Tian from XXXXX University, Beijing, China. In Chinese, the meaning of “Chuan” and “Tian” are mountains and fields, respectively. Mountains and fields inspired my father when he was a young pilot, and that’s why he chose this name for me. He hoped to think of his dear son each time he saw the landscape. Perhaps he did not foresee that his decision resulted in my indissoluble bond with Geotechnical Engineering.</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（1 动机） 例子</a:t>
            </a:r>
            <a:endParaRPr/>
          </a:p>
        </p:txBody>
      </p:sp>
      <p:sp>
        <p:nvSpPr>
          <p:cNvPr id="143" name="Google Shape;143;p14"/>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At the crossroad after a long warming-up journey in nano science, a lecture made me settle the orientation of my PhD researches. This is a fantastic lecture regarding metamaterials and plasmonics made by Prof. XXX in the 2010 XXX Conference, where I witnessed how the nanotechnology realized a Russian Scientist’s dream of negative refractive index after nearly half a century, and how the negative refractive index metamaterials created the magic superlenses, hyperlenses, optical cloak and sub-wavelength devices. After pleasant and enlightened communications with Prof. XXX in four days conference, I determined to explore the numerous treasures in this area. This is why Berkeley XXX is unique for me: it is the lighthouse for my navigation as well as the dreamland I sailed towards.</a:t>
            </a:r>
            <a:endParaRPr/>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（1 动机） 例子</a:t>
            </a:r>
            <a:endParaRPr/>
          </a:p>
        </p:txBody>
      </p:sp>
      <p:sp>
        <p:nvSpPr>
          <p:cNvPr id="149" name="Google Shape;149;p15"/>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I was first attracted to the beauty of quantitative finance during my sophomore year when I saw the headlines, "Top quant sees bright future for mathematical finance as it tackles problems thrown up by the crisis" in Risk Magazine. Following a quant finance program held by Morgan Stanley, I gained a much deeper appreciation of how the quantitative methodology can be applied to solving commodities trading and risk management problems. I have always loved the well-defined world of quantitative analysis, and hope to make that my future study and career.</a:t>
            </a:r>
            <a:endParaRPr/>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学习背景 例子</a:t>
            </a:r>
            <a:endParaRPr/>
          </a:p>
        </p:txBody>
      </p:sp>
      <p:sp>
        <p:nvSpPr>
          <p:cNvPr id="155" name="Google Shape;155;p16"/>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US" sz="1600"/>
              <a:t>Intensive studying of science subjects in high school prepared me to compete successfully for admission to XXX University in 2009, ranking top 10 out of 80000. To further enhance my quantitative background, I chose Physics, which, though mandatory for engineering students, is uncommon for those in finance. I got perfect marks in that course, and the professor put me in the China Undergraduate Physics Contest. After just a semester’s study of advanced Physics, I was honored with First Prize. Though many of my courses concentrate on economics and finance, I managed to keep an edge over my peers by retaining a mathematical and scientific mindset, which I applied to the financial world. To get closer to my career goal in asset management, I need to advance my understanding of quantitative tools and handle the combination of economic analysis, mathematics and computer science which are becoming increasingly vital in the financial industry.</a:t>
            </a:r>
            <a:endParaRPr/>
          </a:p>
          <a:p>
            <a:pPr indent="0" lvl="0" marL="0" rtl="0" algn="l">
              <a:lnSpc>
                <a:spcPct val="115000"/>
              </a:lnSpc>
              <a:spcBef>
                <a:spcPts val="1600"/>
              </a:spcBef>
              <a:spcAft>
                <a:spcPts val="0"/>
              </a:spcAft>
              <a:buSzPts val="2000"/>
              <a:buNone/>
            </a:pPr>
            <a:r>
              <a:t/>
            </a:r>
            <a:endParaRPr sz="2000"/>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学习背景 例子</a:t>
            </a:r>
            <a:endParaRPr/>
          </a:p>
        </p:txBody>
      </p:sp>
      <p:sp>
        <p:nvSpPr>
          <p:cNvPr id="161" name="Google Shape;161;p17"/>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US" sz="1600"/>
              <a:t>As chemistry is one of the most basic subjects of environmental science, I chose chemistry as my bachelor’s degree. During my time at XXX University, I studied hard to build a strong foundation of knowledge and looked for various opportunities to learn more about the field of environment. I have gained a lot in my college years, not only in academic ability, but also in leadership.</a:t>
            </a:r>
            <a:endParaRPr/>
          </a:p>
          <a:p>
            <a:pPr indent="0" lvl="0" marL="0" rtl="0" algn="l">
              <a:lnSpc>
                <a:spcPct val="115000"/>
              </a:lnSpc>
              <a:spcBef>
                <a:spcPts val="1600"/>
              </a:spcBef>
              <a:spcAft>
                <a:spcPts val="0"/>
              </a:spcAft>
              <a:buSzPts val="2000"/>
              <a:buNone/>
            </a:pPr>
            <a:r>
              <a:t/>
            </a:r>
            <a:endParaRPr sz="200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 学习背景 例子</a:t>
            </a:r>
            <a:endParaRPr/>
          </a:p>
        </p:txBody>
      </p:sp>
      <p:sp>
        <p:nvSpPr>
          <p:cNvPr id="167" name="Google Shape;167;p18"/>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I myself am a student who has benefited from systematic bilingual education. Since I was in junior one of Nanjing Foreign Language School, I have received systematic English education and training while also studying Chinese. In addition, majoring in English Literature in my undergraduate study not only allowed me to acquire more experience in bilingual acquisition as a practitioner, but also laid a strong foundation for my study in your master’s program and for my future career development. </a:t>
            </a:r>
            <a:endParaRPr/>
          </a:p>
          <a:p>
            <a:pPr indent="0" lvl="0" marL="0" rtl="0" algn="l">
              <a:lnSpc>
                <a:spcPct val="115000"/>
              </a:lnSpc>
              <a:spcBef>
                <a:spcPts val="1600"/>
              </a:spcBef>
              <a:spcAft>
                <a:spcPts val="0"/>
              </a:spcAft>
              <a:buSzPts val="2000"/>
              <a:buNone/>
            </a:pPr>
            <a:r>
              <a:t/>
            </a:r>
            <a:endParaRPr sz="2000"/>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173" name="Google Shape;173;p19"/>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My first step into the semiconductor world started from the physics arena, where I developed capabilities for exploring nanoscale mechanisms through microstructure fabrication, characterization and simulation. Attracted by the magic idea of employing the charge as well as the spin of electrons in semiconductors, I delved into the domains of diluted magnetic semiconductors (DMS). Understanding the origin of room-temperature ferromagnetism in GaN:Mn DMS is one of the most challenging problems in spintronics, where a main obstacle is the lack of a nanoscale magnetic characterizing method. To overcome this issue, I proposed two new methods using a magnetic force microscope (MFM) and an atomic force microscope (AFM) to investigate the nanoscale etched artificial microstructures and natural dislocation pits in the GaN:Mn thin film. I then created a simulation of the MFM and AFM data and confirmed the long range magnetic order in our MOCVD grown room-temperature ferromagnetic GaN:Mn, which excluded many controversial ferromagnetic origins in GaN:Mn DMS. The representative paper submitted to Physical Review Letter summarized my work on this topic (http://arxiv.org/abs/xxxxxxxxx).</a:t>
            </a:r>
            <a:endParaRPr/>
          </a:p>
          <a:p>
            <a:pPr indent="0" lvl="0" marL="0" rtl="0" algn="l">
              <a:lnSpc>
                <a:spcPct val="115000"/>
              </a:lnSpc>
              <a:spcBef>
                <a:spcPts val="1600"/>
              </a:spcBef>
              <a:spcAft>
                <a:spcPts val="0"/>
              </a:spcAft>
              <a:buSzPts val="1600"/>
              <a:buNone/>
            </a:pPr>
            <a:r>
              <a:t/>
            </a:r>
            <a:endParaRPr sz="160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文书的种类概述</a:t>
            </a:r>
            <a:endParaRPr/>
          </a:p>
        </p:txBody>
      </p:sp>
      <p:sp>
        <p:nvSpPr>
          <p:cNvPr id="71" name="Google Shape;71;p2"/>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sz="2400"/>
              <a:t>CV/Resume;</a:t>
            </a:r>
            <a:endParaRPr/>
          </a:p>
          <a:p>
            <a:pPr indent="0" lvl="0" marL="0" rtl="0" algn="l">
              <a:lnSpc>
                <a:spcPct val="115000"/>
              </a:lnSpc>
              <a:spcBef>
                <a:spcPts val="1600"/>
              </a:spcBef>
              <a:spcAft>
                <a:spcPts val="0"/>
              </a:spcAft>
              <a:buSzPts val="2400"/>
              <a:buNone/>
            </a:pPr>
            <a:r>
              <a:rPr lang="en-US" sz="2400"/>
              <a:t>RL;</a:t>
            </a:r>
            <a:endParaRPr/>
          </a:p>
          <a:p>
            <a:pPr indent="0" lvl="0" marL="0" rtl="0" algn="l">
              <a:lnSpc>
                <a:spcPct val="115000"/>
              </a:lnSpc>
              <a:spcBef>
                <a:spcPts val="1600"/>
              </a:spcBef>
              <a:spcAft>
                <a:spcPts val="0"/>
              </a:spcAft>
              <a:buSzPts val="2400"/>
              <a:buNone/>
            </a:pPr>
            <a:r>
              <a:rPr lang="en-US" sz="2400"/>
              <a:t>PS (Personal Statement), Statement of Purpose (SOP);</a:t>
            </a:r>
            <a:endParaRPr/>
          </a:p>
          <a:p>
            <a:pPr indent="0" lvl="0" marL="0" rtl="0" algn="l">
              <a:lnSpc>
                <a:spcPct val="115000"/>
              </a:lnSpc>
              <a:spcBef>
                <a:spcPts val="1600"/>
              </a:spcBef>
              <a:spcAft>
                <a:spcPts val="0"/>
              </a:spcAft>
              <a:buSzPts val="2400"/>
              <a:buNone/>
            </a:pPr>
            <a:r>
              <a:rPr lang="en-US" sz="2400"/>
              <a:t>Essays: PHS (Personal History Statement); DS (Diversity Statement) …….</a:t>
            </a:r>
            <a:endParaRPr/>
          </a:p>
          <a:p>
            <a:pPr indent="0" lvl="0" marL="0" rtl="0" algn="l">
              <a:lnSpc>
                <a:spcPct val="115000"/>
              </a:lnSpc>
              <a:spcBef>
                <a:spcPts val="1600"/>
              </a:spcBef>
              <a:spcAft>
                <a:spcPts val="0"/>
              </a:spcAft>
              <a:buSzPts val="2400"/>
              <a:buNone/>
            </a:pPr>
            <a:r>
              <a:rPr lang="en-US" sz="2400"/>
              <a:t>Optional Essay;</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179" name="Google Shape;179;p20"/>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With a solid foundation of knowledge from the classroom, I entered the laboratory in my sophomore year to conduct research in the field of Micro-Electro-Mechanic Systems (MEMS). After mastering various fabrication methods including electron beam lithography (EBL) and reactive ion etching (RIE), I made some functional devices and studied the scallop effect in deep reactive ion etching (DRIE) by building quantitative models. Through a process of continuous optimization, I successfully constructed µm scale microfluid channels with mutiple 100nm scale nanogrid gates to control the flow of the fluids. After completing this research, I received an invitation to present my work at the 9th IEEE International Conference on Nano/Micro Engineered and Molecular Systems (IEEE NEMS’14). In addition to this, we also filed a Chinese Invention patent to protect these research results because of strong possibility for applying them in the industry.</a:t>
            </a:r>
            <a:endParaRPr/>
          </a:p>
          <a:p>
            <a:pPr indent="0" lvl="0" marL="0" rtl="0" algn="l">
              <a:lnSpc>
                <a:spcPct val="115000"/>
              </a:lnSpc>
              <a:spcBef>
                <a:spcPts val="1600"/>
              </a:spcBef>
              <a:spcAft>
                <a:spcPts val="0"/>
              </a:spcAft>
              <a:buSzPts val="1600"/>
              <a:buNone/>
            </a:pPr>
            <a:r>
              <a:t/>
            </a:r>
            <a:endParaRPr sz="1600"/>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185" name="Google Shape;185;p21"/>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As a person, I enjoy friendly competition. In February 2013, I led two teammates to take part in the National College Mathematical Contest in Modeling. During this contest, our team used graph theory to build a model for identifying the most important professor from an academic database based primarily on peer citation. I implemented the model in C++ and also noticed that this approach could similarly be applied to identifying the most influential users in a social network, and since we had time, our team built another application based on this observation. Because of our efforts, we won the Meritorious Winner Award. This experience gave me confidence in my modeling skills and surprisingly helped me prepare for my current internship. </a:t>
            </a:r>
            <a:endParaRPr/>
          </a:p>
          <a:p>
            <a:pPr indent="0" lvl="0" marL="0" rtl="0" algn="l">
              <a:lnSpc>
                <a:spcPct val="115000"/>
              </a:lnSpc>
              <a:spcBef>
                <a:spcPts val="1600"/>
              </a:spcBef>
              <a:spcAft>
                <a:spcPts val="0"/>
              </a:spcAft>
              <a:buSzPts val="2000"/>
              <a:buNone/>
            </a:pPr>
            <a:r>
              <a:t/>
            </a:r>
            <a:endParaRPr sz="200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191" name="Google Shape;191;p22"/>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To learn more about the scientific language education research method, in July of 2015, I went to XX to work on the Word Generation project under Professor XX’s supervision. This project aimed to improve English learning efficiency and students’ abilities to use academic language to express their own perspectives on social issues, especially focusing on students with bilingual backgrounds. During this experience, I mainly analyzed syntax use, vocabulary, and students’ perspective-taking abilities in essays written in this teaching project. To contribute to the Word Generation project, I discovered that this project placed significant emphasis on learning academic vocabulary and less emphasis on learning grammar and sentence structures. As a result, due to deficiencies in grammar knowledge, students experienced difficulties in linking academic words to logical thoughts while expressing perspectives. My insights received praise from Professor XX. This research experience allowed me to grasp basic methods of educational study and enhanced my understanding of features of bilingual students’ language cognition. More importantly, influenced by the United States’ outstanding research capabilities in literacy research, I recognized that there was a great gap between me and these renowned experts, strengthening my determination to pursue further study.</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197" name="Google Shape;197;p23"/>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To learn more about the scientific language education research method, in July of 2015, I went to XX to work on the Word Generation project under Professor XX’s supervision. This project aimed to improve English learning efficiency and students’ abilities to use academic language to express their own perspectives on social issues, especially focusing on students with bilingual backgrounds. During this experience, I mainly analyzed syntax use, vocabulary, and students’ perspective-taking abilities in essays written in this teaching project. To contribute to the Word Generation project, I discovered that this project placed significant emphasis on learning academic vocabulary and less emphasis on learning grammar and sentence structures. As a result, due to deficiencies in grammar knowledge, students experienced difficulties in linking academic words to logical thoughts while expressing perspectives. My insights received praise from Professor XX. This research experience allowed me to grasp basic methods of educational study and enhanced my understanding of features of bilingual students’ language cognition. More importantly, influenced by the United States’ outstanding research capabilities in literacy research, I recognized that there was a great gap between me and these renowned experts, strengthening my determination to pursue further study.</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203" name="Google Shape;203;p24"/>
          <p:cNvSpPr txBox="1"/>
          <p:nvPr>
            <p:ph idx="1" type="body"/>
          </p:nvPr>
        </p:nvSpPr>
        <p:spPr>
          <a:xfrm>
            <a:off x="404391" y="1059582"/>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I’ve had many chances to delve deeply into the area of science, but one research project stands out in particular. This project involved an investigation of the toxicity levels of recycled water, and how that in turn affects the environment, which taught me about persistence in the face of failure.</a:t>
            </a:r>
            <a:br>
              <a:rPr lang="en-US" sz="1400"/>
            </a:br>
            <a:br>
              <a:rPr lang="en-US" sz="1400"/>
            </a:br>
            <a:r>
              <a:rPr lang="en-US" sz="1400"/>
              <a:t>The purpose of the research project was to evaluate the toxicity of secondary effluent in order to determine reused water’s impact on the environment. First, we surveyed the available scientific literature on secondary effluent and settled on the use of the Daphnia Magna, a type of flea, as the toxicity indicate organism, and we cultivated the organisms for four months. Before we could employ the fleas to test the toxicity of the secondary effluent, however, disaster struck when the fleas began dying in droves for unknown reasons. Months of hard work disappeared practically overnight, and we were in danger of failing to meet our deadline. Instead of panicking, however, I searched quickly for possible replacements, and discovered that we could use  Zebrafish eggs to achieve the same result without falling behind schedule. Despite our setback, we were able to proceed with the experiment. We extracted organic pollutants from the secondary effluent and arranged the sewage samples into varying levels of toxicity. Then we placed the zebrafish eggs in the samples and observed the effect of the toxicity level on the zebrafishes’ hatching, deformity, and mortality rates. </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科研经历 例子</a:t>
            </a:r>
            <a:endParaRPr/>
          </a:p>
        </p:txBody>
      </p:sp>
      <p:sp>
        <p:nvSpPr>
          <p:cNvPr id="209" name="Google Shape;209;p25"/>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This experience taught me of the importance of perseverance  – of continuing to pursue a goal even when everything one has built up in the pursuit of it has collapsed in utter failure. It also taught me of the importance of decisive decision --- making to escape dire situations. It wasn’t easy to abandon all the work we’d done in raising the Dapnia Magna, but doing so was necessary to keep the project alive. Sometimes, success required breaking away from the textbook ideals and taking some risks. </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实习经历 例子</a:t>
            </a:r>
            <a:endParaRPr/>
          </a:p>
        </p:txBody>
      </p:sp>
      <p:sp>
        <p:nvSpPr>
          <p:cNvPr id="215" name="Google Shape;215;p26"/>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I believe that the rich entrepreneurship and business experiences of my undergraduate years, particularly in the TMT industry, are quite unique within your applicant pool. As a Co-founder of a C2C platform for online tutoring and academic consultancy, I have a deep understanding of the valuation and growth process of a company from an owner’s, rather than investor’s, perspective. In addition to leading my own company, I created the Start-up Club at XXXX University from scratch, devoting myself to stimulating entrepreneurial spirit at Tsinghua. Bringing together a collection of promising start-up projects, I worked on building team cohesion, coordinating the team as a whole, handling emergencies, maintaining a close relationship with the university, and competing with other clubs for resources. Starting and managing both a company and a student organization have taught me the art of being a leader, a capability that will be vital to the success of my career. I hope eventually to be a resource for the other members of your community, sharing my firsthand experiences with students and teachers in your program. </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实习经历 例子</a:t>
            </a:r>
            <a:endParaRPr/>
          </a:p>
        </p:txBody>
      </p:sp>
      <p:sp>
        <p:nvSpPr>
          <p:cNvPr id="221" name="Google Shape;221;p27"/>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Realizing that pursuing a career in the financial sector entails both theory and practice, I challenged myself to take an internship at the Investment Banking Division in the head office of China Construction Bank, one of the largest banks in China by market capitalization. During my internship, I was placed in a team in Private Placement Bonds in the fixed income division. Our team leader was once required to survey the status quo of Private Placement Bonds in China. He got stuck because the data was not in a standard format readily amenable to analysis in Microsoft Excel. Based on the source data, I developed a C++ program that automatically and accurately transformed the massive data set into the standard format in a split of a second and clearly marked the places for missing data where manual input was necessary. The team leader was deeply impressed by my problem-solving skills. I was able to revise the contracts and review the documents of the bonds and clarify the risks behind them using the financial data. At the end of my internship, the team leader said I was the best intern he had ever seen. Moreover, my colleagues spoke highly of my quick response and teamwork. </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课外活动 例子</a:t>
            </a:r>
            <a:endParaRPr/>
          </a:p>
        </p:txBody>
      </p:sp>
      <p:sp>
        <p:nvSpPr>
          <p:cNvPr id="227" name="Google Shape;227;p28"/>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US" sz="1600"/>
              <a:t>Academic and work experience aside, I am also a big fan of soccer and am now the honored captain of our school’s soccer team. The team was incredibly weak when I first joined, but over time I gradually led it to success, the most significant achievement in my life. Here is how it happened.</a:t>
            </a:r>
            <a:endParaRPr/>
          </a:p>
          <a:p>
            <a:pPr indent="0" lvl="0" marL="0" rtl="0" algn="l">
              <a:lnSpc>
                <a:spcPct val="115000"/>
              </a:lnSpc>
              <a:spcBef>
                <a:spcPts val="1600"/>
              </a:spcBef>
              <a:spcAft>
                <a:spcPts val="0"/>
              </a:spcAft>
              <a:buSzPts val="1600"/>
              <a:buNone/>
            </a:pPr>
            <a:r>
              <a:rPr lang="en-US" sz="1600"/>
              <a:t>As I have enjoyed playing football since I was very young, I’ve dreamed about winning the championship in the Annual Soccer Competition since I entered the university. To my surprise, however, when I tried to build a class football team I found that hardly anyone was really interested. Even though I eventually persuaded enough classmates to join in, no one attended our routine training. As a result, we were knocked out in the first round my freshman year.</a:t>
            </a:r>
            <a:endParaRPr/>
          </a:p>
          <a:p>
            <a:pPr indent="0" lvl="0" marL="0" rtl="0" algn="l">
              <a:lnSpc>
                <a:spcPct val="115000"/>
              </a:lnSpc>
              <a:spcBef>
                <a:spcPts val="1600"/>
              </a:spcBef>
              <a:spcAft>
                <a:spcPts val="0"/>
              </a:spcAft>
              <a:buSzPts val="1600"/>
              <a:buNone/>
            </a:pPr>
            <a:r>
              <a:t/>
            </a:r>
            <a:endParaRPr sz="1600"/>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课外活动 例子</a:t>
            </a:r>
            <a:endParaRPr/>
          </a:p>
        </p:txBody>
      </p:sp>
      <p:sp>
        <p:nvSpPr>
          <p:cNvPr id="233" name="Google Shape;233;p29"/>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US" sz="1600"/>
              <a:t>After this failure, I knew if we wanted to win something in the next few years,  we needed to be a real team. As the famous football coach Bora Milutinovic once said, ‘attitude is everything.’ I believed that the most important thing to do was to make everyone on the team enjoy playing football rather than to force them to join the training session. I routinely shared legendary stories like The Miracle of Bern, Total Football and Roberto Baggio on the 1994 World Cup with my teammates. I tried to show them the beauty of soccer including courage, innovation and uncertainty by organizing FA Premier League game watching parties on Friday nights.</a:t>
            </a:r>
            <a:endParaRPr/>
          </a:p>
          <a:p>
            <a:pPr indent="0" lvl="0" marL="0" rtl="0" algn="l">
              <a:lnSpc>
                <a:spcPct val="115000"/>
              </a:lnSpc>
              <a:spcBef>
                <a:spcPts val="1600"/>
              </a:spcBef>
              <a:spcAft>
                <a:spcPts val="0"/>
              </a:spcAft>
              <a:buSzPts val="1600"/>
              <a:buNone/>
            </a:pPr>
            <a:r>
              <a:t/>
            </a:r>
            <a:endParaRPr sz="160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文书的种类概述</a:t>
            </a:r>
            <a:endParaRPr/>
          </a:p>
        </p:txBody>
      </p:sp>
      <p:sp>
        <p:nvSpPr>
          <p:cNvPr id="77" name="Google Shape;77;p3"/>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sz="2400"/>
              <a:t>CV：客观自己陈述经历，证明自己胜任项目；</a:t>
            </a:r>
            <a:endParaRPr/>
          </a:p>
          <a:p>
            <a:pPr indent="0" lvl="0" marL="0" rtl="0" algn="l">
              <a:lnSpc>
                <a:spcPct val="115000"/>
              </a:lnSpc>
              <a:spcBef>
                <a:spcPts val="1600"/>
              </a:spcBef>
              <a:spcAft>
                <a:spcPts val="0"/>
              </a:spcAft>
              <a:buSzPts val="2400"/>
              <a:buNone/>
            </a:pPr>
            <a:r>
              <a:rPr lang="en-US" sz="2400"/>
              <a:t>RL：专家主客观评价，证明申请者胜任项目；</a:t>
            </a:r>
            <a:endParaRPr/>
          </a:p>
          <a:p>
            <a:pPr indent="0" lvl="0" marL="0" rtl="0" algn="l">
              <a:lnSpc>
                <a:spcPct val="115000"/>
              </a:lnSpc>
              <a:spcBef>
                <a:spcPts val="1600"/>
              </a:spcBef>
              <a:spcAft>
                <a:spcPts val="0"/>
              </a:spcAft>
              <a:buSzPts val="2400"/>
              <a:buNone/>
            </a:pPr>
            <a:r>
              <a:rPr lang="en-US" sz="2400"/>
              <a:t>PS：主客观论证，说服委员会给offer； </a:t>
            </a:r>
            <a:endParaRPr/>
          </a:p>
          <a:p>
            <a:pPr indent="0" lvl="0" marL="0" rtl="0" algn="l">
              <a:lnSpc>
                <a:spcPct val="115000"/>
              </a:lnSpc>
              <a:spcBef>
                <a:spcPts val="1600"/>
              </a:spcBef>
              <a:spcAft>
                <a:spcPts val="0"/>
              </a:spcAft>
              <a:buSzPts val="2400"/>
              <a:buNone/>
            </a:pPr>
            <a:r>
              <a:rPr lang="en-US" sz="2400"/>
              <a:t>Essays: 显示软实力；</a:t>
            </a:r>
            <a:endParaRPr sz="2400"/>
          </a:p>
          <a:p>
            <a:pPr indent="0" lvl="0" marL="0" rtl="0" algn="l">
              <a:lnSpc>
                <a:spcPct val="115000"/>
              </a:lnSpc>
              <a:spcBef>
                <a:spcPts val="1600"/>
              </a:spcBef>
              <a:spcAft>
                <a:spcPts val="0"/>
              </a:spcAft>
              <a:buSzPts val="2400"/>
              <a:buNone/>
            </a:pPr>
            <a:r>
              <a:rPr lang="en-US" sz="2400"/>
              <a:t>Optional Essay: 特殊情况陈述；</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课外活动 例子</a:t>
            </a:r>
            <a:endParaRPr/>
          </a:p>
        </p:txBody>
      </p:sp>
      <p:sp>
        <p:nvSpPr>
          <p:cNvPr id="239" name="Google Shape;239;p30"/>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Steadily I felt the atmosphere of playing soccer being integrated into our school, and our soccer team finally managed to get to the semi-final round in my senior year in Tsinghua. It was a huge achievement in our school’s team history. Even though we didn’t make it to the final game, in my teammates’ regretful eyes and comforting words, I suddenly realized we had truly become a real team – winning the game had become our team’s goal rather than my own pursuit.</a:t>
            </a:r>
            <a:endParaRPr/>
          </a:p>
          <a:p>
            <a:pPr indent="0" lvl="0" marL="0" rtl="0" algn="l">
              <a:lnSpc>
                <a:spcPct val="115000"/>
              </a:lnSpc>
              <a:spcBef>
                <a:spcPts val="1600"/>
              </a:spcBef>
              <a:spcAft>
                <a:spcPts val="0"/>
              </a:spcAft>
              <a:buSzPts val="1400"/>
              <a:buNone/>
            </a:pPr>
            <a:r>
              <a:rPr lang="en-US" sz="1400"/>
              <a:t>In all these years as the team captain, I never used my power to give orders; instead I shared my understanding and love of soccer with my teammates, which ultimately built a competitive soccer team in my school. After all this I realized that sometimes leadership does not have to entail orders or power. Instead, good leadership is often about sincerity and constancy of insistence. This milestone achievement made me recognize the importance of hard work and perseverance, but also reminded me of the overriding impact of team unity and spirit on a group’s success. To achieve anything as a leader, one must first win over the hearts and minds of the people one is leading.</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结尾（工作导向）</a:t>
            </a:r>
            <a:endParaRPr/>
          </a:p>
        </p:txBody>
      </p:sp>
      <p:sp>
        <p:nvSpPr>
          <p:cNvPr id="245" name="Google Shape;245;p31"/>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I plan to leverage on the Master in Finance program in Princeton to reach my objective. Princeton is well-recognized for its academic rigor. Beyond a strong emphasis on computational methods, the program highlights a comprehensive approach to finance, covering financial economics, corporate finance and other areas necessary to my career. The small class size provides personalized learning opportunity, in particular, the master’s research projects, which can enhance my problem-solving ability in advanced topics. Further, the cohesive networks with alumni and professionals, supported by Advisory Council and Corporate Affiliates, will offer me a unique advantage both when hunting for placement in the US and when starting my own business. I am confident that I can build on my quantitative competence and my well-rounded experience in MFin, to excel in the job market, and to become a leader in the future.</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结尾（学术尬聊版）</a:t>
            </a:r>
            <a:endParaRPr/>
          </a:p>
        </p:txBody>
      </p:sp>
      <p:sp>
        <p:nvSpPr>
          <p:cNvPr id="251" name="Google Shape;251;p32"/>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Through my previous studies and research experiences, I have constructed a strong background in environmental engineering as well as the application of petroleum work， and have also fostered proficiency in numerical simulation as well as experimental studies, which will lead me to excel in future research. At the same time, I have developed a clearer goal and plan for my future: I wish to dedicate myself to the research in the field of energy engineering. Thus, I envision the M.S. program in Mechanical Engineering at the MIT Energy Initiative as an ideal platform to further extend my knowledge. Research on advanced fluid mechanics, conducted by Professor XXX XXX, largely overlaps with my long-lasting interests and previous research experiences. I am also interested in Professor XX XXX’s research on microbial fuel cell. I deeply hope that I will have the invaluable opportunity to pursue my graduate studies at the Mechanical Engineering Department. </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结尾（学术横扫版）</a:t>
            </a:r>
            <a:endParaRPr/>
          </a:p>
        </p:txBody>
      </p:sp>
      <p:sp>
        <p:nvSpPr>
          <p:cNvPr id="257" name="Google Shape;257;p33"/>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During  my visit  at the Wireless Systems Lab, I got deeper understanding of and insights  into the field of source coding and information theory as a whole. I find myself sharing many common research interests with  Prof. Goldsmith  and am looking forward to continuing to work with  her. For the source coding problem, for example, I would like to address the following  problems as a first step of graduate research:</a:t>
            </a:r>
            <a:endParaRPr/>
          </a:p>
          <a:p>
            <a:pPr indent="0" lvl="0" marL="0" rtl="0" algn="l">
              <a:lnSpc>
                <a:spcPct val="115000"/>
              </a:lnSpc>
              <a:spcBef>
                <a:spcPts val="1600"/>
              </a:spcBef>
              <a:spcAft>
                <a:spcPts val="0"/>
              </a:spcAft>
              <a:buSzPts val="1400"/>
              <a:buNone/>
            </a:pPr>
            <a:r>
              <a:rPr lang="en-US" sz="1400"/>
              <a:t>• Rate-distortion tradeoff for iid discrete sources in general. The previous study for remote source coding with  multiple observations has focused on the case with  binary source and identical  noise channels.  An interesting generalization of those works is to analyze the case with  an arbitrary iid discrete source observed through arbitrary parallel  discrete channels. Due to the difficulty in deriving  closed-form solutions, I am planning  on applying  blind  coding strategies again for this setup and derive the rate-distortion trade-off estimation  through optimization.</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结尾（学术横扫版）</a:t>
            </a:r>
            <a:endParaRPr/>
          </a:p>
        </p:txBody>
      </p:sp>
      <p:sp>
        <p:nvSpPr>
          <p:cNvPr id="263" name="Google Shape;263;p34"/>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400"/>
              <a:t>• Sampling strategy for continuous-time sources. If we need to compress a continuous-time source pre-sampled under sub-Nyquist rate, it is necessary to design a good sampling strategy. For Gaus- sian sources, an optimal  scheme can be decided for a given frequency with  the power spectrum density provided.  A natural and interesting case following  this result  is to analyze the impact of inaccurate density.  Given the duality between source coding and channel capacity, I am planning on applying  results on random matrices to study the sampling of a Gaussian source whose spectrum density consists of multiple sub-bands. This is likely to lead to a minimax result of the rate-distortion function which will be an important dual conclusion of the channel capacity results previously introduced by Prof. Goldsmith’s group.</a:t>
            </a:r>
            <a:endParaRPr/>
          </a:p>
          <a:p>
            <a:pPr indent="0" lvl="0" marL="0" rtl="0" algn="l">
              <a:lnSpc>
                <a:spcPct val="115000"/>
              </a:lnSpc>
              <a:spcBef>
                <a:spcPts val="1600"/>
              </a:spcBef>
              <a:spcAft>
                <a:spcPts val="0"/>
              </a:spcAft>
              <a:buSzPts val="1400"/>
              <a:buNone/>
            </a:pPr>
            <a:r>
              <a:rPr lang="en-US" sz="1400"/>
              <a:t>Based on my experience during undergraduate study and the considerations above, I am very interested in working with Prof. Goldsmith for graduate research and confident in contributing to the progress of the research on information system and theory at Stanford.</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PHS=Personal History Statement</a:t>
            </a:r>
            <a:endParaRPr/>
          </a:p>
        </p:txBody>
      </p:sp>
      <p:sp>
        <p:nvSpPr>
          <p:cNvPr id="269" name="Google Shape;269;p35"/>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000"/>
              <a:buNone/>
            </a:pPr>
            <a:r>
              <a:rPr lang="en-US" sz="2000"/>
              <a:t>Personal History Statement - What from your past made you decide to go into this field? And how will your personal history help you succeed in this program and your future goals?</a:t>
            </a:r>
            <a:endParaRPr/>
          </a:p>
          <a:p>
            <a:pPr indent="0" lvl="0" marL="0" rtl="0" algn="l">
              <a:lnSpc>
                <a:spcPct val="115000"/>
              </a:lnSpc>
              <a:spcBef>
                <a:spcPts val="1600"/>
              </a:spcBef>
              <a:spcAft>
                <a:spcPts val="0"/>
              </a:spcAft>
              <a:buSzPts val="2800"/>
              <a:buNone/>
            </a:pPr>
            <a:r>
              <a:rPr lang="en-US" sz="2800"/>
              <a:t>PHS也可以是流水账，不要在意！</a:t>
            </a:r>
            <a:endParaRPr/>
          </a:p>
          <a:p>
            <a:pPr indent="0" lvl="0" marL="0" rtl="0" algn="l">
              <a:lnSpc>
                <a:spcPct val="115000"/>
              </a:lnSpc>
              <a:spcBef>
                <a:spcPts val="1600"/>
              </a:spcBef>
              <a:spcAft>
                <a:spcPts val="0"/>
              </a:spcAft>
              <a:buSzPts val="2800"/>
              <a:buNone/>
            </a:pPr>
            <a:r>
              <a:rPr lang="en-US" sz="2800"/>
              <a:t>90分钟，埋头写，修改语言后提交！</a:t>
            </a:r>
            <a:endParaRPr/>
          </a:p>
          <a:p>
            <a:pPr indent="0" lvl="0" marL="0" rtl="0" algn="l">
              <a:lnSpc>
                <a:spcPct val="115000"/>
              </a:lnSpc>
              <a:spcBef>
                <a:spcPts val="1600"/>
              </a:spcBef>
              <a:spcAft>
                <a:spcPts val="0"/>
              </a:spcAft>
              <a:buSzPts val="1400"/>
              <a:buNone/>
            </a:pPr>
            <a:r>
              <a:t/>
            </a:r>
            <a:endParaRPr sz="1400"/>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GGU文书黄金逻辑：</a:t>
            </a:r>
            <a:endParaRPr/>
          </a:p>
        </p:txBody>
      </p:sp>
      <p:sp>
        <p:nvSpPr>
          <p:cNvPr id="275" name="Google Shape;275;p36"/>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US" sz="1600"/>
              <a:t>——SWCAOS写法</a:t>
            </a:r>
            <a:endParaRPr/>
          </a:p>
          <a:p>
            <a:pPr indent="0" lvl="0" marL="0" rtl="0" algn="l">
              <a:lnSpc>
                <a:spcPct val="115000"/>
              </a:lnSpc>
              <a:spcBef>
                <a:spcPts val="1600"/>
              </a:spcBef>
              <a:spcAft>
                <a:spcPts val="0"/>
              </a:spcAft>
              <a:buSzPts val="1600"/>
              <a:buNone/>
            </a:pPr>
            <a:r>
              <a:rPr lang="en-US" sz="1600"/>
              <a:t>Situation: 实习、科研或者课外活动发生时的环境；</a:t>
            </a:r>
            <a:endParaRPr/>
          </a:p>
          <a:p>
            <a:pPr indent="0" lvl="0" marL="0" rtl="0" algn="l">
              <a:lnSpc>
                <a:spcPct val="115000"/>
              </a:lnSpc>
              <a:spcBef>
                <a:spcPts val="1600"/>
              </a:spcBef>
              <a:spcAft>
                <a:spcPts val="0"/>
              </a:spcAft>
              <a:buSzPts val="1600"/>
              <a:buNone/>
            </a:pPr>
            <a:r>
              <a:rPr lang="en-US" sz="1600"/>
              <a:t>What:自己做了什么（分类别详述）？</a:t>
            </a:r>
            <a:endParaRPr/>
          </a:p>
          <a:p>
            <a:pPr indent="0" lvl="0" marL="0" rtl="0" algn="l">
              <a:lnSpc>
                <a:spcPct val="115000"/>
              </a:lnSpc>
              <a:spcBef>
                <a:spcPts val="1600"/>
              </a:spcBef>
              <a:spcAft>
                <a:spcPts val="0"/>
              </a:spcAft>
              <a:buSzPts val="1600"/>
              <a:buNone/>
            </a:pPr>
            <a:r>
              <a:rPr lang="en-US" sz="1600"/>
              <a:t>Challenge: 遇到了什么困难和挑战，无挑战即无品质；</a:t>
            </a:r>
            <a:endParaRPr/>
          </a:p>
          <a:p>
            <a:pPr indent="0" lvl="0" marL="0" rtl="0" algn="l">
              <a:lnSpc>
                <a:spcPct val="115000"/>
              </a:lnSpc>
              <a:spcBef>
                <a:spcPts val="1600"/>
              </a:spcBef>
              <a:spcAft>
                <a:spcPts val="0"/>
              </a:spcAft>
              <a:buSzPts val="1600"/>
              <a:buNone/>
            </a:pPr>
            <a:r>
              <a:rPr lang="en-US" sz="1600"/>
              <a:t>Action: 你做了什么？要说明为什么这么做；</a:t>
            </a:r>
            <a:endParaRPr/>
          </a:p>
          <a:p>
            <a:pPr indent="0" lvl="0" marL="0" rtl="0" algn="l">
              <a:lnSpc>
                <a:spcPct val="115000"/>
              </a:lnSpc>
              <a:spcBef>
                <a:spcPts val="1600"/>
              </a:spcBef>
              <a:spcAft>
                <a:spcPts val="0"/>
              </a:spcAft>
              <a:buSzPts val="1600"/>
              <a:buNone/>
            </a:pPr>
            <a:r>
              <a:rPr lang="en-US" sz="1600"/>
              <a:t>Outcome: 即自己的行为最终促使了什么样的积极结果，注意，这个结果必须是超出一般的expectation的；</a:t>
            </a:r>
            <a:endParaRPr/>
          </a:p>
          <a:p>
            <a:pPr indent="0" lvl="0" marL="0" rtl="0" algn="l">
              <a:lnSpc>
                <a:spcPct val="115000"/>
              </a:lnSpc>
              <a:spcBef>
                <a:spcPts val="1600"/>
              </a:spcBef>
              <a:spcAft>
                <a:spcPts val="0"/>
              </a:spcAft>
              <a:buSzPts val="1600"/>
              <a:buNone/>
            </a:pPr>
            <a:r>
              <a:rPr lang="en-US" sz="1600"/>
              <a:t>Significance(or self-examination)：即这件事情对自己的意义何在，自己有什么收获。</a:t>
            </a:r>
            <a:endParaRPr/>
          </a:p>
          <a:p>
            <a:pPr indent="0" lvl="0" marL="0" rtl="0" algn="l">
              <a:lnSpc>
                <a:spcPct val="115000"/>
              </a:lnSpc>
              <a:spcBef>
                <a:spcPts val="1600"/>
              </a:spcBef>
              <a:spcAft>
                <a:spcPts val="0"/>
              </a:spcAft>
              <a:buSzPts val="1100"/>
              <a:buNone/>
            </a:pPr>
            <a:r>
              <a:t/>
            </a:r>
            <a:endParaRPr sz="11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PS的价值和作用</a:t>
            </a:r>
            <a:endParaRPr/>
          </a:p>
        </p:txBody>
      </p:sp>
      <p:sp>
        <p:nvSpPr>
          <p:cNvPr id="83" name="Google Shape;83;p4"/>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0"/>
              <a:buNone/>
            </a:pPr>
            <a:r>
              <a:rPr b="1" lang="en-US" sz="4400"/>
              <a:t>“以理服人”的情书</a:t>
            </a:r>
            <a:endParaRPr/>
          </a:p>
          <a:p>
            <a:pPr indent="0" lvl="0" marL="0" rtl="0" algn="l">
              <a:lnSpc>
                <a:spcPct val="115000"/>
              </a:lnSpc>
              <a:spcBef>
                <a:spcPts val="1600"/>
              </a:spcBef>
              <a:spcAft>
                <a:spcPts val="0"/>
              </a:spcAft>
              <a:buSzPts val="2400"/>
              <a:buNone/>
            </a:pPr>
            <a:r>
              <a:rPr lang="en-US" sz="2400"/>
              <a:t>为什么你要选择我？</a:t>
            </a:r>
            <a:endParaRPr/>
          </a:p>
          <a:p>
            <a:pPr indent="0" lvl="0" marL="0" rtl="0" algn="l">
              <a:lnSpc>
                <a:spcPct val="115000"/>
              </a:lnSpc>
              <a:spcBef>
                <a:spcPts val="1600"/>
              </a:spcBef>
              <a:spcAft>
                <a:spcPts val="0"/>
              </a:spcAft>
              <a:buSzPts val="2400"/>
              <a:buNone/>
            </a:pPr>
            <a:r>
              <a:rPr lang="en-US" sz="2400"/>
              <a:t>为什么我要选择你？</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科研导向硕博录取大原则</a:t>
            </a:r>
            <a:endParaRPr/>
          </a:p>
        </p:txBody>
      </p:sp>
      <p:sp>
        <p:nvSpPr>
          <p:cNvPr id="89" name="Google Shape;89;p5"/>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0"/>
              <a:buNone/>
            </a:pPr>
            <a:r>
              <a:rPr b="1" lang="en-US" sz="4400"/>
              <a:t>1、学习给力，优雅过资考；</a:t>
            </a:r>
            <a:endParaRPr/>
          </a:p>
          <a:p>
            <a:pPr indent="0" lvl="0" marL="0" rtl="0" algn="l">
              <a:lnSpc>
                <a:spcPct val="115000"/>
              </a:lnSpc>
              <a:spcBef>
                <a:spcPts val="1600"/>
              </a:spcBef>
              <a:spcAft>
                <a:spcPts val="0"/>
              </a:spcAft>
              <a:buSzPts val="4400"/>
              <a:buNone/>
            </a:pPr>
            <a:r>
              <a:rPr b="1" lang="en-US" sz="4400"/>
              <a:t>2、搬砖熟练，来之有贡献；</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工作导向硕士录取大原则</a:t>
            </a:r>
            <a:endParaRPr/>
          </a:p>
        </p:txBody>
      </p:sp>
      <p:sp>
        <p:nvSpPr>
          <p:cNvPr id="95" name="Google Shape;95;p6"/>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0"/>
              <a:buNone/>
            </a:pPr>
            <a:r>
              <a:rPr b="1" lang="en-US" sz="4400"/>
              <a:t>1、学习还行，学业完成；</a:t>
            </a:r>
            <a:endParaRPr/>
          </a:p>
          <a:p>
            <a:pPr indent="0" lvl="0" marL="0" rtl="0" algn="l">
              <a:lnSpc>
                <a:spcPct val="115000"/>
              </a:lnSpc>
              <a:spcBef>
                <a:spcPts val="1600"/>
              </a:spcBef>
              <a:spcAft>
                <a:spcPts val="0"/>
              </a:spcAft>
              <a:buSzPts val="4400"/>
              <a:buNone/>
            </a:pPr>
            <a:r>
              <a:rPr b="1" lang="en-US" sz="4400"/>
              <a:t>2、能力优异，顺利就业；</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PS的一种结构（结构可以很多）</a:t>
            </a:r>
            <a:endParaRPr/>
          </a:p>
        </p:txBody>
      </p:sp>
      <p:sp>
        <p:nvSpPr>
          <p:cNvPr id="101" name="Google Shape;101;p7"/>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t>动机：为什么学这个；(兴趣/渊源/特殊/直接）</a:t>
            </a:r>
            <a:endParaRPr/>
          </a:p>
          <a:p>
            <a:pPr indent="0" lvl="0" marL="0" rtl="0" algn="l">
              <a:lnSpc>
                <a:spcPct val="115000"/>
              </a:lnSpc>
              <a:spcBef>
                <a:spcPts val="1600"/>
              </a:spcBef>
              <a:spcAft>
                <a:spcPts val="0"/>
              </a:spcAft>
              <a:buSzPts val="1800"/>
              <a:buNone/>
            </a:pPr>
            <a:r>
              <a:rPr b="1" lang="en-US"/>
              <a:t>学习背景</a:t>
            </a:r>
            <a:endParaRPr/>
          </a:p>
          <a:p>
            <a:pPr indent="0" lvl="0" marL="0" rtl="0" algn="l">
              <a:lnSpc>
                <a:spcPct val="115000"/>
              </a:lnSpc>
              <a:spcBef>
                <a:spcPts val="1600"/>
              </a:spcBef>
              <a:spcAft>
                <a:spcPts val="0"/>
              </a:spcAft>
              <a:buSzPts val="1800"/>
              <a:buNone/>
            </a:pPr>
            <a:r>
              <a:rPr b="1" lang="en-US"/>
              <a:t>科研（或者准科研）1+收获</a:t>
            </a:r>
            <a:endParaRPr/>
          </a:p>
          <a:p>
            <a:pPr indent="0" lvl="0" marL="0" rtl="0" algn="l">
              <a:lnSpc>
                <a:spcPct val="115000"/>
              </a:lnSpc>
              <a:spcBef>
                <a:spcPts val="1600"/>
              </a:spcBef>
              <a:spcAft>
                <a:spcPts val="0"/>
              </a:spcAft>
              <a:buSzPts val="1800"/>
              <a:buNone/>
            </a:pPr>
            <a:r>
              <a:rPr b="1" lang="en-US"/>
              <a:t>科研（或者准科研）2+收获</a:t>
            </a:r>
            <a:endParaRPr/>
          </a:p>
          <a:p>
            <a:pPr indent="0" lvl="0" marL="0" rtl="0" algn="l">
              <a:lnSpc>
                <a:spcPct val="115000"/>
              </a:lnSpc>
              <a:spcBef>
                <a:spcPts val="1600"/>
              </a:spcBef>
              <a:spcAft>
                <a:spcPts val="0"/>
              </a:spcAft>
              <a:buSzPts val="1800"/>
              <a:buNone/>
            </a:pPr>
            <a:r>
              <a:rPr b="1" lang="en-US"/>
              <a:t>实习+收获</a:t>
            </a:r>
            <a:endParaRPr/>
          </a:p>
          <a:p>
            <a:pPr indent="0" lvl="0" marL="0" rtl="0" algn="l">
              <a:lnSpc>
                <a:spcPct val="115000"/>
              </a:lnSpc>
              <a:spcBef>
                <a:spcPts val="1600"/>
              </a:spcBef>
              <a:spcAft>
                <a:spcPts val="0"/>
              </a:spcAft>
              <a:buSzPts val="1800"/>
              <a:buNone/>
            </a:pPr>
            <a:r>
              <a:rPr b="1" lang="en-US"/>
              <a:t>课外活动</a:t>
            </a:r>
            <a:endParaRPr/>
          </a:p>
          <a:p>
            <a:pPr indent="0" lvl="0" marL="0" rtl="0" algn="l">
              <a:lnSpc>
                <a:spcPct val="115000"/>
              </a:lnSpc>
              <a:spcBef>
                <a:spcPts val="1600"/>
              </a:spcBef>
              <a:spcAft>
                <a:spcPts val="0"/>
              </a:spcAft>
              <a:buSzPts val="1800"/>
              <a:buNone/>
            </a:pPr>
            <a:r>
              <a:rPr b="1" lang="en-US"/>
              <a:t>今后的规划+为什么要读你们的项目</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PS的一种结构（学术型版）</a:t>
            </a:r>
            <a:endParaRPr/>
          </a:p>
        </p:txBody>
      </p:sp>
      <p:sp>
        <p:nvSpPr>
          <p:cNvPr id="107" name="Google Shape;107;p8"/>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t>动机：为什么学这个；(兴趣/渊源/特殊/直接）</a:t>
            </a:r>
            <a:endParaRPr/>
          </a:p>
          <a:p>
            <a:pPr indent="0" lvl="0" marL="0" rtl="0" algn="l">
              <a:lnSpc>
                <a:spcPct val="115000"/>
              </a:lnSpc>
              <a:spcBef>
                <a:spcPts val="1600"/>
              </a:spcBef>
              <a:spcAft>
                <a:spcPts val="0"/>
              </a:spcAft>
              <a:buSzPts val="1800"/>
              <a:buNone/>
            </a:pPr>
            <a:r>
              <a:rPr b="1" lang="en-US"/>
              <a:t>学习背景</a:t>
            </a:r>
            <a:endParaRPr/>
          </a:p>
          <a:p>
            <a:pPr indent="0" lvl="0" marL="0" rtl="0" algn="l">
              <a:lnSpc>
                <a:spcPct val="115000"/>
              </a:lnSpc>
              <a:spcBef>
                <a:spcPts val="1600"/>
              </a:spcBef>
              <a:spcAft>
                <a:spcPts val="0"/>
              </a:spcAft>
              <a:buSzPts val="1800"/>
              <a:buNone/>
            </a:pPr>
            <a:r>
              <a:rPr b="1" lang="en-US"/>
              <a:t>科研（或者准科研）1+收获</a:t>
            </a:r>
            <a:endParaRPr/>
          </a:p>
          <a:p>
            <a:pPr indent="0" lvl="0" marL="0" rtl="0" algn="l">
              <a:lnSpc>
                <a:spcPct val="115000"/>
              </a:lnSpc>
              <a:spcBef>
                <a:spcPts val="1600"/>
              </a:spcBef>
              <a:spcAft>
                <a:spcPts val="0"/>
              </a:spcAft>
              <a:buSzPts val="1800"/>
              <a:buNone/>
            </a:pPr>
            <a:r>
              <a:rPr b="1" lang="en-US"/>
              <a:t>科研（或者准科研）2+收获</a:t>
            </a:r>
            <a:endParaRPr/>
          </a:p>
          <a:p>
            <a:pPr indent="0" lvl="0" marL="0" rtl="0" algn="l">
              <a:lnSpc>
                <a:spcPct val="115000"/>
              </a:lnSpc>
              <a:spcBef>
                <a:spcPts val="1600"/>
              </a:spcBef>
              <a:spcAft>
                <a:spcPts val="0"/>
              </a:spcAft>
              <a:buSzPts val="1800"/>
              <a:buNone/>
            </a:pPr>
            <a:r>
              <a:rPr b="1" lang="en-US"/>
              <a:t>科研（或者准科研）3+收获</a:t>
            </a:r>
            <a:endParaRPr/>
          </a:p>
          <a:p>
            <a:pPr indent="0" lvl="0" marL="0" rtl="0" algn="l">
              <a:lnSpc>
                <a:spcPct val="115000"/>
              </a:lnSpc>
              <a:spcBef>
                <a:spcPts val="1600"/>
              </a:spcBef>
              <a:spcAft>
                <a:spcPts val="0"/>
              </a:spcAft>
              <a:buSzPts val="1800"/>
              <a:buNone/>
            </a:pPr>
            <a:r>
              <a:rPr b="1" lang="en-US"/>
              <a:t>行业insight show time;</a:t>
            </a:r>
            <a:endParaRPr/>
          </a:p>
          <a:p>
            <a:pPr indent="0" lvl="0" marL="0" rtl="0" algn="l">
              <a:lnSpc>
                <a:spcPct val="115000"/>
              </a:lnSpc>
              <a:spcBef>
                <a:spcPts val="1600"/>
              </a:spcBef>
              <a:spcAft>
                <a:spcPts val="0"/>
              </a:spcAft>
              <a:buSzPts val="1800"/>
              <a:buNone/>
            </a:pPr>
            <a:r>
              <a:rPr b="1" lang="en-US"/>
              <a:t>研究计划+点教授（希望跟哪几个教授合作，为什么）+YY</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395536" y="555526"/>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PS的一种结构（工作型）</a:t>
            </a:r>
            <a:endParaRPr/>
          </a:p>
        </p:txBody>
      </p:sp>
      <p:sp>
        <p:nvSpPr>
          <p:cNvPr id="113" name="Google Shape;113;p9"/>
          <p:cNvSpPr txBox="1"/>
          <p:nvPr>
            <p:ph idx="1" type="body"/>
          </p:nvPr>
        </p:nvSpPr>
        <p:spPr>
          <a:xfrm>
            <a:off x="395536" y="1275606"/>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t>动机：为什么学这个；(兴趣/渊源/特殊/直接）</a:t>
            </a:r>
            <a:endParaRPr/>
          </a:p>
          <a:p>
            <a:pPr indent="0" lvl="0" marL="0" rtl="0" algn="l">
              <a:lnSpc>
                <a:spcPct val="115000"/>
              </a:lnSpc>
              <a:spcBef>
                <a:spcPts val="1600"/>
              </a:spcBef>
              <a:spcAft>
                <a:spcPts val="0"/>
              </a:spcAft>
              <a:buSzPts val="1800"/>
              <a:buNone/>
            </a:pPr>
            <a:r>
              <a:rPr b="1" lang="en-US"/>
              <a:t>学习背景</a:t>
            </a:r>
            <a:endParaRPr/>
          </a:p>
          <a:p>
            <a:pPr indent="0" lvl="0" marL="0" rtl="0" algn="l">
              <a:lnSpc>
                <a:spcPct val="115000"/>
              </a:lnSpc>
              <a:spcBef>
                <a:spcPts val="1600"/>
              </a:spcBef>
              <a:spcAft>
                <a:spcPts val="0"/>
              </a:spcAft>
              <a:buSzPts val="1800"/>
              <a:buNone/>
            </a:pPr>
            <a:r>
              <a:rPr b="1" lang="en-US"/>
              <a:t>科研（或者实习）1+收获</a:t>
            </a:r>
            <a:endParaRPr/>
          </a:p>
          <a:p>
            <a:pPr indent="0" lvl="0" marL="0" rtl="0" algn="l">
              <a:lnSpc>
                <a:spcPct val="115000"/>
              </a:lnSpc>
              <a:spcBef>
                <a:spcPts val="1600"/>
              </a:spcBef>
              <a:spcAft>
                <a:spcPts val="0"/>
              </a:spcAft>
              <a:buSzPts val="1800"/>
              <a:buNone/>
            </a:pPr>
            <a:r>
              <a:rPr b="1" lang="en-US"/>
              <a:t>科研（或者实习）2+收获</a:t>
            </a:r>
            <a:endParaRPr/>
          </a:p>
          <a:p>
            <a:pPr indent="0" lvl="0" marL="0" rtl="0" algn="l">
              <a:lnSpc>
                <a:spcPct val="115000"/>
              </a:lnSpc>
              <a:spcBef>
                <a:spcPts val="1600"/>
              </a:spcBef>
              <a:spcAft>
                <a:spcPts val="0"/>
              </a:spcAft>
              <a:buSzPts val="1800"/>
              <a:buNone/>
            </a:pPr>
            <a:r>
              <a:rPr b="1" lang="en-US"/>
              <a:t>课外活动</a:t>
            </a:r>
            <a:endParaRPr/>
          </a:p>
          <a:p>
            <a:pPr indent="0" lvl="0" marL="0" rtl="0" algn="l">
              <a:lnSpc>
                <a:spcPct val="115000"/>
              </a:lnSpc>
              <a:spcBef>
                <a:spcPts val="1600"/>
              </a:spcBef>
              <a:spcAft>
                <a:spcPts val="0"/>
              </a:spcAft>
              <a:buSzPts val="1800"/>
              <a:buNone/>
            </a:pPr>
            <a:r>
              <a:rPr b="1" lang="en-US"/>
              <a:t>合理的职业规划（也可以开门见山，放到第一自然段）</a:t>
            </a:r>
            <a:endParaRPr/>
          </a:p>
          <a:p>
            <a:pPr indent="0" lvl="0" marL="0" rtl="0" algn="l">
              <a:lnSpc>
                <a:spcPct val="115000"/>
              </a:lnSpc>
              <a:spcBef>
                <a:spcPts val="1600"/>
              </a:spcBef>
              <a:spcAft>
                <a:spcPts val="0"/>
              </a:spcAft>
              <a:buSzPts val="1800"/>
              <a:buNone/>
            </a:pPr>
            <a:r>
              <a:rPr b="1" lang="en-US"/>
              <a:t>为什么要读你们的项目</a:t>
            </a:r>
            <a:endParaRPr/>
          </a:p>
          <a:p>
            <a:pPr indent="0" lvl="0" marL="0" rtl="0" algn="l">
              <a:lnSpc>
                <a:spcPct val="115000"/>
              </a:lnSpc>
              <a:spcBef>
                <a:spcPts val="1600"/>
              </a:spcBef>
              <a:spcAft>
                <a:spcPts val="0"/>
              </a:spcAft>
              <a:buSzPts val="2400"/>
              <a:buNone/>
            </a:pPr>
            <a:r>
              <a:t/>
            </a:r>
            <a:endParaRPr sz="2400"/>
          </a:p>
          <a:p>
            <a:pPr indent="0" lvl="0" marL="0" rtl="0" algn="l">
              <a:lnSpc>
                <a:spcPct val="115000"/>
              </a:lnSpc>
              <a:spcBef>
                <a:spcPts val="1600"/>
              </a:spcBef>
              <a:spcAft>
                <a:spcPts val="0"/>
              </a:spcAft>
              <a:buSzPts val="2400"/>
              <a:buNone/>
            </a:pPr>
            <a:r>
              <a:t/>
            </a:r>
            <a:endParaRPr sz="2400"/>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