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AL0GlicfmbfU+eyN5IGu61zw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3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>
            <a:off x="1524800" y="672605"/>
            <a:ext cx="1081625" cy="1124949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24"/>
          <p:cNvSpPr/>
          <p:nvPr/>
        </p:nvSpPr>
        <p:spPr>
          <a:xfrm rot="10800000">
            <a:off x="6537562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3" name="Google Shape;23;p24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24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5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2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28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3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2" name="Google Shape;52;p30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0392" y="195486"/>
            <a:ext cx="814247" cy="2322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</a:pPr>
            <a:r>
              <a:rPr lang="zh-CN" sz="6000">
                <a:solidFill>
                  <a:schemeClr val="dk1"/>
                </a:solidFill>
              </a:rPr>
              <a:t>申请程序+注意事项</a:t>
            </a:r>
            <a:endParaRPr/>
          </a:p>
        </p:txBody>
      </p:sp>
      <p:sp>
        <p:nvSpPr>
          <p:cNvPr id="65" name="Google Shape;65;p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sz="3600"/>
              <a:t>GGU 2024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CN" sz="2000"/>
              <a:t>关于成绩单，在读证明，排名证明*；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zh-CN" sz="2000"/>
              <a:t>1，哪些成绩单需要开具？</a:t>
            </a:r>
            <a:br>
              <a:rPr lang="zh-CN" sz="2000"/>
            </a:br>
            <a:r>
              <a:rPr lang="zh-CN" sz="2000"/>
              <a:t>2，海外交换的成绩单要不要？</a:t>
            </a:r>
            <a:br>
              <a:rPr lang="zh-CN" sz="2000"/>
            </a:br>
            <a:r>
              <a:rPr lang="zh-CN" sz="2000"/>
              <a:t>3，暑期学校的成绩单要不要？</a:t>
            </a:r>
            <a:br>
              <a:rPr lang="zh-CN" sz="2000"/>
            </a:br>
            <a:r>
              <a:rPr lang="zh-CN" sz="2000"/>
              <a:t>4，中文成绩单要不要？</a:t>
            </a:r>
            <a:br>
              <a:rPr lang="zh-CN" sz="2000"/>
            </a:br>
            <a:r>
              <a:rPr lang="zh-CN" sz="2000"/>
              <a:t>5，什么时候去成绩单？</a:t>
            </a:r>
            <a:br>
              <a:rPr lang="zh-CN" sz="2000"/>
            </a:br>
            <a:r>
              <a:rPr lang="zh-CN" sz="2000"/>
              <a:t>6，一定要开在读证明？情况紧急怎么应对？</a:t>
            </a:r>
            <a:br>
              <a:rPr lang="zh-CN" sz="2000"/>
            </a:br>
            <a:r>
              <a:rPr lang="zh-CN" sz="2000"/>
              <a:t>7，什么情况下开具排名证明？是否必须中英文？</a:t>
            </a:r>
            <a:br>
              <a:rPr lang="zh-CN" sz="2000"/>
            </a:br>
            <a:r>
              <a:rPr lang="zh-CN" sz="2000"/>
              <a:t>8，密封的成绩单，撕开封口还有效么？信封上需要写哪些信息？</a:t>
            </a:r>
            <a:br>
              <a:rPr lang="zh-CN" sz="2000"/>
            </a:br>
            <a:r>
              <a:rPr lang="zh-CN" sz="2000"/>
              <a:t>9，Transcript材料PDF版本的构成和顺序是？</a:t>
            </a:r>
            <a:endParaRPr sz="200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关于银行存款证明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1，申请前，银行存款证明的形式意义，与，申请F1，银行存款证明的实质意义，的关系；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2，申请前的应急方案；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3，开多少？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4，找谁开？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5，股票，理财等，可否作为开具对象？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6，以谁的名义开？如何证明开具人，和申请者的关系？</a:t>
            </a:r>
            <a:endParaRPr sz="160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/>
              <a:t>关于WES成绩单认证：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1，什么是WES；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2，什么是教育部学位中心？北京市海淀区王庄路1号同方科技大厦B座17层</a:t>
            </a:r>
            <a:br>
              <a:rPr lang="zh-CN"/>
            </a:br>
            <a:br>
              <a:rPr lang="zh-CN"/>
            </a:br>
            <a:r>
              <a:rPr lang="zh-CN"/>
              <a:t>3，他们如何合作？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4，WES如何寄送你的成绩给对应的你所申请的学校和项目？这个过程需要多久？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5，自学位中心申请，到WES认证完毕，需要多久？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6，什么是【学位中心】传说中的加急服务？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发送推荐信链接，重要问题：</a:t>
            </a:r>
            <a:br>
              <a:rPr lang="zh-CN" sz="2800"/>
            </a:br>
            <a:r>
              <a:rPr lang="zh-CN" sz="2800"/>
              <a:t>是否免除看推荐人给你写的信的权利；</a:t>
            </a:r>
            <a:br>
              <a:rPr lang="zh-CN" sz="2800"/>
            </a:br>
            <a:endParaRPr sz="2800"/>
          </a:p>
        </p:txBody>
      </p:sp>
      <p:pic>
        <p:nvPicPr>
          <p:cNvPr descr="A screenshot of a social media post&#10;&#10;Description automatically generated"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383454"/>
            <a:ext cx="5140402" cy="263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提交推荐信的过程中，如何给“自己”打分，</a:t>
            </a:r>
            <a:br>
              <a:rPr lang="zh-CN" sz="2800"/>
            </a:br>
            <a:endParaRPr sz="2800"/>
          </a:p>
        </p:txBody>
      </p:sp>
      <p:pic>
        <p:nvPicPr>
          <p:cNvPr descr="A screenshot of a cell phone&#10;&#10;Description automatically generated" id="147" name="Google Shape;14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995686"/>
            <a:ext cx="3185436" cy="2667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申请前工作如果做完；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整个申请工作，完成40%</a:t>
            </a:r>
            <a:br>
              <a:rPr lang="zh-CN" sz="2800"/>
            </a:br>
            <a:endParaRPr sz="280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第二阶段：申请中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1，完成网申的全部内容；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2，上载必要的PDF文件（Transcript文件，GT成绩单电子版，护照首页扫描件/银行存款证明等）；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3/上传文书PDF版本（CV/PS等）；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4，刷卡，电子签名，提交；</a:t>
            </a:r>
            <a:br>
              <a:rPr lang="zh-CN" sz="2800"/>
            </a:br>
            <a:endParaRPr sz="280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第二阶段：申请中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网申完成过程中的疑难问题：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1，GPA填不填？怎么填写？</a:t>
            </a:r>
            <a:br>
              <a:rPr lang="zh-CN" sz="2800"/>
            </a:br>
            <a:r>
              <a:rPr lang="zh-CN" sz="2800"/>
              <a:t>2，没有标记为*号的，填不填？</a:t>
            </a:r>
            <a:br>
              <a:rPr lang="zh-CN" sz="2800"/>
            </a:br>
            <a:r>
              <a:rPr lang="zh-CN" sz="2800"/>
              <a:t>3，Optional Essay写不写？</a:t>
            </a:r>
            <a:br>
              <a:rPr lang="zh-CN" sz="2800"/>
            </a:br>
            <a:br>
              <a:rPr lang="zh-CN" sz="2800"/>
            </a:br>
            <a:endParaRPr sz="280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第三阶段，申请后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/>
              <a:t>1，跟踪每一个项目的申请状态是否为Completed，必须一个一个落实，然后标记【申请进度监督表】；如果状态非completed，需要跟进；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2，小概率情况下需要补送；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3，完成招生组的额外要求：视频/补充文书/补银行存款证明/补推荐信；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4，回复要求面试的邮件，并积极准备；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5，面试和感谢信；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6，收到录取，deposit；</a:t>
            </a:r>
            <a:br>
              <a:rPr lang="zh-CN"/>
            </a:b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注意事项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/>
              <a:t>1. 提交推荐信的5个注意点；</a:t>
            </a:r>
            <a:br>
              <a:rPr lang="zh-CN"/>
            </a:br>
            <a:r>
              <a:rPr lang="zh-CN"/>
              <a:t>2. 有部分学校需要两份成绩单；</a:t>
            </a:r>
            <a:br>
              <a:rPr lang="zh-CN"/>
            </a:br>
            <a:r>
              <a:rPr lang="zh-CN"/>
              <a:t>3. 寒假请把申请材料（成绩单纸板等）随身携带（回家）；</a:t>
            </a:r>
            <a:br>
              <a:rPr lang="zh-CN"/>
            </a:br>
            <a:r>
              <a:rPr lang="zh-CN"/>
              <a:t>4. 申请学术性硕博的点教授；</a:t>
            </a:r>
            <a:br>
              <a:rPr lang="zh-CN"/>
            </a:br>
            <a:r>
              <a:rPr lang="zh-CN"/>
              <a:t>5. 晚于DDL的GT成绩，及推荐信的补寄送问题；</a:t>
            </a:r>
            <a:br>
              <a:rPr lang="zh-CN"/>
            </a:br>
            <a:r>
              <a:rPr lang="zh-CN"/>
              <a:t>6. 多申请学校，用offer套offer；</a:t>
            </a:r>
            <a:br>
              <a:rPr lang="zh-CN"/>
            </a:br>
            <a:r>
              <a:rPr lang="zh-CN"/>
              <a:t>7. 推荐人突然失联、变卦，怎么办？</a:t>
            </a:r>
            <a:br>
              <a:rPr lang="zh-CN"/>
            </a:br>
            <a:r>
              <a:rPr lang="zh-CN"/>
              <a:t>8. 如果我的GPA只有1.3/4.0，怎么办？</a:t>
            </a:r>
            <a:br>
              <a:rPr lang="zh-CN"/>
            </a:br>
            <a:r>
              <a:rPr lang="zh-CN"/>
              <a:t>9. 排名证明的使用；</a:t>
            </a:r>
            <a:br>
              <a:rPr lang="zh-CN"/>
            </a:br>
            <a:r>
              <a:rPr lang="zh-CN"/>
              <a:t>10 WES的使用；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zh-CN"/>
            </a:b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程序上需要做到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sz="3600"/>
              <a:t>清晰，准确，有序，不断化繁为简：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学员指南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/>
              <a:t>1、申请所用邮箱不要设置垃圾邮件隔离，要绑定手机，要随时随地查看，是每位学员的应有习惯；</a:t>
            </a:r>
            <a:br>
              <a:rPr lang="zh-CN"/>
            </a:br>
            <a:r>
              <a:rPr lang="zh-CN"/>
              <a:t>2、熟练、随时随地、优雅地翻墙，是每位学员的必备技能；</a:t>
            </a:r>
            <a:br>
              <a:rPr lang="zh-CN"/>
            </a:br>
            <a:r>
              <a:rPr lang="zh-CN"/>
              <a:t>3、Presentation排练熟练，善于学术演讲，善于面试，是每位申请博士的学员的自我修养；</a:t>
            </a:r>
            <a:br>
              <a:rPr lang="zh-CN"/>
            </a:br>
            <a:r>
              <a:rPr lang="zh-CN"/>
              <a:t>4、主体文书会得到GGU Native Expert Team的精心修改，是每一位学员的基本权利；主体文书的范围；</a:t>
            </a:r>
            <a:br>
              <a:rPr lang="zh-CN"/>
            </a:br>
            <a:r>
              <a:rPr lang="zh-CN"/>
              <a:t>5、保持谦虚和自信，善良、谦和地和他人相处和沟通；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zh-CN"/>
            </a:b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步骤：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sz="3600"/>
              <a:t>1，申请前；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600"/>
              <a:buNone/>
            </a:pPr>
            <a:r>
              <a:rPr lang="zh-CN" sz="3600"/>
              <a:t>2，申请中；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600"/>
              <a:buNone/>
            </a:pPr>
            <a:r>
              <a:rPr lang="zh-CN" sz="3600"/>
              <a:t>3，申请后；</a:t>
            </a:r>
            <a:endParaRPr sz="360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0，制作【申请进度监督表】；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1，准备好一信用卡，Visa or MasterCard;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2，制作托福电子版，并寄送走托福；同理雅思；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3，制作GRE电子版，并寄送走GRE；同理GMAT；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4，开具成绩单，制作成绩单电子版；（在读证明，排名证明）；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5，*WES成绩单认证，or 其他成绩认证；</a:t>
            </a:r>
            <a:br>
              <a:rPr lang="zh-CN" sz="1600"/>
            </a:br>
            <a:br>
              <a:rPr lang="zh-CN" sz="1600"/>
            </a:br>
            <a:r>
              <a:rPr lang="zh-CN" sz="1600"/>
              <a:t>6，*银行存款证明；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zh-CN" sz="1600"/>
              <a:t>7，开网申，填入基本信息，发送推荐人邀请链接，完成推荐；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CN" sz="2000"/>
              <a:t>所有文件的高效有序的管理：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zh-CN" sz="2000"/>
              <a:t>01 CV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zh-CN" sz="2000"/>
              <a:t>02 PS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zh-CN" sz="2000"/>
              <a:t>03 RL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zh-CN" sz="2000"/>
              <a:t>04 PDF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zh-CN" sz="2000"/>
              <a:t>05 Others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/>
              <a:t>申请项目的高效有序的管理：GGU申请进度监督表：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第一页：网申信息表：编号，项目名称，状态，deadline, 托福代码和装填，GRE代码和状态，成绩单寄送状态，推荐人1，推荐人2，推荐人3，推荐人4…网申用户名，网申密码，网申地址；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第二页：个人信息表，个人基本信息，考试信息，教育信息，护照信息，信用卡信息；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第三页：推荐人信息：姓名/职位/单位/地址/电话/邮箱/性别/学历/其他；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第四页：邮寄信息：项目名称，邮寄地址，注意事项；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/>
              <a:t>电子寄送托福成绩：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1，机构代码；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2，学校类型；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CN"/>
              <a:t>3，院系代码；</a:t>
            </a:r>
            <a:endParaRPr/>
          </a:p>
        </p:txBody>
      </p:sp>
      <p:pic>
        <p:nvPicPr>
          <p:cNvPr descr="A screenshot of a cell phone&#10;&#10;Description automatically generated"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1393803"/>
            <a:ext cx="5822185" cy="284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/>
              <a:t>如何获得某个申请项目的GRE, TOEFL等寄送代码？（3秒可知）</a:t>
            </a:r>
            <a:br>
              <a:rPr lang="zh-CN"/>
            </a:br>
            <a:r>
              <a:rPr lang="zh-CN"/>
              <a:t>如果找不到怎么办？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screenshot of a cell phone&#10;&#10;Description automatically generated"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42" y="2266318"/>
            <a:ext cx="5502117" cy="253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95536" y="555526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第一阶段：申请前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395536" y="1275606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学生经常遇到的问题：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zh-CN" sz="2800"/>
              <a:t>1，多次托福，分数都尴尬，选哪一次？</a:t>
            </a:r>
            <a:br>
              <a:rPr lang="zh-CN" sz="2800"/>
            </a:br>
            <a:r>
              <a:rPr lang="zh-CN" sz="2800"/>
              <a:t>2，多次GRE，选哪一次？</a:t>
            </a:r>
            <a:br>
              <a:rPr lang="zh-CN" sz="2800"/>
            </a:br>
            <a:r>
              <a:rPr lang="zh-CN" sz="2800"/>
              <a:t>3，托福点击寄送，多久可以送到？</a:t>
            </a:r>
            <a:br>
              <a:rPr lang="zh-CN" sz="2800"/>
            </a:br>
            <a:r>
              <a:rPr lang="zh-CN" sz="2800"/>
              <a:t>4，境外考的托福，也通过教育部网站寄送？</a:t>
            </a:r>
            <a:br>
              <a:rPr lang="zh-CN" sz="2800"/>
            </a:br>
            <a:r>
              <a:rPr lang="zh-CN" sz="2800"/>
              <a:t>5，GRE点击寄送，多久可以送到？</a:t>
            </a:r>
            <a:br>
              <a:rPr lang="zh-CN" sz="2800"/>
            </a:br>
            <a:r>
              <a:rPr lang="zh-CN" sz="2800"/>
              <a:t>6，较晚考出的成绩，如果补寄送？</a:t>
            </a:r>
            <a:endParaRPr sz="280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