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61" r:id="rId2"/>
    <p:sldId id="367" r:id="rId3"/>
    <p:sldId id="368" r:id="rId4"/>
    <p:sldId id="370" r:id="rId5"/>
    <p:sldId id="371" r:id="rId6"/>
    <p:sldId id="372" r:id="rId7"/>
    <p:sldId id="3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6" autoAdjust="0"/>
    <p:restoredTop sz="94706" autoAdjust="0"/>
  </p:normalViewPr>
  <p:slideViewPr>
    <p:cSldViewPr>
      <p:cViewPr varScale="1">
        <p:scale>
          <a:sx n="52" d="100"/>
          <a:sy n="52" d="100"/>
        </p:scale>
        <p:origin x="84" y="120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4E00BD-0AB8-488E-B1EB-6FADECBF91E1}" type="doc">
      <dgm:prSet loTypeId="urn:microsoft.com/office/officeart/2005/8/layout/bProcess3" loCatId="process" qsTypeId="urn:microsoft.com/office/officeart/2005/8/quickstyle/simple1" qsCatId="simple" csTypeId="urn:microsoft.com/office/officeart/2005/8/colors/accent6_5" csCatId="accent6" phldr="1"/>
      <dgm:spPr/>
      <dgm:t>
        <a:bodyPr/>
        <a:lstStyle/>
        <a:p>
          <a:endParaRPr lang="en-US"/>
        </a:p>
      </dgm:t>
    </dgm:pt>
    <dgm:pt modelId="{177DBD3F-A6FD-4F97-97B6-31BECAC0E100}">
      <dgm:prSet phldrT="[Text]" phldr="0"/>
      <dgm:spPr/>
      <dgm:t>
        <a:bodyPr/>
        <a:lstStyle/>
        <a:p>
          <a:r>
            <a:rPr lang="en-US" dirty="0"/>
            <a:t>Audio Acquisition</a:t>
          </a:r>
        </a:p>
        <a:p>
          <a:r>
            <a:rPr lang="en-US" dirty="0"/>
            <a:t>Interfaces with ADC to capture and condition audio signals from the condenser microphone </a:t>
          </a:r>
        </a:p>
      </dgm:t>
    </dgm:pt>
    <dgm:pt modelId="{256A19CE-2071-4D01-9B62-2A9C89EDA660}" type="parTrans" cxnId="{2168863D-D2C3-469C-AB21-CB42E6193951}">
      <dgm:prSet/>
      <dgm:spPr/>
      <dgm:t>
        <a:bodyPr/>
        <a:lstStyle/>
        <a:p>
          <a:endParaRPr lang="en-US"/>
        </a:p>
      </dgm:t>
    </dgm:pt>
    <dgm:pt modelId="{9AF14BB9-B12D-4809-A89D-90F24D018632}" type="sibTrans" cxnId="{2168863D-D2C3-469C-AB21-CB42E6193951}">
      <dgm:prSet/>
      <dgm:spPr/>
      <dgm:t>
        <a:bodyPr/>
        <a:lstStyle/>
        <a:p>
          <a:endParaRPr lang="en-US"/>
        </a:p>
      </dgm:t>
    </dgm:pt>
    <dgm:pt modelId="{08F838F9-558E-4F2A-9707-CDD5BF97A51F}">
      <dgm:prSet phldrT="[Text]" phldr="0"/>
      <dgm:spPr/>
      <dgm:t>
        <a:bodyPr/>
        <a:lstStyle/>
        <a:p>
          <a:r>
            <a:rPr lang="en-US" dirty="0"/>
            <a:t>Signal Processor </a:t>
          </a:r>
        </a:p>
        <a:p>
          <a:r>
            <a:rPr lang="en-US" dirty="0"/>
            <a:t>Perform digital signal processing to extract frequency-domain information and flag abnormalities </a:t>
          </a:r>
        </a:p>
      </dgm:t>
    </dgm:pt>
    <dgm:pt modelId="{39A40F4E-A75D-4332-B3E4-915D856AE6D8}" type="parTrans" cxnId="{931D8C3B-B245-4505-B127-1EC168347D8E}">
      <dgm:prSet/>
      <dgm:spPr/>
      <dgm:t>
        <a:bodyPr/>
        <a:lstStyle/>
        <a:p>
          <a:endParaRPr lang="en-US"/>
        </a:p>
      </dgm:t>
    </dgm:pt>
    <dgm:pt modelId="{7E0B8A0F-1FFC-46A0-87E0-CA45C2435386}" type="sibTrans" cxnId="{931D8C3B-B245-4505-B127-1EC168347D8E}">
      <dgm:prSet/>
      <dgm:spPr/>
      <dgm:t>
        <a:bodyPr/>
        <a:lstStyle/>
        <a:p>
          <a:endParaRPr lang="en-US"/>
        </a:p>
      </dgm:t>
    </dgm:pt>
    <dgm:pt modelId="{E0AD9AEE-8C55-4856-BAD2-06ECC7ACC009}">
      <dgm:prSet phldrT="[Text]" phldr="0"/>
      <dgm:spPr/>
      <dgm:t>
        <a:bodyPr/>
        <a:lstStyle/>
        <a:p>
          <a:r>
            <a:rPr lang="en-US" dirty="0"/>
            <a:t>Compute Fast Fourier Transform (FFT)</a:t>
          </a:r>
        </a:p>
      </dgm:t>
    </dgm:pt>
    <dgm:pt modelId="{FD2E0715-4799-4CCB-BD09-6B75E6C5670A}" type="parTrans" cxnId="{C8F86D85-BF57-46D1-A05A-0B79B5A74F25}">
      <dgm:prSet/>
      <dgm:spPr/>
      <dgm:t>
        <a:bodyPr/>
        <a:lstStyle/>
        <a:p>
          <a:endParaRPr lang="en-US"/>
        </a:p>
      </dgm:t>
    </dgm:pt>
    <dgm:pt modelId="{47B27004-E94A-4957-9837-5789B4A9A93B}" type="sibTrans" cxnId="{C8F86D85-BF57-46D1-A05A-0B79B5A74F25}">
      <dgm:prSet/>
      <dgm:spPr/>
      <dgm:t>
        <a:bodyPr/>
        <a:lstStyle/>
        <a:p>
          <a:endParaRPr lang="en-US"/>
        </a:p>
      </dgm:t>
    </dgm:pt>
    <dgm:pt modelId="{8FA7799F-E11E-4029-ACC5-D3781039989D}">
      <dgm:prSet phldrT="[Text]" phldr="0"/>
      <dgm:spPr/>
      <dgm:t>
        <a:bodyPr/>
        <a:lstStyle/>
        <a:p>
          <a:r>
            <a:rPr lang="en-US" dirty="0"/>
            <a:t>Data Handler </a:t>
          </a:r>
        </a:p>
        <a:p>
          <a:r>
            <a:rPr lang="en-US" dirty="0"/>
            <a:t>Manages local data storage and formatting for output </a:t>
          </a:r>
        </a:p>
      </dgm:t>
    </dgm:pt>
    <dgm:pt modelId="{24D0F518-2DEB-4FDE-A714-E339BEBF971C}" type="parTrans" cxnId="{3E789962-1853-46B7-AB12-1E2D2423A50C}">
      <dgm:prSet/>
      <dgm:spPr/>
      <dgm:t>
        <a:bodyPr/>
        <a:lstStyle/>
        <a:p>
          <a:endParaRPr lang="en-US"/>
        </a:p>
      </dgm:t>
    </dgm:pt>
    <dgm:pt modelId="{3B8C1495-DF1F-429C-9AE9-68A9E3DF7ADE}" type="sibTrans" cxnId="{3E789962-1853-46B7-AB12-1E2D2423A50C}">
      <dgm:prSet/>
      <dgm:spPr/>
      <dgm:t>
        <a:bodyPr/>
        <a:lstStyle/>
        <a:p>
          <a:endParaRPr lang="en-US"/>
        </a:p>
      </dgm:t>
    </dgm:pt>
    <dgm:pt modelId="{490267E9-94FB-4DF2-B2AD-683D9D663D11}">
      <dgm:prSet phldrT="[Text]" phldr="0"/>
      <dgm:spPr/>
      <dgm:t>
        <a:bodyPr/>
        <a:lstStyle/>
        <a:p>
          <a:r>
            <a:rPr lang="en-US" dirty="0"/>
            <a:t>Store Data </a:t>
          </a:r>
        </a:p>
      </dgm:t>
    </dgm:pt>
    <dgm:pt modelId="{013CE257-882A-47AD-A4BA-EC4B28A0F08D}" type="parTrans" cxnId="{0396F59D-8B70-4F04-B075-413A117EF24E}">
      <dgm:prSet/>
      <dgm:spPr/>
      <dgm:t>
        <a:bodyPr/>
        <a:lstStyle/>
        <a:p>
          <a:endParaRPr lang="en-US"/>
        </a:p>
      </dgm:t>
    </dgm:pt>
    <dgm:pt modelId="{2BB5F2B5-7043-40D2-86E1-874D66128FB6}" type="sibTrans" cxnId="{0396F59D-8B70-4F04-B075-413A117EF24E}">
      <dgm:prSet/>
      <dgm:spPr/>
      <dgm:t>
        <a:bodyPr/>
        <a:lstStyle/>
        <a:p>
          <a:endParaRPr lang="en-US"/>
        </a:p>
      </dgm:t>
    </dgm:pt>
    <dgm:pt modelId="{9589ABF1-1598-41BB-8AF4-40586141A93B}">
      <dgm:prSet custT="1"/>
      <dgm:spPr/>
      <dgm:t>
        <a:bodyPr anchor="t"/>
        <a:lstStyle/>
        <a:p>
          <a:pPr marL="0" lvl="0" algn="l" defTabSz="711200">
            <a:lnSpc>
              <a:spcPct val="90000"/>
            </a:lnSpc>
            <a:spcBef>
              <a:spcPct val="0"/>
            </a:spcBef>
            <a:spcAft>
              <a:spcPct val="35000"/>
            </a:spcAft>
            <a:buNone/>
          </a:pPr>
          <a:r>
            <a:rPr lang="en-US" sz="1600" kern="1200" dirty="0">
              <a:solidFill>
                <a:prstClr val="white"/>
              </a:solidFill>
              <a:latin typeface="Arial"/>
              <a:ea typeface="+mn-ea"/>
              <a:cs typeface="+mn-cs"/>
            </a:rPr>
            <a:t>USB Interface</a:t>
          </a:r>
        </a:p>
        <a:p>
          <a:pPr marL="0" lvl="0" algn="l" defTabSz="711200">
            <a:lnSpc>
              <a:spcPct val="90000"/>
            </a:lnSpc>
            <a:spcBef>
              <a:spcPct val="0"/>
            </a:spcBef>
            <a:spcAft>
              <a:spcPct val="35000"/>
            </a:spcAft>
            <a:buNone/>
          </a:pPr>
          <a:r>
            <a:rPr lang="en-US" sz="1600" kern="1200" dirty="0">
              <a:solidFill>
                <a:prstClr val="white"/>
              </a:solidFill>
              <a:latin typeface="Arial"/>
              <a:ea typeface="+mn-ea"/>
              <a:cs typeface="+mn-cs"/>
            </a:rPr>
            <a:t>Handles serial communication over USB between Pocket Beagle and the host PC </a:t>
          </a:r>
        </a:p>
        <a:p>
          <a:pPr marL="114300" lvl="1" indent="-114300" algn="l" defTabSz="533400">
            <a:lnSpc>
              <a:spcPct val="90000"/>
            </a:lnSpc>
            <a:spcBef>
              <a:spcPct val="0"/>
            </a:spcBef>
            <a:spcAft>
              <a:spcPct val="15000"/>
            </a:spcAft>
            <a:buChar char="•"/>
          </a:pPr>
          <a:r>
            <a:rPr lang="en-US" sz="1200" kern="1200" dirty="0">
              <a:solidFill>
                <a:prstClr val="white"/>
              </a:solidFill>
              <a:latin typeface="Arial"/>
              <a:ea typeface="+mn-ea"/>
              <a:cs typeface="+mn-cs"/>
            </a:rPr>
            <a:t>- Initialize port </a:t>
          </a:r>
        </a:p>
        <a:p>
          <a:pPr marL="114300" lvl="1" indent="-114300" algn="l" defTabSz="533400">
            <a:lnSpc>
              <a:spcPct val="90000"/>
            </a:lnSpc>
            <a:spcBef>
              <a:spcPct val="0"/>
            </a:spcBef>
            <a:spcAft>
              <a:spcPct val="15000"/>
            </a:spcAft>
            <a:buChar char="•"/>
          </a:pPr>
          <a:r>
            <a:rPr lang="en-US" sz="1200" kern="1200" dirty="0">
              <a:solidFill>
                <a:prstClr val="white"/>
              </a:solidFill>
              <a:latin typeface="Arial"/>
              <a:ea typeface="+mn-ea"/>
              <a:cs typeface="+mn-cs"/>
            </a:rPr>
            <a:t>- Send data </a:t>
          </a:r>
        </a:p>
        <a:p>
          <a:pPr marL="114300" lvl="1" indent="-114300" algn="l" defTabSz="533400">
            <a:lnSpc>
              <a:spcPct val="90000"/>
            </a:lnSpc>
            <a:spcBef>
              <a:spcPct val="0"/>
            </a:spcBef>
            <a:spcAft>
              <a:spcPct val="15000"/>
            </a:spcAft>
            <a:buChar char="•"/>
          </a:pPr>
          <a:r>
            <a:rPr lang="en-US" sz="1200" kern="1200" dirty="0">
              <a:solidFill>
                <a:prstClr val="white"/>
              </a:solidFill>
              <a:latin typeface="Arial"/>
              <a:ea typeface="+mn-ea"/>
              <a:cs typeface="+mn-cs"/>
            </a:rPr>
            <a:t>- Receive command  </a:t>
          </a:r>
        </a:p>
      </dgm:t>
    </dgm:pt>
    <dgm:pt modelId="{597D63FA-31F0-4816-96EC-D38F56E89A82}" type="parTrans" cxnId="{6D8B34BF-2401-4147-AC3F-BEC5327A8949}">
      <dgm:prSet/>
      <dgm:spPr/>
      <dgm:t>
        <a:bodyPr/>
        <a:lstStyle/>
        <a:p>
          <a:endParaRPr lang="en-US"/>
        </a:p>
      </dgm:t>
    </dgm:pt>
    <dgm:pt modelId="{B0724061-1127-43D3-B745-BF6E4F41A12D}" type="sibTrans" cxnId="{6D8B34BF-2401-4147-AC3F-BEC5327A8949}">
      <dgm:prSet/>
      <dgm:spPr/>
      <dgm:t>
        <a:bodyPr/>
        <a:lstStyle/>
        <a:p>
          <a:endParaRPr lang="en-US"/>
        </a:p>
      </dgm:t>
    </dgm:pt>
    <dgm:pt modelId="{B2B39235-A2B4-456E-B9BA-0347BD4FE682}">
      <dgm:prSet custT="1"/>
      <dgm:spPr/>
      <dgm:t>
        <a:bodyPr anchor="t"/>
        <a:lstStyle/>
        <a:p>
          <a:pPr marL="0" lvl="0" algn="l" defTabSz="711200">
            <a:lnSpc>
              <a:spcPct val="90000"/>
            </a:lnSpc>
            <a:spcBef>
              <a:spcPct val="0"/>
            </a:spcBef>
            <a:spcAft>
              <a:spcPct val="35000"/>
            </a:spcAft>
            <a:buNone/>
          </a:pPr>
          <a:r>
            <a:rPr lang="en-US" sz="1600" kern="1200" dirty="0">
              <a:solidFill>
                <a:prstClr val="white"/>
              </a:solidFill>
              <a:latin typeface="Arial"/>
              <a:ea typeface="+mn-ea"/>
              <a:cs typeface="+mn-cs"/>
            </a:rPr>
            <a:t>User Interface</a:t>
          </a:r>
        </a:p>
        <a:p>
          <a:pPr marL="0" lvl="0" algn="l" defTabSz="711200">
            <a:lnSpc>
              <a:spcPct val="90000"/>
            </a:lnSpc>
            <a:spcBef>
              <a:spcPct val="0"/>
            </a:spcBef>
            <a:spcAft>
              <a:spcPct val="35000"/>
            </a:spcAft>
            <a:buNone/>
          </a:pPr>
          <a:r>
            <a:rPr lang="en-US" sz="1600" kern="1200" dirty="0">
              <a:solidFill>
                <a:prstClr val="white"/>
              </a:solidFill>
              <a:latin typeface="Arial"/>
              <a:ea typeface="+mn-ea"/>
              <a:cs typeface="+mn-cs"/>
            </a:rPr>
            <a:t>Provides visualization and alerts through the serial terminal or GUI on the host computer </a:t>
          </a:r>
        </a:p>
        <a:p>
          <a:pPr marL="114300" lvl="1" indent="-114300" algn="l" defTabSz="533400">
            <a:lnSpc>
              <a:spcPct val="90000"/>
            </a:lnSpc>
            <a:spcBef>
              <a:spcPct val="0"/>
            </a:spcBef>
            <a:spcAft>
              <a:spcPct val="15000"/>
            </a:spcAft>
            <a:buNone/>
          </a:pPr>
          <a:r>
            <a:rPr lang="en-US" sz="1200" kern="1200" dirty="0">
              <a:solidFill>
                <a:prstClr val="white"/>
              </a:solidFill>
              <a:latin typeface="Arial"/>
              <a:ea typeface="+mn-ea"/>
              <a:cs typeface="+mn-cs"/>
            </a:rPr>
            <a:t>- Display waveform </a:t>
          </a:r>
        </a:p>
        <a:p>
          <a:pPr marL="114300" lvl="1" indent="-114300" algn="l" defTabSz="533400">
            <a:lnSpc>
              <a:spcPct val="90000"/>
            </a:lnSpc>
            <a:spcBef>
              <a:spcPct val="0"/>
            </a:spcBef>
            <a:spcAft>
              <a:spcPct val="15000"/>
            </a:spcAft>
            <a:buNone/>
          </a:pPr>
          <a:r>
            <a:rPr lang="en-US" sz="1200" kern="1200" dirty="0">
              <a:solidFill>
                <a:prstClr val="white"/>
              </a:solidFill>
              <a:latin typeface="Arial"/>
              <a:ea typeface="+mn-ea"/>
              <a:cs typeface="+mn-cs"/>
            </a:rPr>
            <a:t>- Display alerts </a:t>
          </a:r>
        </a:p>
        <a:p>
          <a:pPr marL="114300" lvl="1" indent="-114300" algn="l" defTabSz="533400">
            <a:lnSpc>
              <a:spcPct val="90000"/>
            </a:lnSpc>
            <a:spcBef>
              <a:spcPct val="0"/>
            </a:spcBef>
            <a:spcAft>
              <a:spcPct val="15000"/>
            </a:spcAft>
            <a:buNone/>
          </a:pPr>
          <a:r>
            <a:rPr lang="en-US" sz="1200" kern="1200" dirty="0">
              <a:solidFill>
                <a:prstClr val="white"/>
              </a:solidFill>
              <a:latin typeface="Arial"/>
              <a:ea typeface="+mn-ea"/>
              <a:cs typeface="+mn-cs"/>
            </a:rPr>
            <a:t>- Get user input  </a:t>
          </a:r>
        </a:p>
      </dgm:t>
    </dgm:pt>
    <dgm:pt modelId="{14DE5369-40FC-4C56-8EB5-F9D7B276BF09}" type="parTrans" cxnId="{94722238-48B8-4839-8504-26A4EF3967C1}">
      <dgm:prSet/>
      <dgm:spPr/>
      <dgm:t>
        <a:bodyPr/>
        <a:lstStyle/>
        <a:p>
          <a:endParaRPr lang="en-US"/>
        </a:p>
      </dgm:t>
    </dgm:pt>
    <dgm:pt modelId="{CEB45CAF-C64B-4D0F-85A7-3FC4FBA3441B}" type="sibTrans" cxnId="{94722238-48B8-4839-8504-26A4EF3967C1}">
      <dgm:prSet/>
      <dgm:spPr/>
      <dgm:t>
        <a:bodyPr/>
        <a:lstStyle/>
        <a:p>
          <a:endParaRPr lang="en-US"/>
        </a:p>
      </dgm:t>
    </dgm:pt>
    <dgm:pt modelId="{185FD21F-8505-45D2-A82F-3B6D6D47AEFE}">
      <dgm:prSet phldrT="[Text]" phldr="0"/>
      <dgm:spPr/>
      <dgm:t>
        <a:bodyPr/>
        <a:lstStyle/>
        <a:p>
          <a:r>
            <a:rPr lang="en-US" dirty="0"/>
            <a:t>Apply gain</a:t>
          </a:r>
        </a:p>
      </dgm:t>
    </dgm:pt>
    <dgm:pt modelId="{C8CECBF8-9525-4EE5-9034-DFB213E99471}" type="parTrans" cxnId="{E5F2F1E7-6BFD-4B2C-8868-AB620AC4F976}">
      <dgm:prSet/>
      <dgm:spPr/>
      <dgm:t>
        <a:bodyPr/>
        <a:lstStyle/>
        <a:p>
          <a:endParaRPr lang="en-US"/>
        </a:p>
      </dgm:t>
    </dgm:pt>
    <dgm:pt modelId="{A6BB3B11-219D-4BBA-958B-A5B6EBD9C0A9}" type="sibTrans" cxnId="{E5F2F1E7-6BFD-4B2C-8868-AB620AC4F976}">
      <dgm:prSet/>
      <dgm:spPr/>
      <dgm:t>
        <a:bodyPr/>
        <a:lstStyle/>
        <a:p>
          <a:endParaRPr lang="en-US"/>
        </a:p>
      </dgm:t>
    </dgm:pt>
    <dgm:pt modelId="{F3696900-954A-4597-84E3-DAC143F191EA}">
      <dgm:prSet phldrT="[Text]" phldr="0"/>
      <dgm:spPr/>
      <dgm:t>
        <a:bodyPr/>
        <a:lstStyle/>
        <a:p>
          <a:r>
            <a:rPr lang="en-US" dirty="0"/>
            <a:t>Filter noise </a:t>
          </a:r>
        </a:p>
      </dgm:t>
    </dgm:pt>
    <dgm:pt modelId="{112C48F8-DEBE-4935-AF2A-D779C26F602E}" type="parTrans" cxnId="{B0DBF1FF-1B9B-4A63-B123-324BFDC47FC6}">
      <dgm:prSet/>
      <dgm:spPr/>
      <dgm:t>
        <a:bodyPr/>
        <a:lstStyle/>
        <a:p>
          <a:endParaRPr lang="en-US"/>
        </a:p>
      </dgm:t>
    </dgm:pt>
    <dgm:pt modelId="{E3D2ED39-CA9F-4283-A2AC-943B4A59CD18}" type="sibTrans" cxnId="{B0DBF1FF-1B9B-4A63-B123-324BFDC47FC6}">
      <dgm:prSet/>
      <dgm:spPr/>
      <dgm:t>
        <a:bodyPr/>
        <a:lstStyle/>
        <a:p>
          <a:endParaRPr lang="en-US"/>
        </a:p>
      </dgm:t>
    </dgm:pt>
    <dgm:pt modelId="{47D75ED3-3A18-4B1A-ACA1-6A6D40076723}">
      <dgm:prSet phldrT="[Text]" phldr="0"/>
      <dgm:spPr/>
      <dgm:t>
        <a:bodyPr/>
        <a:lstStyle/>
        <a:p>
          <a:r>
            <a:rPr lang="en-US" dirty="0"/>
            <a:t>Capture signal </a:t>
          </a:r>
        </a:p>
      </dgm:t>
    </dgm:pt>
    <dgm:pt modelId="{1804C325-6097-4BD3-AF96-5A6595F7528E}" type="parTrans" cxnId="{1EBF8B70-6834-4CF7-9326-7116D6255283}">
      <dgm:prSet/>
      <dgm:spPr/>
      <dgm:t>
        <a:bodyPr/>
        <a:lstStyle/>
        <a:p>
          <a:endParaRPr lang="en-US"/>
        </a:p>
      </dgm:t>
    </dgm:pt>
    <dgm:pt modelId="{9A69A718-79CE-4C6C-990B-5825F65A0B5A}" type="sibTrans" cxnId="{1EBF8B70-6834-4CF7-9326-7116D6255283}">
      <dgm:prSet/>
      <dgm:spPr/>
      <dgm:t>
        <a:bodyPr/>
        <a:lstStyle/>
        <a:p>
          <a:endParaRPr lang="en-US"/>
        </a:p>
      </dgm:t>
    </dgm:pt>
    <dgm:pt modelId="{B8813E57-E06D-401E-982E-D25D594E9F9E}">
      <dgm:prSet phldrT="[Text]" phldr="0"/>
      <dgm:spPr/>
      <dgm:t>
        <a:bodyPr/>
        <a:lstStyle/>
        <a:p>
          <a:r>
            <a:rPr lang="en-US" dirty="0"/>
            <a:t>Extract features</a:t>
          </a:r>
        </a:p>
      </dgm:t>
    </dgm:pt>
    <dgm:pt modelId="{FD0C4BF4-145C-41A4-8A35-B6A1241C0B50}" type="parTrans" cxnId="{9671AA60-8E16-4534-8470-EA69FBE1EFC3}">
      <dgm:prSet/>
      <dgm:spPr/>
      <dgm:t>
        <a:bodyPr/>
        <a:lstStyle/>
        <a:p>
          <a:endParaRPr lang="en-US"/>
        </a:p>
      </dgm:t>
    </dgm:pt>
    <dgm:pt modelId="{462A2452-A4E7-4697-8353-2BD3427268A3}" type="sibTrans" cxnId="{9671AA60-8E16-4534-8470-EA69FBE1EFC3}">
      <dgm:prSet/>
      <dgm:spPr/>
      <dgm:t>
        <a:bodyPr/>
        <a:lstStyle/>
        <a:p>
          <a:endParaRPr lang="en-US"/>
        </a:p>
      </dgm:t>
    </dgm:pt>
    <dgm:pt modelId="{D51DC11D-BC1A-4DF4-BB27-DC9BD1701B6D}">
      <dgm:prSet phldrT="[Text]" phldr="0"/>
      <dgm:spPr/>
      <dgm:t>
        <a:bodyPr/>
        <a:lstStyle/>
        <a:p>
          <a:r>
            <a:rPr lang="en-US" dirty="0"/>
            <a:t>Detect abnormalities </a:t>
          </a:r>
        </a:p>
      </dgm:t>
    </dgm:pt>
    <dgm:pt modelId="{6E8E9454-3054-4D52-B4A5-930674E61BDA}" type="parTrans" cxnId="{B0D73946-E9C8-473C-AB98-AFD0D875C521}">
      <dgm:prSet/>
      <dgm:spPr/>
      <dgm:t>
        <a:bodyPr/>
        <a:lstStyle/>
        <a:p>
          <a:endParaRPr lang="en-US"/>
        </a:p>
      </dgm:t>
    </dgm:pt>
    <dgm:pt modelId="{24999BD1-27F7-4B90-AD82-96957DC5658C}" type="sibTrans" cxnId="{B0D73946-E9C8-473C-AB98-AFD0D875C521}">
      <dgm:prSet/>
      <dgm:spPr/>
      <dgm:t>
        <a:bodyPr/>
        <a:lstStyle/>
        <a:p>
          <a:endParaRPr lang="en-US"/>
        </a:p>
      </dgm:t>
    </dgm:pt>
    <dgm:pt modelId="{AE9B2FFB-129E-445D-A920-F2B995A72CA9}">
      <dgm:prSet phldrT="[Text]" phldr="0"/>
      <dgm:spPr/>
      <dgm:t>
        <a:bodyPr/>
        <a:lstStyle/>
        <a:p>
          <a:r>
            <a:rPr lang="en-US" dirty="0"/>
            <a:t>Retrieve Data </a:t>
          </a:r>
        </a:p>
      </dgm:t>
    </dgm:pt>
    <dgm:pt modelId="{404DD636-1CC5-496A-9077-A2AA9915329E}" type="parTrans" cxnId="{534C4EBE-B34D-4AAB-B67D-8545299DF27B}">
      <dgm:prSet/>
      <dgm:spPr/>
      <dgm:t>
        <a:bodyPr/>
        <a:lstStyle/>
        <a:p>
          <a:endParaRPr lang="en-US"/>
        </a:p>
      </dgm:t>
    </dgm:pt>
    <dgm:pt modelId="{6F0C28F3-FC48-4A47-BE52-9499678ADA9C}" type="sibTrans" cxnId="{534C4EBE-B34D-4AAB-B67D-8545299DF27B}">
      <dgm:prSet/>
      <dgm:spPr/>
      <dgm:t>
        <a:bodyPr/>
        <a:lstStyle/>
        <a:p>
          <a:endParaRPr lang="en-US"/>
        </a:p>
      </dgm:t>
    </dgm:pt>
    <dgm:pt modelId="{7A6B76E5-E37E-41E9-8D47-E3FE05249113}">
      <dgm:prSet phldrT="[Text]" phldr="0"/>
      <dgm:spPr/>
      <dgm:t>
        <a:bodyPr/>
        <a:lstStyle/>
        <a:p>
          <a:r>
            <a:rPr lang="en-US" dirty="0"/>
            <a:t>Format for output </a:t>
          </a:r>
        </a:p>
      </dgm:t>
    </dgm:pt>
    <dgm:pt modelId="{FF7DD674-54CC-4877-958A-0B6010A38420}" type="parTrans" cxnId="{4B550DCB-08F5-4ECF-9BAB-587F780E2A9B}">
      <dgm:prSet/>
      <dgm:spPr/>
      <dgm:t>
        <a:bodyPr/>
        <a:lstStyle/>
        <a:p>
          <a:endParaRPr lang="en-US"/>
        </a:p>
      </dgm:t>
    </dgm:pt>
    <dgm:pt modelId="{0D7E2901-9025-4B59-A6E3-BC9A52EBF9C2}" type="sibTrans" cxnId="{4B550DCB-08F5-4ECF-9BAB-587F780E2A9B}">
      <dgm:prSet/>
      <dgm:spPr/>
      <dgm:t>
        <a:bodyPr/>
        <a:lstStyle/>
        <a:p>
          <a:endParaRPr lang="en-US"/>
        </a:p>
      </dgm:t>
    </dgm:pt>
    <dgm:pt modelId="{A4E510DD-7586-4EAF-9BF9-10EEEF8C5631}" type="pres">
      <dgm:prSet presAssocID="{A74E00BD-0AB8-488E-B1EB-6FADECBF91E1}" presName="Name0" presStyleCnt="0">
        <dgm:presLayoutVars>
          <dgm:dir/>
          <dgm:resizeHandles val="exact"/>
        </dgm:presLayoutVars>
      </dgm:prSet>
      <dgm:spPr/>
    </dgm:pt>
    <dgm:pt modelId="{5AA7C874-C108-46CF-B475-3571FB4E24DB}" type="pres">
      <dgm:prSet presAssocID="{177DBD3F-A6FD-4F97-97B6-31BECAC0E100}" presName="node" presStyleLbl="node1" presStyleIdx="0" presStyleCnt="5">
        <dgm:presLayoutVars>
          <dgm:bulletEnabled val="1"/>
        </dgm:presLayoutVars>
      </dgm:prSet>
      <dgm:spPr/>
    </dgm:pt>
    <dgm:pt modelId="{30918A78-365A-488A-B4B4-C5F93FE0A814}" type="pres">
      <dgm:prSet presAssocID="{9AF14BB9-B12D-4809-A89D-90F24D018632}" presName="sibTrans" presStyleLbl="sibTrans1D1" presStyleIdx="0" presStyleCnt="4"/>
      <dgm:spPr/>
    </dgm:pt>
    <dgm:pt modelId="{45DBFDF8-04D0-4F47-90C6-0FE51D664488}" type="pres">
      <dgm:prSet presAssocID="{9AF14BB9-B12D-4809-A89D-90F24D018632}" presName="connectorText" presStyleLbl="sibTrans1D1" presStyleIdx="0" presStyleCnt="4"/>
      <dgm:spPr/>
    </dgm:pt>
    <dgm:pt modelId="{5CA75DDC-AF88-4D25-83A3-82E3212B2F6B}" type="pres">
      <dgm:prSet presAssocID="{08F838F9-558E-4F2A-9707-CDD5BF97A51F}" presName="node" presStyleLbl="node1" presStyleIdx="1" presStyleCnt="5">
        <dgm:presLayoutVars>
          <dgm:bulletEnabled val="1"/>
        </dgm:presLayoutVars>
      </dgm:prSet>
      <dgm:spPr/>
    </dgm:pt>
    <dgm:pt modelId="{ABC0A464-11DB-4380-B25E-B9AA6787464D}" type="pres">
      <dgm:prSet presAssocID="{7E0B8A0F-1FFC-46A0-87E0-CA45C2435386}" presName="sibTrans" presStyleLbl="sibTrans1D1" presStyleIdx="1" presStyleCnt="4"/>
      <dgm:spPr/>
    </dgm:pt>
    <dgm:pt modelId="{69CC65F2-FA4A-44A8-AF7A-067EF86834F8}" type="pres">
      <dgm:prSet presAssocID="{7E0B8A0F-1FFC-46A0-87E0-CA45C2435386}" presName="connectorText" presStyleLbl="sibTrans1D1" presStyleIdx="1" presStyleCnt="4"/>
      <dgm:spPr/>
    </dgm:pt>
    <dgm:pt modelId="{C95EFCBF-4C51-42BA-A8E9-BBB5A536410F}" type="pres">
      <dgm:prSet presAssocID="{8FA7799F-E11E-4029-ACC5-D3781039989D}" presName="node" presStyleLbl="node1" presStyleIdx="2" presStyleCnt="5">
        <dgm:presLayoutVars>
          <dgm:bulletEnabled val="1"/>
        </dgm:presLayoutVars>
      </dgm:prSet>
      <dgm:spPr/>
    </dgm:pt>
    <dgm:pt modelId="{1278F3CB-6CD3-4909-AA00-34F39CECE989}" type="pres">
      <dgm:prSet presAssocID="{3B8C1495-DF1F-429C-9AE9-68A9E3DF7ADE}" presName="sibTrans" presStyleLbl="sibTrans1D1" presStyleIdx="2" presStyleCnt="4"/>
      <dgm:spPr/>
    </dgm:pt>
    <dgm:pt modelId="{DDC801B9-6359-4285-B9DB-530ABF13E048}" type="pres">
      <dgm:prSet presAssocID="{3B8C1495-DF1F-429C-9AE9-68A9E3DF7ADE}" presName="connectorText" presStyleLbl="sibTrans1D1" presStyleIdx="2" presStyleCnt="4"/>
      <dgm:spPr/>
    </dgm:pt>
    <dgm:pt modelId="{C1239F4D-4DB7-40B8-AB0D-54B31D2A23F3}" type="pres">
      <dgm:prSet presAssocID="{9589ABF1-1598-41BB-8AF4-40586141A93B}" presName="node" presStyleLbl="node1" presStyleIdx="3" presStyleCnt="5">
        <dgm:presLayoutVars>
          <dgm:bulletEnabled val="1"/>
        </dgm:presLayoutVars>
      </dgm:prSet>
      <dgm:spPr/>
    </dgm:pt>
    <dgm:pt modelId="{AA2ECFE1-C1DC-4176-9B89-E2F59D788426}" type="pres">
      <dgm:prSet presAssocID="{B0724061-1127-43D3-B745-BF6E4F41A12D}" presName="sibTrans" presStyleLbl="sibTrans1D1" presStyleIdx="3" presStyleCnt="4"/>
      <dgm:spPr/>
    </dgm:pt>
    <dgm:pt modelId="{9DD52AC9-4B94-459D-AC62-9E2CE504471C}" type="pres">
      <dgm:prSet presAssocID="{B0724061-1127-43D3-B745-BF6E4F41A12D}" presName="connectorText" presStyleLbl="sibTrans1D1" presStyleIdx="3" presStyleCnt="4"/>
      <dgm:spPr/>
    </dgm:pt>
    <dgm:pt modelId="{3913D817-40F4-4B07-97C1-D5F83D120E5B}" type="pres">
      <dgm:prSet presAssocID="{B2B39235-A2B4-456E-B9BA-0347BD4FE682}" presName="node" presStyleLbl="node1" presStyleIdx="4" presStyleCnt="5">
        <dgm:presLayoutVars>
          <dgm:bulletEnabled val="1"/>
        </dgm:presLayoutVars>
      </dgm:prSet>
      <dgm:spPr/>
    </dgm:pt>
  </dgm:ptLst>
  <dgm:cxnLst>
    <dgm:cxn modelId="{4AEC7805-DAE3-400D-8A12-3502A717FCFE}" type="presOf" srcId="{AE9B2FFB-129E-445D-A920-F2B995A72CA9}" destId="{C95EFCBF-4C51-42BA-A8E9-BBB5A536410F}" srcOrd="0" destOrd="2" presId="urn:microsoft.com/office/officeart/2005/8/layout/bProcess3"/>
    <dgm:cxn modelId="{8AE2C506-27A2-4E50-AA96-E51E531770C3}" type="presOf" srcId="{B8813E57-E06D-401E-982E-D25D594E9F9E}" destId="{5CA75DDC-AF88-4D25-83A3-82E3212B2F6B}" srcOrd="0" destOrd="2" presId="urn:microsoft.com/office/officeart/2005/8/layout/bProcess3"/>
    <dgm:cxn modelId="{E1767F23-96A7-4E01-B3EC-13D1C5BC141E}" type="presOf" srcId="{B0724061-1127-43D3-B745-BF6E4F41A12D}" destId="{AA2ECFE1-C1DC-4176-9B89-E2F59D788426}" srcOrd="0" destOrd="0" presId="urn:microsoft.com/office/officeart/2005/8/layout/bProcess3"/>
    <dgm:cxn modelId="{6B4EEE24-AE2F-4385-A5D2-7354B3F31FE1}" type="presOf" srcId="{D51DC11D-BC1A-4DF4-BB27-DC9BD1701B6D}" destId="{5CA75DDC-AF88-4D25-83A3-82E3212B2F6B}" srcOrd="0" destOrd="3" presId="urn:microsoft.com/office/officeart/2005/8/layout/bProcess3"/>
    <dgm:cxn modelId="{C5A62A28-4531-45C1-AEAD-AD0B47A8556A}" type="presOf" srcId="{8FA7799F-E11E-4029-ACC5-D3781039989D}" destId="{C95EFCBF-4C51-42BA-A8E9-BBB5A536410F}" srcOrd="0" destOrd="0" presId="urn:microsoft.com/office/officeart/2005/8/layout/bProcess3"/>
    <dgm:cxn modelId="{AFEEB62F-118C-4DEE-B135-CE1B3E5DC802}" type="presOf" srcId="{08F838F9-558E-4F2A-9707-CDD5BF97A51F}" destId="{5CA75DDC-AF88-4D25-83A3-82E3212B2F6B}" srcOrd="0" destOrd="0" presId="urn:microsoft.com/office/officeart/2005/8/layout/bProcess3"/>
    <dgm:cxn modelId="{94722238-48B8-4839-8504-26A4EF3967C1}" srcId="{A74E00BD-0AB8-488E-B1EB-6FADECBF91E1}" destId="{B2B39235-A2B4-456E-B9BA-0347BD4FE682}" srcOrd="4" destOrd="0" parTransId="{14DE5369-40FC-4C56-8EB5-F9D7B276BF09}" sibTransId="{CEB45CAF-C64B-4D0F-85A7-3FC4FBA3441B}"/>
    <dgm:cxn modelId="{954ACD3A-99A7-4004-A9B6-0FD8736D0CA4}" type="presOf" srcId="{490267E9-94FB-4DF2-B2AD-683D9D663D11}" destId="{C95EFCBF-4C51-42BA-A8E9-BBB5A536410F}" srcOrd="0" destOrd="1" presId="urn:microsoft.com/office/officeart/2005/8/layout/bProcess3"/>
    <dgm:cxn modelId="{931D8C3B-B245-4505-B127-1EC168347D8E}" srcId="{A74E00BD-0AB8-488E-B1EB-6FADECBF91E1}" destId="{08F838F9-558E-4F2A-9707-CDD5BF97A51F}" srcOrd="1" destOrd="0" parTransId="{39A40F4E-A75D-4332-B3E4-915D856AE6D8}" sibTransId="{7E0B8A0F-1FFC-46A0-87E0-CA45C2435386}"/>
    <dgm:cxn modelId="{2168863D-D2C3-469C-AB21-CB42E6193951}" srcId="{A74E00BD-0AB8-488E-B1EB-6FADECBF91E1}" destId="{177DBD3F-A6FD-4F97-97B6-31BECAC0E100}" srcOrd="0" destOrd="0" parTransId="{256A19CE-2071-4D01-9B62-2A9C89EDA660}" sibTransId="{9AF14BB9-B12D-4809-A89D-90F24D018632}"/>
    <dgm:cxn modelId="{57910A5D-4203-4252-95D4-7603B4F96144}" type="presOf" srcId="{E0AD9AEE-8C55-4856-BAD2-06ECC7ACC009}" destId="{5CA75DDC-AF88-4D25-83A3-82E3212B2F6B}" srcOrd="0" destOrd="1" presId="urn:microsoft.com/office/officeart/2005/8/layout/bProcess3"/>
    <dgm:cxn modelId="{9671AA60-8E16-4534-8470-EA69FBE1EFC3}" srcId="{08F838F9-558E-4F2A-9707-CDD5BF97A51F}" destId="{B8813E57-E06D-401E-982E-D25D594E9F9E}" srcOrd="1" destOrd="0" parTransId="{FD0C4BF4-145C-41A4-8A35-B6A1241C0B50}" sibTransId="{462A2452-A4E7-4697-8353-2BD3427268A3}"/>
    <dgm:cxn modelId="{3E789962-1853-46B7-AB12-1E2D2423A50C}" srcId="{A74E00BD-0AB8-488E-B1EB-6FADECBF91E1}" destId="{8FA7799F-E11E-4029-ACC5-D3781039989D}" srcOrd="2" destOrd="0" parTransId="{24D0F518-2DEB-4FDE-A714-E339BEBF971C}" sibTransId="{3B8C1495-DF1F-429C-9AE9-68A9E3DF7ADE}"/>
    <dgm:cxn modelId="{B0D73946-E9C8-473C-AB98-AFD0D875C521}" srcId="{08F838F9-558E-4F2A-9707-CDD5BF97A51F}" destId="{D51DC11D-BC1A-4DF4-BB27-DC9BD1701B6D}" srcOrd="2" destOrd="0" parTransId="{6E8E9454-3054-4D52-B4A5-930674E61BDA}" sibTransId="{24999BD1-27F7-4B90-AD82-96957DC5658C}"/>
    <dgm:cxn modelId="{0ECC8947-EA64-4423-8D45-3780FC7D92CC}" type="presOf" srcId="{7A6B76E5-E37E-41E9-8D47-E3FE05249113}" destId="{C95EFCBF-4C51-42BA-A8E9-BBB5A536410F}" srcOrd="0" destOrd="3" presId="urn:microsoft.com/office/officeart/2005/8/layout/bProcess3"/>
    <dgm:cxn modelId="{1B99C969-A040-4170-BF4A-265E1D3C5F75}" type="presOf" srcId="{7E0B8A0F-1FFC-46A0-87E0-CA45C2435386}" destId="{ABC0A464-11DB-4380-B25E-B9AA6787464D}" srcOrd="0" destOrd="0" presId="urn:microsoft.com/office/officeart/2005/8/layout/bProcess3"/>
    <dgm:cxn modelId="{1EBF8B70-6834-4CF7-9326-7116D6255283}" srcId="{177DBD3F-A6FD-4F97-97B6-31BECAC0E100}" destId="{47D75ED3-3A18-4B1A-ACA1-6A6D40076723}" srcOrd="0" destOrd="0" parTransId="{1804C325-6097-4BD3-AF96-5A6595F7528E}" sibTransId="{9A69A718-79CE-4C6C-990B-5825F65A0B5A}"/>
    <dgm:cxn modelId="{20B28852-4B0F-45F2-8268-6A8381125019}" type="presOf" srcId="{9AF14BB9-B12D-4809-A89D-90F24D018632}" destId="{45DBFDF8-04D0-4F47-90C6-0FE51D664488}" srcOrd="1" destOrd="0" presId="urn:microsoft.com/office/officeart/2005/8/layout/bProcess3"/>
    <dgm:cxn modelId="{0E1C5373-65AA-4255-A2AA-8955E4D87B94}" type="presOf" srcId="{F3696900-954A-4597-84E3-DAC143F191EA}" destId="{5AA7C874-C108-46CF-B475-3571FB4E24DB}" srcOrd="0" destOrd="3" presId="urn:microsoft.com/office/officeart/2005/8/layout/bProcess3"/>
    <dgm:cxn modelId="{F9DF8977-1741-4146-B690-62CFDEB324DD}" type="presOf" srcId="{177DBD3F-A6FD-4F97-97B6-31BECAC0E100}" destId="{5AA7C874-C108-46CF-B475-3571FB4E24DB}" srcOrd="0" destOrd="0" presId="urn:microsoft.com/office/officeart/2005/8/layout/bProcess3"/>
    <dgm:cxn modelId="{CF007C80-26D2-4A8E-9CE2-AA55A54A6B7F}" type="presOf" srcId="{185FD21F-8505-45D2-A82F-3B6D6D47AEFE}" destId="{5AA7C874-C108-46CF-B475-3571FB4E24DB}" srcOrd="0" destOrd="2" presId="urn:microsoft.com/office/officeart/2005/8/layout/bProcess3"/>
    <dgm:cxn modelId="{C8F86D85-BF57-46D1-A05A-0B79B5A74F25}" srcId="{08F838F9-558E-4F2A-9707-CDD5BF97A51F}" destId="{E0AD9AEE-8C55-4856-BAD2-06ECC7ACC009}" srcOrd="0" destOrd="0" parTransId="{FD2E0715-4799-4CCB-BD09-6B75E6C5670A}" sibTransId="{47B27004-E94A-4957-9837-5789B4A9A93B}"/>
    <dgm:cxn modelId="{B45CD290-A555-4BE9-A3E0-B1D5B98DF3E7}" type="presOf" srcId="{A74E00BD-0AB8-488E-B1EB-6FADECBF91E1}" destId="{A4E510DD-7586-4EAF-9BF9-10EEEF8C5631}" srcOrd="0" destOrd="0" presId="urn:microsoft.com/office/officeart/2005/8/layout/bProcess3"/>
    <dgm:cxn modelId="{2595349C-8FCE-4D51-B049-9B94EAAF3D01}" type="presOf" srcId="{7E0B8A0F-1FFC-46A0-87E0-CA45C2435386}" destId="{69CC65F2-FA4A-44A8-AF7A-067EF86834F8}" srcOrd="1" destOrd="0" presId="urn:microsoft.com/office/officeart/2005/8/layout/bProcess3"/>
    <dgm:cxn modelId="{0396F59D-8B70-4F04-B075-413A117EF24E}" srcId="{8FA7799F-E11E-4029-ACC5-D3781039989D}" destId="{490267E9-94FB-4DF2-B2AD-683D9D663D11}" srcOrd="0" destOrd="0" parTransId="{013CE257-882A-47AD-A4BA-EC4B28A0F08D}" sibTransId="{2BB5F2B5-7043-40D2-86E1-874D66128FB6}"/>
    <dgm:cxn modelId="{392E33A7-A8F2-4495-8EBA-1080C98F61F2}" type="presOf" srcId="{9AF14BB9-B12D-4809-A89D-90F24D018632}" destId="{30918A78-365A-488A-B4B4-C5F93FE0A814}" srcOrd="0" destOrd="0" presId="urn:microsoft.com/office/officeart/2005/8/layout/bProcess3"/>
    <dgm:cxn modelId="{4B05BDAB-7416-4299-9638-B59441302809}" type="presOf" srcId="{3B8C1495-DF1F-429C-9AE9-68A9E3DF7ADE}" destId="{1278F3CB-6CD3-4909-AA00-34F39CECE989}" srcOrd="0" destOrd="0" presId="urn:microsoft.com/office/officeart/2005/8/layout/bProcess3"/>
    <dgm:cxn modelId="{54AF0CB8-F9D4-419B-839C-7C605AA8E107}" type="presOf" srcId="{9589ABF1-1598-41BB-8AF4-40586141A93B}" destId="{C1239F4D-4DB7-40B8-AB0D-54B31D2A23F3}" srcOrd="0" destOrd="0" presId="urn:microsoft.com/office/officeart/2005/8/layout/bProcess3"/>
    <dgm:cxn modelId="{534C4EBE-B34D-4AAB-B67D-8545299DF27B}" srcId="{8FA7799F-E11E-4029-ACC5-D3781039989D}" destId="{AE9B2FFB-129E-445D-A920-F2B995A72CA9}" srcOrd="1" destOrd="0" parTransId="{404DD636-1CC5-496A-9077-A2AA9915329E}" sibTransId="{6F0C28F3-FC48-4A47-BE52-9499678ADA9C}"/>
    <dgm:cxn modelId="{6D8B34BF-2401-4147-AC3F-BEC5327A8949}" srcId="{A74E00BD-0AB8-488E-B1EB-6FADECBF91E1}" destId="{9589ABF1-1598-41BB-8AF4-40586141A93B}" srcOrd="3" destOrd="0" parTransId="{597D63FA-31F0-4816-96EC-D38F56E89A82}" sibTransId="{B0724061-1127-43D3-B745-BF6E4F41A12D}"/>
    <dgm:cxn modelId="{450B3BC9-AD20-442A-9B97-68DC2E2AAC1C}" type="presOf" srcId="{B2B39235-A2B4-456E-B9BA-0347BD4FE682}" destId="{3913D817-40F4-4B07-97C1-D5F83D120E5B}" srcOrd="0" destOrd="0" presId="urn:microsoft.com/office/officeart/2005/8/layout/bProcess3"/>
    <dgm:cxn modelId="{4B550DCB-08F5-4ECF-9BAB-587F780E2A9B}" srcId="{8FA7799F-E11E-4029-ACC5-D3781039989D}" destId="{7A6B76E5-E37E-41E9-8D47-E3FE05249113}" srcOrd="2" destOrd="0" parTransId="{FF7DD674-54CC-4877-958A-0B6010A38420}" sibTransId="{0D7E2901-9025-4B59-A6E3-BC9A52EBF9C2}"/>
    <dgm:cxn modelId="{BDCE5FCB-71BE-47FF-9F98-F408321F0F33}" type="presOf" srcId="{B0724061-1127-43D3-B745-BF6E4F41A12D}" destId="{9DD52AC9-4B94-459D-AC62-9E2CE504471C}" srcOrd="1" destOrd="0" presId="urn:microsoft.com/office/officeart/2005/8/layout/bProcess3"/>
    <dgm:cxn modelId="{E5F2F1E7-6BFD-4B2C-8868-AB620AC4F976}" srcId="{177DBD3F-A6FD-4F97-97B6-31BECAC0E100}" destId="{185FD21F-8505-45D2-A82F-3B6D6D47AEFE}" srcOrd="1" destOrd="0" parTransId="{C8CECBF8-9525-4EE5-9034-DFB213E99471}" sibTransId="{A6BB3B11-219D-4BBA-958B-A5B6EBD9C0A9}"/>
    <dgm:cxn modelId="{29930AED-8D09-48CB-A0B0-36709BA10B7F}" type="presOf" srcId="{3B8C1495-DF1F-429C-9AE9-68A9E3DF7ADE}" destId="{DDC801B9-6359-4285-B9DB-530ABF13E048}" srcOrd="1" destOrd="0" presId="urn:microsoft.com/office/officeart/2005/8/layout/bProcess3"/>
    <dgm:cxn modelId="{A660A1FF-012D-4178-8FCB-39A459C78DC5}" type="presOf" srcId="{47D75ED3-3A18-4B1A-ACA1-6A6D40076723}" destId="{5AA7C874-C108-46CF-B475-3571FB4E24DB}" srcOrd="0" destOrd="1" presId="urn:microsoft.com/office/officeart/2005/8/layout/bProcess3"/>
    <dgm:cxn modelId="{B0DBF1FF-1B9B-4A63-B123-324BFDC47FC6}" srcId="{177DBD3F-A6FD-4F97-97B6-31BECAC0E100}" destId="{F3696900-954A-4597-84E3-DAC143F191EA}" srcOrd="2" destOrd="0" parTransId="{112C48F8-DEBE-4935-AF2A-D779C26F602E}" sibTransId="{E3D2ED39-CA9F-4283-A2AC-943B4A59CD18}"/>
    <dgm:cxn modelId="{4BAF3CC7-3C85-4752-8F54-0BFAD2FE3A60}" type="presParOf" srcId="{A4E510DD-7586-4EAF-9BF9-10EEEF8C5631}" destId="{5AA7C874-C108-46CF-B475-3571FB4E24DB}" srcOrd="0" destOrd="0" presId="urn:microsoft.com/office/officeart/2005/8/layout/bProcess3"/>
    <dgm:cxn modelId="{5A4249FB-D65C-4B16-80D5-092F4AFB3F47}" type="presParOf" srcId="{A4E510DD-7586-4EAF-9BF9-10EEEF8C5631}" destId="{30918A78-365A-488A-B4B4-C5F93FE0A814}" srcOrd="1" destOrd="0" presId="urn:microsoft.com/office/officeart/2005/8/layout/bProcess3"/>
    <dgm:cxn modelId="{53668B39-2336-495D-B623-355D3A612DA4}" type="presParOf" srcId="{30918A78-365A-488A-B4B4-C5F93FE0A814}" destId="{45DBFDF8-04D0-4F47-90C6-0FE51D664488}" srcOrd="0" destOrd="0" presId="urn:microsoft.com/office/officeart/2005/8/layout/bProcess3"/>
    <dgm:cxn modelId="{1B4BF4D8-A08F-47E8-8A74-DFAEE6800FA4}" type="presParOf" srcId="{A4E510DD-7586-4EAF-9BF9-10EEEF8C5631}" destId="{5CA75DDC-AF88-4D25-83A3-82E3212B2F6B}" srcOrd="2" destOrd="0" presId="urn:microsoft.com/office/officeart/2005/8/layout/bProcess3"/>
    <dgm:cxn modelId="{13353DA1-0EB5-4FF0-AB6E-B179F9448A81}" type="presParOf" srcId="{A4E510DD-7586-4EAF-9BF9-10EEEF8C5631}" destId="{ABC0A464-11DB-4380-B25E-B9AA6787464D}" srcOrd="3" destOrd="0" presId="urn:microsoft.com/office/officeart/2005/8/layout/bProcess3"/>
    <dgm:cxn modelId="{983A62FA-C07B-42DB-8526-CF0278C68A60}" type="presParOf" srcId="{ABC0A464-11DB-4380-B25E-B9AA6787464D}" destId="{69CC65F2-FA4A-44A8-AF7A-067EF86834F8}" srcOrd="0" destOrd="0" presId="urn:microsoft.com/office/officeart/2005/8/layout/bProcess3"/>
    <dgm:cxn modelId="{333D4FC6-7A4C-4681-A5BB-18D847D11C2F}" type="presParOf" srcId="{A4E510DD-7586-4EAF-9BF9-10EEEF8C5631}" destId="{C95EFCBF-4C51-42BA-A8E9-BBB5A536410F}" srcOrd="4" destOrd="0" presId="urn:microsoft.com/office/officeart/2005/8/layout/bProcess3"/>
    <dgm:cxn modelId="{47AA9700-BF6A-4B65-957F-8164F77476FD}" type="presParOf" srcId="{A4E510DD-7586-4EAF-9BF9-10EEEF8C5631}" destId="{1278F3CB-6CD3-4909-AA00-34F39CECE989}" srcOrd="5" destOrd="0" presId="urn:microsoft.com/office/officeart/2005/8/layout/bProcess3"/>
    <dgm:cxn modelId="{3C09C5D2-B479-4273-A221-F99CAD05E84B}" type="presParOf" srcId="{1278F3CB-6CD3-4909-AA00-34F39CECE989}" destId="{DDC801B9-6359-4285-B9DB-530ABF13E048}" srcOrd="0" destOrd="0" presId="urn:microsoft.com/office/officeart/2005/8/layout/bProcess3"/>
    <dgm:cxn modelId="{9DF5A457-69E8-409B-B0EA-CE7EA3B15CD2}" type="presParOf" srcId="{A4E510DD-7586-4EAF-9BF9-10EEEF8C5631}" destId="{C1239F4D-4DB7-40B8-AB0D-54B31D2A23F3}" srcOrd="6" destOrd="0" presId="urn:microsoft.com/office/officeart/2005/8/layout/bProcess3"/>
    <dgm:cxn modelId="{02DF7583-49B5-4E0B-A272-9D959C4DF761}" type="presParOf" srcId="{A4E510DD-7586-4EAF-9BF9-10EEEF8C5631}" destId="{AA2ECFE1-C1DC-4176-9B89-E2F59D788426}" srcOrd="7" destOrd="0" presId="urn:microsoft.com/office/officeart/2005/8/layout/bProcess3"/>
    <dgm:cxn modelId="{988BF0D5-9EEA-48E3-B146-CD8A19044676}" type="presParOf" srcId="{AA2ECFE1-C1DC-4176-9B89-E2F59D788426}" destId="{9DD52AC9-4B94-459D-AC62-9E2CE504471C}" srcOrd="0" destOrd="0" presId="urn:microsoft.com/office/officeart/2005/8/layout/bProcess3"/>
    <dgm:cxn modelId="{56EB8C2C-E158-45D8-B178-917F904250A3}" type="presParOf" srcId="{A4E510DD-7586-4EAF-9BF9-10EEEF8C5631}" destId="{3913D817-40F4-4B07-97C1-D5F83D120E5B}"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18A78-365A-488A-B4B4-C5F93FE0A814}">
      <dsp:nvSpPr>
        <dsp:cNvPr id="0" name=""/>
        <dsp:cNvSpPr/>
      </dsp:nvSpPr>
      <dsp:spPr>
        <a:xfrm>
          <a:off x="3349461" y="1977141"/>
          <a:ext cx="738147" cy="91440"/>
        </a:xfrm>
        <a:custGeom>
          <a:avLst/>
          <a:gdLst/>
          <a:ahLst/>
          <a:cxnLst/>
          <a:rect l="0" t="0" r="0" b="0"/>
          <a:pathLst>
            <a:path>
              <a:moveTo>
                <a:pt x="0" y="45720"/>
              </a:moveTo>
              <a:lnTo>
                <a:pt x="738147" y="45720"/>
              </a:lnTo>
            </a:path>
          </a:pathLst>
        </a:custGeom>
        <a:noFill/>
        <a:ln w="6350" cap="flat" cmpd="sng" algn="ctr">
          <a:solidFill>
            <a:schemeClr val="accent6">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99316" y="2019017"/>
        <a:ext cx="38437" cy="7687"/>
      </dsp:txXfrm>
    </dsp:sp>
    <dsp:sp modelId="{5AA7C874-C108-46CF-B475-3571FB4E24DB}">
      <dsp:nvSpPr>
        <dsp:cNvPr id="0" name=""/>
        <dsp:cNvSpPr/>
      </dsp:nvSpPr>
      <dsp:spPr>
        <a:xfrm>
          <a:off x="8879" y="1020146"/>
          <a:ext cx="3342382" cy="2005429"/>
        </a:xfrm>
        <a:prstGeom prst="rect">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kern="1200" dirty="0"/>
            <a:t>Audio Acquisition</a:t>
          </a:r>
        </a:p>
        <a:p>
          <a:pPr marL="0" lvl="0" indent="0" algn="l" defTabSz="711200">
            <a:lnSpc>
              <a:spcPct val="90000"/>
            </a:lnSpc>
            <a:spcBef>
              <a:spcPct val="0"/>
            </a:spcBef>
            <a:spcAft>
              <a:spcPct val="35000"/>
            </a:spcAft>
            <a:buNone/>
          </a:pPr>
          <a:r>
            <a:rPr lang="en-US" sz="1600" kern="1200" dirty="0"/>
            <a:t>Interfaces with ADC to capture and condition audio signals from the condenser microphone </a:t>
          </a:r>
        </a:p>
        <a:p>
          <a:pPr marL="114300" lvl="1" indent="-114300" algn="l" defTabSz="533400">
            <a:lnSpc>
              <a:spcPct val="90000"/>
            </a:lnSpc>
            <a:spcBef>
              <a:spcPct val="0"/>
            </a:spcBef>
            <a:spcAft>
              <a:spcPct val="15000"/>
            </a:spcAft>
            <a:buChar char="•"/>
          </a:pPr>
          <a:r>
            <a:rPr lang="en-US" sz="1200" kern="1200" dirty="0"/>
            <a:t>Capture signal </a:t>
          </a:r>
        </a:p>
        <a:p>
          <a:pPr marL="114300" lvl="1" indent="-114300" algn="l" defTabSz="533400">
            <a:lnSpc>
              <a:spcPct val="90000"/>
            </a:lnSpc>
            <a:spcBef>
              <a:spcPct val="0"/>
            </a:spcBef>
            <a:spcAft>
              <a:spcPct val="15000"/>
            </a:spcAft>
            <a:buChar char="•"/>
          </a:pPr>
          <a:r>
            <a:rPr lang="en-US" sz="1200" kern="1200" dirty="0"/>
            <a:t>Apply gain</a:t>
          </a:r>
        </a:p>
        <a:p>
          <a:pPr marL="114300" lvl="1" indent="-114300" algn="l" defTabSz="533400">
            <a:lnSpc>
              <a:spcPct val="90000"/>
            </a:lnSpc>
            <a:spcBef>
              <a:spcPct val="0"/>
            </a:spcBef>
            <a:spcAft>
              <a:spcPct val="15000"/>
            </a:spcAft>
            <a:buChar char="•"/>
          </a:pPr>
          <a:r>
            <a:rPr lang="en-US" sz="1200" kern="1200" dirty="0"/>
            <a:t>Filter noise </a:t>
          </a:r>
        </a:p>
      </dsp:txBody>
      <dsp:txXfrm>
        <a:off x="8879" y="1020146"/>
        <a:ext cx="3342382" cy="2005429"/>
      </dsp:txXfrm>
    </dsp:sp>
    <dsp:sp modelId="{ABC0A464-11DB-4380-B25E-B9AA6787464D}">
      <dsp:nvSpPr>
        <dsp:cNvPr id="0" name=""/>
        <dsp:cNvSpPr/>
      </dsp:nvSpPr>
      <dsp:spPr>
        <a:xfrm>
          <a:off x="7460591" y="1977141"/>
          <a:ext cx="738147" cy="91440"/>
        </a:xfrm>
        <a:custGeom>
          <a:avLst/>
          <a:gdLst/>
          <a:ahLst/>
          <a:cxnLst/>
          <a:rect l="0" t="0" r="0" b="0"/>
          <a:pathLst>
            <a:path>
              <a:moveTo>
                <a:pt x="0" y="45720"/>
              </a:moveTo>
              <a:lnTo>
                <a:pt x="738147" y="45720"/>
              </a:lnTo>
            </a:path>
          </a:pathLst>
        </a:custGeom>
        <a:noFill/>
        <a:ln w="6350" cap="flat" cmpd="sng" algn="ctr">
          <a:solidFill>
            <a:schemeClr val="accent6">
              <a:shade val="90000"/>
              <a:hueOff val="204653"/>
              <a:satOff val="-8335"/>
              <a:lumOff val="1263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810446" y="2019017"/>
        <a:ext cx="38437" cy="7687"/>
      </dsp:txXfrm>
    </dsp:sp>
    <dsp:sp modelId="{5CA75DDC-AF88-4D25-83A3-82E3212B2F6B}">
      <dsp:nvSpPr>
        <dsp:cNvPr id="0" name=""/>
        <dsp:cNvSpPr/>
      </dsp:nvSpPr>
      <dsp:spPr>
        <a:xfrm>
          <a:off x="4120008" y="1020146"/>
          <a:ext cx="3342382" cy="2005429"/>
        </a:xfrm>
        <a:prstGeom prst="rect">
          <a:avLst/>
        </a:prstGeom>
        <a:solidFill>
          <a:schemeClr val="accent6">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kern="1200" dirty="0"/>
            <a:t>Signal Processor </a:t>
          </a:r>
        </a:p>
        <a:p>
          <a:pPr marL="0" lvl="0" indent="0" algn="l" defTabSz="711200">
            <a:lnSpc>
              <a:spcPct val="90000"/>
            </a:lnSpc>
            <a:spcBef>
              <a:spcPct val="0"/>
            </a:spcBef>
            <a:spcAft>
              <a:spcPct val="35000"/>
            </a:spcAft>
            <a:buNone/>
          </a:pPr>
          <a:r>
            <a:rPr lang="en-US" sz="1600" kern="1200" dirty="0"/>
            <a:t>Perform digital signal processing to extract frequency-domain information and flag abnormalities </a:t>
          </a:r>
        </a:p>
        <a:p>
          <a:pPr marL="114300" lvl="1" indent="-114300" algn="l" defTabSz="533400">
            <a:lnSpc>
              <a:spcPct val="90000"/>
            </a:lnSpc>
            <a:spcBef>
              <a:spcPct val="0"/>
            </a:spcBef>
            <a:spcAft>
              <a:spcPct val="15000"/>
            </a:spcAft>
            <a:buChar char="•"/>
          </a:pPr>
          <a:r>
            <a:rPr lang="en-US" sz="1200" kern="1200" dirty="0"/>
            <a:t>Compute Fast Fourier Transform (FFT)</a:t>
          </a:r>
        </a:p>
        <a:p>
          <a:pPr marL="114300" lvl="1" indent="-114300" algn="l" defTabSz="533400">
            <a:lnSpc>
              <a:spcPct val="90000"/>
            </a:lnSpc>
            <a:spcBef>
              <a:spcPct val="0"/>
            </a:spcBef>
            <a:spcAft>
              <a:spcPct val="15000"/>
            </a:spcAft>
            <a:buChar char="•"/>
          </a:pPr>
          <a:r>
            <a:rPr lang="en-US" sz="1200" kern="1200" dirty="0"/>
            <a:t>Extract features</a:t>
          </a:r>
        </a:p>
        <a:p>
          <a:pPr marL="114300" lvl="1" indent="-114300" algn="l" defTabSz="533400">
            <a:lnSpc>
              <a:spcPct val="90000"/>
            </a:lnSpc>
            <a:spcBef>
              <a:spcPct val="0"/>
            </a:spcBef>
            <a:spcAft>
              <a:spcPct val="15000"/>
            </a:spcAft>
            <a:buChar char="•"/>
          </a:pPr>
          <a:r>
            <a:rPr lang="en-US" sz="1200" kern="1200" dirty="0"/>
            <a:t>Detect abnormalities </a:t>
          </a:r>
        </a:p>
      </dsp:txBody>
      <dsp:txXfrm>
        <a:off x="4120008" y="1020146"/>
        <a:ext cx="3342382" cy="2005429"/>
      </dsp:txXfrm>
    </dsp:sp>
    <dsp:sp modelId="{1278F3CB-6CD3-4909-AA00-34F39CECE989}">
      <dsp:nvSpPr>
        <dsp:cNvPr id="0" name=""/>
        <dsp:cNvSpPr/>
      </dsp:nvSpPr>
      <dsp:spPr>
        <a:xfrm>
          <a:off x="1680070" y="3023776"/>
          <a:ext cx="8222259" cy="738147"/>
        </a:xfrm>
        <a:custGeom>
          <a:avLst/>
          <a:gdLst/>
          <a:ahLst/>
          <a:cxnLst/>
          <a:rect l="0" t="0" r="0" b="0"/>
          <a:pathLst>
            <a:path>
              <a:moveTo>
                <a:pt x="8222259" y="0"/>
              </a:moveTo>
              <a:lnTo>
                <a:pt x="8222259" y="386173"/>
              </a:lnTo>
              <a:lnTo>
                <a:pt x="0" y="386173"/>
              </a:lnTo>
              <a:lnTo>
                <a:pt x="0" y="738147"/>
              </a:lnTo>
            </a:path>
          </a:pathLst>
        </a:custGeom>
        <a:noFill/>
        <a:ln w="6350" cap="flat" cmpd="sng" algn="ctr">
          <a:solidFill>
            <a:schemeClr val="accent6">
              <a:shade val="90000"/>
              <a:hueOff val="409305"/>
              <a:satOff val="-16671"/>
              <a:lumOff val="252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84747" y="3389006"/>
        <a:ext cx="412905" cy="7687"/>
      </dsp:txXfrm>
    </dsp:sp>
    <dsp:sp modelId="{C95EFCBF-4C51-42BA-A8E9-BBB5A536410F}">
      <dsp:nvSpPr>
        <dsp:cNvPr id="0" name=""/>
        <dsp:cNvSpPr/>
      </dsp:nvSpPr>
      <dsp:spPr>
        <a:xfrm>
          <a:off x="8231138" y="1020146"/>
          <a:ext cx="3342382" cy="2005429"/>
        </a:xfrm>
        <a:prstGeom prst="rect">
          <a:avLst/>
        </a:prstGeom>
        <a:solidFill>
          <a:schemeClr val="accent6">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kern="1200" dirty="0"/>
            <a:t>Data Handler </a:t>
          </a:r>
        </a:p>
        <a:p>
          <a:pPr marL="0" lvl="0" indent="0" algn="l" defTabSz="711200">
            <a:lnSpc>
              <a:spcPct val="90000"/>
            </a:lnSpc>
            <a:spcBef>
              <a:spcPct val="0"/>
            </a:spcBef>
            <a:spcAft>
              <a:spcPct val="35000"/>
            </a:spcAft>
            <a:buNone/>
          </a:pPr>
          <a:r>
            <a:rPr lang="en-US" sz="1600" kern="1200" dirty="0"/>
            <a:t>Manages local data storage and formatting for output </a:t>
          </a:r>
        </a:p>
        <a:p>
          <a:pPr marL="114300" lvl="1" indent="-114300" algn="l" defTabSz="533400">
            <a:lnSpc>
              <a:spcPct val="90000"/>
            </a:lnSpc>
            <a:spcBef>
              <a:spcPct val="0"/>
            </a:spcBef>
            <a:spcAft>
              <a:spcPct val="15000"/>
            </a:spcAft>
            <a:buChar char="•"/>
          </a:pPr>
          <a:r>
            <a:rPr lang="en-US" sz="1200" kern="1200" dirty="0"/>
            <a:t>Store Data </a:t>
          </a:r>
        </a:p>
        <a:p>
          <a:pPr marL="114300" lvl="1" indent="-114300" algn="l" defTabSz="533400">
            <a:lnSpc>
              <a:spcPct val="90000"/>
            </a:lnSpc>
            <a:spcBef>
              <a:spcPct val="0"/>
            </a:spcBef>
            <a:spcAft>
              <a:spcPct val="15000"/>
            </a:spcAft>
            <a:buChar char="•"/>
          </a:pPr>
          <a:r>
            <a:rPr lang="en-US" sz="1200" kern="1200" dirty="0"/>
            <a:t>Retrieve Data </a:t>
          </a:r>
        </a:p>
        <a:p>
          <a:pPr marL="114300" lvl="1" indent="-114300" algn="l" defTabSz="533400">
            <a:lnSpc>
              <a:spcPct val="90000"/>
            </a:lnSpc>
            <a:spcBef>
              <a:spcPct val="0"/>
            </a:spcBef>
            <a:spcAft>
              <a:spcPct val="15000"/>
            </a:spcAft>
            <a:buChar char="•"/>
          </a:pPr>
          <a:r>
            <a:rPr lang="en-US" sz="1200" kern="1200" dirty="0"/>
            <a:t>Format for output </a:t>
          </a:r>
        </a:p>
      </dsp:txBody>
      <dsp:txXfrm>
        <a:off x="8231138" y="1020146"/>
        <a:ext cx="3342382" cy="2005429"/>
      </dsp:txXfrm>
    </dsp:sp>
    <dsp:sp modelId="{AA2ECFE1-C1DC-4176-9B89-E2F59D788426}">
      <dsp:nvSpPr>
        <dsp:cNvPr id="0" name=""/>
        <dsp:cNvSpPr/>
      </dsp:nvSpPr>
      <dsp:spPr>
        <a:xfrm>
          <a:off x="3349461" y="4751318"/>
          <a:ext cx="738147" cy="91440"/>
        </a:xfrm>
        <a:custGeom>
          <a:avLst/>
          <a:gdLst/>
          <a:ahLst/>
          <a:cxnLst/>
          <a:rect l="0" t="0" r="0" b="0"/>
          <a:pathLst>
            <a:path>
              <a:moveTo>
                <a:pt x="0" y="45720"/>
              </a:moveTo>
              <a:lnTo>
                <a:pt x="738147" y="45720"/>
              </a:lnTo>
            </a:path>
          </a:pathLst>
        </a:custGeom>
        <a:noFill/>
        <a:ln w="6350" cap="flat" cmpd="sng" algn="ctr">
          <a:solidFill>
            <a:schemeClr val="accent6">
              <a:shade val="90000"/>
              <a:hueOff val="613958"/>
              <a:satOff val="-25006"/>
              <a:lumOff val="379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99316" y="4793194"/>
        <a:ext cx="38437" cy="7687"/>
      </dsp:txXfrm>
    </dsp:sp>
    <dsp:sp modelId="{C1239F4D-4DB7-40B8-AB0D-54B31D2A23F3}">
      <dsp:nvSpPr>
        <dsp:cNvPr id="0" name=""/>
        <dsp:cNvSpPr/>
      </dsp:nvSpPr>
      <dsp:spPr>
        <a:xfrm>
          <a:off x="8879" y="3794323"/>
          <a:ext cx="3342382" cy="2005429"/>
        </a:xfrm>
        <a:prstGeom prst="rect">
          <a:avLst/>
        </a:prstGeom>
        <a:solidFill>
          <a:schemeClr val="accent6">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algn="l" defTabSz="711200">
            <a:lnSpc>
              <a:spcPct val="90000"/>
            </a:lnSpc>
            <a:spcBef>
              <a:spcPct val="0"/>
            </a:spcBef>
            <a:spcAft>
              <a:spcPct val="35000"/>
            </a:spcAft>
            <a:buNone/>
          </a:pPr>
          <a:r>
            <a:rPr lang="en-US" sz="1600" kern="1200" dirty="0">
              <a:solidFill>
                <a:prstClr val="white"/>
              </a:solidFill>
              <a:latin typeface="Arial"/>
              <a:ea typeface="+mn-ea"/>
              <a:cs typeface="+mn-cs"/>
            </a:rPr>
            <a:t>USB Interface</a:t>
          </a:r>
        </a:p>
        <a:p>
          <a:pPr marL="0" lvl="0" algn="l" defTabSz="711200">
            <a:lnSpc>
              <a:spcPct val="90000"/>
            </a:lnSpc>
            <a:spcBef>
              <a:spcPct val="0"/>
            </a:spcBef>
            <a:spcAft>
              <a:spcPct val="35000"/>
            </a:spcAft>
            <a:buNone/>
          </a:pPr>
          <a:r>
            <a:rPr lang="en-US" sz="1600" kern="1200" dirty="0">
              <a:solidFill>
                <a:prstClr val="white"/>
              </a:solidFill>
              <a:latin typeface="Arial"/>
              <a:ea typeface="+mn-ea"/>
              <a:cs typeface="+mn-cs"/>
            </a:rPr>
            <a:t>Handles serial communication over USB between Pocket Beagle and the host PC </a:t>
          </a:r>
        </a:p>
        <a:p>
          <a:pPr marL="114300" lvl="1" indent="-114300" algn="l" defTabSz="533400">
            <a:lnSpc>
              <a:spcPct val="90000"/>
            </a:lnSpc>
            <a:spcBef>
              <a:spcPct val="0"/>
            </a:spcBef>
            <a:spcAft>
              <a:spcPct val="15000"/>
            </a:spcAft>
            <a:buNone/>
          </a:pPr>
          <a:r>
            <a:rPr lang="en-US" sz="1200" kern="1200" dirty="0">
              <a:solidFill>
                <a:prstClr val="white"/>
              </a:solidFill>
              <a:latin typeface="Arial"/>
              <a:ea typeface="+mn-ea"/>
              <a:cs typeface="+mn-cs"/>
            </a:rPr>
            <a:t>- Initialize port </a:t>
          </a:r>
        </a:p>
        <a:p>
          <a:pPr marL="114300" lvl="1" indent="-114300" algn="l" defTabSz="533400">
            <a:lnSpc>
              <a:spcPct val="90000"/>
            </a:lnSpc>
            <a:spcBef>
              <a:spcPct val="0"/>
            </a:spcBef>
            <a:spcAft>
              <a:spcPct val="15000"/>
            </a:spcAft>
            <a:buNone/>
          </a:pPr>
          <a:r>
            <a:rPr lang="en-US" sz="1200" kern="1200" dirty="0">
              <a:solidFill>
                <a:prstClr val="white"/>
              </a:solidFill>
              <a:latin typeface="Arial"/>
              <a:ea typeface="+mn-ea"/>
              <a:cs typeface="+mn-cs"/>
            </a:rPr>
            <a:t>- Send data </a:t>
          </a:r>
        </a:p>
        <a:p>
          <a:pPr marL="114300" lvl="1" indent="-114300" algn="l" defTabSz="533400">
            <a:lnSpc>
              <a:spcPct val="90000"/>
            </a:lnSpc>
            <a:spcBef>
              <a:spcPct val="0"/>
            </a:spcBef>
            <a:spcAft>
              <a:spcPct val="15000"/>
            </a:spcAft>
            <a:buNone/>
          </a:pPr>
          <a:r>
            <a:rPr lang="en-US" sz="1200" kern="1200" dirty="0">
              <a:solidFill>
                <a:prstClr val="white"/>
              </a:solidFill>
              <a:latin typeface="Arial"/>
              <a:ea typeface="+mn-ea"/>
              <a:cs typeface="+mn-cs"/>
            </a:rPr>
            <a:t>- Receive command  </a:t>
          </a:r>
        </a:p>
      </dsp:txBody>
      <dsp:txXfrm>
        <a:off x="8879" y="3794323"/>
        <a:ext cx="3342382" cy="2005429"/>
      </dsp:txXfrm>
    </dsp:sp>
    <dsp:sp modelId="{3913D817-40F4-4B07-97C1-D5F83D120E5B}">
      <dsp:nvSpPr>
        <dsp:cNvPr id="0" name=""/>
        <dsp:cNvSpPr/>
      </dsp:nvSpPr>
      <dsp:spPr>
        <a:xfrm>
          <a:off x="4120008" y="3794323"/>
          <a:ext cx="3342382" cy="2005429"/>
        </a:xfrm>
        <a:prstGeom prst="rect">
          <a:avLst/>
        </a:prstGeom>
        <a:solidFill>
          <a:schemeClr val="accent6">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algn="l" defTabSz="711200">
            <a:lnSpc>
              <a:spcPct val="90000"/>
            </a:lnSpc>
            <a:spcBef>
              <a:spcPct val="0"/>
            </a:spcBef>
            <a:spcAft>
              <a:spcPct val="35000"/>
            </a:spcAft>
            <a:buNone/>
          </a:pPr>
          <a:r>
            <a:rPr lang="en-US" sz="1600" kern="1200" dirty="0">
              <a:solidFill>
                <a:prstClr val="white"/>
              </a:solidFill>
              <a:latin typeface="Arial"/>
              <a:ea typeface="+mn-ea"/>
              <a:cs typeface="+mn-cs"/>
            </a:rPr>
            <a:t>User Interface</a:t>
          </a:r>
        </a:p>
        <a:p>
          <a:pPr marL="0" lvl="0" algn="l" defTabSz="711200">
            <a:lnSpc>
              <a:spcPct val="90000"/>
            </a:lnSpc>
            <a:spcBef>
              <a:spcPct val="0"/>
            </a:spcBef>
            <a:spcAft>
              <a:spcPct val="35000"/>
            </a:spcAft>
            <a:buNone/>
          </a:pPr>
          <a:r>
            <a:rPr lang="en-US" sz="1600" kern="1200" dirty="0">
              <a:solidFill>
                <a:prstClr val="white"/>
              </a:solidFill>
              <a:latin typeface="Arial"/>
              <a:ea typeface="+mn-ea"/>
              <a:cs typeface="+mn-cs"/>
            </a:rPr>
            <a:t>Provides visualization and alerts through the serial terminal or GUI on the host computer </a:t>
          </a:r>
        </a:p>
        <a:p>
          <a:pPr marL="114300" lvl="1" indent="-114300" algn="l" defTabSz="533400">
            <a:lnSpc>
              <a:spcPct val="90000"/>
            </a:lnSpc>
            <a:spcBef>
              <a:spcPct val="0"/>
            </a:spcBef>
            <a:spcAft>
              <a:spcPct val="15000"/>
            </a:spcAft>
            <a:buNone/>
          </a:pPr>
          <a:r>
            <a:rPr lang="en-US" sz="1200" kern="1200" dirty="0">
              <a:solidFill>
                <a:prstClr val="white"/>
              </a:solidFill>
              <a:latin typeface="Arial"/>
              <a:ea typeface="+mn-ea"/>
              <a:cs typeface="+mn-cs"/>
            </a:rPr>
            <a:t>- Display waveform </a:t>
          </a:r>
        </a:p>
        <a:p>
          <a:pPr marL="114300" lvl="1" indent="-114300" algn="l" defTabSz="533400">
            <a:lnSpc>
              <a:spcPct val="90000"/>
            </a:lnSpc>
            <a:spcBef>
              <a:spcPct val="0"/>
            </a:spcBef>
            <a:spcAft>
              <a:spcPct val="15000"/>
            </a:spcAft>
            <a:buNone/>
          </a:pPr>
          <a:r>
            <a:rPr lang="en-US" sz="1200" kern="1200" dirty="0">
              <a:solidFill>
                <a:prstClr val="white"/>
              </a:solidFill>
              <a:latin typeface="Arial"/>
              <a:ea typeface="+mn-ea"/>
              <a:cs typeface="+mn-cs"/>
            </a:rPr>
            <a:t>- Display alerts </a:t>
          </a:r>
        </a:p>
        <a:p>
          <a:pPr marL="114300" lvl="1" indent="-114300" algn="l" defTabSz="533400">
            <a:lnSpc>
              <a:spcPct val="90000"/>
            </a:lnSpc>
            <a:spcBef>
              <a:spcPct val="0"/>
            </a:spcBef>
            <a:spcAft>
              <a:spcPct val="15000"/>
            </a:spcAft>
            <a:buNone/>
          </a:pPr>
          <a:r>
            <a:rPr lang="en-US" sz="1200" kern="1200" dirty="0">
              <a:solidFill>
                <a:prstClr val="white"/>
              </a:solidFill>
              <a:latin typeface="Arial"/>
              <a:ea typeface="+mn-ea"/>
              <a:cs typeface="+mn-cs"/>
            </a:rPr>
            <a:t>- Get user input  </a:t>
          </a:r>
        </a:p>
      </dsp:txBody>
      <dsp:txXfrm>
        <a:off x="4120008" y="3794323"/>
        <a:ext cx="3342382" cy="200542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10/24/2025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10/24/2025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10/24/2025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10/24/2025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10/24/2025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10/24/2025</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10/24/2025</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10/24/2025</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10/24/2025</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10/24/2025</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ircuitdigest.com/microcontroller-projects/diy-wireless-digital-stethoscope" TargetMode="Externa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amazon.com/JOVNO-Universal-Adjustable-Multi-Voltage-Regulated/dp/B09MVWC4NH" TargetMode="External"/><Relationship Id="rId2" Type="http://schemas.openxmlformats.org/officeDocument/2006/relationships/hyperlink" Target="https://www.amazon.com/Bluetooth-Adapter-SIP-T27G-Raspberry-Windows10/dp/B07S8PT7J6" TargetMode="External"/><Relationship Id="rId1" Type="http://schemas.openxmlformats.org/officeDocument/2006/relationships/slideLayout" Target="../slideLayouts/slideLayout2.xml"/><Relationship Id="rId4" Type="http://schemas.openxmlformats.org/officeDocument/2006/relationships/hyperlink" Target="https://www.amazon.com/WWZMDiB-ADS1115-Converter-Raspberry-Experiments/dp/B0C8JFZ3D9/ref=sr_1_7?dib=eyJ2IjoiMSJ9.x0RYVSUNcVpInxANAaY0bf9IQTfoYUyQ1ReeUXjwu6y--c7kcJvnqY6nYtD0LQxzvvZBvHKmGlCHWF8dLfVBlvQHsQuEiIaNHhholCiQ-U2CAaOC0d24JkyfwAhhD42wNrh72uGco50vYmlf2qzLNp9XsL0YHNZ87vPCJROPg24qr_bknpjJQDNBRY3Qt4xxXaeCmwkI7K_Zrr_LVRjQKVmk8H5DUnsbEnvD3eBxNJs.FGXzTUfp_sGGNtp4hkKLMVdpecIADmA0dGtssb8vNwI&amp;dib_tag=se&amp;hvadid=582286256098&amp;hvdev=c&amp;hvexpln=0&amp;hvlocphy=9027580&amp;hvnetw=g&amp;hvocijid=18187102389070004939--&amp;hvqmt=b&amp;hvrand=18187102389070004939&amp;hvtargid=kwd-296980016128&amp;hydadcr=18919_9699009&amp;keywords=analog-to-digital+converters&amp;mcid=4978c7a2ae21307895ad5970924be026&amp;qid=1759692660&amp;sr=8-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EDES 301</a:t>
            </a:r>
            <a:br>
              <a:rPr lang="en-US" sz="6000" dirty="0"/>
            </a:br>
            <a:br>
              <a:rPr lang="en-US" dirty="0"/>
            </a:br>
            <a:r>
              <a:rPr lang="en-US" sz="6000" dirty="0"/>
              <a:t>Digital Stethoscope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Daniel Gutierrez</a:t>
            </a:r>
          </a:p>
          <a:p>
            <a:r>
              <a:rPr lang="en-US" dirty="0"/>
              <a:t>10/04/2025</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a:xfrm>
            <a:off x="304801" y="375386"/>
            <a:ext cx="9601200" cy="1142385"/>
          </a:xfrm>
        </p:spPr>
        <p:txBody>
          <a:bodyPr anchor="b">
            <a:normAutofit/>
          </a:bodyPr>
          <a:lstStyle/>
          <a:p>
            <a:r>
              <a:rPr lang="en-US" dirty="0">
                <a:latin typeface="Aptos Black" panose="020F0502020204030204" pitchFamily="34" charset="0"/>
              </a:rPr>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sz="half" idx="1"/>
          </p:nvPr>
        </p:nvSpPr>
        <p:spPr>
          <a:xfrm>
            <a:off x="304801" y="1714500"/>
            <a:ext cx="6366854" cy="4305299"/>
          </a:xfrm>
        </p:spPr>
        <p:txBody>
          <a:bodyPr>
            <a:normAutofit fontScale="92500"/>
          </a:bodyPr>
          <a:lstStyle/>
          <a:p>
            <a:r>
              <a:rPr lang="en-US" sz="1600" dirty="0">
                <a:latin typeface="Aptos Display" panose="020B0004020202020204" pitchFamily="34" charset="0"/>
              </a:rPr>
              <a:t>This project aims to develop an electronic stethoscope capable of digitally capturing and analyzing heart sounds. A condenser microphone will be integrated into the stethoscope to record auscultation signals, which are transmitted wirelessly via a Bluetooth interface and displayed in a serial terminal window for analysis. The system will incorporate physiologically relevant metrics, including frequency thresholds associated with normal and abnormal heart sounds, to automatically flag potential outliers that may indicate underlying health complications. Beyond diagnostic support, this project seeks to provide users with an accessible means to understand and interpret their own cardiac sounds, bridging traditional auscultation techniques with modern digital health monitoring</a:t>
            </a:r>
          </a:p>
          <a:p>
            <a:r>
              <a:rPr lang="en-US" sz="1600" dirty="0">
                <a:latin typeface="Aptos Display" panose="020B0004020202020204" pitchFamily="34" charset="0"/>
                <a:hlinkClick r:id="rId2"/>
              </a:rPr>
              <a:t>Link to Existing Project</a:t>
            </a:r>
            <a:r>
              <a:rPr lang="en-US" sz="1600" dirty="0">
                <a:latin typeface="Aptos Display" panose="020B0004020202020204" pitchFamily="34" charset="0"/>
              </a:rPr>
              <a:t> </a:t>
            </a:r>
          </a:p>
          <a:p>
            <a:r>
              <a:rPr lang="en-US" sz="1600" dirty="0">
                <a:latin typeface="Aptos Display" panose="020B0004020202020204" pitchFamily="34" charset="0"/>
              </a:rPr>
              <a:t>While this project establishes a solid foundation for the circuitry behind an electronic stethoscope, additional noise filtering and signal amplification will likely be required to achieve the desired resolution for accurate data analysis. Furthermore, rather than simply displaying the recorded data, the project aims to provide users with meaningful insights by identifying and flagging outlier heart sounds based on established physiological reference values.</a:t>
            </a:r>
          </a:p>
        </p:txBody>
      </p:sp>
      <p:pic>
        <p:nvPicPr>
          <p:cNvPr id="1028" name="Picture 4" descr="Eko CORE 500™ Digital Stethoscope - Silver">
            <a:extLst>
              <a:ext uri="{FF2B5EF4-FFF2-40B4-BE49-F238E27FC236}">
                <a16:creationId xmlns:a16="http://schemas.microsoft.com/office/drawing/2014/main" id="{4E2129F2-2470-824E-B8DA-E47BE491C9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4789" b="1878"/>
          <a:stretch>
            <a:fillRect/>
          </a:stretch>
        </p:blipFill>
        <p:spPr bwMode="auto">
          <a:xfrm>
            <a:off x="7580252" y="838200"/>
            <a:ext cx="2868326" cy="2390272"/>
          </a:xfrm>
          <a:prstGeom prst="rect">
            <a:avLst/>
          </a:prstGeom>
          <a:solidFill>
            <a:srgbClr val="FFFFFF"/>
          </a:solidFill>
        </p:spPr>
      </p:pic>
      <p:pic>
        <p:nvPicPr>
          <p:cNvPr id="8" name="Picture 7">
            <a:extLst>
              <a:ext uri="{FF2B5EF4-FFF2-40B4-BE49-F238E27FC236}">
                <a16:creationId xmlns:a16="http://schemas.microsoft.com/office/drawing/2014/main" id="{45C50409-30A0-0B39-07C5-AD295892D566}"/>
              </a:ext>
            </a:extLst>
          </p:cNvPr>
          <p:cNvPicPr>
            <a:picLocks noChangeAspect="1"/>
          </p:cNvPicPr>
          <p:nvPr/>
        </p:nvPicPr>
        <p:blipFill>
          <a:blip r:embed="rId4"/>
          <a:stretch>
            <a:fillRect/>
          </a:stretch>
        </p:blipFill>
        <p:spPr>
          <a:xfrm>
            <a:off x="7037675" y="3691286"/>
            <a:ext cx="3953480" cy="2224376"/>
          </a:xfrm>
          <a:prstGeom prst="rect">
            <a:avLst/>
          </a:prstGeom>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8" name="Rectangle: Rounded Corners 7">
            <a:extLst>
              <a:ext uri="{FF2B5EF4-FFF2-40B4-BE49-F238E27FC236}">
                <a16:creationId xmlns:a16="http://schemas.microsoft.com/office/drawing/2014/main" id="{77E2274E-7143-3BBF-F9AD-DFF44C2E7B75}"/>
              </a:ext>
            </a:extLst>
          </p:cNvPr>
          <p:cNvSpPr/>
          <p:nvPr/>
        </p:nvSpPr>
        <p:spPr>
          <a:xfrm>
            <a:off x="352324" y="1733148"/>
            <a:ext cx="1562100" cy="11811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Microphone + Stethoscope </a:t>
            </a:r>
          </a:p>
        </p:txBody>
      </p:sp>
      <p:cxnSp>
        <p:nvCxnSpPr>
          <p:cNvPr id="10" name="Straight Arrow Connector 9">
            <a:extLst>
              <a:ext uri="{FF2B5EF4-FFF2-40B4-BE49-F238E27FC236}">
                <a16:creationId xmlns:a16="http://schemas.microsoft.com/office/drawing/2014/main" id="{CDA41658-F416-13B7-897E-B656E9CBF3BE}"/>
              </a:ext>
            </a:extLst>
          </p:cNvPr>
          <p:cNvCxnSpPr>
            <a:cxnSpLocks/>
            <a:stCxn id="8" idx="3"/>
            <a:endCxn id="12" idx="1"/>
          </p:cNvCxnSpPr>
          <p:nvPr/>
        </p:nvCxnSpPr>
        <p:spPr>
          <a:xfrm>
            <a:off x="1914424" y="2323699"/>
            <a:ext cx="811831" cy="4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E9FBF4FC-0E2E-4B44-3E75-7F96E29AAC90}"/>
              </a:ext>
            </a:extLst>
          </p:cNvPr>
          <p:cNvSpPr/>
          <p:nvPr/>
        </p:nvSpPr>
        <p:spPr>
          <a:xfrm>
            <a:off x="2726255" y="1929062"/>
            <a:ext cx="1447800" cy="79007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Capacitor</a:t>
            </a:r>
            <a:r>
              <a:rPr lang="en-US" sz="1400" dirty="0"/>
              <a:t> </a:t>
            </a:r>
            <a:r>
              <a:rPr lang="en-US" sz="1400" b="1" dirty="0"/>
              <a:t>Filter</a:t>
            </a:r>
            <a:r>
              <a:rPr lang="en-US" sz="1400" dirty="0"/>
              <a:t> </a:t>
            </a:r>
          </a:p>
        </p:txBody>
      </p:sp>
      <p:sp>
        <p:nvSpPr>
          <p:cNvPr id="22" name="Rectangle: Rounded Corners 21">
            <a:extLst>
              <a:ext uri="{FF2B5EF4-FFF2-40B4-BE49-F238E27FC236}">
                <a16:creationId xmlns:a16="http://schemas.microsoft.com/office/drawing/2014/main" id="{F2C77F50-0FB4-D8FD-5878-4474C197BA9B}"/>
              </a:ext>
            </a:extLst>
          </p:cNvPr>
          <p:cNvSpPr/>
          <p:nvPr/>
        </p:nvSpPr>
        <p:spPr>
          <a:xfrm>
            <a:off x="5081136" y="1866900"/>
            <a:ext cx="1562100" cy="9144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Band Pass Filter </a:t>
            </a:r>
          </a:p>
        </p:txBody>
      </p:sp>
      <p:cxnSp>
        <p:nvCxnSpPr>
          <p:cNvPr id="24" name="Straight Arrow Connector 23">
            <a:extLst>
              <a:ext uri="{FF2B5EF4-FFF2-40B4-BE49-F238E27FC236}">
                <a16:creationId xmlns:a16="http://schemas.microsoft.com/office/drawing/2014/main" id="{ACC3630C-9CDE-30A9-200F-C1E1C6631C79}"/>
              </a:ext>
            </a:extLst>
          </p:cNvPr>
          <p:cNvCxnSpPr>
            <a:cxnSpLocks/>
            <a:stCxn id="12" idx="3"/>
            <a:endCxn id="22" idx="1"/>
          </p:cNvCxnSpPr>
          <p:nvPr/>
        </p:nvCxnSpPr>
        <p:spPr>
          <a:xfrm>
            <a:off x="4174055" y="2324100"/>
            <a:ext cx="907081"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570635E0-2BFF-59B5-09E5-11D453B11165}"/>
              </a:ext>
            </a:extLst>
          </p:cNvPr>
          <p:cNvSpPr/>
          <p:nvPr/>
        </p:nvSpPr>
        <p:spPr>
          <a:xfrm>
            <a:off x="9843436" y="1866497"/>
            <a:ext cx="1752600" cy="9144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Audio Amplifier </a:t>
            </a:r>
          </a:p>
        </p:txBody>
      </p:sp>
      <p:cxnSp>
        <p:nvCxnSpPr>
          <p:cNvPr id="28" name="Straight Arrow Connector 27">
            <a:extLst>
              <a:ext uri="{FF2B5EF4-FFF2-40B4-BE49-F238E27FC236}">
                <a16:creationId xmlns:a16="http://schemas.microsoft.com/office/drawing/2014/main" id="{34237C61-0A6B-46AB-5BED-452E42F1BB98}"/>
              </a:ext>
            </a:extLst>
          </p:cNvPr>
          <p:cNvCxnSpPr>
            <a:cxnSpLocks/>
            <a:stCxn id="22" idx="3"/>
            <a:endCxn id="26" idx="1"/>
          </p:cNvCxnSpPr>
          <p:nvPr/>
        </p:nvCxnSpPr>
        <p:spPr>
          <a:xfrm flipV="1">
            <a:off x="6643236" y="2323698"/>
            <a:ext cx="3200200" cy="4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979AF83-F197-4FD1-32CA-7A5787B76F49}"/>
              </a:ext>
            </a:extLst>
          </p:cNvPr>
          <p:cNvSpPr txBox="1"/>
          <p:nvPr/>
        </p:nvSpPr>
        <p:spPr>
          <a:xfrm>
            <a:off x="7390597" y="994484"/>
            <a:ext cx="2115753" cy="738664"/>
          </a:xfrm>
          <a:prstGeom prst="rect">
            <a:avLst/>
          </a:prstGeom>
          <a:noFill/>
        </p:spPr>
        <p:txBody>
          <a:bodyPr wrap="square" rtlCol="0">
            <a:spAutoFit/>
          </a:bodyPr>
          <a:lstStyle/>
          <a:p>
            <a:r>
              <a:rPr lang="en-US" sz="1400" b="1" dirty="0"/>
              <a:t>Required Audio Range (20Hz-1300Hz) is only passed. </a:t>
            </a:r>
          </a:p>
        </p:txBody>
      </p:sp>
      <p:sp>
        <p:nvSpPr>
          <p:cNvPr id="35" name="Right Brace 34">
            <a:extLst>
              <a:ext uri="{FF2B5EF4-FFF2-40B4-BE49-F238E27FC236}">
                <a16:creationId xmlns:a16="http://schemas.microsoft.com/office/drawing/2014/main" id="{76B53412-8F1E-1793-7BAC-77C8E98DE478}"/>
              </a:ext>
            </a:extLst>
          </p:cNvPr>
          <p:cNvSpPr/>
          <p:nvPr/>
        </p:nvSpPr>
        <p:spPr>
          <a:xfrm rot="5400000">
            <a:off x="8128959" y="685397"/>
            <a:ext cx="639030" cy="23622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68F8AAD6-8E2E-6E73-0C20-9C8484F601ED}"/>
              </a:ext>
            </a:extLst>
          </p:cNvPr>
          <p:cNvSpPr/>
          <p:nvPr/>
        </p:nvSpPr>
        <p:spPr>
          <a:xfrm>
            <a:off x="9887752" y="3658401"/>
            <a:ext cx="1663967" cy="9111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ADC </a:t>
            </a:r>
          </a:p>
        </p:txBody>
      </p:sp>
      <p:cxnSp>
        <p:nvCxnSpPr>
          <p:cNvPr id="38" name="Straight Arrow Connector 37">
            <a:extLst>
              <a:ext uri="{FF2B5EF4-FFF2-40B4-BE49-F238E27FC236}">
                <a16:creationId xmlns:a16="http://schemas.microsoft.com/office/drawing/2014/main" id="{FEBA2D53-7F3B-4615-91C1-89953DF68A37}"/>
              </a:ext>
            </a:extLst>
          </p:cNvPr>
          <p:cNvCxnSpPr>
            <a:cxnSpLocks/>
            <a:stCxn id="26" idx="2"/>
            <a:endCxn id="36" idx="0"/>
          </p:cNvCxnSpPr>
          <p:nvPr/>
        </p:nvCxnSpPr>
        <p:spPr>
          <a:xfrm>
            <a:off x="10719736" y="2780898"/>
            <a:ext cx="0" cy="8775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45760123-AD2D-B704-4F9C-5666DCA677BF}"/>
              </a:ext>
            </a:extLst>
          </p:cNvPr>
          <p:cNvSpPr/>
          <p:nvPr/>
        </p:nvSpPr>
        <p:spPr>
          <a:xfrm>
            <a:off x="6376536" y="3658401"/>
            <a:ext cx="2133600" cy="9111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Micro Controller </a:t>
            </a:r>
          </a:p>
        </p:txBody>
      </p:sp>
      <p:cxnSp>
        <p:nvCxnSpPr>
          <p:cNvPr id="43" name="Straight Arrow Connector 42">
            <a:extLst>
              <a:ext uri="{FF2B5EF4-FFF2-40B4-BE49-F238E27FC236}">
                <a16:creationId xmlns:a16="http://schemas.microsoft.com/office/drawing/2014/main" id="{A20900DD-0A97-3994-96FD-6DFD374B5A3D}"/>
              </a:ext>
            </a:extLst>
          </p:cNvPr>
          <p:cNvCxnSpPr>
            <a:cxnSpLocks/>
            <a:stCxn id="36" idx="1"/>
            <a:endCxn id="41" idx="3"/>
          </p:cNvCxnSpPr>
          <p:nvPr/>
        </p:nvCxnSpPr>
        <p:spPr>
          <a:xfrm flipH="1">
            <a:off x="8510136" y="4113998"/>
            <a:ext cx="137761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A164BC7-D89A-4F68-2E06-7355D10400D5}"/>
              </a:ext>
            </a:extLst>
          </p:cNvPr>
          <p:cNvCxnSpPr>
            <a:cxnSpLocks/>
            <a:stCxn id="41" idx="1"/>
            <a:endCxn id="51" idx="3"/>
          </p:cNvCxnSpPr>
          <p:nvPr/>
        </p:nvCxnSpPr>
        <p:spPr>
          <a:xfrm flipH="1">
            <a:off x="3734802" y="4113998"/>
            <a:ext cx="2641734" cy="48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3D1B4151-8092-E99C-9D99-9B08BAB13126}"/>
              </a:ext>
            </a:extLst>
          </p:cNvPr>
          <p:cNvSpPr/>
          <p:nvPr/>
        </p:nvSpPr>
        <p:spPr>
          <a:xfrm>
            <a:off x="1829802" y="3433415"/>
            <a:ext cx="1905000" cy="13707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Output to the device </a:t>
            </a:r>
          </a:p>
          <a:p>
            <a:pPr algn="ctr"/>
            <a:r>
              <a:rPr lang="en-US" sz="1400" b="1" dirty="0"/>
              <a:t>(speaker / PC / Bluetooth Module) </a:t>
            </a:r>
          </a:p>
        </p:txBody>
      </p:sp>
      <p:sp>
        <p:nvSpPr>
          <p:cNvPr id="59" name="Rectangle: Rounded Corners 58">
            <a:extLst>
              <a:ext uri="{FF2B5EF4-FFF2-40B4-BE49-F238E27FC236}">
                <a16:creationId xmlns:a16="http://schemas.microsoft.com/office/drawing/2014/main" id="{56389505-D7E6-E556-6FD4-8D88846722DD}"/>
              </a:ext>
            </a:extLst>
          </p:cNvPr>
          <p:cNvSpPr/>
          <p:nvPr/>
        </p:nvSpPr>
        <p:spPr>
          <a:xfrm>
            <a:off x="4077702" y="4766319"/>
            <a:ext cx="2476500" cy="98296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Display LED Indicator</a:t>
            </a:r>
          </a:p>
          <a:p>
            <a:pPr algn="ctr"/>
            <a:r>
              <a:rPr lang="en-US" sz="1400" b="1" dirty="0"/>
              <a:t>(GPIO)  </a:t>
            </a:r>
          </a:p>
        </p:txBody>
      </p:sp>
      <p:cxnSp>
        <p:nvCxnSpPr>
          <p:cNvPr id="62" name="Connector: Elbow 61">
            <a:extLst>
              <a:ext uri="{FF2B5EF4-FFF2-40B4-BE49-F238E27FC236}">
                <a16:creationId xmlns:a16="http://schemas.microsoft.com/office/drawing/2014/main" id="{C0A1072F-2ACA-A9FA-F35C-594CDA25121B}"/>
              </a:ext>
            </a:extLst>
          </p:cNvPr>
          <p:cNvCxnSpPr>
            <a:cxnSpLocks/>
            <a:stCxn id="41" idx="2"/>
            <a:endCxn id="59" idx="3"/>
          </p:cNvCxnSpPr>
          <p:nvPr/>
        </p:nvCxnSpPr>
        <p:spPr>
          <a:xfrm rot="5400000">
            <a:off x="6654666" y="4469130"/>
            <a:ext cx="688206" cy="88913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8" name="Right Brace 77">
            <a:extLst>
              <a:ext uri="{FF2B5EF4-FFF2-40B4-BE49-F238E27FC236}">
                <a16:creationId xmlns:a16="http://schemas.microsoft.com/office/drawing/2014/main" id="{4EFE857D-A52D-AEEF-A12E-13BD23511F84}"/>
              </a:ext>
            </a:extLst>
          </p:cNvPr>
          <p:cNvSpPr/>
          <p:nvPr/>
        </p:nvSpPr>
        <p:spPr>
          <a:xfrm rot="5400000">
            <a:off x="2255321" y="1481486"/>
            <a:ext cx="311209" cy="74275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F3D848D5-1075-9ADE-07F6-36123694BD23}"/>
              </a:ext>
            </a:extLst>
          </p:cNvPr>
          <p:cNvSpPr txBox="1"/>
          <p:nvPr/>
        </p:nvSpPr>
        <p:spPr>
          <a:xfrm>
            <a:off x="2037647" y="1481842"/>
            <a:ext cx="876299" cy="369332"/>
          </a:xfrm>
          <a:prstGeom prst="rect">
            <a:avLst/>
          </a:prstGeom>
          <a:noFill/>
        </p:spPr>
        <p:txBody>
          <a:bodyPr wrap="square" rtlCol="0">
            <a:spAutoFit/>
          </a:bodyPr>
          <a:lstStyle/>
          <a:p>
            <a:r>
              <a:rPr lang="en-US" sz="1400" b="1" dirty="0"/>
              <a:t>Analog</a:t>
            </a:r>
            <a:r>
              <a:rPr lang="en-US" dirty="0"/>
              <a:t> </a:t>
            </a:r>
          </a:p>
        </p:txBody>
      </p:sp>
      <p:sp>
        <p:nvSpPr>
          <p:cNvPr id="81" name="Right Brace 80">
            <a:extLst>
              <a:ext uri="{FF2B5EF4-FFF2-40B4-BE49-F238E27FC236}">
                <a16:creationId xmlns:a16="http://schemas.microsoft.com/office/drawing/2014/main" id="{F3AF84CA-031C-EB9C-0E08-DDAC272BF811}"/>
              </a:ext>
            </a:extLst>
          </p:cNvPr>
          <p:cNvSpPr/>
          <p:nvPr/>
        </p:nvSpPr>
        <p:spPr>
          <a:xfrm rot="5400000">
            <a:off x="4404464" y="1481486"/>
            <a:ext cx="311209" cy="74275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8891EB33-77E2-E1C1-3F71-771EBF534E1F}"/>
              </a:ext>
            </a:extLst>
          </p:cNvPr>
          <p:cNvSpPr txBox="1"/>
          <p:nvPr/>
        </p:nvSpPr>
        <p:spPr>
          <a:xfrm>
            <a:off x="4179370" y="1481842"/>
            <a:ext cx="876299" cy="369332"/>
          </a:xfrm>
          <a:prstGeom prst="rect">
            <a:avLst/>
          </a:prstGeom>
          <a:noFill/>
        </p:spPr>
        <p:txBody>
          <a:bodyPr wrap="square" rtlCol="0">
            <a:spAutoFit/>
          </a:bodyPr>
          <a:lstStyle/>
          <a:p>
            <a:r>
              <a:rPr lang="en-US" sz="1400" b="1" dirty="0"/>
              <a:t>Analog</a:t>
            </a:r>
            <a:r>
              <a:rPr lang="en-US" dirty="0"/>
              <a:t> </a:t>
            </a:r>
          </a:p>
        </p:txBody>
      </p:sp>
      <p:sp>
        <p:nvSpPr>
          <p:cNvPr id="85" name="Right Brace 84">
            <a:extLst>
              <a:ext uri="{FF2B5EF4-FFF2-40B4-BE49-F238E27FC236}">
                <a16:creationId xmlns:a16="http://schemas.microsoft.com/office/drawing/2014/main" id="{F717F8A6-25E6-04A4-8352-5DC795346CAE}"/>
              </a:ext>
            </a:extLst>
          </p:cNvPr>
          <p:cNvSpPr/>
          <p:nvPr/>
        </p:nvSpPr>
        <p:spPr>
          <a:xfrm rot="16200000">
            <a:off x="7394713" y="2263060"/>
            <a:ext cx="311209" cy="74275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TextBox 85">
            <a:extLst>
              <a:ext uri="{FF2B5EF4-FFF2-40B4-BE49-F238E27FC236}">
                <a16:creationId xmlns:a16="http://schemas.microsoft.com/office/drawing/2014/main" id="{C95C993D-D7E0-9F51-8BB1-37BC720DAF51}"/>
              </a:ext>
            </a:extLst>
          </p:cNvPr>
          <p:cNvSpPr txBox="1"/>
          <p:nvPr/>
        </p:nvSpPr>
        <p:spPr>
          <a:xfrm>
            <a:off x="7149771" y="2618646"/>
            <a:ext cx="876299" cy="369332"/>
          </a:xfrm>
          <a:prstGeom prst="rect">
            <a:avLst/>
          </a:prstGeom>
          <a:noFill/>
        </p:spPr>
        <p:txBody>
          <a:bodyPr wrap="square" rtlCol="0">
            <a:spAutoFit/>
          </a:bodyPr>
          <a:lstStyle/>
          <a:p>
            <a:r>
              <a:rPr lang="en-US" sz="1400" b="1" dirty="0"/>
              <a:t>Analog</a:t>
            </a:r>
            <a:r>
              <a:rPr lang="en-US" dirty="0"/>
              <a:t> </a:t>
            </a:r>
          </a:p>
        </p:txBody>
      </p:sp>
      <p:sp>
        <p:nvSpPr>
          <p:cNvPr id="87" name="Right Brace 86">
            <a:extLst>
              <a:ext uri="{FF2B5EF4-FFF2-40B4-BE49-F238E27FC236}">
                <a16:creationId xmlns:a16="http://schemas.microsoft.com/office/drawing/2014/main" id="{4C95C889-F01D-87E3-DFA2-6CEB1E651D16}"/>
              </a:ext>
            </a:extLst>
          </p:cNvPr>
          <p:cNvSpPr/>
          <p:nvPr/>
        </p:nvSpPr>
        <p:spPr>
          <a:xfrm rot="16200000">
            <a:off x="9023790" y="4017651"/>
            <a:ext cx="414476" cy="137761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TextBox 87">
            <a:extLst>
              <a:ext uri="{FF2B5EF4-FFF2-40B4-BE49-F238E27FC236}">
                <a16:creationId xmlns:a16="http://schemas.microsoft.com/office/drawing/2014/main" id="{AFFB61CA-B174-39C8-A3C7-A5C087BB52A7}"/>
              </a:ext>
            </a:extLst>
          </p:cNvPr>
          <p:cNvSpPr txBox="1"/>
          <p:nvPr/>
        </p:nvSpPr>
        <p:spPr>
          <a:xfrm>
            <a:off x="8650704" y="4804210"/>
            <a:ext cx="1301216" cy="584775"/>
          </a:xfrm>
          <a:prstGeom prst="rect">
            <a:avLst/>
          </a:prstGeom>
          <a:noFill/>
        </p:spPr>
        <p:txBody>
          <a:bodyPr wrap="square" rtlCol="0">
            <a:spAutoFit/>
          </a:bodyPr>
          <a:lstStyle/>
          <a:p>
            <a:r>
              <a:rPr lang="en-US" sz="1400" b="1" dirty="0"/>
              <a:t>Digital via SPI / I^2C</a:t>
            </a:r>
            <a:r>
              <a:rPr lang="en-US" dirty="0"/>
              <a:t> </a:t>
            </a:r>
          </a:p>
        </p:txBody>
      </p:sp>
      <p:sp>
        <p:nvSpPr>
          <p:cNvPr id="89" name="Right Brace 88">
            <a:extLst>
              <a:ext uri="{FF2B5EF4-FFF2-40B4-BE49-F238E27FC236}">
                <a16:creationId xmlns:a16="http://schemas.microsoft.com/office/drawing/2014/main" id="{ABB281E9-4A7C-88FE-5AC2-6F936B8D776D}"/>
              </a:ext>
            </a:extLst>
          </p:cNvPr>
          <p:cNvSpPr/>
          <p:nvPr/>
        </p:nvSpPr>
        <p:spPr>
          <a:xfrm rot="5400000">
            <a:off x="4805413" y="3434608"/>
            <a:ext cx="311209" cy="74275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TextBox 89">
            <a:extLst>
              <a:ext uri="{FF2B5EF4-FFF2-40B4-BE49-F238E27FC236}">
                <a16:creationId xmlns:a16="http://schemas.microsoft.com/office/drawing/2014/main" id="{3E44878A-9A3A-4ED3-AE10-BE311583DC20}"/>
              </a:ext>
            </a:extLst>
          </p:cNvPr>
          <p:cNvSpPr txBox="1"/>
          <p:nvPr/>
        </p:nvSpPr>
        <p:spPr>
          <a:xfrm>
            <a:off x="4509336" y="3306917"/>
            <a:ext cx="1141996" cy="369332"/>
          </a:xfrm>
          <a:prstGeom prst="rect">
            <a:avLst/>
          </a:prstGeom>
          <a:noFill/>
        </p:spPr>
        <p:txBody>
          <a:bodyPr wrap="square" rtlCol="0">
            <a:spAutoFit/>
          </a:bodyPr>
          <a:lstStyle/>
          <a:p>
            <a:r>
              <a:rPr lang="en-US" sz="1400" b="1" dirty="0"/>
              <a:t>I^2C/SPI</a:t>
            </a:r>
            <a:r>
              <a:rPr lang="en-US" dirty="0"/>
              <a:t> </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a:xfrm>
            <a:off x="190500" y="304798"/>
            <a:ext cx="10972800" cy="914401"/>
          </a:xfrm>
        </p:spPr>
        <p:txBody>
          <a:bodyPr/>
          <a:lstStyle/>
          <a:p>
            <a:r>
              <a:rPr lang="en-US" dirty="0"/>
              <a:t>Power Block Diagram</a:t>
            </a:r>
          </a:p>
        </p:txBody>
      </p:sp>
      <p:sp>
        <p:nvSpPr>
          <p:cNvPr id="5" name="Rectangle: Rounded Corners 4">
            <a:extLst>
              <a:ext uri="{FF2B5EF4-FFF2-40B4-BE49-F238E27FC236}">
                <a16:creationId xmlns:a16="http://schemas.microsoft.com/office/drawing/2014/main" id="{B4483523-27C9-50E1-C3E7-536DE9411BAD}"/>
              </a:ext>
            </a:extLst>
          </p:cNvPr>
          <p:cNvSpPr/>
          <p:nvPr/>
        </p:nvSpPr>
        <p:spPr>
          <a:xfrm>
            <a:off x="6104823" y="383504"/>
            <a:ext cx="2095500" cy="9144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Battery / USB Power </a:t>
            </a:r>
          </a:p>
        </p:txBody>
      </p:sp>
      <p:sp>
        <p:nvSpPr>
          <p:cNvPr id="6" name="Rectangle: Rounded Corners 5">
            <a:extLst>
              <a:ext uri="{FF2B5EF4-FFF2-40B4-BE49-F238E27FC236}">
                <a16:creationId xmlns:a16="http://schemas.microsoft.com/office/drawing/2014/main" id="{9B6B66D6-C3F6-2814-55EB-3151CDBA9A3E}"/>
              </a:ext>
            </a:extLst>
          </p:cNvPr>
          <p:cNvSpPr/>
          <p:nvPr/>
        </p:nvSpPr>
        <p:spPr>
          <a:xfrm>
            <a:off x="6172200" y="3314700"/>
            <a:ext cx="1943100" cy="9144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Power Regulation </a:t>
            </a:r>
          </a:p>
          <a:p>
            <a:pPr algn="ctr"/>
            <a:r>
              <a:rPr lang="en-US" sz="1400" b="1" dirty="0"/>
              <a:t>(5V → 3.3V) </a:t>
            </a:r>
          </a:p>
        </p:txBody>
      </p:sp>
      <p:cxnSp>
        <p:nvCxnSpPr>
          <p:cNvPr id="8" name="Straight Arrow Connector 7">
            <a:extLst>
              <a:ext uri="{FF2B5EF4-FFF2-40B4-BE49-F238E27FC236}">
                <a16:creationId xmlns:a16="http://schemas.microsoft.com/office/drawing/2014/main" id="{FE767608-B085-BDEB-FE61-C9BE672D8E82}"/>
              </a:ext>
            </a:extLst>
          </p:cNvPr>
          <p:cNvCxnSpPr>
            <a:cxnSpLocks/>
            <a:stCxn id="5" idx="2"/>
            <a:endCxn id="6" idx="0"/>
          </p:cNvCxnSpPr>
          <p:nvPr/>
        </p:nvCxnSpPr>
        <p:spPr>
          <a:xfrm flipH="1">
            <a:off x="7143750" y="1297905"/>
            <a:ext cx="8823" cy="20167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29A8D8C0-9AD5-E6CA-2FEE-5021459007B3}"/>
              </a:ext>
            </a:extLst>
          </p:cNvPr>
          <p:cNvSpPr/>
          <p:nvPr/>
        </p:nvSpPr>
        <p:spPr>
          <a:xfrm>
            <a:off x="8712876" y="3276600"/>
            <a:ext cx="2400292" cy="99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Analog Section (Mic, Filters, Amplifiers)</a:t>
            </a:r>
          </a:p>
          <a:p>
            <a:pPr algn="ctr"/>
            <a:r>
              <a:rPr lang="en-US" sz="1400" dirty="0"/>
              <a:t>V=3.3V</a:t>
            </a:r>
          </a:p>
          <a:p>
            <a:pPr algn="ctr"/>
            <a:r>
              <a:rPr lang="en-US" sz="1400" dirty="0"/>
              <a:t>I= 0.5-0.35 mA  </a:t>
            </a:r>
          </a:p>
        </p:txBody>
      </p:sp>
      <p:cxnSp>
        <p:nvCxnSpPr>
          <p:cNvPr id="12" name="Straight Arrow Connector 11">
            <a:extLst>
              <a:ext uri="{FF2B5EF4-FFF2-40B4-BE49-F238E27FC236}">
                <a16:creationId xmlns:a16="http://schemas.microsoft.com/office/drawing/2014/main" id="{75599ED3-7BC9-4478-702A-E75450CE0F6F}"/>
              </a:ext>
            </a:extLst>
          </p:cNvPr>
          <p:cNvCxnSpPr>
            <a:cxnSpLocks/>
            <a:stCxn id="6" idx="3"/>
            <a:endCxn id="10" idx="1"/>
          </p:cNvCxnSpPr>
          <p:nvPr/>
        </p:nvCxnSpPr>
        <p:spPr>
          <a:xfrm flipV="1">
            <a:off x="8115300" y="3771900"/>
            <a:ext cx="59757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CA5A2A63-1651-5553-F01A-92520B84619C}"/>
              </a:ext>
            </a:extLst>
          </p:cNvPr>
          <p:cNvSpPr/>
          <p:nvPr/>
        </p:nvSpPr>
        <p:spPr>
          <a:xfrm>
            <a:off x="6048375" y="4843715"/>
            <a:ext cx="2190750" cy="102368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Digital Section</a:t>
            </a:r>
          </a:p>
          <a:p>
            <a:pPr algn="ctr"/>
            <a:r>
              <a:rPr lang="en-US" sz="1400" b="1" dirty="0"/>
              <a:t>(ADC &amp; MCU)</a:t>
            </a:r>
          </a:p>
          <a:p>
            <a:pPr algn="ctr"/>
            <a:r>
              <a:rPr lang="en-US" sz="1400" dirty="0"/>
              <a:t>V=3.3V</a:t>
            </a:r>
          </a:p>
          <a:p>
            <a:pPr algn="ctr"/>
            <a:r>
              <a:rPr lang="en-US" sz="1400" dirty="0"/>
              <a:t>I=0.6-25 mA   </a:t>
            </a:r>
          </a:p>
        </p:txBody>
      </p:sp>
      <p:cxnSp>
        <p:nvCxnSpPr>
          <p:cNvPr id="16" name="Straight Arrow Connector 15">
            <a:extLst>
              <a:ext uri="{FF2B5EF4-FFF2-40B4-BE49-F238E27FC236}">
                <a16:creationId xmlns:a16="http://schemas.microsoft.com/office/drawing/2014/main" id="{406F16C9-CA40-C0B8-54F3-BFBC1429C43A}"/>
              </a:ext>
            </a:extLst>
          </p:cNvPr>
          <p:cNvCxnSpPr>
            <a:cxnSpLocks/>
            <a:stCxn id="6" idx="2"/>
            <a:endCxn id="14" idx="0"/>
          </p:cNvCxnSpPr>
          <p:nvPr/>
        </p:nvCxnSpPr>
        <p:spPr>
          <a:xfrm>
            <a:off x="7143750" y="4229101"/>
            <a:ext cx="0" cy="6146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994ACA55-3ECA-0E1A-1014-824099D12BC7}"/>
              </a:ext>
            </a:extLst>
          </p:cNvPr>
          <p:cNvSpPr/>
          <p:nvPr/>
        </p:nvSpPr>
        <p:spPr>
          <a:xfrm>
            <a:off x="3423880" y="3238500"/>
            <a:ext cx="2143124" cy="1066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Peripherals &amp; Display</a:t>
            </a:r>
          </a:p>
          <a:p>
            <a:pPr algn="ctr"/>
            <a:r>
              <a:rPr lang="en-US" sz="1400" dirty="0"/>
              <a:t>V=3.3V</a:t>
            </a:r>
          </a:p>
          <a:p>
            <a:pPr algn="ctr"/>
            <a:r>
              <a:rPr lang="en-US" sz="1400" dirty="0"/>
              <a:t>I=1-100 mA </a:t>
            </a:r>
          </a:p>
        </p:txBody>
      </p:sp>
      <p:cxnSp>
        <p:nvCxnSpPr>
          <p:cNvPr id="24" name="Straight Arrow Connector 23">
            <a:extLst>
              <a:ext uri="{FF2B5EF4-FFF2-40B4-BE49-F238E27FC236}">
                <a16:creationId xmlns:a16="http://schemas.microsoft.com/office/drawing/2014/main" id="{15213A7D-D483-CD45-1291-4E9A2FF3C9CD}"/>
              </a:ext>
            </a:extLst>
          </p:cNvPr>
          <p:cNvCxnSpPr>
            <a:cxnSpLocks/>
            <a:stCxn id="6" idx="1"/>
            <a:endCxn id="22" idx="3"/>
          </p:cNvCxnSpPr>
          <p:nvPr/>
        </p:nvCxnSpPr>
        <p:spPr>
          <a:xfrm flipH="1" flipV="1">
            <a:off x="5567004" y="3771900"/>
            <a:ext cx="60519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10F6E3C-0D86-68FA-0A3F-83AE49B39782}"/>
              </a:ext>
            </a:extLst>
          </p:cNvPr>
          <p:cNvGraphicFramePr/>
          <p:nvPr>
            <p:extLst>
              <p:ext uri="{D42A27DB-BD31-4B8C-83A1-F6EECF244321}">
                <p14:modId xmlns:p14="http://schemas.microsoft.com/office/powerpoint/2010/main" val="1377374468"/>
              </p:ext>
            </p:extLst>
          </p:nvPr>
        </p:nvGraphicFramePr>
        <p:xfrm>
          <a:off x="152400" y="38100"/>
          <a:ext cx="11582400" cy="6819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073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35CA4E27-BEAD-441A-A966-7057803870CD}"/>
              </a:ext>
            </a:extLst>
          </p:cNvPr>
          <p:cNvSpPr/>
          <p:nvPr/>
        </p:nvSpPr>
        <p:spPr>
          <a:xfrm>
            <a:off x="647700" y="381000"/>
            <a:ext cx="2743200" cy="76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 Input via Terminal/Gui </a:t>
            </a:r>
          </a:p>
        </p:txBody>
      </p:sp>
      <p:sp>
        <p:nvSpPr>
          <p:cNvPr id="28" name="Rectangle: Rounded Corners 27">
            <a:extLst>
              <a:ext uri="{FF2B5EF4-FFF2-40B4-BE49-F238E27FC236}">
                <a16:creationId xmlns:a16="http://schemas.microsoft.com/office/drawing/2014/main" id="{561A4876-DF2A-72C6-14EF-0D4658FE8214}"/>
              </a:ext>
            </a:extLst>
          </p:cNvPr>
          <p:cNvSpPr/>
          <p:nvPr/>
        </p:nvSpPr>
        <p:spPr>
          <a:xfrm>
            <a:off x="647700" y="1371600"/>
            <a:ext cx="2743200" cy="76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 Interface (Host PC Application) </a:t>
            </a:r>
          </a:p>
        </p:txBody>
      </p:sp>
      <p:sp>
        <p:nvSpPr>
          <p:cNvPr id="29" name="Rectangle: Rounded Corners 28">
            <a:extLst>
              <a:ext uri="{FF2B5EF4-FFF2-40B4-BE49-F238E27FC236}">
                <a16:creationId xmlns:a16="http://schemas.microsoft.com/office/drawing/2014/main" id="{FDA1A888-0584-2AB4-A0EE-4619F4FEA7F0}"/>
              </a:ext>
            </a:extLst>
          </p:cNvPr>
          <p:cNvSpPr/>
          <p:nvPr/>
        </p:nvSpPr>
        <p:spPr>
          <a:xfrm>
            <a:off x="647700" y="2438400"/>
            <a:ext cx="2743200" cy="76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PocketBeagle Embedded Software </a:t>
            </a:r>
          </a:p>
        </p:txBody>
      </p:sp>
      <p:sp>
        <p:nvSpPr>
          <p:cNvPr id="30" name="Rectangle: Rounded Corners 29">
            <a:extLst>
              <a:ext uri="{FF2B5EF4-FFF2-40B4-BE49-F238E27FC236}">
                <a16:creationId xmlns:a16="http://schemas.microsoft.com/office/drawing/2014/main" id="{64D8103F-404A-C830-251C-C97186E5FBB0}"/>
              </a:ext>
            </a:extLst>
          </p:cNvPr>
          <p:cNvSpPr/>
          <p:nvPr/>
        </p:nvSpPr>
        <p:spPr>
          <a:xfrm>
            <a:off x="3962400" y="1752600"/>
            <a:ext cx="1600200" cy="76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Audio Acquisition</a:t>
            </a:r>
          </a:p>
        </p:txBody>
      </p:sp>
      <p:sp>
        <p:nvSpPr>
          <p:cNvPr id="32" name="Left Brace 31">
            <a:extLst>
              <a:ext uri="{FF2B5EF4-FFF2-40B4-BE49-F238E27FC236}">
                <a16:creationId xmlns:a16="http://schemas.microsoft.com/office/drawing/2014/main" id="{528B455E-09F0-CFF2-9F5B-8FDEEB46040A}"/>
              </a:ext>
            </a:extLst>
          </p:cNvPr>
          <p:cNvSpPr/>
          <p:nvPr/>
        </p:nvSpPr>
        <p:spPr>
          <a:xfrm>
            <a:off x="3519616" y="1390650"/>
            <a:ext cx="571500" cy="28575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6BA6E3D3-33B0-63D5-B947-09B38F54013A}"/>
              </a:ext>
            </a:extLst>
          </p:cNvPr>
          <p:cNvSpPr/>
          <p:nvPr/>
        </p:nvSpPr>
        <p:spPr>
          <a:xfrm>
            <a:off x="8084409" y="1746422"/>
            <a:ext cx="1600200" cy="76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Handler </a:t>
            </a:r>
          </a:p>
        </p:txBody>
      </p:sp>
      <p:sp>
        <p:nvSpPr>
          <p:cNvPr id="35" name="Rectangle: Rounded Corners 34">
            <a:extLst>
              <a:ext uri="{FF2B5EF4-FFF2-40B4-BE49-F238E27FC236}">
                <a16:creationId xmlns:a16="http://schemas.microsoft.com/office/drawing/2014/main" id="{6578D15A-2A61-9780-6202-9522F417D972}"/>
              </a:ext>
            </a:extLst>
          </p:cNvPr>
          <p:cNvSpPr/>
          <p:nvPr/>
        </p:nvSpPr>
        <p:spPr>
          <a:xfrm>
            <a:off x="10143869" y="1746422"/>
            <a:ext cx="1600200" cy="76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USB Interface</a:t>
            </a:r>
          </a:p>
        </p:txBody>
      </p:sp>
      <p:sp>
        <p:nvSpPr>
          <p:cNvPr id="36" name="Rectangle: Rounded Corners 35">
            <a:extLst>
              <a:ext uri="{FF2B5EF4-FFF2-40B4-BE49-F238E27FC236}">
                <a16:creationId xmlns:a16="http://schemas.microsoft.com/office/drawing/2014/main" id="{B066FC23-3C6F-646C-7AAC-8053B7CF49C4}"/>
              </a:ext>
            </a:extLst>
          </p:cNvPr>
          <p:cNvSpPr/>
          <p:nvPr/>
        </p:nvSpPr>
        <p:spPr>
          <a:xfrm>
            <a:off x="6024949" y="1749511"/>
            <a:ext cx="1600200" cy="76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Audio Acquisition</a:t>
            </a:r>
          </a:p>
        </p:txBody>
      </p:sp>
      <p:cxnSp>
        <p:nvCxnSpPr>
          <p:cNvPr id="38" name="Straight Arrow Connector 37">
            <a:extLst>
              <a:ext uri="{FF2B5EF4-FFF2-40B4-BE49-F238E27FC236}">
                <a16:creationId xmlns:a16="http://schemas.microsoft.com/office/drawing/2014/main" id="{7DA13FA9-5090-5CB6-201B-C84B14324AAE}"/>
              </a:ext>
            </a:extLst>
          </p:cNvPr>
          <p:cNvCxnSpPr>
            <a:stCxn id="27" idx="2"/>
            <a:endCxn id="28" idx="0"/>
          </p:cNvCxnSpPr>
          <p:nvPr/>
        </p:nvCxnSpPr>
        <p:spPr>
          <a:xfrm>
            <a:off x="2019300" y="1143000"/>
            <a:ext cx="0" cy="2286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71BB263-E298-AA54-F5FF-07BD22845B17}"/>
              </a:ext>
            </a:extLst>
          </p:cNvPr>
          <p:cNvCxnSpPr>
            <a:cxnSpLocks/>
            <a:stCxn id="28" idx="2"/>
            <a:endCxn id="29" idx="0"/>
          </p:cNvCxnSpPr>
          <p:nvPr/>
        </p:nvCxnSpPr>
        <p:spPr>
          <a:xfrm>
            <a:off x="2019300" y="2133600"/>
            <a:ext cx="0" cy="3048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63382FDD-CDDE-27F9-110F-5063F7B24660}"/>
              </a:ext>
            </a:extLst>
          </p:cNvPr>
          <p:cNvCxnSpPr>
            <a:stCxn id="30" idx="3"/>
            <a:endCxn id="36" idx="1"/>
          </p:cNvCxnSpPr>
          <p:nvPr/>
        </p:nvCxnSpPr>
        <p:spPr>
          <a:xfrm flipV="1">
            <a:off x="5562600" y="2130511"/>
            <a:ext cx="462349" cy="308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7811DFEF-82A0-2CE0-88BD-CBD0800C9A70}"/>
              </a:ext>
            </a:extLst>
          </p:cNvPr>
          <p:cNvCxnSpPr>
            <a:cxnSpLocks/>
            <a:stCxn id="36" idx="3"/>
            <a:endCxn id="34" idx="1"/>
          </p:cNvCxnSpPr>
          <p:nvPr/>
        </p:nvCxnSpPr>
        <p:spPr>
          <a:xfrm flipV="1">
            <a:off x="7625149" y="2127422"/>
            <a:ext cx="459260" cy="308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3F326B3-490D-9C3A-44CE-12856D518443}"/>
              </a:ext>
            </a:extLst>
          </p:cNvPr>
          <p:cNvCxnSpPr>
            <a:cxnSpLocks/>
            <a:stCxn id="34" idx="3"/>
            <a:endCxn id="35" idx="1"/>
          </p:cNvCxnSpPr>
          <p:nvPr/>
        </p:nvCxnSpPr>
        <p:spPr>
          <a:xfrm>
            <a:off x="9684609" y="2127422"/>
            <a:ext cx="4592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C0B09EB1-50A9-6D23-A5E7-14FFA8DDAA26}"/>
              </a:ext>
            </a:extLst>
          </p:cNvPr>
          <p:cNvCxnSpPr/>
          <p:nvPr/>
        </p:nvCxnSpPr>
        <p:spPr>
          <a:xfrm flipV="1">
            <a:off x="4381500" y="2933700"/>
            <a:ext cx="0" cy="9906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919EBB5C-37F1-21A7-C0F2-855C19B52EA4}"/>
              </a:ext>
            </a:extLst>
          </p:cNvPr>
          <p:cNvCxnSpPr/>
          <p:nvPr/>
        </p:nvCxnSpPr>
        <p:spPr>
          <a:xfrm flipV="1">
            <a:off x="6324600" y="2933700"/>
            <a:ext cx="0" cy="9906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2FEEA00A-4154-1292-9C08-EE38FD99086F}"/>
              </a:ext>
            </a:extLst>
          </p:cNvPr>
          <p:cNvCxnSpPr/>
          <p:nvPr/>
        </p:nvCxnSpPr>
        <p:spPr>
          <a:xfrm flipV="1">
            <a:off x="8305800" y="2933700"/>
            <a:ext cx="0" cy="9906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1E79651B-5B2F-97FF-A0CD-1F77F7FEE29A}"/>
              </a:ext>
            </a:extLst>
          </p:cNvPr>
          <p:cNvCxnSpPr/>
          <p:nvPr/>
        </p:nvCxnSpPr>
        <p:spPr>
          <a:xfrm flipV="1">
            <a:off x="10363200" y="2894570"/>
            <a:ext cx="0" cy="9906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1E49398B-7852-2BC3-0847-61DC8594BEC8}"/>
              </a:ext>
            </a:extLst>
          </p:cNvPr>
          <p:cNvSpPr txBox="1"/>
          <p:nvPr/>
        </p:nvSpPr>
        <p:spPr>
          <a:xfrm>
            <a:off x="4464908" y="3244334"/>
            <a:ext cx="1485899" cy="369332"/>
          </a:xfrm>
          <a:prstGeom prst="rect">
            <a:avLst/>
          </a:prstGeom>
          <a:noFill/>
        </p:spPr>
        <p:txBody>
          <a:bodyPr wrap="square" rtlCol="0">
            <a:spAutoFit/>
          </a:bodyPr>
          <a:lstStyle/>
          <a:p>
            <a:r>
              <a:rPr lang="en-US" dirty="0"/>
              <a:t>Microphone</a:t>
            </a:r>
          </a:p>
        </p:txBody>
      </p:sp>
      <p:sp>
        <p:nvSpPr>
          <p:cNvPr id="59" name="TextBox 58">
            <a:extLst>
              <a:ext uri="{FF2B5EF4-FFF2-40B4-BE49-F238E27FC236}">
                <a16:creationId xmlns:a16="http://schemas.microsoft.com/office/drawing/2014/main" id="{7C8BC923-7A98-76E3-3EF2-C8989F5726BD}"/>
              </a:ext>
            </a:extLst>
          </p:cNvPr>
          <p:cNvSpPr txBox="1"/>
          <p:nvPr/>
        </p:nvSpPr>
        <p:spPr>
          <a:xfrm>
            <a:off x="6507893" y="3250512"/>
            <a:ext cx="1485899" cy="369332"/>
          </a:xfrm>
          <a:prstGeom prst="rect">
            <a:avLst/>
          </a:prstGeom>
          <a:noFill/>
        </p:spPr>
        <p:txBody>
          <a:bodyPr wrap="square" rtlCol="0">
            <a:spAutoFit/>
          </a:bodyPr>
          <a:lstStyle/>
          <a:p>
            <a:r>
              <a:rPr lang="en-US" dirty="0"/>
              <a:t>Filtering/FFT</a:t>
            </a:r>
          </a:p>
        </p:txBody>
      </p:sp>
      <p:sp>
        <p:nvSpPr>
          <p:cNvPr id="60" name="TextBox 59">
            <a:extLst>
              <a:ext uri="{FF2B5EF4-FFF2-40B4-BE49-F238E27FC236}">
                <a16:creationId xmlns:a16="http://schemas.microsoft.com/office/drawing/2014/main" id="{78395FB0-3BB3-BD00-CB29-9AA6A729C561}"/>
              </a:ext>
            </a:extLst>
          </p:cNvPr>
          <p:cNvSpPr txBox="1"/>
          <p:nvPr/>
        </p:nvSpPr>
        <p:spPr>
          <a:xfrm>
            <a:off x="8420100" y="3244334"/>
            <a:ext cx="1485899" cy="369332"/>
          </a:xfrm>
          <a:prstGeom prst="rect">
            <a:avLst/>
          </a:prstGeom>
          <a:noFill/>
        </p:spPr>
        <p:txBody>
          <a:bodyPr wrap="square" rtlCol="0">
            <a:spAutoFit/>
          </a:bodyPr>
          <a:lstStyle/>
          <a:p>
            <a:r>
              <a:rPr lang="en-US" dirty="0"/>
              <a:t>Format Data </a:t>
            </a:r>
          </a:p>
        </p:txBody>
      </p:sp>
      <p:sp>
        <p:nvSpPr>
          <p:cNvPr id="61" name="TextBox 60">
            <a:extLst>
              <a:ext uri="{FF2B5EF4-FFF2-40B4-BE49-F238E27FC236}">
                <a16:creationId xmlns:a16="http://schemas.microsoft.com/office/drawing/2014/main" id="{CFC5F2CB-B282-CA70-2005-E3E13F62145E}"/>
              </a:ext>
            </a:extLst>
          </p:cNvPr>
          <p:cNvSpPr txBox="1"/>
          <p:nvPr/>
        </p:nvSpPr>
        <p:spPr>
          <a:xfrm>
            <a:off x="10526929" y="3244334"/>
            <a:ext cx="1485899" cy="646331"/>
          </a:xfrm>
          <a:prstGeom prst="rect">
            <a:avLst/>
          </a:prstGeom>
          <a:noFill/>
        </p:spPr>
        <p:txBody>
          <a:bodyPr wrap="square" rtlCol="0">
            <a:spAutoFit/>
          </a:bodyPr>
          <a:lstStyle/>
          <a:p>
            <a:r>
              <a:rPr lang="en-US" dirty="0"/>
              <a:t>Send via USB</a:t>
            </a:r>
          </a:p>
        </p:txBody>
      </p:sp>
      <p:sp>
        <p:nvSpPr>
          <p:cNvPr id="62" name="Left Brace 61">
            <a:extLst>
              <a:ext uri="{FF2B5EF4-FFF2-40B4-BE49-F238E27FC236}">
                <a16:creationId xmlns:a16="http://schemas.microsoft.com/office/drawing/2014/main" id="{63308571-9553-F4E8-3407-F89FF29EC257}"/>
              </a:ext>
            </a:extLst>
          </p:cNvPr>
          <p:cNvSpPr/>
          <p:nvPr/>
        </p:nvSpPr>
        <p:spPr>
          <a:xfrm rot="16200000">
            <a:off x="7567059" y="1147546"/>
            <a:ext cx="452389" cy="69532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4C517E0A-8D61-EFBD-34F4-9D84DBBD81B0}"/>
              </a:ext>
            </a:extLst>
          </p:cNvPr>
          <p:cNvSpPr/>
          <p:nvPr/>
        </p:nvSpPr>
        <p:spPr>
          <a:xfrm>
            <a:off x="6483179" y="5125308"/>
            <a:ext cx="2743200" cy="76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Hardware Output/Storage </a:t>
            </a:r>
          </a:p>
        </p:txBody>
      </p:sp>
    </p:spTree>
    <p:extLst>
      <p:ext uri="{BB962C8B-B14F-4D97-AF65-F5344CB8AC3E}">
        <p14:creationId xmlns:p14="http://schemas.microsoft.com/office/powerpoint/2010/main" val="223894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a:xfrm>
            <a:off x="495300" y="152400"/>
            <a:ext cx="10972800" cy="533401"/>
          </a:xfrm>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414472152"/>
              </p:ext>
            </p:extLst>
          </p:nvPr>
        </p:nvGraphicFramePr>
        <p:xfrm>
          <a:off x="498389" y="747583"/>
          <a:ext cx="10972800" cy="546100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pPr algn="ctr"/>
                      <a:r>
                        <a:rPr lang="en-US" dirty="0"/>
                        <a:t>EDES301</a:t>
                      </a:r>
                    </a:p>
                    <a:p>
                      <a:pPr algn="ctr"/>
                      <a:r>
                        <a:rPr lang="en-US" dirty="0"/>
                        <a:t> to Buy?</a:t>
                      </a:r>
                    </a:p>
                  </a:txBody>
                  <a:tcPr/>
                </a:tc>
                <a:tc>
                  <a:txBody>
                    <a:bodyPr/>
                    <a:lstStyle/>
                    <a:p>
                      <a:pPr algn="ctr"/>
                      <a:r>
                        <a:rPr lang="en-US" dirty="0"/>
                        <a:t>Cost</a:t>
                      </a:r>
                    </a:p>
                  </a:txBody>
                  <a:tcPr/>
                </a:tc>
                <a:extLst>
                  <a:ext uri="{0D108BD9-81ED-4DB2-BD59-A6C34878D82A}">
                    <a16:rowId xmlns:a16="http://schemas.microsoft.com/office/drawing/2014/main" val="1606800787"/>
                  </a:ext>
                </a:extLst>
              </a:tr>
              <a:tr h="370840">
                <a:tc>
                  <a:txBody>
                    <a:bodyPr/>
                    <a:lstStyle/>
                    <a:p>
                      <a:r>
                        <a:rPr lang="en-US" dirty="0"/>
                        <a:t>1- </a:t>
                      </a:r>
                      <a:r>
                        <a:rPr lang="en-US" dirty="0">
                          <a:hlinkClick r:id="rId2"/>
                        </a:rPr>
                        <a:t>USB Bluetooth </a:t>
                      </a:r>
                      <a:endParaRPr lang="en-US" dirty="0"/>
                    </a:p>
                  </a:txBody>
                  <a:tcPr/>
                </a:tc>
                <a:tc>
                  <a:txBody>
                    <a:bodyPr/>
                    <a:lstStyle/>
                    <a:p>
                      <a:r>
                        <a:rPr lang="en-US" dirty="0"/>
                        <a:t>Yes </a:t>
                      </a:r>
                    </a:p>
                  </a:txBody>
                  <a:tcPr/>
                </a:tc>
                <a:tc>
                  <a:txBody>
                    <a:bodyPr/>
                    <a:lstStyle/>
                    <a:p>
                      <a:r>
                        <a:rPr lang="en-US" dirty="0"/>
                        <a:t>$9.99</a:t>
                      </a:r>
                    </a:p>
                  </a:txBody>
                  <a:tcPr/>
                </a:tc>
                <a:extLst>
                  <a:ext uri="{0D108BD9-81ED-4DB2-BD59-A6C34878D82A}">
                    <a16:rowId xmlns:a16="http://schemas.microsoft.com/office/drawing/2014/main" val="33313506"/>
                  </a:ext>
                </a:extLst>
              </a:tr>
              <a:tr h="370840">
                <a:tc>
                  <a:txBody>
                    <a:bodyPr/>
                    <a:lstStyle/>
                    <a:p>
                      <a:r>
                        <a:rPr lang="en-US" dirty="0"/>
                        <a:t>1-  Op-Amp</a:t>
                      </a:r>
                    </a:p>
                  </a:txBody>
                  <a:tcPr/>
                </a:tc>
                <a:tc>
                  <a:txBody>
                    <a:bodyPr/>
                    <a:lstStyle/>
                    <a:p>
                      <a:r>
                        <a:rPr lang="en-US" dirty="0"/>
                        <a:t>No</a:t>
                      </a:r>
                    </a:p>
                  </a:txBody>
                  <a:tcPr/>
                </a:tc>
                <a:tc>
                  <a:txBody>
                    <a:bodyPr/>
                    <a:lstStyle/>
                    <a:p>
                      <a:endParaRPr lang="en-US" dirty="0"/>
                    </a:p>
                  </a:txBody>
                  <a:tcPr/>
                </a:tc>
                <a:extLst>
                  <a:ext uri="{0D108BD9-81ED-4DB2-BD59-A6C34878D82A}">
                    <a16:rowId xmlns:a16="http://schemas.microsoft.com/office/drawing/2014/main" val="2595126612"/>
                  </a:ext>
                </a:extLst>
              </a:tr>
              <a:tr h="370840">
                <a:tc>
                  <a:txBody>
                    <a:bodyPr/>
                    <a:lstStyle/>
                    <a:p>
                      <a:r>
                        <a:rPr lang="en-US" dirty="0"/>
                        <a:t>1- </a:t>
                      </a:r>
                      <a:r>
                        <a:rPr lang="en-US" dirty="0">
                          <a:hlinkClick r:id="rId3"/>
                        </a:rPr>
                        <a:t>Adjustable voltage adapter (1A) </a:t>
                      </a:r>
                      <a:endParaRPr lang="en-US" dirty="0"/>
                    </a:p>
                  </a:txBody>
                  <a:tcPr/>
                </a:tc>
                <a:tc>
                  <a:txBody>
                    <a:bodyPr/>
                    <a:lstStyle/>
                    <a:p>
                      <a:r>
                        <a:rPr lang="en-US" dirty="0"/>
                        <a:t>Yes </a:t>
                      </a:r>
                    </a:p>
                  </a:txBody>
                  <a:tcPr/>
                </a:tc>
                <a:tc>
                  <a:txBody>
                    <a:bodyPr/>
                    <a:lstStyle/>
                    <a:p>
                      <a:r>
                        <a:rPr lang="en-US" dirty="0"/>
                        <a:t>$11.99</a:t>
                      </a:r>
                    </a:p>
                  </a:txBody>
                  <a:tcPr/>
                </a:tc>
                <a:extLst>
                  <a:ext uri="{0D108BD9-81ED-4DB2-BD59-A6C34878D82A}">
                    <a16:rowId xmlns:a16="http://schemas.microsoft.com/office/drawing/2014/main" val="1757493575"/>
                  </a:ext>
                </a:extLst>
              </a:tr>
              <a:tr h="370840">
                <a:tc>
                  <a:txBody>
                    <a:bodyPr/>
                    <a:lstStyle/>
                    <a:p>
                      <a:r>
                        <a:rPr lang="en-US" dirty="0"/>
                        <a:t>1- Breadboard </a:t>
                      </a:r>
                    </a:p>
                  </a:txBody>
                  <a:tcPr/>
                </a:tc>
                <a:tc>
                  <a:txBody>
                    <a:bodyPr/>
                    <a:lstStyle/>
                    <a:p>
                      <a:r>
                        <a:rPr lang="en-US" dirty="0"/>
                        <a:t>No</a:t>
                      </a:r>
                    </a:p>
                  </a:txBody>
                  <a:tcPr/>
                </a:tc>
                <a:tc>
                  <a:txBody>
                    <a:bodyPr/>
                    <a:lstStyle/>
                    <a:p>
                      <a:endParaRPr lang="en-US" dirty="0"/>
                    </a:p>
                  </a:txBody>
                  <a:tcPr/>
                </a:tc>
                <a:extLst>
                  <a:ext uri="{0D108BD9-81ED-4DB2-BD59-A6C34878D82A}">
                    <a16:rowId xmlns:a16="http://schemas.microsoft.com/office/drawing/2014/main" val="3862840897"/>
                  </a:ext>
                </a:extLst>
              </a:tr>
              <a:tr h="370840">
                <a:tc>
                  <a:txBody>
                    <a:bodyPr/>
                    <a:lstStyle/>
                    <a:p>
                      <a:r>
                        <a:rPr lang="en-US" dirty="0"/>
                        <a:t>2 - 1K resistor </a:t>
                      </a:r>
                    </a:p>
                  </a:txBody>
                  <a:tcPr/>
                </a:tc>
                <a:tc>
                  <a:txBody>
                    <a:bodyPr/>
                    <a:lstStyle/>
                    <a:p>
                      <a:r>
                        <a:rPr lang="en-US" dirty="0"/>
                        <a:t>No</a:t>
                      </a:r>
                    </a:p>
                  </a:txBody>
                  <a:tcPr/>
                </a:tc>
                <a:tc>
                  <a:txBody>
                    <a:bodyPr/>
                    <a:lstStyle/>
                    <a:p>
                      <a:endParaRPr lang="en-US" dirty="0"/>
                    </a:p>
                  </a:txBody>
                  <a:tcPr/>
                </a:tc>
                <a:extLst>
                  <a:ext uri="{0D108BD9-81ED-4DB2-BD59-A6C34878D82A}">
                    <a16:rowId xmlns:a16="http://schemas.microsoft.com/office/drawing/2014/main" val="1698356184"/>
                  </a:ext>
                </a:extLst>
              </a:tr>
              <a:tr h="370840">
                <a:tc>
                  <a:txBody>
                    <a:bodyPr/>
                    <a:lstStyle/>
                    <a:p>
                      <a:r>
                        <a:rPr lang="en-US" dirty="0"/>
                        <a:t>1 - 3.3K Resistor </a:t>
                      </a:r>
                    </a:p>
                  </a:txBody>
                  <a:tcPr/>
                </a:tc>
                <a:tc>
                  <a:txBody>
                    <a:bodyPr/>
                    <a:lstStyle/>
                    <a:p>
                      <a:r>
                        <a:rPr lang="en-US" dirty="0"/>
                        <a:t>No</a:t>
                      </a:r>
                    </a:p>
                  </a:txBody>
                  <a:tcPr/>
                </a:tc>
                <a:tc>
                  <a:txBody>
                    <a:bodyPr/>
                    <a:lstStyle/>
                    <a:p>
                      <a:endParaRPr lang="en-US" dirty="0"/>
                    </a:p>
                  </a:txBody>
                  <a:tcPr/>
                </a:tc>
                <a:extLst>
                  <a:ext uri="{0D108BD9-81ED-4DB2-BD59-A6C34878D82A}">
                    <a16:rowId xmlns:a16="http://schemas.microsoft.com/office/drawing/2014/main" val="1364489299"/>
                  </a:ext>
                </a:extLst>
              </a:tr>
              <a:tr h="370840">
                <a:tc>
                  <a:txBody>
                    <a:bodyPr/>
                    <a:lstStyle/>
                    <a:p>
                      <a:r>
                        <a:rPr lang="en-US" dirty="0"/>
                        <a:t>3 – 10K Resistor </a:t>
                      </a:r>
                    </a:p>
                  </a:txBody>
                  <a:tcPr/>
                </a:tc>
                <a:tc>
                  <a:txBody>
                    <a:bodyPr/>
                    <a:lstStyle/>
                    <a:p>
                      <a:r>
                        <a:rPr lang="en-US" dirty="0"/>
                        <a:t>No</a:t>
                      </a:r>
                    </a:p>
                  </a:txBody>
                  <a:tcPr/>
                </a:tc>
                <a:tc>
                  <a:txBody>
                    <a:bodyPr/>
                    <a:lstStyle/>
                    <a:p>
                      <a:endParaRPr lang="en-US" dirty="0"/>
                    </a:p>
                  </a:txBody>
                  <a:tcPr/>
                </a:tc>
                <a:extLst>
                  <a:ext uri="{0D108BD9-81ED-4DB2-BD59-A6C34878D82A}">
                    <a16:rowId xmlns:a16="http://schemas.microsoft.com/office/drawing/2014/main" val="2337708406"/>
                  </a:ext>
                </a:extLst>
              </a:tr>
              <a:tr h="370840">
                <a:tc>
                  <a:txBody>
                    <a:bodyPr/>
                    <a:lstStyle/>
                    <a:p>
                      <a:r>
                        <a:rPr lang="en-US" dirty="0"/>
                        <a:t>1 – 100K Resistor </a:t>
                      </a:r>
                    </a:p>
                  </a:txBody>
                  <a:tcPr/>
                </a:tc>
                <a:tc>
                  <a:txBody>
                    <a:bodyPr/>
                    <a:lstStyle/>
                    <a:p>
                      <a:r>
                        <a:rPr lang="en-US" dirty="0"/>
                        <a:t>No</a:t>
                      </a:r>
                    </a:p>
                  </a:txBody>
                  <a:tcPr/>
                </a:tc>
                <a:tc>
                  <a:txBody>
                    <a:bodyPr/>
                    <a:lstStyle/>
                    <a:p>
                      <a:endParaRPr lang="en-US" dirty="0"/>
                    </a:p>
                  </a:txBody>
                  <a:tcPr/>
                </a:tc>
                <a:extLst>
                  <a:ext uri="{0D108BD9-81ED-4DB2-BD59-A6C34878D82A}">
                    <a16:rowId xmlns:a16="http://schemas.microsoft.com/office/drawing/2014/main" val="992593386"/>
                  </a:ext>
                </a:extLst>
              </a:tr>
              <a:tr h="370840">
                <a:tc>
                  <a:txBody>
                    <a:bodyPr/>
                    <a:lstStyle/>
                    <a:p>
                      <a:r>
                        <a:rPr lang="en-US" dirty="0"/>
                        <a:t>1 - 470nF Capacitor </a:t>
                      </a:r>
                    </a:p>
                  </a:txBody>
                  <a:tcPr/>
                </a:tc>
                <a:tc>
                  <a:txBody>
                    <a:bodyPr/>
                    <a:lstStyle/>
                    <a:p>
                      <a:r>
                        <a:rPr lang="en-US" dirty="0"/>
                        <a:t>No</a:t>
                      </a:r>
                    </a:p>
                  </a:txBody>
                  <a:tcPr/>
                </a:tc>
                <a:tc>
                  <a:txBody>
                    <a:bodyPr/>
                    <a:lstStyle/>
                    <a:p>
                      <a:endParaRPr lang="en-US" dirty="0"/>
                    </a:p>
                  </a:txBody>
                  <a:tcPr/>
                </a:tc>
                <a:extLst>
                  <a:ext uri="{0D108BD9-81ED-4DB2-BD59-A6C34878D82A}">
                    <a16:rowId xmlns:a16="http://schemas.microsoft.com/office/drawing/2014/main" val="2427792890"/>
                  </a:ext>
                </a:extLst>
              </a:tr>
              <a:tr h="370840">
                <a:tc>
                  <a:txBody>
                    <a:bodyPr/>
                    <a:lstStyle/>
                    <a:p>
                      <a:r>
                        <a:rPr lang="en-US" dirty="0"/>
                        <a:t>1 – 2.2</a:t>
                      </a:r>
                      <a:r>
                        <a:rPr lang="el-GR" dirty="0"/>
                        <a:t>μ</a:t>
                      </a:r>
                      <a:r>
                        <a:rPr lang="en-US" dirty="0"/>
                        <a:t>F Capacitor </a:t>
                      </a:r>
                    </a:p>
                  </a:txBody>
                  <a:tcPr/>
                </a:tc>
                <a:tc>
                  <a:txBody>
                    <a:bodyPr/>
                    <a:lstStyle/>
                    <a:p>
                      <a:r>
                        <a:rPr lang="en-US" dirty="0"/>
                        <a:t>No </a:t>
                      </a:r>
                    </a:p>
                  </a:txBody>
                  <a:tcPr/>
                </a:tc>
                <a:tc>
                  <a:txBody>
                    <a:bodyPr/>
                    <a:lstStyle/>
                    <a:p>
                      <a:endParaRPr lang="en-US" dirty="0"/>
                    </a:p>
                  </a:txBody>
                  <a:tcPr/>
                </a:tc>
                <a:extLst>
                  <a:ext uri="{0D108BD9-81ED-4DB2-BD59-A6C34878D82A}">
                    <a16:rowId xmlns:a16="http://schemas.microsoft.com/office/drawing/2014/main" val="3013199524"/>
                  </a:ext>
                </a:extLst>
              </a:tr>
              <a:tr h="370840">
                <a:tc>
                  <a:txBody>
                    <a:bodyPr/>
                    <a:lstStyle/>
                    <a:p>
                      <a:r>
                        <a:rPr lang="en-US" dirty="0">
                          <a:hlinkClick r:id="rId4"/>
                        </a:rPr>
                        <a:t>1- ADC </a:t>
                      </a:r>
                      <a:endParaRPr lang="en-US" dirty="0"/>
                    </a:p>
                  </a:txBody>
                  <a:tcPr/>
                </a:tc>
                <a:tc>
                  <a:txBody>
                    <a:bodyPr/>
                    <a:lstStyle/>
                    <a:p>
                      <a:r>
                        <a:rPr lang="en-US" dirty="0"/>
                        <a:t>Yes</a:t>
                      </a:r>
                    </a:p>
                  </a:txBody>
                  <a:tcPr/>
                </a:tc>
                <a:tc>
                  <a:txBody>
                    <a:bodyPr/>
                    <a:lstStyle/>
                    <a:p>
                      <a:r>
                        <a:rPr lang="en-US" dirty="0"/>
                        <a:t>$11.88</a:t>
                      </a:r>
                    </a:p>
                  </a:txBody>
                  <a:tcPr/>
                </a:tc>
                <a:extLst>
                  <a:ext uri="{0D108BD9-81ED-4DB2-BD59-A6C34878D82A}">
                    <a16:rowId xmlns:a16="http://schemas.microsoft.com/office/drawing/2014/main" val="1633582935"/>
                  </a:ext>
                </a:extLst>
              </a:tr>
              <a:tr h="370840">
                <a:tc>
                  <a:txBody>
                    <a:bodyPr/>
                    <a:lstStyle/>
                    <a:p>
                      <a:r>
                        <a:rPr lang="en-US" dirty="0"/>
                        <a:t>1- Stethoscope </a:t>
                      </a:r>
                    </a:p>
                  </a:txBody>
                  <a:tcPr/>
                </a:tc>
                <a:tc>
                  <a:txBody>
                    <a:bodyPr/>
                    <a:lstStyle/>
                    <a:p>
                      <a:r>
                        <a:rPr lang="en-US" dirty="0"/>
                        <a:t>No</a:t>
                      </a:r>
                    </a:p>
                  </a:txBody>
                  <a:tcPr/>
                </a:tc>
                <a:tc>
                  <a:txBody>
                    <a:bodyPr/>
                    <a:lstStyle/>
                    <a:p>
                      <a:endParaRPr lang="en-US" dirty="0"/>
                    </a:p>
                  </a:txBody>
                  <a:tcPr/>
                </a:tc>
                <a:extLst>
                  <a:ext uri="{0D108BD9-81ED-4DB2-BD59-A6C34878D82A}">
                    <a16:rowId xmlns:a16="http://schemas.microsoft.com/office/drawing/2014/main" val="236528335"/>
                  </a:ext>
                </a:extLst>
              </a:tr>
              <a:tr h="370840">
                <a:tc>
                  <a:txBody>
                    <a:bodyPr/>
                    <a:lstStyle/>
                    <a:p>
                      <a:r>
                        <a:rPr lang="en-US" dirty="0"/>
                        <a:t>1- MEMS microphone </a:t>
                      </a:r>
                    </a:p>
                  </a:txBody>
                  <a:tcPr/>
                </a:tc>
                <a:tc>
                  <a:txBody>
                    <a:bodyPr/>
                    <a:lstStyle/>
                    <a:p>
                      <a:r>
                        <a:rPr lang="en-US" dirty="0"/>
                        <a:t>No</a:t>
                      </a:r>
                    </a:p>
                  </a:txBody>
                  <a:tcPr/>
                </a:tc>
                <a:tc>
                  <a:txBody>
                    <a:bodyPr/>
                    <a:lstStyle/>
                    <a:p>
                      <a:endParaRPr lang="en-US" dirty="0"/>
                    </a:p>
                  </a:txBody>
                  <a:tcPr/>
                </a:tc>
                <a:extLst>
                  <a:ext uri="{0D108BD9-81ED-4DB2-BD59-A6C34878D82A}">
                    <a16:rowId xmlns:a16="http://schemas.microsoft.com/office/drawing/2014/main" val="183162061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9666</TotalTime>
  <Words>533</Words>
  <Application>Microsoft Office PowerPoint</Application>
  <PresentationFormat>Widescreen</PresentationFormat>
  <Paragraphs>109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 Black</vt:lpstr>
      <vt:lpstr>Aptos Display</vt:lpstr>
      <vt:lpstr>Arial</vt:lpstr>
      <vt:lpstr>Diamond Grid 16x9</vt:lpstr>
      <vt:lpstr>EDES 301  Digital Stethoscope Proposal</vt:lpstr>
      <vt:lpstr>Background Information</vt:lpstr>
      <vt:lpstr>System Block Diagram</vt:lpstr>
      <vt:lpstr>Power Block Diagram</vt:lpstr>
      <vt:lpstr>PowerPoint Presentation</vt:lpstr>
      <vt:lpstr>PowerPoint Presentation</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Daniel Gutierrez</cp:lastModifiedBy>
  <cp:revision>421</cp:revision>
  <dcterms:created xsi:type="dcterms:W3CDTF">2018-01-09T20:24:50Z</dcterms:created>
  <dcterms:modified xsi:type="dcterms:W3CDTF">2025-10-24T20:35:59Z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