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61" r:id="rId2"/>
    <p:sldId id="367" r:id="rId3"/>
    <p:sldId id="368" r:id="rId4"/>
    <p:sldId id="370" r:id="rId5"/>
    <p:sldId id="3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6" autoAdjust="0"/>
    <p:restoredTop sz="94706" autoAdjust="0"/>
  </p:normalViewPr>
  <p:slideViewPr>
    <p:cSldViewPr>
      <p:cViewPr>
        <p:scale>
          <a:sx n="100" d="100"/>
          <a:sy n="100" d="100"/>
        </p:scale>
        <p:origin x="348" y="156"/>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2" d="100"/>
          <a:sy n="82" d="100"/>
        </p:scale>
        <p:origin x="3852" y="78"/>
      </p:cViewPr>
      <p:guideLst/>
    </p:cSldViewPr>
  </p:notesViewPr>
  <p:gridSpacing cx="38100" cy="381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10/4/2025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10/4/2025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10/4/2025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10/4/2025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1"/>
          </a:xfrm>
        </p:spPr>
        <p:txBody>
          <a:bodyPr/>
          <a:lstStyle/>
          <a:p>
            <a:r>
              <a:rPr lang="en-US"/>
              <a:t>Click to edit Master title style</a:t>
            </a:r>
          </a:p>
        </p:txBody>
      </p:sp>
      <p:sp>
        <p:nvSpPr>
          <p:cNvPr id="3" name="Content Placeholder 2"/>
          <p:cNvSpPr>
            <a:spLocks noGrp="1"/>
          </p:cNvSpPr>
          <p:nvPr>
            <p:ph idx="1"/>
          </p:nvPr>
        </p:nvSpPr>
        <p:spPr>
          <a:xfrm>
            <a:off x="609600" y="1295400"/>
            <a:ext cx="10972800" cy="47243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10/4/2025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10/4/2025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10/4/2025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10/4/2025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10/4/2025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10/4/2025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10/4/2025</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ircuitdigest.com/microcontroller-projects/diy-wireless-digital-stethoscope"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mazon.com/JOVNO-Universal-Adjustable-Multi-Voltage-Regulated/dp/B09MVWC4NH" TargetMode="External"/><Relationship Id="rId2" Type="http://schemas.openxmlformats.org/officeDocument/2006/relationships/hyperlink" Target="https://www.amazon.com/Bluetooth-Adapter-SIP-T27G-Raspberry-Windows10/dp/B07S8PT7J6" TargetMode="External"/><Relationship Id="rId1" Type="http://schemas.openxmlformats.org/officeDocument/2006/relationships/slideLayout" Target="../slideLayouts/slideLayout2.xml"/><Relationship Id="rId4" Type="http://schemas.openxmlformats.org/officeDocument/2006/relationships/hyperlink" Target="https://www.amazon.com/WWZMDiB-ADS1115-Converter-Raspberry-Experiments/dp/B0C8JFZ3D9/ref=sr_1_7?dib=eyJ2IjoiMSJ9.x0RYVSUNcVpInxANAaY0bf9IQTfoYUyQ1ReeUXjwu6y--c7kcJvnqY6nYtD0LQxzvvZBvHKmGlCHWF8dLfVBlvQHsQuEiIaNHhholCiQ-U2CAaOC0d24JkyfwAhhD42wNrh72uGco50vYmlf2qzLNp9XsL0YHNZ87vPCJROPg24qr_bknpjJQDNBRY3Qt4xxXaeCmwkI7K_Zrr_LVRjQKVmk8H5DUnsbEnvD3eBxNJs.FGXzTUfp_sGGNtp4hkKLMVdpecIADmA0dGtssb8vNwI&amp;dib_tag=se&amp;hvadid=582286256098&amp;hvdev=c&amp;hvexpln=0&amp;hvlocphy=9027580&amp;hvnetw=g&amp;hvocijid=18187102389070004939--&amp;hvqmt=b&amp;hvrand=18187102389070004939&amp;hvtargid=kwd-296980016128&amp;hydadcr=18919_9699009&amp;keywords=analog-to-digital+converters&amp;mcid=4978c7a2ae21307895ad5970924be026&amp;qid=1759692660&amp;sr=8-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3844" y="1909346"/>
            <a:ext cx="9907555" cy="3383280"/>
          </a:xfrm>
        </p:spPr>
        <p:txBody>
          <a:bodyPr>
            <a:normAutofit/>
          </a:bodyPr>
          <a:lstStyle/>
          <a:p>
            <a:r>
              <a:rPr lang="en-US" sz="6000" dirty="0"/>
              <a:t>EDES 301</a:t>
            </a:r>
            <a:br>
              <a:rPr lang="en-US" sz="6000" dirty="0"/>
            </a:br>
            <a:br>
              <a:rPr lang="en-US" dirty="0"/>
            </a:br>
            <a:r>
              <a:rPr lang="en-US" sz="6000" dirty="0"/>
              <a:t>Digital Stethoscope Proposal</a:t>
            </a:r>
            <a:endParaRPr lang="en-US" dirty="0"/>
          </a:p>
        </p:txBody>
      </p:sp>
      <p:sp>
        <p:nvSpPr>
          <p:cNvPr id="3" name="Subtitle 2"/>
          <p:cNvSpPr>
            <a:spLocks noGrp="1"/>
          </p:cNvSpPr>
          <p:nvPr>
            <p:ph type="subTitle" idx="1"/>
          </p:nvPr>
        </p:nvSpPr>
        <p:spPr>
          <a:xfrm>
            <a:off x="1293845" y="5432564"/>
            <a:ext cx="9604310" cy="1120636"/>
          </a:xfrm>
        </p:spPr>
        <p:txBody>
          <a:bodyPr/>
          <a:lstStyle/>
          <a:p>
            <a:r>
              <a:rPr lang="en-US" dirty="0"/>
              <a:t>Daniel Gutierrez</a:t>
            </a:r>
          </a:p>
          <a:p>
            <a:r>
              <a:rPr lang="en-US" dirty="0"/>
              <a:t>10/04/2025</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9A49-57C9-4BE3-8B38-E944EB81906A}"/>
              </a:ext>
            </a:extLst>
          </p:cNvPr>
          <p:cNvSpPr>
            <a:spLocks noGrp="1"/>
          </p:cNvSpPr>
          <p:nvPr>
            <p:ph type="title"/>
          </p:nvPr>
        </p:nvSpPr>
        <p:spPr>
          <a:xfrm>
            <a:off x="304801" y="375386"/>
            <a:ext cx="9601200" cy="1142385"/>
          </a:xfrm>
        </p:spPr>
        <p:txBody>
          <a:bodyPr anchor="b">
            <a:normAutofit/>
          </a:bodyPr>
          <a:lstStyle/>
          <a:p>
            <a:r>
              <a:rPr lang="en-US" dirty="0">
                <a:latin typeface="Aptos Black" panose="020F0502020204030204" pitchFamily="34" charset="0"/>
              </a:rPr>
              <a:t>Background Information</a:t>
            </a:r>
          </a:p>
        </p:txBody>
      </p:sp>
      <p:sp>
        <p:nvSpPr>
          <p:cNvPr id="3" name="Content Placeholder 2">
            <a:extLst>
              <a:ext uri="{FF2B5EF4-FFF2-40B4-BE49-F238E27FC236}">
                <a16:creationId xmlns:a16="http://schemas.microsoft.com/office/drawing/2014/main" id="{8ED8AE04-697D-4784-A672-E28DA6A47AB6}"/>
              </a:ext>
            </a:extLst>
          </p:cNvPr>
          <p:cNvSpPr>
            <a:spLocks noGrp="1"/>
          </p:cNvSpPr>
          <p:nvPr>
            <p:ph sz="half" idx="1"/>
          </p:nvPr>
        </p:nvSpPr>
        <p:spPr>
          <a:xfrm>
            <a:off x="304801" y="1714500"/>
            <a:ext cx="6366854" cy="4305299"/>
          </a:xfrm>
        </p:spPr>
        <p:txBody>
          <a:bodyPr>
            <a:normAutofit fontScale="92500"/>
          </a:bodyPr>
          <a:lstStyle/>
          <a:p>
            <a:r>
              <a:rPr lang="en-US" sz="1600" dirty="0">
                <a:latin typeface="Aptos Display" panose="020B0004020202020204" pitchFamily="34" charset="0"/>
              </a:rPr>
              <a:t>This project aims to develop an electronic stethoscope capable of digitally capturing and analyzing heart sounds. A condenser microphone will be integrated into the stethoscope to record auscultation signals, which are transmitted wirelessly via a Bluetooth interface and displayed in a serial terminal window for analysis. The system will incorporate physiologically relevant metrics, including frequency thresholds associated with normal and abnormal heart sounds, to automatically flag potential outliers that may indicate underlying health complications. Beyond diagnostic support, this project seeks to provide users with an accessible means to understand and interpret their own cardiac sounds, bridging traditional auscultation techniques with modern digital health monitoring</a:t>
            </a:r>
          </a:p>
          <a:p>
            <a:r>
              <a:rPr lang="en-US" sz="1600" dirty="0">
                <a:latin typeface="Aptos Display" panose="020B0004020202020204" pitchFamily="34" charset="0"/>
                <a:hlinkClick r:id="rId2"/>
              </a:rPr>
              <a:t>Link to Existing Project</a:t>
            </a:r>
            <a:r>
              <a:rPr lang="en-US" sz="1600" dirty="0">
                <a:latin typeface="Aptos Display" panose="020B0004020202020204" pitchFamily="34" charset="0"/>
              </a:rPr>
              <a:t> </a:t>
            </a:r>
          </a:p>
          <a:p>
            <a:r>
              <a:rPr lang="en-US" sz="1600" dirty="0">
                <a:latin typeface="Aptos Display" panose="020B0004020202020204" pitchFamily="34" charset="0"/>
              </a:rPr>
              <a:t>While this project establishes a solid foundation for the circuitry behind an electronic stethoscope, additional noise filtering and signal amplification will likely be required to achieve the desired resolution for accurate data analysis. Furthermore, rather than simply displaying the recorded data, the project aims to provide users with meaningful insights by identifying and flagging outlier heart sounds based on established physiological reference values.</a:t>
            </a:r>
          </a:p>
        </p:txBody>
      </p:sp>
      <p:pic>
        <p:nvPicPr>
          <p:cNvPr id="1028" name="Picture 4" descr="Eko CORE 500™ Digital Stethoscope - Silver">
            <a:extLst>
              <a:ext uri="{FF2B5EF4-FFF2-40B4-BE49-F238E27FC236}">
                <a16:creationId xmlns:a16="http://schemas.microsoft.com/office/drawing/2014/main" id="{4E2129F2-2470-824E-B8DA-E47BE491C9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4789" b="1878"/>
          <a:stretch>
            <a:fillRect/>
          </a:stretch>
        </p:blipFill>
        <p:spPr bwMode="auto">
          <a:xfrm>
            <a:off x="7580252" y="838200"/>
            <a:ext cx="2868326" cy="239027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5C50409-30A0-0B39-07C5-AD295892D566}"/>
              </a:ext>
            </a:extLst>
          </p:cNvPr>
          <p:cNvPicPr>
            <a:picLocks noChangeAspect="1"/>
          </p:cNvPicPr>
          <p:nvPr/>
        </p:nvPicPr>
        <p:blipFill>
          <a:blip r:embed="rId4"/>
          <a:stretch>
            <a:fillRect/>
          </a:stretch>
        </p:blipFill>
        <p:spPr>
          <a:xfrm>
            <a:off x="7037675" y="3691286"/>
            <a:ext cx="3953480" cy="2224376"/>
          </a:xfrm>
          <a:prstGeom prst="rect">
            <a:avLst/>
          </a:prstGeom>
        </p:spPr>
      </p:pic>
    </p:spTree>
    <p:extLst>
      <p:ext uri="{BB962C8B-B14F-4D97-AF65-F5344CB8AC3E}">
        <p14:creationId xmlns:p14="http://schemas.microsoft.com/office/powerpoint/2010/main" val="351953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B93E4-AB7E-4F3D-B6C5-4ED4B78FA4AF}"/>
              </a:ext>
            </a:extLst>
          </p:cNvPr>
          <p:cNvSpPr>
            <a:spLocks noGrp="1"/>
          </p:cNvSpPr>
          <p:nvPr>
            <p:ph type="title"/>
          </p:nvPr>
        </p:nvSpPr>
        <p:spPr/>
        <p:txBody>
          <a:bodyPr/>
          <a:lstStyle/>
          <a:p>
            <a:r>
              <a:rPr lang="en-US" dirty="0"/>
              <a:t>System Block Diagram</a:t>
            </a:r>
          </a:p>
        </p:txBody>
      </p:sp>
      <p:sp>
        <p:nvSpPr>
          <p:cNvPr id="8" name="Rectangle: Rounded Corners 7">
            <a:extLst>
              <a:ext uri="{FF2B5EF4-FFF2-40B4-BE49-F238E27FC236}">
                <a16:creationId xmlns:a16="http://schemas.microsoft.com/office/drawing/2014/main" id="{77E2274E-7143-3BBF-F9AD-DFF44C2E7B75}"/>
              </a:ext>
            </a:extLst>
          </p:cNvPr>
          <p:cNvSpPr/>
          <p:nvPr/>
        </p:nvSpPr>
        <p:spPr>
          <a:xfrm>
            <a:off x="352324" y="1733148"/>
            <a:ext cx="1562100" cy="11811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Microphone + Stethoscope </a:t>
            </a:r>
          </a:p>
        </p:txBody>
      </p:sp>
      <p:cxnSp>
        <p:nvCxnSpPr>
          <p:cNvPr id="10" name="Straight Arrow Connector 9">
            <a:extLst>
              <a:ext uri="{FF2B5EF4-FFF2-40B4-BE49-F238E27FC236}">
                <a16:creationId xmlns:a16="http://schemas.microsoft.com/office/drawing/2014/main" id="{CDA41658-F416-13B7-897E-B656E9CBF3BE}"/>
              </a:ext>
            </a:extLst>
          </p:cNvPr>
          <p:cNvCxnSpPr>
            <a:cxnSpLocks/>
            <a:stCxn id="8" idx="3"/>
            <a:endCxn id="12" idx="1"/>
          </p:cNvCxnSpPr>
          <p:nvPr/>
        </p:nvCxnSpPr>
        <p:spPr>
          <a:xfrm>
            <a:off x="1914424" y="2323699"/>
            <a:ext cx="811831" cy="4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E9FBF4FC-0E2E-4B44-3E75-7F96E29AAC90}"/>
              </a:ext>
            </a:extLst>
          </p:cNvPr>
          <p:cNvSpPr/>
          <p:nvPr/>
        </p:nvSpPr>
        <p:spPr>
          <a:xfrm>
            <a:off x="2726255" y="1929062"/>
            <a:ext cx="1447800" cy="79007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Capacitor</a:t>
            </a:r>
            <a:r>
              <a:rPr lang="en-US" sz="1400" dirty="0"/>
              <a:t> </a:t>
            </a:r>
            <a:r>
              <a:rPr lang="en-US" sz="1400" b="1" dirty="0"/>
              <a:t>Filter</a:t>
            </a:r>
            <a:r>
              <a:rPr lang="en-US" sz="1400" dirty="0"/>
              <a:t> </a:t>
            </a:r>
          </a:p>
        </p:txBody>
      </p:sp>
      <p:sp>
        <p:nvSpPr>
          <p:cNvPr id="22" name="Rectangle: Rounded Corners 21">
            <a:extLst>
              <a:ext uri="{FF2B5EF4-FFF2-40B4-BE49-F238E27FC236}">
                <a16:creationId xmlns:a16="http://schemas.microsoft.com/office/drawing/2014/main" id="{F2C77F50-0FB4-D8FD-5878-4474C197BA9B}"/>
              </a:ext>
            </a:extLst>
          </p:cNvPr>
          <p:cNvSpPr/>
          <p:nvPr/>
        </p:nvSpPr>
        <p:spPr>
          <a:xfrm>
            <a:off x="5081136" y="1866900"/>
            <a:ext cx="1562100" cy="9144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Band Pass Filter </a:t>
            </a:r>
          </a:p>
        </p:txBody>
      </p:sp>
      <p:cxnSp>
        <p:nvCxnSpPr>
          <p:cNvPr id="24" name="Straight Arrow Connector 23">
            <a:extLst>
              <a:ext uri="{FF2B5EF4-FFF2-40B4-BE49-F238E27FC236}">
                <a16:creationId xmlns:a16="http://schemas.microsoft.com/office/drawing/2014/main" id="{ACC3630C-9CDE-30A9-200F-C1E1C6631C79}"/>
              </a:ext>
            </a:extLst>
          </p:cNvPr>
          <p:cNvCxnSpPr>
            <a:cxnSpLocks/>
            <a:stCxn id="12" idx="3"/>
            <a:endCxn id="22" idx="1"/>
          </p:cNvCxnSpPr>
          <p:nvPr/>
        </p:nvCxnSpPr>
        <p:spPr>
          <a:xfrm>
            <a:off x="4174055" y="2324100"/>
            <a:ext cx="90708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570635E0-2BFF-59B5-09E5-11D453B11165}"/>
              </a:ext>
            </a:extLst>
          </p:cNvPr>
          <p:cNvSpPr/>
          <p:nvPr/>
        </p:nvSpPr>
        <p:spPr>
          <a:xfrm>
            <a:off x="9843436" y="1866497"/>
            <a:ext cx="1752600" cy="9144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Audio Amplifier </a:t>
            </a:r>
          </a:p>
        </p:txBody>
      </p:sp>
      <p:cxnSp>
        <p:nvCxnSpPr>
          <p:cNvPr id="28" name="Straight Arrow Connector 27">
            <a:extLst>
              <a:ext uri="{FF2B5EF4-FFF2-40B4-BE49-F238E27FC236}">
                <a16:creationId xmlns:a16="http://schemas.microsoft.com/office/drawing/2014/main" id="{34237C61-0A6B-46AB-5BED-452E42F1BB98}"/>
              </a:ext>
            </a:extLst>
          </p:cNvPr>
          <p:cNvCxnSpPr>
            <a:cxnSpLocks/>
            <a:stCxn id="22" idx="3"/>
            <a:endCxn id="26" idx="1"/>
          </p:cNvCxnSpPr>
          <p:nvPr/>
        </p:nvCxnSpPr>
        <p:spPr>
          <a:xfrm flipV="1">
            <a:off x="6643236" y="2323698"/>
            <a:ext cx="3200200" cy="4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D979AF83-F197-4FD1-32CA-7A5787B76F49}"/>
              </a:ext>
            </a:extLst>
          </p:cNvPr>
          <p:cNvSpPr txBox="1"/>
          <p:nvPr/>
        </p:nvSpPr>
        <p:spPr>
          <a:xfrm>
            <a:off x="7390597" y="994484"/>
            <a:ext cx="2115753" cy="738664"/>
          </a:xfrm>
          <a:prstGeom prst="rect">
            <a:avLst/>
          </a:prstGeom>
          <a:noFill/>
        </p:spPr>
        <p:txBody>
          <a:bodyPr wrap="square" rtlCol="0">
            <a:spAutoFit/>
          </a:bodyPr>
          <a:lstStyle/>
          <a:p>
            <a:r>
              <a:rPr lang="en-US" sz="1400" b="1" dirty="0"/>
              <a:t>Required Audio Range (20Hz-1300Hz) is only passed. </a:t>
            </a:r>
          </a:p>
        </p:txBody>
      </p:sp>
      <p:sp>
        <p:nvSpPr>
          <p:cNvPr id="35" name="Right Brace 34">
            <a:extLst>
              <a:ext uri="{FF2B5EF4-FFF2-40B4-BE49-F238E27FC236}">
                <a16:creationId xmlns:a16="http://schemas.microsoft.com/office/drawing/2014/main" id="{76B53412-8F1E-1793-7BAC-77C8E98DE478}"/>
              </a:ext>
            </a:extLst>
          </p:cNvPr>
          <p:cNvSpPr/>
          <p:nvPr/>
        </p:nvSpPr>
        <p:spPr>
          <a:xfrm rot="5400000">
            <a:off x="8128959" y="685397"/>
            <a:ext cx="639030" cy="23622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68F8AAD6-8E2E-6E73-0C20-9C8484F601ED}"/>
              </a:ext>
            </a:extLst>
          </p:cNvPr>
          <p:cNvSpPr/>
          <p:nvPr/>
        </p:nvSpPr>
        <p:spPr>
          <a:xfrm>
            <a:off x="9887752" y="3658401"/>
            <a:ext cx="1663967" cy="9111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ADC </a:t>
            </a:r>
          </a:p>
        </p:txBody>
      </p:sp>
      <p:cxnSp>
        <p:nvCxnSpPr>
          <p:cNvPr id="38" name="Straight Arrow Connector 37">
            <a:extLst>
              <a:ext uri="{FF2B5EF4-FFF2-40B4-BE49-F238E27FC236}">
                <a16:creationId xmlns:a16="http://schemas.microsoft.com/office/drawing/2014/main" id="{FEBA2D53-7F3B-4615-91C1-89953DF68A37}"/>
              </a:ext>
            </a:extLst>
          </p:cNvPr>
          <p:cNvCxnSpPr>
            <a:cxnSpLocks/>
            <a:stCxn id="26" idx="2"/>
            <a:endCxn id="36" idx="0"/>
          </p:cNvCxnSpPr>
          <p:nvPr/>
        </p:nvCxnSpPr>
        <p:spPr>
          <a:xfrm>
            <a:off x="10719736" y="2780898"/>
            <a:ext cx="0" cy="8775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45760123-AD2D-B704-4F9C-5666DCA677BF}"/>
              </a:ext>
            </a:extLst>
          </p:cNvPr>
          <p:cNvSpPr/>
          <p:nvPr/>
        </p:nvSpPr>
        <p:spPr>
          <a:xfrm>
            <a:off x="6376536" y="3658401"/>
            <a:ext cx="2133600" cy="91119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Micro Controller </a:t>
            </a:r>
          </a:p>
        </p:txBody>
      </p:sp>
      <p:cxnSp>
        <p:nvCxnSpPr>
          <p:cNvPr id="43" name="Straight Arrow Connector 42">
            <a:extLst>
              <a:ext uri="{FF2B5EF4-FFF2-40B4-BE49-F238E27FC236}">
                <a16:creationId xmlns:a16="http://schemas.microsoft.com/office/drawing/2014/main" id="{A20900DD-0A97-3994-96FD-6DFD374B5A3D}"/>
              </a:ext>
            </a:extLst>
          </p:cNvPr>
          <p:cNvCxnSpPr>
            <a:cxnSpLocks/>
            <a:stCxn id="36" idx="1"/>
            <a:endCxn id="41" idx="3"/>
          </p:cNvCxnSpPr>
          <p:nvPr/>
        </p:nvCxnSpPr>
        <p:spPr>
          <a:xfrm flipH="1">
            <a:off x="8510136" y="4113998"/>
            <a:ext cx="137761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A164BC7-D89A-4F68-2E06-7355D10400D5}"/>
              </a:ext>
            </a:extLst>
          </p:cNvPr>
          <p:cNvCxnSpPr>
            <a:cxnSpLocks/>
            <a:stCxn id="41" idx="1"/>
            <a:endCxn id="51" idx="3"/>
          </p:cNvCxnSpPr>
          <p:nvPr/>
        </p:nvCxnSpPr>
        <p:spPr>
          <a:xfrm flipH="1">
            <a:off x="3734802" y="4113998"/>
            <a:ext cx="2641734" cy="48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3D1B4151-8092-E99C-9D99-9B08BAB13126}"/>
              </a:ext>
            </a:extLst>
          </p:cNvPr>
          <p:cNvSpPr/>
          <p:nvPr/>
        </p:nvSpPr>
        <p:spPr>
          <a:xfrm>
            <a:off x="1829802" y="3433415"/>
            <a:ext cx="1905000" cy="137079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Output to the device </a:t>
            </a:r>
          </a:p>
          <a:p>
            <a:pPr algn="ctr"/>
            <a:r>
              <a:rPr lang="en-US" sz="1400" b="1" dirty="0"/>
              <a:t>(speaker / PC / Bluetooth Module) </a:t>
            </a:r>
          </a:p>
        </p:txBody>
      </p:sp>
      <p:sp>
        <p:nvSpPr>
          <p:cNvPr id="59" name="Rectangle: Rounded Corners 58">
            <a:extLst>
              <a:ext uri="{FF2B5EF4-FFF2-40B4-BE49-F238E27FC236}">
                <a16:creationId xmlns:a16="http://schemas.microsoft.com/office/drawing/2014/main" id="{56389505-D7E6-E556-6FD4-8D88846722DD}"/>
              </a:ext>
            </a:extLst>
          </p:cNvPr>
          <p:cNvSpPr/>
          <p:nvPr/>
        </p:nvSpPr>
        <p:spPr>
          <a:xfrm>
            <a:off x="4077702" y="4766319"/>
            <a:ext cx="2476500" cy="98296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Display LED Indicator</a:t>
            </a:r>
          </a:p>
          <a:p>
            <a:pPr algn="ctr"/>
            <a:r>
              <a:rPr lang="en-US" sz="1400" b="1" dirty="0"/>
              <a:t>(GPIO)  </a:t>
            </a:r>
          </a:p>
        </p:txBody>
      </p:sp>
      <p:cxnSp>
        <p:nvCxnSpPr>
          <p:cNvPr id="62" name="Connector: Elbow 61">
            <a:extLst>
              <a:ext uri="{FF2B5EF4-FFF2-40B4-BE49-F238E27FC236}">
                <a16:creationId xmlns:a16="http://schemas.microsoft.com/office/drawing/2014/main" id="{C0A1072F-2ACA-A9FA-F35C-594CDA25121B}"/>
              </a:ext>
            </a:extLst>
          </p:cNvPr>
          <p:cNvCxnSpPr>
            <a:cxnSpLocks/>
            <a:stCxn id="41" idx="2"/>
            <a:endCxn id="59" idx="3"/>
          </p:cNvCxnSpPr>
          <p:nvPr/>
        </p:nvCxnSpPr>
        <p:spPr>
          <a:xfrm rot="5400000">
            <a:off x="6654666" y="4469130"/>
            <a:ext cx="688206" cy="889134"/>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8" name="Right Brace 77">
            <a:extLst>
              <a:ext uri="{FF2B5EF4-FFF2-40B4-BE49-F238E27FC236}">
                <a16:creationId xmlns:a16="http://schemas.microsoft.com/office/drawing/2014/main" id="{4EFE857D-A52D-AEEF-A12E-13BD23511F84}"/>
              </a:ext>
            </a:extLst>
          </p:cNvPr>
          <p:cNvSpPr/>
          <p:nvPr/>
        </p:nvSpPr>
        <p:spPr>
          <a:xfrm rot="5400000">
            <a:off x="2255321" y="1481486"/>
            <a:ext cx="311209" cy="74275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F3D848D5-1075-9ADE-07F6-36123694BD23}"/>
              </a:ext>
            </a:extLst>
          </p:cNvPr>
          <p:cNvSpPr txBox="1"/>
          <p:nvPr/>
        </p:nvSpPr>
        <p:spPr>
          <a:xfrm>
            <a:off x="2037647" y="1481842"/>
            <a:ext cx="876299" cy="369332"/>
          </a:xfrm>
          <a:prstGeom prst="rect">
            <a:avLst/>
          </a:prstGeom>
          <a:noFill/>
        </p:spPr>
        <p:txBody>
          <a:bodyPr wrap="square" rtlCol="0">
            <a:spAutoFit/>
          </a:bodyPr>
          <a:lstStyle/>
          <a:p>
            <a:r>
              <a:rPr lang="en-US" sz="1400" b="1" dirty="0"/>
              <a:t>Analog</a:t>
            </a:r>
            <a:r>
              <a:rPr lang="en-US" dirty="0"/>
              <a:t> </a:t>
            </a:r>
          </a:p>
        </p:txBody>
      </p:sp>
      <p:sp>
        <p:nvSpPr>
          <p:cNvPr id="81" name="Right Brace 80">
            <a:extLst>
              <a:ext uri="{FF2B5EF4-FFF2-40B4-BE49-F238E27FC236}">
                <a16:creationId xmlns:a16="http://schemas.microsoft.com/office/drawing/2014/main" id="{F3AF84CA-031C-EB9C-0E08-DDAC272BF811}"/>
              </a:ext>
            </a:extLst>
          </p:cNvPr>
          <p:cNvSpPr/>
          <p:nvPr/>
        </p:nvSpPr>
        <p:spPr>
          <a:xfrm rot="5400000">
            <a:off x="4404464" y="1481486"/>
            <a:ext cx="311209" cy="74275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8891EB33-77E2-E1C1-3F71-771EBF534E1F}"/>
              </a:ext>
            </a:extLst>
          </p:cNvPr>
          <p:cNvSpPr txBox="1"/>
          <p:nvPr/>
        </p:nvSpPr>
        <p:spPr>
          <a:xfrm>
            <a:off x="4179370" y="1481842"/>
            <a:ext cx="876299" cy="369332"/>
          </a:xfrm>
          <a:prstGeom prst="rect">
            <a:avLst/>
          </a:prstGeom>
          <a:noFill/>
        </p:spPr>
        <p:txBody>
          <a:bodyPr wrap="square" rtlCol="0">
            <a:spAutoFit/>
          </a:bodyPr>
          <a:lstStyle/>
          <a:p>
            <a:r>
              <a:rPr lang="en-US" sz="1400" b="1" dirty="0"/>
              <a:t>Analog</a:t>
            </a:r>
            <a:r>
              <a:rPr lang="en-US" dirty="0"/>
              <a:t> </a:t>
            </a:r>
          </a:p>
        </p:txBody>
      </p:sp>
      <p:sp>
        <p:nvSpPr>
          <p:cNvPr id="85" name="Right Brace 84">
            <a:extLst>
              <a:ext uri="{FF2B5EF4-FFF2-40B4-BE49-F238E27FC236}">
                <a16:creationId xmlns:a16="http://schemas.microsoft.com/office/drawing/2014/main" id="{F717F8A6-25E6-04A4-8352-5DC795346CAE}"/>
              </a:ext>
            </a:extLst>
          </p:cNvPr>
          <p:cNvSpPr/>
          <p:nvPr/>
        </p:nvSpPr>
        <p:spPr>
          <a:xfrm rot="16200000">
            <a:off x="7394713" y="2263060"/>
            <a:ext cx="311209" cy="74275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TextBox 85">
            <a:extLst>
              <a:ext uri="{FF2B5EF4-FFF2-40B4-BE49-F238E27FC236}">
                <a16:creationId xmlns:a16="http://schemas.microsoft.com/office/drawing/2014/main" id="{C95C993D-D7E0-9F51-8BB1-37BC720DAF51}"/>
              </a:ext>
            </a:extLst>
          </p:cNvPr>
          <p:cNvSpPr txBox="1"/>
          <p:nvPr/>
        </p:nvSpPr>
        <p:spPr>
          <a:xfrm>
            <a:off x="7149771" y="2618646"/>
            <a:ext cx="876299" cy="369332"/>
          </a:xfrm>
          <a:prstGeom prst="rect">
            <a:avLst/>
          </a:prstGeom>
          <a:noFill/>
        </p:spPr>
        <p:txBody>
          <a:bodyPr wrap="square" rtlCol="0">
            <a:spAutoFit/>
          </a:bodyPr>
          <a:lstStyle/>
          <a:p>
            <a:r>
              <a:rPr lang="en-US" sz="1400" b="1" dirty="0"/>
              <a:t>Analog</a:t>
            </a:r>
            <a:r>
              <a:rPr lang="en-US" dirty="0"/>
              <a:t> </a:t>
            </a:r>
          </a:p>
        </p:txBody>
      </p:sp>
      <p:sp>
        <p:nvSpPr>
          <p:cNvPr id="87" name="Right Brace 86">
            <a:extLst>
              <a:ext uri="{FF2B5EF4-FFF2-40B4-BE49-F238E27FC236}">
                <a16:creationId xmlns:a16="http://schemas.microsoft.com/office/drawing/2014/main" id="{4C95C889-F01D-87E3-DFA2-6CEB1E651D16}"/>
              </a:ext>
            </a:extLst>
          </p:cNvPr>
          <p:cNvSpPr/>
          <p:nvPr/>
        </p:nvSpPr>
        <p:spPr>
          <a:xfrm rot="16200000">
            <a:off x="9023790" y="4017651"/>
            <a:ext cx="414476" cy="137761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TextBox 87">
            <a:extLst>
              <a:ext uri="{FF2B5EF4-FFF2-40B4-BE49-F238E27FC236}">
                <a16:creationId xmlns:a16="http://schemas.microsoft.com/office/drawing/2014/main" id="{AFFB61CA-B174-39C8-A3C7-A5C087BB52A7}"/>
              </a:ext>
            </a:extLst>
          </p:cNvPr>
          <p:cNvSpPr txBox="1"/>
          <p:nvPr/>
        </p:nvSpPr>
        <p:spPr>
          <a:xfrm>
            <a:off x="8650704" y="4804210"/>
            <a:ext cx="1301216" cy="584775"/>
          </a:xfrm>
          <a:prstGeom prst="rect">
            <a:avLst/>
          </a:prstGeom>
          <a:noFill/>
        </p:spPr>
        <p:txBody>
          <a:bodyPr wrap="square" rtlCol="0">
            <a:spAutoFit/>
          </a:bodyPr>
          <a:lstStyle/>
          <a:p>
            <a:r>
              <a:rPr lang="en-US" sz="1400" b="1" dirty="0"/>
              <a:t>Digital via SPI / I^2C</a:t>
            </a:r>
            <a:r>
              <a:rPr lang="en-US" dirty="0"/>
              <a:t> </a:t>
            </a:r>
          </a:p>
        </p:txBody>
      </p:sp>
      <p:sp>
        <p:nvSpPr>
          <p:cNvPr id="89" name="Right Brace 88">
            <a:extLst>
              <a:ext uri="{FF2B5EF4-FFF2-40B4-BE49-F238E27FC236}">
                <a16:creationId xmlns:a16="http://schemas.microsoft.com/office/drawing/2014/main" id="{ABB281E9-4A7C-88FE-5AC2-6F936B8D776D}"/>
              </a:ext>
            </a:extLst>
          </p:cNvPr>
          <p:cNvSpPr/>
          <p:nvPr/>
        </p:nvSpPr>
        <p:spPr>
          <a:xfrm rot="5400000">
            <a:off x="4805413" y="3434608"/>
            <a:ext cx="311209" cy="74275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0" name="TextBox 89">
            <a:extLst>
              <a:ext uri="{FF2B5EF4-FFF2-40B4-BE49-F238E27FC236}">
                <a16:creationId xmlns:a16="http://schemas.microsoft.com/office/drawing/2014/main" id="{3E44878A-9A3A-4ED3-AE10-BE311583DC20}"/>
              </a:ext>
            </a:extLst>
          </p:cNvPr>
          <p:cNvSpPr txBox="1"/>
          <p:nvPr/>
        </p:nvSpPr>
        <p:spPr>
          <a:xfrm>
            <a:off x="4509336" y="3306917"/>
            <a:ext cx="1141996" cy="369332"/>
          </a:xfrm>
          <a:prstGeom prst="rect">
            <a:avLst/>
          </a:prstGeom>
          <a:noFill/>
        </p:spPr>
        <p:txBody>
          <a:bodyPr wrap="square" rtlCol="0">
            <a:spAutoFit/>
          </a:bodyPr>
          <a:lstStyle/>
          <a:p>
            <a:r>
              <a:rPr lang="en-US" sz="1400" b="1" dirty="0"/>
              <a:t>I^2C/SPI</a:t>
            </a:r>
            <a:r>
              <a:rPr lang="en-US" dirty="0"/>
              <a:t> </a:t>
            </a:r>
          </a:p>
        </p:txBody>
      </p:sp>
    </p:spTree>
    <p:extLst>
      <p:ext uri="{BB962C8B-B14F-4D97-AF65-F5344CB8AC3E}">
        <p14:creationId xmlns:p14="http://schemas.microsoft.com/office/powerpoint/2010/main" val="14078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FEA3-93A8-4943-9F3A-4798FB13F643}"/>
              </a:ext>
            </a:extLst>
          </p:cNvPr>
          <p:cNvSpPr>
            <a:spLocks noGrp="1"/>
          </p:cNvSpPr>
          <p:nvPr>
            <p:ph type="title"/>
          </p:nvPr>
        </p:nvSpPr>
        <p:spPr>
          <a:xfrm>
            <a:off x="190500" y="304798"/>
            <a:ext cx="10972800" cy="914401"/>
          </a:xfrm>
        </p:spPr>
        <p:txBody>
          <a:bodyPr/>
          <a:lstStyle/>
          <a:p>
            <a:r>
              <a:rPr lang="en-US" dirty="0"/>
              <a:t>Power Block Diagram</a:t>
            </a:r>
          </a:p>
        </p:txBody>
      </p:sp>
      <p:sp>
        <p:nvSpPr>
          <p:cNvPr id="5" name="Rectangle: Rounded Corners 4">
            <a:extLst>
              <a:ext uri="{FF2B5EF4-FFF2-40B4-BE49-F238E27FC236}">
                <a16:creationId xmlns:a16="http://schemas.microsoft.com/office/drawing/2014/main" id="{B4483523-27C9-50E1-C3E7-536DE9411BAD}"/>
              </a:ext>
            </a:extLst>
          </p:cNvPr>
          <p:cNvSpPr/>
          <p:nvPr/>
        </p:nvSpPr>
        <p:spPr>
          <a:xfrm>
            <a:off x="6104823" y="383504"/>
            <a:ext cx="2095500" cy="9144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Battery / USB Power </a:t>
            </a:r>
          </a:p>
        </p:txBody>
      </p:sp>
      <p:sp>
        <p:nvSpPr>
          <p:cNvPr id="6" name="Rectangle: Rounded Corners 5">
            <a:extLst>
              <a:ext uri="{FF2B5EF4-FFF2-40B4-BE49-F238E27FC236}">
                <a16:creationId xmlns:a16="http://schemas.microsoft.com/office/drawing/2014/main" id="{9B6B66D6-C3F6-2814-55EB-3151CDBA9A3E}"/>
              </a:ext>
            </a:extLst>
          </p:cNvPr>
          <p:cNvSpPr/>
          <p:nvPr/>
        </p:nvSpPr>
        <p:spPr>
          <a:xfrm>
            <a:off x="6172200" y="3314700"/>
            <a:ext cx="1943100" cy="91440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Power Regulation </a:t>
            </a:r>
          </a:p>
          <a:p>
            <a:pPr algn="ctr"/>
            <a:r>
              <a:rPr lang="en-US" sz="1400" b="1" dirty="0"/>
              <a:t>(5V → 3.3V) </a:t>
            </a:r>
          </a:p>
        </p:txBody>
      </p:sp>
      <p:cxnSp>
        <p:nvCxnSpPr>
          <p:cNvPr id="8" name="Straight Arrow Connector 7">
            <a:extLst>
              <a:ext uri="{FF2B5EF4-FFF2-40B4-BE49-F238E27FC236}">
                <a16:creationId xmlns:a16="http://schemas.microsoft.com/office/drawing/2014/main" id="{FE767608-B085-BDEB-FE61-C9BE672D8E82}"/>
              </a:ext>
            </a:extLst>
          </p:cNvPr>
          <p:cNvCxnSpPr>
            <a:cxnSpLocks/>
            <a:stCxn id="5" idx="2"/>
            <a:endCxn id="6" idx="0"/>
          </p:cNvCxnSpPr>
          <p:nvPr/>
        </p:nvCxnSpPr>
        <p:spPr>
          <a:xfrm flipH="1">
            <a:off x="7143750" y="1297905"/>
            <a:ext cx="8823" cy="201679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29A8D8C0-9AD5-E6CA-2FEE-5021459007B3}"/>
              </a:ext>
            </a:extLst>
          </p:cNvPr>
          <p:cNvSpPr/>
          <p:nvPr/>
        </p:nvSpPr>
        <p:spPr>
          <a:xfrm>
            <a:off x="8712876" y="3276600"/>
            <a:ext cx="2400292" cy="99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Analog Section (Mic, Filters, Amplifiers)</a:t>
            </a:r>
          </a:p>
          <a:p>
            <a:pPr algn="ctr"/>
            <a:r>
              <a:rPr lang="en-US" sz="1400" dirty="0"/>
              <a:t>V=3.3V</a:t>
            </a:r>
          </a:p>
          <a:p>
            <a:pPr algn="ctr"/>
            <a:r>
              <a:rPr lang="en-US" sz="1400" dirty="0"/>
              <a:t>I= 0.5-0.35 mA  </a:t>
            </a:r>
          </a:p>
        </p:txBody>
      </p:sp>
      <p:cxnSp>
        <p:nvCxnSpPr>
          <p:cNvPr id="12" name="Straight Arrow Connector 11">
            <a:extLst>
              <a:ext uri="{FF2B5EF4-FFF2-40B4-BE49-F238E27FC236}">
                <a16:creationId xmlns:a16="http://schemas.microsoft.com/office/drawing/2014/main" id="{75599ED3-7BC9-4478-702A-E75450CE0F6F}"/>
              </a:ext>
            </a:extLst>
          </p:cNvPr>
          <p:cNvCxnSpPr>
            <a:cxnSpLocks/>
            <a:stCxn id="6" idx="3"/>
            <a:endCxn id="10" idx="1"/>
          </p:cNvCxnSpPr>
          <p:nvPr/>
        </p:nvCxnSpPr>
        <p:spPr>
          <a:xfrm flipV="1">
            <a:off x="8115300" y="3771900"/>
            <a:ext cx="59757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CA5A2A63-1651-5553-F01A-92520B84619C}"/>
              </a:ext>
            </a:extLst>
          </p:cNvPr>
          <p:cNvSpPr/>
          <p:nvPr/>
        </p:nvSpPr>
        <p:spPr>
          <a:xfrm>
            <a:off x="6048375" y="4843715"/>
            <a:ext cx="2190750" cy="102368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Digital Section</a:t>
            </a:r>
          </a:p>
          <a:p>
            <a:pPr algn="ctr"/>
            <a:r>
              <a:rPr lang="en-US" sz="1400" b="1" dirty="0"/>
              <a:t>(ADC &amp; MCU)</a:t>
            </a:r>
          </a:p>
          <a:p>
            <a:pPr algn="ctr"/>
            <a:r>
              <a:rPr lang="en-US" sz="1400" dirty="0"/>
              <a:t>V=3.3V</a:t>
            </a:r>
          </a:p>
          <a:p>
            <a:pPr algn="ctr"/>
            <a:r>
              <a:rPr lang="en-US" sz="1400" dirty="0"/>
              <a:t>I=0.6-25 mA   </a:t>
            </a:r>
          </a:p>
        </p:txBody>
      </p:sp>
      <p:cxnSp>
        <p:nvCxnSpPr>
          <p:cNvPr id="16" name="Straight Arrow Connector 15">
            <a:extLst>
              <a:ext uri="{FF2B5EF4-FFF2-40B4-BE49-F238E27FC236}">
                <a16:creationId xmlns:a16="http://schemas.microsoft.com/office/drawing/2014/main" id="{406F16C9-CA40-C0B8-54F3-BFBC1429C43A}"/>
              </a:ext>
            </a:extLst>
          </p:cNvPr>
          <p:cNvCxnSpPr>
            <a:cxnSpLocks/>
            <a:stCxn id="6" idx="2"/>
            <a:endCxn id="14" idx="0"/>
          </p:cNvCxnSpPr>
          <p:nvPr/>
        </p:nvCxnSpPr>
        <p:spPr>
          <a:xfrm>
            <a:off x="7143750" y="4229101"/>
            <a:ext cx="0" cy="6146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994ACA55-3ECA-0E1A-1014-824099D12BC7}"/>
              </a:ext>
            </a:extLst>
          </p:cNvPr>
          <p:cNvSpPr/>
          <p:nvPr/>
        </p:nvSpPr>
        <p:spPr>
          <a:xfrm>
            <a:off x="3423880" y="3238500"/>
            <a:ext cx="2143124" cy="1066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Peripherals &amp; Display</a:t>
            </a:r>
          </a:p>
          <a:p>
            <a:pPr algn="ctr"/>
            <a:r>
              <a:rPr lang="en-US" sz="1400" dirty="0"/>
              <a:t>V=3.3V</a:t>
            </a:r>
          </a:p>
          <a:p>
            <a:pPr algn="ctr"/>
            <a:r>
              <a:rPr lang="en-US" sz="1400" dirty="0"/>
              <a:t>I=1-100 mA </a:t>
            </a:r>
          </a:p>
        </p:txBody>
      </p:sp>
      <p:cxnSp>
        <p:nvCxnSpPr>
          <p:cNvPr id="24" name="Straight Arrow Connector 23">
            <a:extLst>
              <a:ext uri="{FF2B5EF4-FFF2-40B4-BE49-F238E27FC236}">
                <a16:creationId xmlns:a16="http://schemas.microsoft.com/office/drawing/2014/main" id="{15213A7D-D483-CD45-1291-4E9A2FF3C9CD}"/>
              </a:ext>
            </a:extLst>
          </p:cNvPr>
          <p:cNvCxnSpPr>
            <a:cxnSpLocks/>
            <a:stCxn id="6" idx="1"/>
            <a:endCxn id="22" idx="3"/>
          </p:cNvCxnSpPr>
          <p:nvPr/>
        </p:nvCxnSpPr>
        <p:spPr>
          <a:xfrm flipH="1" flipV="1">
            <a:off x="5567004" y="3771900"/>
            <a:ext cx="605196"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461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467B-51C2-4E0B-B52A-83BD9F0EB83D}"/>
              </a:ext>
            </a:extLst>
          </p:cNvPr>
          <p:cNvSpPr>
            <a:spLocks noGrp="1"/>
          </p:cNvSpPr>
          <p:nvPr>
            <p:ph type="title"/>
          </p:nvPr>
        </p:nvSpPr>
        <p:spPr>
          <a:xfrm>
            <a:off x="495300" y="152400"/>
            <a:ext cx="10972800" cy="533401"/>
          </a:xfrm>
        </p:spPr>
        <p:txBody>
          <a:bodyPr/>
          <a:lstStyle/>
          <a:p>
            <a:r>
              <a:rPr lang="en-US" dirty="0"/>
              <a:t>Components / Budget</a:t>
            </a:r>
          </a:p>
        </p:txBody>
      </p:sp>
      <p:graphicFrame>
        <p:nvGraphicFramePr>
          <p:cNvPr id="4" name="Content Placeholder 3">
            <a:extLst>
              <a:ext uri="{FF2B5EF4-FFF2-40B4-BE49-F238E27FC236}">
                <a16:creationId xmlns:a16="http://schemas.microsoft.com/office/drawing/2014/main" id="{D0B47F4B-CB02-4D02-BE84-F6BC57D0FE26}"/>
              </a:ext>
            </a:extLst>
          </p:cNvPr>
          <p:cNvGraphicFramePr>
            <a:graphicFrameLocks noGrp="1"/>
          </p:cNvGraphicFramePr>
          <p:nvPr>
            <p:ph idx="1"/>
            <p:extLst>
              <p:ext uri="{D42A27DB-BD31-4B8C-83A1-F6EECF244321}">
                <p14:modId xmlns:p14="http://schemas.microsoft.com/office/powerpoint/2010/main" val="414472152"/>
              </p:ext>
            </p:extLst>
          </p:nvPr>
        </p:nvGraphicFramePr>
        <p:xfrm>
          <a:off x="498389" y="747583"/>
          <a:ext cx="10972800" cy="5461000"/>
        </p:xfrm>
        <a:graphic>
          <a:graphicData uri="http://schemas.openxmlformats.org/drawingml/2006/table">
            <a:tbl>
              <a:tblPr firstRow="1" bandRow="1">
                <a:tableStyleId>{BC89EF96-8CEA-46FF-86C4-4CE0E7609802}</a:tableStyleId>
              </a:tblPr>
              <a:tblGrid>
                <a:gridCol w="7837714">
                  <a:extLst>
                    <a:ext uri="{9D8B030D-6E8A-4147-A177-3AD203B41FA5}">
                      <a16:colId xmlns:a16="http://schemas.microsoft.com/office/drawing/2014/main" val="3675253430"/>
                    </a:ext>
                  </a:extLst>
                </a:gridCol>
                <a:gridCol w="1567543">
                  <a:extLst>
                    <a:ext uri="{9D8B030D-6E8A-4147-A177-3AD203B41FA5}">
                      <a16:colId xmlns:a16="http://schemas.microsoft.com/office/drawing/2014/main" val="1372058784"/>
                    </a:ext>
                  </a:extLst>
                </a:gridCol>
                <a:gridCol w="1567543">
                  <a:extLst>
                    <a:ext uri="{9D8B030D-6E8A-4147-A177-3AD203B41FA5}">
                      <a16:colId xmlns:a16="http://schemas.microsoft.com/office/drawing/2014/main" val="356583018"/>
                    </a:ext>
                  </a:extLst>
                </a:gridCol>
              </a:tblGrid>
              <a:tr h="370840">
                <a:tc>
                  <a:txBody>
                    <a:bodyPr/>
                    <a:lstStyle/>
                    <a:p>
                      <a:r>
                        <a:rPr lang="en-US" dirty="0"/>
                        <a:t>Component</a:t>
                      </a:r>
                    </a:p>
                  </a:txBody>
                  <a:tcPr/>
                </a:tc>
                <a:tc>
                  <a:txBody>
                    <a:bodyPr/>
                    <a:lstStyle/>
                    <a:p>
                      <a:pPr algn="ctr"/>
                      <a:r>
                        <a:rPr lang="en-US" dirty="0"/>
                        <a:t>EDES301</a:t>
                      </a:r>
                    </a:p>
                    <a:p>
                      <a:pPr algn="ctr"/>
                      <a:r>
                        <a:rPr lang="en-US" dirty="0"/>
                        <a:t> to Buy?</a:t>
                      </a:r>
                    </a:p>
                  </a:txBody>
                  <a:tcPr/>
                </a:tc>
                <a:tc>
                  <a:txBody>
                    <a:bodyPr/>
                    <a:lstStyle/>
                    <a:p>
                      <a:pPr algn="ctr"/>
                      <a:r>
                        <a:rPr lang="en-US" dirty="0"/>
                        <a:t>Cost</a:t>
                      </a:r>
                    </a:p>
                  </a:txBody>
                  <a:tcPr/>
                </a:tc>
                <a:extLst>
                  <a:ext uri="{0D108BD9-81ED-4DB2-BD59-A6C34878D82A}">
                    <a16:rowId xmlns:a16="http://schemas.microsoft.com/office/drawing/2014/main" val="1606800787"/>
                  </a:ext>
                </a:extLst>
              </a:tr>
              <a:tr h="370840">
                <a:tc>
                  <a:txBody>
                    <a:bodyPr/>
                    <a:lstStyle/>
                    <a:p>
                      <a:r>
                        <a:rPr lang="en-US" dirty="0"/>
                        <a:t>1- </a:t>
                      </a:r>
                      <a:r>
                        <a:rPr lang="en-US" dirty="0">
                          <a:hlinkClick r:id="rId2"/>
                        </a:rPr>
                        <a:t>USB Bluetooth </a:t>
                      </a:r>
                      <a:endParaRPr lang="en-US" dirty="0"/>
                    </a:p>
                  </a:txBody>
                  <a:tcPr/>
                </a:tc>
                <a:tc>
                  <a:txBody>
                    <a:bodyPr/>
                    <a:lstStyle/>
                    <a:p>
                      <a:r>
                        <a:rPr lang="en-US" dirty="0"/>
                        <a:t>Yes </a:t>
                      </a:r>
                    </a:p>
                  </a:txBody>
                  <a:tcPr/>
                </a:tc>
                <a:tc>
                  <a:txBody>
                    <a:bodyPr/>
                    <a:lstStyle/>
                    <a:p>
                      <a:r>
                        <a:rPr lang="en-US" dirty="0"/>
                        <a:t>$9.99</a:t>
                      </a:r>
                    </a:p>
                  </a:txBody>
                  <a:tcPr/>
                </a:tc>
                <a:extLst>
                  <a:ext uri="{0D108BD9-81ED-4DB2-BD59-A6C34878D82A}">
                    <a16:rowId xmlns:a16="http://schemas.microsoft.com/office/drawing/2014/main" val="33313506"/>
                  </a:ext>
                </a:extLst>
              </a:tr>
              <a:tr h="370840">
                <a:tc>
                  <a:txBody>
                    <a:bodyPr/>
                    <a:lstStyle/>
                    <a:p>
                      <a:r>
                        <a:rPr lang="en-US" dirty="0"/>
                        <a:t>1-  Op-Amp</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2595126612"/>
                  </a:ext>
                </a:extLst>
              </a:tr>
              <a:tr h="370840">
                <a:tc>
                  <a:txBody>
                    <a:bodyPr/>
                    <a:lstStyle/>
                    <a:p>
                      <a:r>
                        <a:rPr lang="en-US" dirty="0"/>
                        <a:t>1- </a:t>
                      </a:r>
                      <a:r>
                        <a:rPr lang="en-US" dirty="0">
                          <a:hlinkClick r:id="rId3"/>
                        </a:rPr>
                        <a:t>Adjustable voltage adapter (1A) </a:t>
                      </a:r>
                      <a:endParaRPr lang="en-US" dirty="0"/>
                    </a:p>
                  </a:txBody>
                  <a:tcPr/>
                </a:tc>
                <a:tc>
                  <a:txBody>
                    <a:bodyPr/>
                    <a:lstStyle/>
                    <a:p>
                      <a:r>
                        <a:rPr lang="en-US" dirty="0"/>
                        <a:t>Yes </a:t>
                      </a:r>
                    </a:p>
                  </a:txBody>
                  <a:tcPr/>
                </a:tc>
                <a:tc>
                  <a:txBody>
                    <a:bodyPr/>
                    <a:lstStyle/>
                    <a:p>
                      <a:r>
                        <a:rPr lang="en-US" dirty="0"/>
                        <a:t>$11.99</a:t>
                      </a:r>
                    </a:p>
                  </a:txBody>
                  <a:tcPr/>
                </a:tc>
                <a:extLst>
                  <a:ext uri="{0D108BD9-81ED-4DB2-BD59-A6C34878D82A}">
                    <a16:rowId xmlns:a16="http://schemas.microsoft.com/office/drawing/2014/main" val="1757493575"/>
                  </a:ext>
                </a:extLst>
              </a:tr>
              <a:tr h="370840">
                <a:tc>
                  <a:txBody>
                    <a:bodyPr/>
                    <a:lstStyle/>
                    <a:p>
                      <a:r>
                        <a:rPr lang="en-US" dirty="0"/>
                        <a:t>1- Breadboard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3862840897"/>
                  </a:ext>
                </a:extLst>
              </a:tr>
              <a:tr h="370840">
                <a:tc>
                  <a:txBody>
                    <a:bodyPr/>
                    <a:lstStyle/>
                    <a:p>
                      <a:r>
                        <a:rPr lang="en-US" dirty="0"/>
                        <a:t>2 - 1K resistor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1698356184"/>
                  </a:ext>
                </a:extLst>
              </a:tr>
              <a:tr h="370840">
                <a:tc>
                  <a:txBody>
                    <a:bodyPr/>
                    <a:lstStyle/>
                    <a:p>
                      <a:r>
                        <a:rPr lang="en-US" dirty="0"/>
                        <a:t>1 - 3.3K Resistor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1364489299"/>
                  </a:ext>
                </a:extLst>
              </a:tr>
              <a:tr h="370840">
                <a:tc>
                  <a:txBody>
                    <a:bodyPr/>
                    <a:lstStyle/>
                    <a:p>
                      <a:r>
                        <a:rPr lang="en-US" dirty="0"/>
                        <a:t>3 – 10K Resistor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2337708406"/>
                  </a:ext>
                </a:extLst>
              </a:tr>
              <a:tr h="370840">
                <a:tc>
                  <a:txBody>
                    <a:bodyPr/>
                    <a:lstStyle/>
                    <a:p>
                      <a:r>
                        <a:rPr lang="en-US" dirty="0"/>
                        <a:t>1 – 100K Resistor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992593386"/>
                  </a:ext>
                </a:extLst>
              </a:tr>
              <a:tr h="370840">
                <a:tc>
                  <a:txBody>
                    <a:bodyPr/>
                    <a:lstStyle/>
                    <a:p>
                      <a:r>
                        <a:rPr lang="en-US" dirty="0"/>
                        <a:t>1 - 470nF Capacitor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2427792890"/>
                  </a:ext>
                </a:extLst>
              </a:tr>
              <a:tr h="370840">
                <a:tc>
                  <a:txBody>
                    <a:bodyPr/>
                    <a:lstStyle/>
                    <a:p>
                      <a:r>
                        <a:rPr lang="en-US" dirty="0"/>
                        <a:t>1 – 2.2</a:t>
                      </a:r>
                      <a:r>
                        <a:rPr lang="el-GR" dirty="0"/>
                        <a:t>μ</a:t>
                      </a:r>
                      <a:r>
                        <a:rPr lang="en-US" dirty="0"/>
                        <a:t>F Capacitor </a:t>
                      </a:r>
                    </a:p>
                  </a:txBody>
                  <a:tcPr/>
                </a:tc>
                <a:tc>
                  <a:txBody>
                    <a:bodyPr/>
                    <a:lstStyle/>
                    <a:p>
                      <a:r>
                        <a:rPr lang="en-US" dirty="0"/>
                        <a:t>No </a:t>
                      </a:r>
                    </a:p>
                  </a:txBody>
                  <a:tcPr/>
                </a:tc>
                <a:tc>
                  <a:txBody>
                    <a:bodyPr/>
                    <a:lstStyle/>
                    <a:p>
                      <a:endParaRPr lang="en-US" dirty="0"/>
                    </a:p>
                  </a:txBody>
                  <a:tcPr/>
                </a:tc>
                <a:extLst>
                  <a:ext uri="{0D108BD9-81ED-4DB2-BD59-A6C34878D82A}">
                    <a16:rowId xmlns:a16="http://schemas.microsoft.com/office/drawing/2014/main" val="3013199524"/>
                  </a:ext>
                </a:extLst>
              </a:tr>
              <a:tr h="370840">
                <a:tc>
                  <a:txBody>
                    <a:bodyPr/>
                    <a:lstStyle/>
                    <a:p>
                      <a:r>
                        <a:rPr lang="en-US" dirty="0">
                          <a:hlinkClick r:id="rId4"/>
                        </a:rPr>
                        <a:t>1- ADC </a:t>
                      </a:r>
                      <a:endParaRPr lang="en-US" dirty="0"/>
                    </a:p>
                  </a:txBody>
                  <a:tcPr/>
                </a:tc>
                <a:tc>
                  <a:txBody>
                    <a:bodyPr/>
                    <a:lstStyle/>
                    <a:p>
                      <a:r>
                        <a:rPr lang="en-US" dirty="0"/>
                        <a:t>Yes</a:t>
                      </a:r>
                    </a:p>
                  </a:txBody>
                  <a:tcPr/>
                </a:tc>
                <a:tc>
                  <a:txBody>
                    <a:bodyPr/>
                    <a:lstStyle/>
                    <a:p>
                      <a:r>
                        <a:rPr lang="en-US" dirty="0"/>
                        <a:t>$11.88</a:t>
                      </a:r>
                    </a:p>
                  </a:txBody>
                  <a:tcPr/>
                </a:tc>
                <a:extLst>
                  <a:ext uri="{0D108BD9-81ED-4DB2-BD59-A6C34878D82A}">
                    <a16:rowId xmlns:a16="http://schemas.microsoft.com/office/drawing/2014/main" val="1633582935"/>
                  </a:ext>
                </a:extLst>
              </a:tr>
              <a:tr h="370840">
                <a:tc>
                  <a:txBody>
                    <a:bodyPr/>
                    <a:lstStyle/>
                    <a:p>
                      <a:r>
                        <a:rPr lang="en-US" dirty="0"/>
                        <a:t>1- Stethoscope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236528335"/>
                  </a:ext>
                </a:extLst>
              </a:tr>
              <a:tr h="370840">
                <a:tc>
                  <a:txBody>
                    <a:bodyPr/>
                    <a:lstStyle/>
                    <a:p>
                      <a:r>
                        <a:rPr lang="en-US" dirty="0"/>
                        <a:t>1- MEMS microphone </a:t>
                      </a:r>
                    </a:p>
                  </a:txBody>
                  <a:tcPr/>
                </a:tc>
                <a:tc>
                  <a:txBody>
                    <a:bodyPr/>
                    <a:lstStyle/>
                    <a:p>
                      <a:r>
                        <a:rPr lang="en-US" dirty="0"/>
                        <a:t>No</a:t>
                      </a:r>
                    </a:p>
                  </a:txBody>
                  <a:tcPr/>
                </a:tc>
                <a:tc>
                  <a:txBody>
                    <a:bodyPr/>
                    <a:lstStyle/>
                    <a:p>
                      <a:endParaRPr lang="en-US" dirty="0"/>
                    </a:p>
                  </a:txBody>
                  <a:tcPr/>
                </a:tc>
                <a:extLst>
                  <a:ext uri="{0D108BD9-81ED-4DB2-BD59-A6C34878D82A}">
                    <a16:rowId xmlns:a16="http://schemas.microsoft.com/office/drawing/2014/main" val="1831620616"/>
                  </a:ext>
                </a:extLst>
              </a:tr>
            </a:tbl>
          </a:graphicData>
        </a:graphic>
      </p:graphicFrame>
    </p:spTree>
    <p:extLst>
      <p:ext uri="{BB962C8B-B14F-4D97-AF65-F5344CB8AC3E}">
        <p14:creationId xmlns:p14="http://schemas.microsoft.com/office/powerpoint/2010/main" val="1131248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Custom 3">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9517</TotalTime>
  <Words>385</Words>
  <Application>Microsoft Office PowerPoint</Application>
  <PresentationFormat>Widescreen</PresentationFormat>
  <Paragraphs>72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 Black</vt:lpstr>
      <vt:lpstr>Aptos Display</vt:lpstr>
      <vt:lpstr>Arial</vt:lpstr>
      <vt:lpstr>Diamond Grid 16x9</vt:lpstr>
      <vt:lpstr>EDES 301  Digital Stethoscope Proposal</vt:lpstr>
      <vt:lpstr>Background Information</vt:lpstr>
      <vt:lpstr>System Block Diagram</vt:lpstr>
      <vt:lpstr>Power Block Diagram</vt:lpstr>
      <vt:lpstr>Components /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Erik Welsh</dc:creator>
  <cp:lastModifiedBy>Daniel Gutierrez</cp:lastModifiedBy>
  <cp:revision>420</cp:revision>
  <dcterms:created xsi:type="dcterms:W3CDTF">2018-01-09T20:24:50Z</dcterms:created>
  <dcterms:modified xsi:type="dcterms:W3CDTF">2025-10-05T20:54:13Z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