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9.png" ContentType="image/png"/>
  <Override PartName="/ppt/media/image16.svg" ContentType="image/svg"/>
  <Override PartName="/ppt/media/image4.svg" ContentType="image/svg"/>
  <Override PartName="/ppt/media/image7.png" ContentType="image/png"/>
  <Override PartName="/ppt/media/image11.png" ContentType="image/png"/>
  <Override PartName="/ppt/media/image2.png" ContentType="image/png"/>
  <Override PartName="/ppt/media/image5.png" ContentType="image/png"/>
  <Override PartName="/ppt/media/image6.svg" ContentType="image/svg"/>
  <Override PartName="/ppt/media/image9.png" ContentType="image/png"/>
  <Override PartName="/ppt/media/image13.png" ContentType="image/png"/>
  <Override PartName="/ppt/media/image8.svg" ContentType="image/svg"/>
  <Override PartName="/ppt/media/image30.png" ContentType="image/png"/>
  <Override PartName="/ppt/media/image28.png" ContentType="image/png"/>
  <Override PartName="/ppt/media/image22.svg" ContentType="image/svg"/>
  <Override PartName="/ppt/media/image3.png" ContentType="image/png"/>
  <Override PartName="/ppt/media/image31.png" ContentType="image/png"/>
  <Override PartName="/ppt/media/image15.png" ContentType="image/png"/>
  <Override PartName="/ppt/media/image17.png" ContentType="image/png"/>
  <Override PartName="/ppt/media/image18.svg" ContentType="image/svg"/>
  <Override PartName="/ppt/media/image20.svg" ContentType="image/svg"/>
  <Override PartName="/ppt/media/image1.png" ContentType="image/png"/>
  <Override PartName="/ppt/media/image19.png" ContentType="image/png"/>
  <Override PartName="/ppt/media/image21.png" ContentType="image/png"/>
  <Override PartName="/ppt/media/image10.svg" ContentType="image/svg"/>
  <Override PartName="/ppt/media/image23.png" ContentType="image/png"/>
  <Override PartName="/ppt/media/image24.png" ContentType="image/png"/>
  <Override PartName="/ppt/media/image12.svg" ContentType="image/svg"/>
  <Override PartName="/ppt/media/image25.png" ContentType="image/png"/>
  <Override PartName="/ppt/media/image26.png" ContentType="image/png"/>
  <Override PartName="/ppt/media/image14.svg" ContentType="image/svg"/>
  <Override PartName="/ppt/media/image2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493991-D168-447D-8485-4F6BC2AF028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6F820F-A209-4890-A72D-D4F64801C57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960EDF-8A5B-4FAF-BBFC-DDC67FEBB27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6A6B1A-A35C-49B0-88B5-64463FF2DA2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7602CAB-D66A-4924-8E5C-5DB91D8F45B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4C2CC2-1402-4C58-B39A-0F55F7437B9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A55C4E-0DA5-4CAB-8092-2A5B1C1EC00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30251D-8E5D-4292-9108-F3FFD010C0C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9F16E9-5339-4E16-9DE6-E0DCBC89558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9077F3-FE4D-4BE9-80AB-3D6150C2C59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0F5D6A-5368-4FA0-89D7-30DC86F632E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6.svg"/><Relationship Id="rId7" Type="http://schemas.openxmlformats.org/officeDocument/2006/relationships/hyperlink" Target="https://github.com/dagaayush1205/Samsung-GENAI-Hackathon" TargetMode="External"/><Relationship Id="rId8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9.png"/><Relationship Id="rId5" Type="http://schemas.openxmlformats.org/officeDocument/2006/relationships/image" Target="../media/image10.svg"/><Relationship Id="rId6" Type="http://schemas.openxmlformats.org/officeDocument/2006/relationships/image" Target="../media/image11.png"/><Relationship Id="rId7" Type="http://schemas.openxmlformats.org/officeDocument/2006/relationships/image" Target="../media/image12.svg"/><Relationship Id="rId8" Type="http://schemas.openxmlformats.org/officeDocument/2006/relationships/image" Target="../media/image13.png"/><Relationship Id="rId9" Type="http://schemas.openxmlformats.org/officeDocument/2006/relationships/image" Target="../media/image14.svg"/><Relationship Id="rId10" Type="http://schemas.openxmlformats.org/officeDocument/2006/relationships/image" Target="../media/image15.png"/><Relationship Id="rId11" Type="http://schemas.openxmlformats.org/officeDocument/2006/relationships/image" Target="../media/image16.svg"/><Relationship Id="rId12" Type="http://schemas.openxmlformats.org/officeDocument/2006/relationships/image" Target="../media/image17.png"/><Relationship Id="rId13" Type="http://schemas.openxmlformats.org/officeDocument/2006/relationships/image" Target="../media/image18.svg"/><Relationship Id="rId14" Type="http://schemas.openxmlformats.org/officeDocument/2006/relationships/image" Target="../media/image19.png"/><Relationship Id="rId15" Type="http://schemas.openxmlformats.org/officeDocument/2006/relationships/image" Target="../media/image20.svg"/><Relationship Id="rId16" Type="http://schemas.openxmlformats.org/officeDocument/2006/relationships/image" Target="../media/image21.png"/><Relationship Id="rId17" Type="http://schemas.openxmlformats.org/officeDocument/2006/relationships/image" Target="../media/image22.svg"/><Relationship Id="rId18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dagaayush1205/Samsung-GENAI-Hackathon" TargetMode="External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2"/>
          <p:cNvSpPr/>
          <p:nvPr/>
        </p:nvSpPr>
        <p:spPr>
          <a:xfrm>
            <a:off x="16378560" y="262440"/>
            <a:ext cx="1656360" cy="950040"/>
          </a:xfrm>
          <a:custGeom>
            <a:avLst/>
            <a:gdLst>
              <a:gd name="textAreaLeft" fmla="*/ 0 w 1656360"/>
              <a:gd name="textAreaRight" fmla="*/ 1656720 w 1656360"/>
              <a:gd name="textAreaTop" fmla="*/ 0 h 950040"/>
              <a:gd name="textAreaBottom" fmla="*/ 950400 h 950040"/>
            </a:gdLst>
            <a:ahLst/>
            <a:cxnLst/>
            <a:rect l="textAreaLeft" t="textAreaTop" r="textAreaRight" b="textAreaBottom"/>
            <a:pathLst>
              <a:path w="1656731" h="950550">
                <a:moveTo>
                  <a:pt x="0" y="0"/>
                </a:moveTo>
                <a:lnTo>
                  <a:pt x="1656731" y="0"/>
                </a:lnTo>
                <a:lnTo>
                  <a:pt x="1656731" y="950550"/>
                </a:lnTo>
                <a:lnTo>
                  <a:pt x="0" y="9505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5243400" y="5244480"/>
            <a:ext cx="7800840" cy="22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569"/>
              </a:lnSpc>
            </a:pPr>
            <a:r>
              <a:rPr b="0" lang="en-US" sz="3270" strike="noStrike" u="none">
                <a:solidFill>
                  <a:srgbClr val="ffffff"/>
                </a:solidFill>
                <a:effectLst/>
                <a:uFillTx/>
                <a:latin typeface="HK Grotesk"/>
                <a:ea typeface="HK Grotesk"/>
              </a:rPr>
              <a:t>Ayush Daga - RA2311003010222</a:t>
            </a:r>
            <a:endParaRPr b="0" lang="en-IN" sz="327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4569"/>
              </a:lnSpc>
            </a:pPr>
            <a:r>
              <a:rPr b="0" lang="en-US" sz="3270" strike="noStrike" u="none">
                <a:solidFill>
                  <a:srgbClr val="ffffff"/>
                </a:solidFill>
                <a:effectLst/>
                <a:uFillTx/>
                <a:latin typeface="HK Grotesk"/>
                <a:ea typeface="HK Grotesk"/>
              </a:rPr>
              <a:t>Pavithra CP - RA2311003010234</a:t>
            </a:r>
            <a:endParaRPr b="0" lang="en-IN" sz="327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4569"/>
              </a:lnSpc>
            </a:pPr>
            <a:r>
              <a:rPr b="0" lang="en-US" sz="3270" strike="noStrike" u="none">
                <a:solidFill>
                  <a:srgbClr val="ffffff"/>
                </a:solidFill>
                <a:effectLst/>
                <a:uFillTx/>
                <a:latin typeface="HK Grotesk"/>
                <a:ea typeface="HK Grotesk"/>
              </a:rPr>
              <a:t>Nikhil CP - RA2311030010168</a:t>
            </a:r>
            <a:endParaRPr b="0" lang="en-IN" sz="327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4569"/>
              </a:lnSpc>
            </a:pPr>
            <a:r>
              <a:rPr b="0" lang="en-US" sz="3270" strike="noStrike" u="none">
                <a:solidFill>
                  <a:srgbClr val="ffffff"/>
                </a:solidFill>
                <a:effectLst/>
                <a:uFillTx/>
                <a:latin typeface="HK Grotesk"/>
                <a:ea typeface="HK Grotesk"/>
              </a:rPr>
              <a:t>Dhruv Gupta- RA2311030010175</a:t>
            </a:r>
            <a:endParaRPr b="0" lang="en-IN" sz="327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TextBox 4"/>
          <p:cNvSpPr/>
          <p:nvPr/>
        </p:nvSpPr>
        <p:spPr>
          <a:xfrm>
            <a:off x="4338360" y="200160"/>
            <a:ext cx="9610920" cy="15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i="1" lang="en-US" sz="3000" strike="noStrike" u="none">
                <a:solidFill>
                  <a:srgbClr val="ffffff"/>
                </a:solidFill>
                <a:effectLst/>
                <a:uFillTx/>
                <a:latin typeface="HK Grotesk Italics"/>
                <a:ea typeface="HK Grotesk Italics"/>
              </a:rPr>
              <a:t>Team: Astro Bugs, </a:t>
            </a:r>
            <a:endParaRPr b="0" lang="en-IN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4201"/>
              </a:lnSpc>
            </a:pPr>
            <a:r>
              <a:rPr b="0" i="1" lang="en-US" sz="3000" strike="noStrike" u="none">
                <a:solidFill>
                  <a:srgbClr val="ffffff"/>
                </a:solidFill>
                <a:effectLst/>
                <a:uFillTx/>
                <a:latin typeface="HK Grotesk Italics"/>
                <a:ea typeface="HK Grotesk Italics"/>
              </a:rPr>
              <a:t>SRM Institute of Science and Technology, KTR</a:t>
            </a:r>
            <a:endParaRPr b="0" lang="en-IN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42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5"/>
          <p:cNvSpPr/>
          <p:nvPr/>
        </p:nvSpPr>
        <p:spPr>
          <a:xfrm>
            <a:off x="180000" y="1570680"/>
            <a:ext cx="18000000" cy="16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440"/>
              </a:lnSpc>
            </a:pPr>
            <a:r>
              <a:rPr b="1" lang="en-US" sz="57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SAMSUNG PRISM | GEN AI HACKATHON PHASE 2 </a:t>
            </a:r>
            <a:endParaRPr b="0" lang="en-IN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6440"/>
              </a:lnSpc>
            </a:pPr>
            <a:r>
              <a:rPr b="1" lang="en-US" sz="57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(PROTOTYPE SUBMISSION)</a:t>
            </a:r>
            <a:endParaRPr b="0" lang="en-IN" sz="5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TextBox 6"/>
          <p:cNvSpPr/>
          <p:nvPr/>
        </p:nvSpPr>
        <p:spPr>
          <a:xfrm>
            <a:off x="6716160" y="3465360"/>
            <a:ext cx="485568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0" i="1" lang="en-US" sz="3000" strike="noStrike" u="none">
                <a:solidFill>
                  <a:srgbClr val="ffffff"/>
                </a:solidFill>
                <a:effectLst/>
                <a:uFillTx/>
                <a:latin typeface="HK Grotesk Italics"/>
                <a:ea typeface="HK Grotesk Italics"/>
              </a:rPr>
              <a:t>Theme: Multimodal AI</a:t>
            </a:r>
            <a:endParaRPr b="0" lang="en-IN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7"/>
          <p:cNvSpPr/>
          <p:nvPr/>
        </p:nvSpPr>
        <p:spPr>
          <a:xfrm>
            <a:off x="5728680" y="4252320"/>
            <a:ext cx="7217640" cy="10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1" i="1" lang="en-US" sz="3000" strike="noStrike" u="none">
                <a:solidFill>
                  <a:srgbClr val="ffffff"/>
                </a:solidFill>
                <a:effectLst/>
                <a:uFillTx/>
                <a:latin typeface="HK Grotesk Bold Italics"/>
                <a:ea typeface="HK Grotesk Bold Italics"/>
              </a:rPr>
              <a:t>AuraFit: Your On-Device AI Fitness Coach</a:t>
            </a:r>
            <a:endParaRPr b="0" lang="en-IN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42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TextBox 8"/>
          <p:cNvSpPr/>
          <p:nvPr/>
        </p:nvSpPr>
        <p:spPr>
          <a:xfrm>
            <a:off x="826560" y="8042400"/>
            <a:ext cx="17021880" cy="20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HK Grotesk"/>
                <a:ea typeface="HK Grotesk"/>
              </a:rPr>
              <a:t>AuraFit transforms any smartphone into a privacy-first, on-device AI workout coach, delivering real-time form correction, rep counting, and gamified feedback- without sending data to the cloud. By fusing computer vision via MediaPipe with live biometrics from a Samsung Galaxy Watch, AuraFit provides context-aware coaching that is accurate, responsive, and fully private. This report details the system’s architecture, dual-AI innovation, and technical implementation, demonstrating a next-generation platform for personalized fitness.</a:t>
            </a:r>
            <a:endParaRPr b="0" lang="en-IN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9"/>
          <p:cNvSpPr/>
          <p:nvPr/>
        </p:nvSpPr>
        <p:spPr>
          <a:xfrm>
            <a:off x="934560" y="7242120"/>
            <a:ext cx="188928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201"/>
              </a:lnSpc>
            </a:pPr>
            <a:r>
              <a:rPr b="1" i="1" lang="en-US" sz="3000" strike="noStrike" u="none">
                <a:solidFill>
                  <a:srgbClr val="ffffff"/>
                </a:solidFill>
                <a:effectLst/>
                <a:uFillTx/>
                <a:latin typeface="HK Grotesk Bold Italics"/>
                <a:ea typeface="HK Grotesk Bold Italics"/>
              </a:rPr>
              <a:t>ABSTRACT</a:t>
            </a:r>
            <a:endParaRPr b="0" lang="en-IN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>
            <a:off x="16378560" y="262440"/>
            <a:ext cx="1656360" cy="950040"/>
          </a:xfrm>
          <a:custGeom>
            <a:avLst/>
            <a:gdLst>
              <a:gd name="textAreaLeft" fmla="*/ 0 w 1656360"/>
              <a:gd name="textAreaRight" fmla="*/ 1656720 w 1656360"/>
              <a:gd name="textAreaTop" fmla="*/ 0 h 950040"/>
              <a:gd name="textAreaBottom" fmla="*/ 950400 h 950040"/>
            </a:gdLst>
            <a:ahLst/>
            <a:cxnLst/>
            <a:rect l="textAreaLeft" t="textAreaTop" r="textAreaRight" b="textAreaBottom"/>
            <a:pathLst>
              <a:path w="1656731" h="950550">
                <a:moveTo>
                  <a:pt x="0" y="0"/>
                </a:moveTo>
                <a:lnTo>
                  <a:pt x="1656731" y="0"/>
                </a:lnTo>
                <a:lnTo>
                  <a:pt x="1656731" y="950550"/>
                </a:lnTo>
                <a:lnTo>
                  <a:pt x="0" y="9505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Freeform 3"/>
          <p:cNvSpPr/>
          <p:nvPr/>
        </p:nvSpPr>
        <p:spPr>
          <a:xfrm>
            <a:off x="6887160" y="5495760"/>
            <a:ext cx="4512960" cy="3322440"/>
          </a:xfrm>
          <a:custGeom>
            <a:avLst/>
            <a:gdLst>
              <a:gd name="textAreaLeft" fmla="*/ 0 w 4512960"/>
              <a:gd name="textAreaRight" fmla="*/ 4513320 w 4512960"/>
              <a:gd name="textAreaTop" fmla="*/ 0 h 3322440"/>
              <a:gd name="textAreaBottom" fmla="*/ 3322800 h 3322440"/>
            </a:gdLst>
            <a:ahLst/>
            <a:cxnLst/>
            <a:rect l="textAreaLeft" t="textAreaTop" r="textAreaRight" b="textAreaBottom"/>
            <a:pathLst>
              <a:path w="4513351" h="3322955">
                <a:moveTo>
                  <a:pt x="0" y="0"/>
                </a:moveTo>
                <a:lnTo>
                  <a:pt x="4513352" y="0"/>
                </a:lnTo>
                <a:lnTo>
                  <a:pt x="4513352" y="3322955"/>
                </a:lnTo>
                <a:lnTo>
                  <a:pt x="0" y="332295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Freeform 4"/>
          <p:cNvSpPr/>
          <p:nvPr/>
        </p:nvSpPr>
        <p:spPr>
          <a:xfrm>
            <a:off x="1779120" y="5947560"/>
            <a:ext cx="525240" cy="997200"/>
          </a:xfrm>
          <a:custGeom>
            <a:avLst/>
            <a:gdLst>
              <a:gd name="textAreaLeft" fmla="*/ 0 w 525240"/>
              <a:gd name="textAreaRight" fmla="*/ 525600 w 525240"/>
              <a:gd name="textAreaTop" fmla="*/ 0 h 997200"/>
              <a:gd name="textAreaBottom" fmla="*/ 997560 h 997200"/>
            </a:gdLst>
            <a:ahLst/>
            <a:cxnLst/>
            <a:rect l="textAreaLeft" t="textAreaTop" r="textAreaRight" b="textAreaBottom"/>
            <a:pathLst>
              <a:path w="525422" h="997636">
                <a:moveTo>
                  <a:pt x="0" y="0"/>
                </a:moveTo>
                <a:lnTo>
                  <a:pt x="525421" y="0"/>
                </a:lnTo>
                <a:lnTo>
                  <a:pt x="525421" y="997636"/>
                </a:lnTo>
                <a:lnTo>
                  <a:pt x="0" y="9976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Freeform 5"/>
          <p:cNvSpPr/>
          <p:nvPr/>
        </p:nvSpPr>
        <p:spPr>
          <a:xfrm>
            <a:off x="13005720" y="5967000"/>
            <a:ext cx="720360" cy="977760"/>
          </a:xfrm>
          <a:custGeom>
            <a:avLst/>
            <a:gdLst>
              <a:gd name="textAreaLeft" fmla="*/ 0 w 720360"/>
              <a:gd name="textAreaRight" fmla="*/ 720720 w 720360"/>
              <a:gd name="textAreaTop" fmla="*/ 0 h 977760"/>
              <a:gd name="textAreaBottom" fmla="*/ 978120 h 977760"/>
            </a:gdLst>
            <a:ahLst/>
            <a:cxnLst/>
            <a:rect l="textAreaLeft" t="textAreaTop" r="textAreaRight" b="textAreaBottom"/>
            <a:pathLst>
              <a:path w="720621" h="978219">
                <a:moveTo>
                  <a:pt x="0" y="0"/>
                </a:moveTo>
                <a:lnTo>
                  <a:pt x="720621" y="0"/>
                </a:lnTo>
                <a:lnTo>
                  <a:pt x="720621" y="978218"/>
                </a:lnTo>
                <a:lnTo>
                  <a:pt x="0" y="97821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6"/>
          <p:cNvSpPr/>
          <p:nvPr/>
        </p:nvSpPr>
        <p:spPr>
          <a:xfrm>
            <a:off x="272160" y="186480"/>
            <a:ext cx="799020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33"/>
              </a:lnSpc>
            </a:pPr>
            <a:r>
              <a:rPr b="1" lang="en-US" sz="395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The Disconnect in Digital Fitness</a:t>
            </a:r>
            <a:endParaRPr b="0" lang="en-IN" sz="39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TextBox 7"/>
          <p:cNvSpPr/>
          <p:nvPr/>
        </p:nvSpPr>
        <p:spPr>
          <a:xfrm>
            <a:off x="272160" y="1165320"/>
            <a:ext cx="98035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498"/>
              </a:lnSpc>
            </a:pPr>
            <a:r>
              <a:rPr b="0" lang="en-US" sz="25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Today's fitness apps fail because they see the body in pieces.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539640" indent="-270000" defTabSz="914400">
              <a:lnSpc>
                <a:spcPts val="3498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Movement apps can't see your effort.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539640" indent="-270000" defTabSz="914400">
              <a:lnSpc>
                <a:spcPts val="3498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Wearable apps can't see your form.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539640" indent="-270000" defTabSz="914400">
              <a:lnSpc>
                <a:spcPts val="3498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Cloud AI compromises your privacy.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498"/>
              </a:lnSpc>
            </a:pPr>
            <a:r>
              <a:rPr b="0" i="1" lang="en-US" sz="2500" strike="noStrike" u="none">
                <a:solidFill>
                  <a:srgbClr val="ffde59"/>
                </a:solidFill>
                <a:effectLst/>
                <a:uFillTx/>
                <a:latin typeface="Canva Sans Italics"/>
                <a:ea typeface="Canva Sans Italics"/>
              </a:rPr>
              <a:t>The result? An incomplete, disconnected, and insecure workout.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498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0" y="3508200"/>
            <a:ext cx="1828800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The Fusion: Introducing AuraFit</a:t>
            </a:r>
            <a:endParaRPr b="0" lang="en-IN" sz="5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TextBox 9"/>
          <p:cNvSpPr/>
          <p:nvPr/>
        </p:nvSpPr>
        <p:spPr>
          <a:xfrm>
            <a:off x="903960" y="7450200"/>
            <a:ext cx="4939920" cy="17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1" lang="en-US" sz="34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VISION (The Phone):</a:t>
            </a:r>
            <a:r>
              <a:rPr b="0" lang="en-US" sz="34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What your body is doing.</a:t>
            </a:r>
            <a:endParaRPr b="0" lang="en-IN" sz="3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10"/>
          <p:cNvSpPr/>
          <p:nvPr/>
        </p:nvSpPr>
        <p:spPr>
          <a:xfrm>
            <a:off x="12448440" y="7353360"/>
            <a:ext cx="5497200" cy="17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1" lang="en-US" sz="34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BIOMETRICS (The Watch): </a:t>
            </a:r>
            <a:r>
              <a:rPr b="0" lang="en-US" sz="34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How your body is reacting.</a:t>
            </a:r>
            <a:endParaRPr b="0" lang="en-IN" sz="3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TextBox 11"/>
          <p:cNvSpPr/>
          <p:nvPr/>
        </p:nvSpPr>
        <p:spPr>
          <a:xfrm>
            <a:off x="4835880" y="9535680"/>
            <a:ext cx="911484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498"/>
              </a:lnSpc>
            </a:pPr>
            <a:r>
              <a:rPr b="0" lang="en-US" sz="2500" strike="noStrike" u="none">
                <a:solidFill>
                  <a:srgbClr val="ffde59"/>
                </a:solidFill>
                <a:effectLst/>
                <a:uFillTx/>
                <a:latin typeface="Canva Sans"/>
                <a:ea typeface="Canva Sans"/>
              </a:rPr>
              <a:t>The result? A complete, holistic, and 100% private AI coach.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12"/>
          <p:cNvSpPr/>
          <p:nvPr/>
        </p:nvSpPr>
        <p:spPr>
          <a:xfrm>
            <a:off x="277200" y="4721400"/>
            <a:ext cx="1773360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498"/>
              </a:lnSpc>
            </a:pPr>
            <a:r>
              <a:rPr b="0" lang="en-US" sz="25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AuraFit bridges this gap. It's a revolutionary platform that fuses two real-time data streams into one intelligent brain.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TextBox 13"/>
          <p:cNvSpPr/>
          <p:nvPr/>
        </p:nvSpPr>
        <p:spPr>
          <a:xfrm>
            <a:off x="10293480" y="1708200"/>
            <a:ext cx="7315200" cy="3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648"/>
              </a:lnSpc>
            </a:pPr>
            <a:r>
              <a:rPr b="0" lang="en-US" sz="1890" strike="noStrike" u="sng">
                <a:solidFill>
                  <a:srgbClr val="0000ff"/>
                </a:solidFill>
                <a:effectLst/>
                <a:uFillTx/>
                <a:latin typeface="Canva Sans"/>
                <a:ea typeface="Canva Sans"/>
                <a:hlinkClick r:id="rId7"/>
              </a:rPr>
              <a:t>https://github.com/dagaayush1205/Samsung-GENAI-Hackathon</a:t>
            </a:r>
            <a:endParaRPr b="0" lang="en-IN" sz="18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"/>
          <p:cNvSpPr/>
          <p:nvPr/>
        </p:nvSpPr>
        <p:spPr>
          <a:xfrm>
            <a:off x="16378560" y="262440"/>
            <a:ext cx="1656360" cy="950040"/>
          </a:xfrm>
          <a:custGeom>
            <a:avLst/>
            <a:gdLst>
              <a:gd name="textAreaLeft" fmla="*/ 0 w 1656360"/>
              <a:gd name="textAreaRight" fmla="*/ 1656720 w 1656360"/>
              <a:gd name="textAreaTop" fmla="*/ 0 h 950040"/>
              <a:gd name="textAreaBottom" fmla="*/ 950400 h 950040"/>
            </a:gdLst>
            <a:ahLst/>
            <a:cxnLst/>
            <a:rect l="textAreaLeft" t="textAreaTop" r="textAreaRight" b="textAreaBottom"/>
            <a:pathLst>
              <a:path w="1656731" h="950550">
                <a:moveTo>
                  <a:pt x="0" y="0"/>
                </a:moveTo>
                <a:lnTo>
                  <a:pt x="1656731" y="0"/>
                </a:lnTo>
                <a:lnTo>
                  <a:pt x="1656731" y="950550"/>
                </a:lnTo>
                <a:lnTo>
                  <a:pt x="0" y="9505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Freeform 3"/>
          <p:cNvSpPr/>
          <p:nvPr/>
        </p:nvSpPr>
        <p:spPr>
          <a:xfrm>
            <a:off x="1609200" y="1830960"/>
            <a:ext cx="1017360" cy="1280520"/>
          </a:xfrm>
          <a:custGeom>
            <a:avLst/>
            <a:gdLst>
              <a:gd name="textAreaLeft" fmla="*/ 0 w 1017360"/>
              <a:gd name="textAreaRight" fmla="*/ 1017720 w 1017360"/>
              <a:gd name="textAreaTop" fmla="*/ 0 h 1280520"/>
              <a:gd name="textAreaBottom" fmla="*/ 1280880 h 1280520"/>
            </a:gdLst>
            <a:ahLst/>
            <a:cxnLst/>
            <a:rect l="textAreaLeft" t="textAreaTop" r="textAreaRight" b="textAreaBottom"/>
            <a:pathLst>
              <a:path w="1017733" h="1280900">
                <a:moveTo>
                  <a:pt x="0" y="0"/>
                </a:moveTo>
                <a:lnTo>
                  <a:pt x="1017733" y="0"/>
                </a:lnTo>
                <a:lnTo>
                  <a:pt x="1017733" y="1280900"/>
                </a:lnTo>
                <a:lnTo>
                  <a:pt x="0" y="12809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Freeform 4"/>
          <p:cNvSpPr/>
          <p:nvPr/>
        </p:nvSpPr>
        <p:spPr>
          <a:xfrm>
            <a:off x="6030360" y="1811880"/>
            <a:ext cx="1371240" cy="1318680"/>
          </a:xfrm>
          <a:custGeom>
            <a:avLst/>
            <a:gdLst>
              <a:gd name="textAreaLeft" fmla="*/ 0 w 1371240"/>
              <a:gd name="textAreaRight" fmla="*/ 1371600 w 1371240"/>
              <a:gd name="textAreaTop" fmla="*/ 0 h 1318680"/>
              <a:gd name="textAreaBottom" fmla="*/ 1319040 h 1318680"/>
            </a:gdLst>
            <a:ahLst/>
            <a:cxnLst/>
            <a:rect l="textAreaLeft" t="textAreaTop" r="textAreaRight" b="textAreaBottom"/>
            <a:pathLst>
              <a:path w="1371438" h="1319074">
                <a:moveTo>
                  <a:pt x="0" y="0"/>
                </a:moveTo>
                <a:lnTo>
                  <a:pt x="1371438" y="0"/>
                </a:lnTo>
                <a:lnTo>
                  <a:pt x="1371438" y="1319074"/>
                </a:lnTo>
                <a:lnTo>
                  <a:pt x="0" y="13190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Freeform 5"/>
          <p:cNvSpPr/>
          <p:nvPr/>
        </p:nvSpPr>
        <p:spPr>
          <a:xfrm>
            <a:off x="10518120" y="1792800"/>
            <a:ext cx="981720" cy="1318680"/>
          </a:xfrm>
          <a:custGeom>
            <a:avLst/>
            <a:gdLst>
              <a:gd name="textAreaLeft" fmla="*/ 0 w 981720"/>
              <a:gd name="textAreaRight" fmla="*/ 982080 w 981720"/>
              <a:gd name="textAreaTop" fmla="*/ 0 h 1318680"/>
              <a:gd name="textAreaBottom" fmla="*/ 1319040 h 1318680"/>
            </a:gdLst>
            <a:ahLst/>
            <a:cxnLst/>
            <a:rect l="textAreaLeft" t="textAreaTop" r="textAreaRight" b="textAreaBottom"/>
            <a:pathLst>
              <a:path w="982182" h="1319074">
                <a:moveTo>
                  <a:pt x="0" y="0"/>
                </a:moveTo>
                <a:lnTo>
                  <a:pt x="982183" y="0"/>
                </a:lnTo>
                <a:lnTo>
                  <a:pt x="982183" y="1319074"/>
                </a:lnTo>
                <a:lnTo>
                  <a:pt x="0" y="13190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Freeform 6"/>
          <p:cNvSpPr/>
          <p:nvPr/>
        </p:nvSpPr>
        <p:spPr>
          <a:xfrm>
            <a:off x="14315400" y="1830960"/>
            <a:ext cx="980280" cy="1072800"/>
          </a:xfrm>
          <a:custGeom>
            <a:avLst/>
            <a:gdLst>
              <a:gd name="textAreaLeft" fmla="*/ 0 w 980280"/>
              <a:gd name="textAreaRight" fmla="*/ 980640 w 980280"/>
              <a:gd name="textAreaTop" fmla="*/ 0 h 1072800"/>
              <a:gd name="textAreaBottom" fmla="*/ 1073160 h 1072800"/>
            </a:gdLst>
            <a:ahLst/>
            <a:cxnLst/>
            <a:rect l="textAreaLeft" t="textAreaTop" r="textAreaRight" b="textAreaBottom"/>
            <a:pathLst>
              <a:path w="980481" h="1073050">
                <a:moveTo>
                  <a:pt x="0" y="0"/>
                </a:moveTo>
                <a:lnTo>
                  <a:pt x="980481" y="0"/>
                </a:lnTo>
                <a:lnTo>
                  <a:pt x="980481" y="1073050"/>
                </a:lnTo>
                <a:lnTo>
                  <a:pt x="0" y="10730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TextBox 7"/>
          <p:cNvSpPr/>
          <p:nvPr/>
        </p:nvSpPr>
        <p:spPr>
          <a:xfrm>
            <a:off x="3932640" y="329040"/>
            <a:ext cx="12087360" cy="10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039"/>
              </a:lnSpc>
            </a:pPr>
            <a:r>
              <a:rPr b="1" lang="en-US" sz="711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IMPLEMENTED FEATURES</a:t>
            </a:r>
            <a:endParaRPr b="0" lang="en-IN" sz="711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85" name="Group 8"/>
          <p:cNvGrpSpPr/>
          <p:nvPr/>
        </p:nvGrpSpPr>
        <p:grpSpPr>
          <a:xfrm>
            <a:off x="272520" y="3576240"/>
            <a:ext cx="4050720" cy="2088000"/>
            <a:chOff x="272520" y="3576240"/>
            <a:chExt cx="4050720" cy="2088000"/>
          </a:xfrm>
        </p:grpSpPr>
        <p:sp>
          <p:nvSpPr>
            <p:cNvPr id="86" name="TextBox 9"/>
            <p:cNvSpPr/>
            <p:nvPr/>
          </p:nvSpPr>
          <p:spPr>
            <a:xfrm>
              <a:off x="464040" y="3576240"/>
              <a:ext cx="3547080" cy="36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3078"/>
                </a:lnSpc>
              </a:pPr>
              <a:r>
                <a:rPr b="0" lang="en-US" sz="2200" strike="noStrike" u="sng">
                  <a:solidFill>
                    <a:srgbClr val="ffffff"/>
                  </a:solidFill>
                  <a:effectLst/>
                  <a:uFillTx/>
                  <a:latin typeface="Canva Sans"/>
                  <a:ea typeface="Canva Sans"/>
                </a:rPr>
                <a:t>VISION BASED ANALYSIS</a:t>
              </a:r>
              <a:endParaRPr b="0" lang="en-IN" sz="2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TextBox 10"/>
            <p:cNvSpPr/>
            <p:nvPr/>
          </p:nvSpPr>
          <p:spPr>
            <a:xfrm>
              <a:off x="272520" y="4129920"/>
              <a:ext cx="4050720" cy="153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3078"/>
                </a:lnSpc>
              </a:pPr>
              <a:r>
                <a:rPr b="0" lang="en-US" sz="2200" strike="noStrike" u="none">
                  <a:solidFill>
                    <a:srgbClr val="ffffff"/>
                  </a:solidFill>
                  <a:effectLst/>
                  <a:uFillTx/>
                  <a:latin typeface="Canva Sans"/>
                  <a:ea typeface="Canva Sans"/>
                </a:rPr>
                <a:t>Use on-device pose estimation using Mediapipe. A model flags errors and outputs</a:t>
              </a:r>
              <a:endParaRPr b="0" lang="en-IN" sz="2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" name="Group 11"/>
          <p:cNvGrpSpPr/>
          <p:nvPr/>
        </p:nvGrpSpPr>
        <p:grpSpPr>
          <a:xfrm>
            <a:off x="4695120" y="3576240"/>
            <a:ext cx="4041720" cy="2103480"/>
            <a:chOff x="4695120" y="3576240"/>
            <a:chExt cx="4041720" cy="2103480"/>
          </a:xfrm>
        </p:grpSpPr>
        <p:sp>
          <p:nvSpPr>
            <p:cNvPr id="89" name="TextBox 12"/>
            <p:cNvSpPr/>
            <p:nvPr/>
          </p:nvSpPr>
          <p:spPr>
            <a:xfrm>
              <a:off x="4939200" y="3576240"/>
              <a:ext cx="3441240" cy="37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3277"/>
                </a:lnSpc>
              </a:pPr>
              <a:r>
                <a:rPr b="0" lang="en-US" sz="2340" strike="noStrike" u="sng">
                  <a:solidFill>
                    <a:srgbClr val="ffffff"/>
                  </a:solidFill>
                  <a:effectLst/>
                  <a:uFillTx/>
                  <a:latin typeface="Canva Sans"/>
                  <a:ea typeface="Canva Sans"/>
                </a:rPr>
                <a:t>GENERATIVE FEEDBACK</a:t>
              </a:r>
              <a:endParaRPr b="0" lang="en-IN" sz="234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TextBox 13"/>
            <p:cNvSpPr/>
            <p:nvPr/>
          </p:nvSpPr>
          <p:spPr>
            <a:xfrm>
              <a:off x="4695120" y="4145400"/>
              <a:ext cx="4041720" cy="153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3078"/>
                </a:lnSpc>
              </a:pPr>
              <a:r>
                <a:rPr b="0" lang="en-US" sz="2200" strike="noStrike" u="none">
                  <a:solidFill>
                    <a:srgbClr val="ffffff"/>
                  </a:solidFill>
                  <a:effectLst/>
                  <a:uFillTx/>
                  <a:latin typeface="Canva Sans"/>
                  <a:ea typeface="Canva Sans"/>
                </a:rPr>
                <a:t>An on-device LLM converts those error signals with NLP to coaching tips and encouragement.</a:t>
              </a:r>
              <a:endParaRPr b="0" lang="en-IN" sz="2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1" name="Group 14"/>
          <p:cNvGrpSpPr/>
          <p:nvPr/>
        </p:nvGrpSpPr>
        <p:grpSpPr>
          <a:xfrm>
            <a:off x="9144000" y="3576240"/>
            <a:ext cx="3930120" cy="2103480"/>
            <a:chOff x="9144000" y="3576240"/>
            <a:chExt cx="3930120" cy="2103480"/>
          </a:xfrm>
        </p:grpSpPr>
        <p:sp>
          <p:nvSpPr>
            <p:cNvPr id="92" name="TextBox 15"/>
            <p:cNvSpPr/>
            <p:nvPr/>
          </p:nvSpPr>
          <p:spPr>
            <a:xfrm>
              <a:off x="9221760" y="3576240"/>
              <a:ext cx="3659760" cy="37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3277"/>
                </a:lnSpc>
              </a:pPr>
              <a:r>
                <a:rPr b="0" lang="en-US" sz="2340" strike="noStrike" u="sng">
                  <a:solidFill>
                    <a:srgbClr val="ffffff"/>
                  </a:solidFill>
                  <a:effectLst/>
                  <a:uFillTx/>
                  <a:latin typeface="Canva Sans"/>
                  <a:ea typeface="Canva Sans"/>
                </a:rPr>
                <a:t>WEARABLE INTEGRATION</a:t>
              </a:r>
              <a:endParaRPr b="0" lang="en-IN" sz="234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TextBox 16"/>
            <p:cNvSpPr/>
            <p:nvPr/>
          </p:nvSpPr>
          <p:spPr>
            <a:xfrm>
              <a:off x="9144000" y="4145400"/>
              <a:ext cx="3930120" cy="153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3078"/>
                </a:lnSpc>
              </a:pPr>
              <a:r>
                <a:rPr b="0" lang="en-US" sz="2200" strike="noStrike" u="none">
                  <a:solidFill>
                    <a:srgbClr val="ffffff"/>
                  </a:solidFill>
                  <a:effectLst/>
                  <a:uFillTx/>
                  <a:latin typeface="Canva Sans"/>
                  <a:ea typeface="Canva Sans"/>
                </a:rPr>
                <a:t> Incorporate Galaxy Watch/Ring data. Using the data, AI could suggest rest or modify the workout.</a:t>
              </a:r>
              <a:endParaRPr b="0" lang="en-IN" sz="2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4" name="Group 17"/>
          <p:cNvGrpSpPr/>
          <p:nvPr/>
        </p:nvGrpSpPr>
        <p:grpSpPr>
          <a:xfrm>
            <a:off x="13438080" y="3576240"/>
            <a:ext cx="3715200" cy="1527480"/>
            <a:chOff x="13438080" y="3576240"/>
            <a:chExt cx="3715200" cy="1527480"/>
          </a:xfrm>
        </p:grpSpPr>
        <p:sp>
          <p:nvSpPr>
            <p:cNvPr id="95" name="TextBox 18"/>
            <p:cNvSpPr/>
            <p:nvPr/>
          </p:nvSpPr>
          <p:spPr>
            <a:xfrm>
              <a:off x="13438080" y="3576240"/>
              <a:ext cx="3715200" cy="37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3277"/>
                </a:lnSpc>
              </a:pPr>
              <a:r>
                <a:rPr b="0" lang="en-US" sz="2340" strike="noStrike" u="sng">
                  <a:solidFill>
                    <a:srgbClr val="ffffff"/>
                  </a:solidFill>
                  <a:effectLst/>
                  <a:uFillTx/>
                  <a:latin typeface="Canva Sans"/>
                  <a:ea typeface="Canva Sans"/>
                </a:rPr>
                <a:t>ON-DEVICE AND PRIVACY</a:t>
              </a:r>
              <a:endParaRPr b="0" lang="en-IN" sz="234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TextBox 19"/>
            <p:cNvSpPr/>
            <p:nvPr/>
          </p:nvSpPr>
          <p:spPr>
            <a:xfrm>
              <a:off x="13477680" y="4350240"/>
              <a:ext cx="3635280" cy="75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3078"/>
                </a:lnSpc>
              </a:pPr>
              <a:r>
                <a:rPr b="0" lang="en-US" sz="2200" strike="noStrike" u="none">
                  <a:solidFill>
                    <a:srgbClr val="ffffff"/>
                  </a:solidFill>
                  <a:effectLst/>
                  <a:uFillTx/>
                  <a:latin typeface="Canva Sans"/>
                  <a:ea typeface="Canva Sans"/>
                </a:rPr>
                <a:t>All AI runs locally and ON-DEVICE ensuring privacy</a:t>
              </a:r>
              <a:endParaRPr b="0" lang="en-IN" sz="2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7" name="Freeform 20"/>
          <p:cNvSpPr/>
          <p:nvPr/>
        </p:nvSpPr>
        <p:spPr>
          <a:xfrm>
            <a:off x="6226200" y="6103440"/>
            <a:ext cx="979560" cy="1146240"/>
          </a:xfrm>
          <a:custGeom>
            <a:avLst/>
            <a:gdLst>
              <a:gd name="textAreaLeft" fmla="*/ 0 w 979560"/>
              <a:gd name="textAreaRight" fmla="*/ 979920 w 979560"/>
              <a:gd name="textAreaTop" fmla="*/ 0 h 1146240"/>
              <a:gd name="textAreaBottom" fmla="*/ 1146600 h 1146240"/>
            </a:gdLst>
            <a:ahLst/>
            <a:cxnLst/>
            <a:rect l="textAreaLeft" t="textAreaTop" r="textAreaRight" b="textAreaBottom"/>
            <a:pathLst>
              <a:path w="979798" h="1146572">
                <a:moveTo>
                  <a:pt x="0" y="0"/>
                </a:moveTo>
                <a:lnTo>
                  <a:pt x="979798" y="0"/>
                </a:lnTo>
                <a:lnTo>
                  <a:pt x="979798" y="1146572"/>
                </a:lnTo>
                <a:lnTo>
                  <a:pt x="0" y="11465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Freeform 21"/>
          <p:cNvSpPr/>
          <p:nvPr/>
        </p:nvSpPr>
        <p:spPr>
          <a:xfrm>
            <a:off x="10605960" y="6103440"/>
            <a:ext cx="893880" cy="1146240"/>
          </a:xfrm>
          <a:custGeom>
            <a:avLst/>
            <a:gdLst>
              <a:gd name="textAreaLeft" fmla="*/ 0 w 893880"/>
              <a:gd name="textAreaRight" fmla="*/ 894240 w 893880"/>
              <a:gd name="textAreaTop" fmla="*/ 0 h 1146240"/>
              <a:gd name="textAreaBottom" fmla="*/ 1146600 h 1146240"/>
            </a:gdLst>
            <a:ahLst/>
            <a:cxnLst/>
            <a:rect l="textAreaLeft" t="textAreaTop" r="textAreaRight" b="textAreaBottom"/>
            <a:pathLst>
              <a:path w="894326" h="1146572">
                <a:moveTo>
                  <a:pt x="0" y="0"/>
                </a:moveTo>
                <a:lnTo>
                  <a:pt x="894326" y="0"/>
                </a:lnTo>
                <a:lnTo>
                  <a:pt x="894326" y="1146572"/>
                </a:lnTo>
                <a:lnTo>
                  <a:pt x="0" y="11465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Freeform 22"/>
          <p:cNvSpPr/>
          <p:nvPr/>
        </p:nvSpPr>
        <p:spPr>
          <a:xfrm>
            <a:off x="1609200" y="6103440"/>
            <a:ext cx="1146240" cy="1146240"/>
          </a:xfrm>
          <a:custGeom>
            <a:avLst/>
            <a:gdLst>
              <a:gd name="textAreaLeft" fmla="*/ 0 w 1146240"/>
              <a:gd name="textAreaRight" fmla="*/ 1146600 w 1146240"/>
              <a:gd name="textAreaTop" fmla="*/ 0 h 1146240"/>
              <a:gd name="textAreaBottom" fmla="*/ 1146600 h 1146240"/>
            </a:gdLst>
            <a:ahLst/>
            <a:cxnLst/>
            <a:rect l="textAreaLeft" t="textAreaTop" r="textAreaRight" b="textAreaBottom"/>
            <a:pathLst>
              <a:path w="1146572" h="1146572">
                <a:moveTo>
                  <a:pt x="0" y="0"/>
                </a:moveTo>
                <a:lnTo>
                  <a:pt x="1146572" y="0"/>
                </a:lnTo>
                <a:lnTo>
                  <a:pt x="1146572" y="1146572"/>
                </a:lnTo>
                <a:lnTo>
                  <a:pt x="0" y="11465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TextBox 23"/>
          <p:cNvSpPr/>
          <p:nvPr/>
        </p:nvSpPr>
        <p:spPr>
          <a:xfrm>
            <a:off x="4534200" y="7651080"/>
            <a:ext cx="46094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498"/>
              </a:lnSpc>
            </a:pPr>
            <a:r>
              <a:rPr b="1" lang="en-US" sz="25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Weight-lifter:</a:t>
            </a:r>
            <a:r>
              <a:rPr b="0" lang="en-US" sz="25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294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Some users are unsure if they are to take heavier weights, this is a dilemma that many people face and a big safety issue especially over-enthusiastic beginners.</a:t>
            </a:r>
            <a:endParaRPr b="0" lang="en-IN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TextBox 24"/>
          <p:cNvSpPr/>
          <p:nvPr/>
        </p:nvSpPr>
        <p:spPr>
          <a:xfrm>
            <a:off x="257760" y="7641720"/>
            <a:ext cx="40654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498"/>
              </a:lnSpc>
            </a:pPr>
            <a:r>
              <a:rPr b="1" lang="en-US" sz="25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Count-Click: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294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During intensive workouts, people often lose track of their repetitions as they focus on maintaining proper form and effort.</a:t>
            </a:r>
            <a:endParaRPr b="0" lang="en-IN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TextBox 25"/>
          <p:cNvSpPr/>
          <p:nvPr/>
        </p:nvSpPr>
        <p:spPr>
          <a:xfrm>
            <a:off x="9480960" y="7836840"/>
            <a:ext cx="3238920" cy="19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498"/>
              </a:lnSpc>
            </a:pPr>
            <a:r>
              <a:rPr b="1" lang="en-US" sz="2500" strike="noStrike" u="none">
                <a:solidFill>
                  <a:srgbClr val="ffffff"/>
                </a:solidFill>
                <a:effectLst/>
                <a:uFillTx/>
                <a:latin typeface="HK Grotesk Bold"/>
                <a:ea typeface="HK Grotesk Bold"/>
              </a:rPr>
              <a:t>Score: 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294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HK Grotesk"/>
                <a:ea typeface="HK Grotesk"/>
              </a:rPr>
              <a:t>Workout score, brings motivation to the user and increases the overall user experience. </a:t>
            </a:r>
            <a:endParaRPr b="0" lang="en-IN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Box 26"/>
          <p:cNvSpPr/>
          <p:nvPr/>
        </p:nvSpPr>
        <p:spPr>
          <a:xfrm>
            <a:off x="13181400" y="7094520"/>
            <a:ext cx="3971880" cy="30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20840" indent="-210600" defTabSz="914400">
              <a:lnSpc>
                <a:spcPts val="273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95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MediaPipe</a:t>
            </a:r>
            <a:r>
              <a:rPr b="0" lang="en-US" sz="195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– Real-time pose estimation (Pose Landmarker)</a:t>
            </a:r>
            <a:endParaRPr b="0" lang="en-IN" sz="19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20840" indent="-210600" defTabSz="914400">
              <a:lnSpc>
                <a:spcPts val="273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95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Custom ML Pipeline</a:t>
            </a:r>
            <a:r>
              <a:rPr b="0" lang="en-US" sz="195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– Form correction &amp; performance insights</a:t>
            </a:r>
            <a:endParaRPr b="0" lang="en-IN" sz="19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20840" indent="-210600" defTabSz="914400">
              <a:lnSpc>
                <a:spcPts val="273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195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ML Algorithms and Python Libraries</a:t>
            </a:r>
            <a:endParaRPr b="0" lang="en-IN" sz="19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73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Freeform 27"/>
          <p:cNvSpPr/>
          <p:nvPr/>
        </p:nvSpPr>
        <p:spPr>
          <a:xfrm>
            <a:off x="14514120" y="5983920"/>
            <a:ext cx="878400" cy="878400"/>
          </a:xfrm>
          <a:custGeom>
            <a:avLst/>
            <a:gdLst>
              <a:gd name="textAreaLeft" fmla="*/ 0 w 878400"/>
              <a:gd name="textAreaRight" fmla="*/ 878760 w 878400"/>
              <a:gd name="textAreaTop" fmla="*/ 0 h 878400"/>
              <a:gd name="textAreaBottom" fmla="*/ 878760 h 878400"/>
            </a:gdLst>
            <a:ahLst/>
            <a:cxnLst/>
            <a:rect l="textAreaLeft" t="textAreaTop" r="textAreaRight" b="textAreaBottom"/>
            <a:pathLst>
              <a:path w="878736" h="878736">
                <a:moveTo>
                  <a:pt x="0" y="0"/>
                </a:moveTo>
                <a:lnTo>
                  <a:pt x="878736" y="0"/>
                </a:lnTo>
                <a:lnTo>
                  <a:pt x="878736" y="878736"/>
                </a:lnTo>
                <a:lnTo>
                  <a:pt x="0" y="8787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2"/>
          <p:cNvSpPr/>
          <p:nvPr/>
        </p:nvSpPr>
        <p:spPr>
          <a:xfrm>
            <a:off x="16378560" y="262440"/>
            <a:ext cx="1656360" cy="950040"/>
          </a:xfrm>
          <a:custGeom>
            <a:avLst/>
            <a:gdLst>
              <a:gd name="textAreaLeft" fmla="*/ 0 w 1656360"/>
              <a:gd name="textAreaRight" fmla="*/ 1656720 w 1656360"/>
              <a:gd name="textAreaTop" fmla="*/ 0 h 950040"/>
              <a:gd name="textAreaBottom" fmla="*/ 950400 h 950040"/>
            </a:gdLst>
            <a:ahLst/>
            <a:cxnLst/>
            <a:rect l="textAreaLeft" t="textAreaTop" r="textAreaRight" b="textAreaBottom"/>
            <a:pathLst>
              <a:path w="1656731" h="950550">
                <a:moveTo>
                  <a:pt x="0" y="0"/>
                </a:moveTo>
                <a:lnTo>
                  <a:pt x="1656731" y="0"/>
                </a:lnTo>
                <a:lnTo>
                  <a:pt x="1656731" y="950550"/>
                </a:lnTo>
                <a:lnTo>
                  <a:pt x="0" y="9505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Freeform 3"/>
          <p:cNvSpPr/>
          <p:nvPr/>
        </p:nvSpPr>
        <p:spPr>
          <a:xfrm>
            <a:off x="-349920" y="-248040"/>
            <a:ext cx="18906480" cy="4773600"/>
          </a:xfrm>
          <a:custGeom>
            <a:avLst/>
            <a:gdLst>
              <a:gd name="textAreaLeft" fmla="*/ 0 w 18906480"/>
              <a:gd name="textAreaRight" fmla="*/ 18906840 w 18906480"/>
              <a:gd name="textAreaTop" fmla="*/ 0 h 4773600"/>
              <a:gd name="textAreaBottom" fmla="*/ 4773960 h 4773600"/>
            </a:gdLst>
            <a:ahLst/>
            <a:cxnLst/>
            <a:rect l="textAreaLeft" t="textAreaTop" r="textAreaRight" b="textAreaBottom"/>
            <a:pathLst>
              <a:path w="18907010" h="4774020">
                <a:moveTo>
                  <a:pt x="0" y="0"/>
                </a:moveTo>
                <a:lnTo>
                  <a:pt x="18907009" y="0"/>
                </a:lnTo>
                <a:lnTo>
                  <a:pt x="18907009" y="4774020"/>
                </a:lnTo>
                <a:lnTo>
                  <a:pt x="0" y="47740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TextBox 4"/>
          <p:cNvSpPr/>
          <p:nvPr/>
        </p:nvSpPr>
        <p:spPr>
          <a:xfrm>
            <a:off x="-1494000" y="165960"/>
            <a:ext cx="73530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649"/>
              </a:lnSpc>
            </a:pPr>
            <a:r>
              <a:rPr b="1" lang="en-US" sz="50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WORKFLOW</a:t>
            </a:r>
            <a:endParaRPr b="0" lang="en-IN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TextBox 5"/>
          <p:cNvSpPr/>
          <p:nvPr/>
        </p:nvSpPr>
        <p:spPr>
          <a:xfrm>
            <a:off x="-1494000" y="4554360"/>
            <a:ext cx="73530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649"/>
              </a:lnSpc>
            </a:pPr>
            <a:r>
              <a:rPr b="1" lang="en-US" sz="50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TECH STACK</a:t>
            </a:r>
            <a:endParaRPr b="0" lang="en-IN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9" name="TextBox 6"/>
          <p:cNvSpPr/>
          <p:nvPr/>
        </p:nvSpPr>
        <p:spPr>
          <a:xfrm>
            <a:off x="284760" y="5237280"/>
            <a:ext cx="11788200" cy="45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31640" indent="-216000" defTabSz="914400">
              <a:lnSpc>
                <a:spcPts val="2801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Platform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: </a:t>
            </a:r>
            <a:r>
              <a:rPr b="1" lang="en-US" sz="2000" strike="noStrike" u="none">
                <a:solidFill>
                  <a:srgbClr val="ffde59"/>
                </a:solidFill>
                <a:effectLst/>
                <a:uFillTx/>
                <a:latin typeface="Canva Sans Bold"/>
                <a:ea typeface="Canva Sans Bold"/>
              </a:rPr>
              <a:t>Android (Kotlin-first)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1640" indent="-216000" defTabSz="914400">
              <a:lnSpc>
                <a:spcPts val="2801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Computer Vision Engine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: </a:t>
            </a:r>
            <a:r>
              <a:rPr b="1" lang="en-US" sz="2000" strike="noStrike" u="none">
                <a:solidFill>
                  <a:srgbClr val="ffde59"/>
                </a:solidFill>
                <a:effectLst/>
                <a:uFillTx/>
                <a:latin typeface="Canva Sans Bold"/>
                <a:ea typeface="Canva Sans Bold"/>
              </a:rPr>
              <a:t>Google MediaPipe Pose Landmarker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for real-time, 33-point body tracking.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1640" indent="-216000" defTabSz="914400">
              <a:lnSpc>
                <a:spcPts val="2801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On-Device AI Engine #1 (Reflex Model):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A custom-built, hyper-efficient rules engine for instantaneous rep counting and critical error detection.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1640" indent="-216000" defTabSz="914400">
              <a:lnSpc>
                <a:spcPts val="2801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Wearable Integration: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</a:t>
            </a:r>
            <a:r>
              <a:rPr b="1" lang="en-US" sz="2000" strike="noStrike" u="sng">
                <a:solidFill>
                  <a:srgbClr val="ffde59"/>
                </a:solidFill>
                <a:effectLst/>
                <a:uFillTx/>
                <a:latin typeface="Canva Sans Bold"/>
                <a:ea typeface="Canva Sans Bold"/>
              </a:rPr>
              <a:t>Samsung Health Data SDK &amp; Samsung Sensor SDK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providing a live, low-latency data stream from connected Galaxy Watch sensors.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1640" indent="-216000" defTabSz="914400">
              <a:lnSpc>
                <a:spcPts val="2801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On-Device AI Engine #2 (Cognitive Model):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</a:t>
            </a:r>
            <a:r>
              <a:rPr b="1" lang="en-US" sz="2000" strike="noStrike" u="none">
                <a:solidFill>
                  <a:srgbClr val="ffde59"/>
                </a:solidFill>
                <a:effectLst/>
                <a:uFillTx/>
                <a:latin typeface="Canva Sans Bold"/>
                <a:ea typeface="Canva Sans Bold"/>
              </a:rPr>
              <a:t>Google Gemma 2B,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a powerful </a:t>
            </a:r>
            <a:r>
              <a:rPr b="1" lang="en-US" sz="2000" strike="noStrike" u="none">
                <a:solidFill>
                  <a:srgbClr val="ffde59"/>
                </a:solidFill>
                <a:effectLst/>
                <a:uFillTx/>
                <a:latin typeface="Canva Sans Bold"/>
                <a:ea typeface="Canva Sans Bold"/>
              </a:rPr>
              <a:t>1.3GB on-device Large Language Model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for generating nuanced, human-like coaching feedback.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1640" indent="-216000" defTabSz="914400">
              <a:lnSpc>
                <a:spcPts val="2801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Data Persistence: </a:t>
            </a:r>
            <a:r>
              <a:rPr b="1" lang="en-US" sz="2000" strike="noStrike" u="none">
                <a:solidFill>
                  <a:srgbClr val="ffde59"/>
                </a:solidFill>
                <a:effectLst/>
                <a:uFillTx/>
                <a:latin typeface="Canva Sans Bold"/>
                <a:ea typeface="Canva Sans Bold"/>
              </a:rPr>
              <a:t>Android Room Database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for secure, on-device storage of all user workout history.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UI &amp; Architecture: Android Architecture Components, including</a:t>
            </a:r>
            <a:r>
              <a:rPr b="0" lang="en-US" sz="2000" strike="noStrike" u="none">
                <a:solidFill>
                  <a:srgbClr val="ffde59"/>
                </a:solidFill>
                <a:effectLst/>
                <a:uFillTx/>
                <a:latin typeface="Canva Sans"/>
                <a:ea typeface="Canva Sans"/>
              </a:rPr>
              <a:t> Fragment navigation, RecyclerViews, and a reactive UI built with View Binding.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TextBox 7"/>
          <p:cNvSpPr/>
          <p:nvPr/>
        </p:nvSpPr>
        <p:spPr>
          <a:xfrm>
            <a:off x="12653280" y="5677200"/>
            <a:ext cx="5475600" cy="238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i="1" lang="en-US" sz="3400" strike="noStrike" u="none">
                <a:solidFill>
                  <a:srgbClr val="5ce1e6"/>
                </a:solidFill>
                <a:effectLst/>
                <a:uFillTx/>
                <a:latin typeface="Glacial Indifference Italics"/>
                <a:ea typeface="Glacial Indifference Italics"/>
              </a:rPr>
              <a:t>Expert-level, biometric-aware coaching with absolute privacy, powered by a future-proof, on-device AI.</a:t>
            </a:r>
            <a:endParaRPr b="0" lang="en-IN" sz="3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TextBox 8"/>
          <p:cNvSpPr/>
          <p:nvPr/>
        </p:nvSpPr>
        <p:spPr>
          <a:xfrm>
            <a:off x="11714760" y="4554360"/>
            <a:ext cx="73530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649"/>
              </a:lnSpc>
            </a:pPr>
            <a:r>
              <a:rPr b="1" lang="en-US" sz="50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USP</a:t>
            </a:r>
            <a:endParaRPr b="0" lang="en-IN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"/>
          <p:cNvSpPr/>
          <p:nvPr/>
        </p:nvSpPr>
        <p:spPr>
          <a:xfrm>
            <a:off x="16378560" y="262440"/>
            <a:ext cx="1656360" cy="950040"/>
          </a:xfrm>
          <a:custGeom>
            <a:avLst/>
            <a:gdLst>
              <a:gd name="textAreaLeft" fmla="*/ 0 w 1656360"/>
              <a:gd name="textAreaRight" fmla="*/ 1656720 w 1656360"/>
              <a:gd name="textAreaTop" fmla="*/ 0 h 950040"/>
              <a:gd name="textAreaBottom" fmla="*/ 950400 h 950040"/>
            </a:gdLst>
            <a:ahLst/>
            <a:cxnLst/>
            <a:rect l="textAreaLeft" t="textAreaTop" r="textAreaRight" b="textAreaBottom"/>
            <a:pathLst>
              <a:path w="1656731" h="950550">
                <a:moveTo>
                  <a:pt x="0" y="0"/>
                </a:moveTo>
                <a:lnTo>
                  <a:pt x="1656731" y="0"/>
                </a:lnTo>
                <a:lnTo>
                  <a:pt x="1656731" y="950550"/>
                </a:lnTo>
                <a:lnTo>
                  <a:pt x="0" y="9505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Freeform 3"/>
          <p:cNvSpPr/>
          <p:nvPr/>
        </p:nvSpPr>
        <p:spPr>
          <a:xfrm>
            <a:off x="671400" y="1028880"/>
            <a:ext cx="3705840" cy="8902080"/>
          </a:xfrm>
          <a:custGeom>
            <a:avLst/>
            <a:gdLst>
              <a:gd name="textAreaLeft" fmla="*/ 0 w 3705840"/>
              <a:gd name="textAreaRight" fmla="*/ 3706200 w 3705840"/>
              <a:gd name="textAreaTop" fmla="*/ 0 h 8902080"/>
              <a:gd name="textAreaBottom" fmla="*/ 8902440 h 8902080"/>
            </a:gdLst>
            <a:ahLst/>
            <a:cxnLst/>
            <a:rect l="textAreaLeft" t="textAreaTop" r="textAreaRight" b="textAreaBottom"/>
            <a:pathLst>
              <a:path w="3706152" h="8902539">
                <a:moveTo>
                  <a:pt x="0" y="0"/>
                </a:moveTo>
                <a:lnTo>
                  <a:pt x="3706152" y="0"/>
                </a:lnTo>
                <a:lnTo>
                  <a:pt x="3706152" y="8902539"/>
                </a:lnTo>
                <a:lnTo>
                  <a:pt x="0" y="890253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Freeform 4"/>
          <p:cNvSpPr/>
          <p:nvPr/>
        </p:nvSpPr>
        <p:spPr>
          <a:xfrm>
            <a:off x="5149080" y="1083600"/>
            <a:ext cx="3841560" cy="8902080"/>
          </a:xfrm>
          <a:custGeom>
            <a:avLst/>
            <a:gdLst>
              <a:gd name="textAreaLeft" fmla="*/ 0 w 3841560"/>
              <a:gd name="textAreaRight" fmla="*/ 3841920 w 3841560"/>
              <a:gd name="textAreaTop" fmla="*/ 0 h 8902080"/>
              <a:gd name="textAreaBottom" fmla="*/ 8902440 h 8902080"/>
            </a:gdLst>
            <a:ahLst/>
            <a:cxnLst/>
            <a:rect l="textAreaLeft" t="textAreaTop" r="textAreaRight" b="textAreaBottom"/>
            <a:pathLst>
              <a:path w="3841760" h="8902539">
                <a:moveTo>
                  <a:pt x="0" y="0"/>
                </a:moveTo>
                <a:lnTo>
                  <a:pt x="3841759" y="0"/>
                </a:lnTo>
                <a:lnTo>
                  <a:pt x="3841759" y="8902538"/>
                </a:lnTo>
                <a:lnTo>
                  <a:pt x="0" y="89025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Freeform 5"/>
          <p:cNvSpPr/>
          <p:nvPr/>
        </p:nvSpPr>
        <p:spPr>
          <a:xfrm>
            <a:off x="9766800" y="1267920"/>
            <a:ext cx="3762000" cy="8717760"/>
          </a:xfrm>
          <a:custGeom>
            <a:avLst/>
            <a:gdLst>
              <a:gd name="textAreaLeft" fmla="*/ 0 w 3762000"/>
              <a:gd name="textAreaRight" fmla="*/ 3762360 w 3762000"/>
              <a:gd name="textAreaTop" fmla="*/ 0 h 8717760"/>
              <a:gd name="textAreaBottom" fmla="*/ 8718120 h 8717760"/>
            </a:gdLst>
            <a:ahLst/>
            <a:cxnLst/>
            <a:rect l="textAreaLeft" t="textAreaTop" r="textAreaRight" b="textAreaBottom"/>
            <a:pathLst>
              <a:path w="3762205" h="8718186">
                <a:moveTo>
                  <a:pt x="0" y="0"/>
                </a:moveTo>
                <a:lnTo>
                  <a:pt x="3762204" y="0"/>
                </a:lnTo>
                <a:lnTo>
                  <a:pt x="3762204" y="8718186"/>
                </a:lnTo>
                <a:lnTo>
                  <a:pt x="0" y="87181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Freeform 6"/>
          <p:cNvSpPr/>
          <p:nvPr/>
        </p:nvSpPr>
        <p:spPr>
          <a:xfrm>
            <a:off x="14021640" y="1158120"/>
            <a:ext cx="3809160" cy="8827560"/>
          </a:xfrm>
          <a:custGeom>
            <a:avLst/>
            <a:gdLst>
              <a:gd name="textAreaLeft" fmla="*/ 0 w 3809160"/>
              <a:gd name="textAreaRight" fmla="*/ 3809520 w 3809160"/>
              <a:gd name="textAreaTop" fmla="*/ 0 h 8827560"/>
              <a:gd name="textAreaBottom" fmla="*/ 8827920 h 8827560"/>
            </a:gdLst>
            <a:ahLst/>
            <a:cxnLst/>
            <a:rect l="textAreaLeft" t="textAreaTop" r="textAreaRight" b="textAreaBottom"/>
            <a:pathLst>
              <a:path w="3809543" h="8827883">
                <a:moveTo>
                  <a:pt x="0" y="0"/>
                </a:moveTo>
                <a:lnTo>
                  <a:pt x="3809543" y="0"/>
                </a:lnTo>
                <a:lnTo>
                  <a:pt x="3809543" y="8827883"/>
                </a:lnTo>
                <a:lnTo>
                  <a:pt x="0" y="88278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TextBox 7"/>
          <p:cNvSpPr/>
          <p:nvPr/>
        </p:nvSpPr>
        <p:spPr>
          <a:xfrm>
            <a:off x="-1494000" y="165960"/>
            <a:ext cx="1237212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649"/>
              </a:lnSpc>
            </a:pPr>
            <a:r>
              <a:rPr b="1" lang="en-US" sz="50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UI- THE APP- SCREENSHOTS</a:t>
            </a:r>
            <a:endParaRPr b="0" lang="en-IN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8" name="TextBox 8"/>
          <p:cNvSpPr/>
          <p:nvPr/>
        </p:nvSpPr>
        <p:spPr>
          <a:xfrm>
            <a:off x="-3756240" y="8039880"/>
            <a:ext cx="1237212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390"/>
              </a:lnSpc>
            </a:pPr>
            <a:r>
              <a:rPr b="1" lang="en-US" sz="30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1.DASHBOARD</a:t>
            </a:r>
            <a:endParaRPr b="0" lang="en-IN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TextBox 9"/>
          <p:cNvSpPr/>
          <p:nvPr/>
        </p:nvSpPr>
        <p:spPr>
          <a:xfrm>
            <a:off x="671400" y="8039880"/>
            <a:ext cx="1237212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390"/>
              </a:lnSpc>
            </a:pPr>
            <a:r>
              <a:rPr b="1" lang="en-US" sz="30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2.PROFILE SECTION</a:t>
            </a:r>
            <a:endParaRPr b="0" lang="en-IN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TextBox 10"/>
          <p:cNvSpPr/>
          <p:nvPr/>
        </p:nvSpPr>
        <p:spPr>
          <a:xfrm>
            <a:off x="5461560" y="8039880"/>
            <a:ext cx="1237212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390"/>
              </a:lnSpc>
            </a:pPr>
            <a:r>
              <a:rPr b="1" lang="en-US" sz="30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3.WORKOUT HISTORY</a:t>
            </a:r>
            <a:endParaRPr b="0" lang="en-IN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TextBox 11"/>
          <p:cNvSpPr/>
          <p:nvPr/>
        </p:nvSpPr>
        <p:spPr>
          <a:xfrm>
            <a:off x="9884520" y="8039880"/>
            <a:ext cx="12372120" cy="43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390"/>
              </a:lnSpc>
            </a:pPr>
            <a:r>
              <a:rPr b="1" lang="en-US" sz="30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4. WORKOUTS </a:t>
            </a:r>
            <a:endParaRPr b="0" lang="en-IN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2"/>
          <p:cNvSpPr/>
          <p:nvPr/>
        </p:nvSpPr>
        <p:spPr>
          <a:xfrm>
            <a:off x="16378560" y="262440"/>
            <a:ext cx="1656360" cy="950040"/>
          </a:xfrm>
          <a:custGeom>
            <a:avLst/>
            <a:gdLst>
              <a:gd name="textAreaLeft" fmla="*/ 0 w 1656360"/>
              <a:gd name="textAreaRight" fmla="*/ 1656720 w 1656360"/>
              <a:gd name="textAreaTop" fmla="*/ 0 h 950040"/>
              <a:gd name="textAreaBottom" fmla="*/ 950400 h 950040"/>
            </a:gdLst>
            <a:ahLst/>
            <a:cxnLst/>
            <a:rect l="textAreaLeft" t="textAreaTop" r="textAreaRight" b="textAreaBottom"/>
            <a:pathLst>
              <a:path w="1656731" h="950550">
                <a:moveTo>
                  <a:pt x="0" y="0"/>
                </a:moveTo>
                <a:lnTo>
                  <a:pt x="1656731" y="0"/>
                </a:lnTo>
                <a:lnTo>
                  <a:pt x="1656731" y="950550"/>
                </a:lnTo>
                <a:lnTo>
                  <a:pt x="0" y="9505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Freeform 3"/>
          <p:cNvSpPr/>
          <p:nvPr/>
        </p:nvSpPr>
        <p:spPr>
          <a:xfrm>
            <a:off x="460080" y="358560"/>
            <a:ext cx="3917880" cy="8379720"/>
          </a:xfrm>
          <a:custGeom>
            <a:avLst/>
            <a:gdLst>
              <a:gd name="textAreaLeft" fmla="*/ 0 w 3917880"/>
              <a:gd name="textAreaRight" fmla="*/ 3918240 w 3917880"/>
              <a:gd name="textAreaTop" fmla="*/ 0 h 8379720"/>
              <a:gd name="textAreaBottom" fmla="*/ 8380080 h 8379720"/>
            </a:gdLst>
            <a:ahLst/>
            <a:cxnLst/>
            <a:rect l="textAreaLeft" t="textAreaTop" r="textAreaRight" b="textAreaBottom"/>
            <a:pathLst>
              <a:path w="3918089" h="8379954">
                <a:moveTo>
                  <a:pt x="0" y="0"/>
                </a:moveTo>
                <a:lnTo>
                  <a:pt x="3918089" y="0"/>
                </a:lnTo>
                <a:lnTo>
                  <a:pt x="3918089" y="8379955"/>
                </a:lnTo>
                <a:lnTo>
                  <a:pt x="0" y="837995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Freeform 4"/>
          <p:cNvSpPr/>
          <p:nvPr/>
        </p:nvSpPr>
        <p:spPr>
          <a:xfrm>
            <a:off x="4559040" y="358560"/>
            <a:ext cx="3977640" cy="8379720"/>
          </a:xfrm>
          <a:custGeom>
            <a:avLst/>
            <a:gdLst>
              <a:gd name="textAreaLeft" fmla="*/ 0 w 3977640"/>
              <a:gd name="textAreaRight" fmla="*/ 3978000 w 3977640"/>
              <a:gd name="textAreaTop" fmla="*/ 0 h 8379720"/>
              <a:gd name="textAreaBottom" fmla="*/ 8380080 h 8379720"/>
            </a:gdLst>
            <a:ahLst/>
            <a:cxnLst/>
            <a:rect l="textAreaLeft" t="textAreaTop" r="textAreaRight" b="textAreaBottom"/>
            <a:pathLst>
              <a:path w="3977984" h="8379954">
                <a:moveTo>
                  <a:pt x="0" y="0"/>
                </a:moveTo>
                <a:lnTo>
                  <a:pt x="3977984" y="0"/>
                </a:lnTo>
                <a:lnTo>
                  <a:pt x="3977984" y="8379955"/>
                </a:lnTo>
                <a:lnTo>
                  <a:pt x="0" y="837995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TextBox 5"/>
          <p:cNvSpPr/>
          <p:nvPr/>
        </p:nvSpPr>
        <p:spPr>
          <a:xfrm>
            <a:off x="4568760" y="8860680"/>
            <a:ext cx="415872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243"/>
              </a:lnSpc>
            </a:pPr>
            <a:r>
              <a:rPr b="0" lang="en-US" sz="232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MediaPipe Pose Landmarkers</a:t>
            </a:r>
            <a:endParaRPr b="0" lang="en-IN" sz="232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TextBox 6"/>
          <p:cNvSpPr/>
          <p:nvPr/>
        </p:nvSpPr>
        <p:spPr>
          <a:xfrm>
            <a:off x="290160" y="8860680"/>
            <a:ext cx="406692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243"/>
              </a:lnSpc>
            </a:pPr>
            <a:r>
              <a:rPr b="0" lang="en-US" sz="232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-&gt; ON-DEVICE LLM Feedback</a:t>
            </a:r>
            <a:endParaRPr b="0" lang="en-IN" sz="232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7" name="TextBox 7"/>
          <p:cNvSpPr/>
          <p:nvPr/>
        </p:nvSpPr>
        <p:spPr>
          <a:xfrm>
            <a:off x="318960" y="9210600"/>
            <a:ext cx="400896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243"/>
              </a:lnSpc>
            </a:pPr>
            <a:r>
              <a:rPr b="0" lang="en-US" sz="232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-&gt; Voice feedback- using TTS</a:t>
            </a:r>
            <a:endParaRPr b="0" lang="en-IN" sz="232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TextBox 8"/>
          <p:cNvSpPr/>
          <p:nvPr/>
        </p:nvSpPr>
        <p:spPr>
          <a:xfrm>
            <a:off x="9144000" y="1510560"/>
            <a:ext cx="8890920" cy="73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801"/>
              </a:lnSpc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-&gt; Mediapipe Pose Landmarkers- 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Calculates pose and feeds it to LLM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-&gt;</a:t>
            </a: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 On device LLM-</a:t>
            </a:r>
            <a:r>
              <a:rPr b="1" lang="en-US" sz="2000" strike="noStrike" u="none">
                <a:solidFill>
                  <a:srgbClr val="ffde59"/>
                </a:solidFill>
                <a:effectLst/>
                <a:uFillTx/>
                <a:latin typeface="Canva Sans Bold"/>
                <a:ea typeface="Canva Sans Bold"/>
              </a:rPr>
              <a:t> </a:t>
            </a:r>
            <a:r>
              <a:rPr b="0" lang="en-US" sz="2000" strike="noStrike" u="none">
                <a:solidFill>
                  <a:srgbClr val="ffde59"/>
                </a:solidFill>
                <a:effectLst/>
                <a:uFillTx/>
                <a:latin typeface="Canva Sans"/>
                <a:ea typeface="Canva Sans"/>
              </a:rPr>
              <a:t>Plug &amp; play LLM (Gemma 3B) with fallback model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for generative feedback. 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-&gt;</a:t>
            </a: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 Voice Feedback using TTS (Android’s Native)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-&gt;</a:t>
            </a: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 Workout History-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Using</a:t>
            </a:r>
            <a:r>
              <a:rPr b="0" lang="en-US" sz="2000" strike="noStrike" u="none">
                <a:solidFill>
                  <a:srgbClr val="efb430"/>
                </a:solidFill>
                <a:effectLst/>
                <a:uFillTx/>
                <a:latin typeface="Canva Sans"/>
                <a:ea typeface="Canva Sans"/>
              </a:rPr>
              <a:t> Android Room Persistence Library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 every workout session is logged here.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-&gt;</a:t>
            </a: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 DataDriven Personalized Dashboard-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using</a:t>
            </a:r>
            <a:r>
              <a:rPr b="0" lang="en-US" sz="2000" strike="noStrike" u="none">
                <a:solidFill>
                  <a:srgbClr val="ffde59"/>
                </a:solidFill>
                <a:effectLst/>
                <a:uFillTx/>
                <a:latin typeface="Canva Sans"/>
                <a:ea typeface="Canva Sans"/>
              </a:rPr>
              <a:t> Samsung Health SDK and Android Room.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-&gt;</a:t>
            </a: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 Daily updates- 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The date and workout history is updated AUTOMATICALLY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-&gt;</a:t>
            </a: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 Personalized Goal-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Set </a:t>
            </a:r>
            <a:r>
              <a:rPr b="0" lang="en-US" sz="2000" strike="noStrike" u="none">
                <a:solidFill>
                  <a:srgbClr val="ffde59"/>
                </a:solidFill>
                <a:effectLst/>
                <a:uFillTx/>
                <a:latin typeface="Canva Sans"/>
                <a:ea typeface="Canva Sans"/>
              </a:rPr>
              <a:t>personal goals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which will be tracked daily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-&gt;</a:t>
            </a: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 Achievement Records- 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Achievements recorded for users to improve UI.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" name="TextBox 9"/>
          <p:cNvSpPr/>
          <p:nvPr/>
        </p:nvSpPr>
        <p:spPr>
          <a:xfrm>
            <a:off x="7047000" y="482760"/>
            <a:ext cx="1237212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649"/>
              </a:lnSpc>
            </a:pPr>
            <a:r>
              <a:rPr b="1" lang="en-US" sz="5000" strike="noStrike" u="none">
                <a:solidFill>
                  <a:srgbClr val="ffffff"/>
                </a:solidFill>
                <a:effectLst/>
                <a:uFillTx/>
                <a:latin typeface="Glacial Indifference Bold"/>
                <a:ea typeface="Glacial Indifference Bold"/>
              </a:rPr>
              <a:t>CORE FEATURES</a:t>
            </a:r>
            <a:endParaRPr b="0" lang="en-IN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2"/>
          <p:cNvSpPr/>
          <p:nvPr/>
        </p:nvSpPr>
        <p:spPr>
          <a:xfrm>
            <a:off x="16378560" y="262440"/>
            <a:ext cx="1656360" cy="950040"/>
          </a:xfrm>
          <a:custGeom>
            <a:avLst/>
            <a:gdLst>
              <a:gd name="textAreaLeft" fmla="*/ 0 w 1656360"/>
              <a:gd name="textAreaRight" fmla="*/ 1656720 w 1656360"/>
              <a:gd name="textAreaTop" fmla="*/ 0 h 950040"/>
              <a:gd name="textAreaBottom" fmla="*/ 950400 h 950040"/>
            </a:gdLst>
            <a:ahLst/>
            <a:cxnLst/>
            <a:rect l="textAreaLeft" t="textAreaTop" r="textAreaRight" b="textAreaBottom"/>
            <a:pathLst>
              <a:path w="1656731" h="950550">
                <a:moveTo>
                  <a:pt x="0" y="0"/>
                </a:moveTo>
                <a:lnTo>
                  <a:pt x="1656731" y="0"/>
                </a:lnTo>
                <a:lnTo>
                  <a:pt x="1656731" y="950550"/>
                </a:lnTo>
                <a:lnTo>
                  <a:pt x="0" y="9505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Freeform 3"/>
          <p:cNvSpPr/>
          <p:nvPr/>
        </p:nvSpPr>
        <p:spPr>
          <a:xfrm>
            <a:off x="9336600" y="6918120"/>
            <a:ext cx="2214000" cy="2932920"/>
          </a:xfrm>
          <a:custGeom>
            <a:avLst/>
            <a:gdLst>
              <a:gd name="textAreaLeft" fmla="*/ 0 w 2214000"/>
              <a:gd name="textAreaRight" fmla="*/ 2214360 w 2214000"/>
              <a:gd name="textAreaTop" fmla="*/ 0 h 2932920"/>
              <a:gd name="textAreaBottom" fmla="*/ 2933280 h 2932920"/>
            </a:gdLst>
            <a:ahLst/>
            <a:cxnLst/>
            <a:rect l="textAreaLeft" t="textAreaTop" r="textAreaRight" b="textAreaBottom"/>
            <a:pathLst>
              <a:path w="2214313" h="2933314">
                <a:moveTo>
                  <a:pt x="0" y="0"/>
                </a:moveTo>
                <a:lnTo>
                  <a:pt x="2214314" y="0"/>
                </a:lnTo>
                <a:lnTo>
                  <a:pt x="2214314" y="2933314"/>
                </a:lnTo>
                <a:lnTo>
                  <a:pt x="0" y="29333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Freeform 4"/>
          <p:cNvSpPr/>
          <p:nvPr/>
        </p:nvSpPr>
        <p:spPr>
          <a:xfrm>
            <a:off x="11741400" y="6918120"/>
            <a:ext cx="2772360" cy="2967480"/>
          </a:xfrm>
          <a:custGeom>
            <a:avLst/>
            <a:gdLst>
              <a:gd name="textAreaLeft" fmla="*/ 0 w 2772360"/>
              <a:gd name="textAreaRight" fmla="*/ 2772720 w 2772360"/>
              <a:gd name="textAreaTop" fmla="*/ 0 h 2967480"/>
              <a:gd name="textAreaBottom" fmla="*/ 2967840 h 2967480"/>
            </a:gdLst>
            <a:ahLst/>
            <a:cxnLst/>
            <a:rect l="textAreaLeft" t="textAreaTop" r="textAreaRight" b="textAreaBottom"/>
            <a:pathLst>
              <a:path w="2772568" h="2967820">
                <a:moveTo>
                  <a:pt x="0" y="0"/>
                </a:moveTo>
                <a:lnTo>
                  <a:pt x="2772568" y="0"/>
                </a:lnTo>
                <a:lnTo>
                  <a:pt x="2772568" y="2967820"/>
                </a:lnTo>
                <a:lnTo>
                  <a:pt x="0" y="29678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TextBox 5"/>
          <p:cNvSpPr/>
          <p:nvPr/>
        </p:nvSpPr>
        <p:spPr>
          <a:xfrm>
            <a:off x="2160000" y="167400"/>
            <a:ext cx="1364328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The Brain: Our "Plug-and-Play" AI Module</a:t>
            </a:r>
            <a:endParaRPr b="0" lang="en-IN" sz="5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Box 6"/>
          <p:cNvSpPr/>
          <p:nvPr/>
        </p:nvSpPr>
        <p:spPr>
          <a:xfrm>
            <a:off x="623520" y="1378800"/>
            <a:ext cx="17290800" cy="4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498"/>
              </a:lnSpc>
            </a:pPr>
            <a:r>
              <a:rPr b="0" lang="en-US" sz="25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This is our core innovation. We engineered a dual-model AI system to solve the on-device memory crash problem.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TextBox 7"/>
          <p:cNvSpPr/>
          <p:nvPr/>
        </p:nvSpPr>
        <p:spPr>
          <a:xfrm>
            <a:off x="0" y="1963080"/>
            <a:ext cx="18287640" cy="348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39640" indent="-270000" defTabSz="914400">
              <a:lnSpc>
                <a:spcPts val="3498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The Reflex Engine (Rules AI): </a:t>
            </a:r>
            <a:r>
              <a:rPr b="0" lang="en-US" sz="25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A hyper-efficient system for instant rep counting and critical error detection. It's our "always-on" AI.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539640" indent="-270000" defTabSz="914400">
              <a:lnSpc>
                <a:spcPts val="3498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The Cognitive Engine (The "Plug-in"):</a:t>
            </a:r>
            <a:r>
              <a:rPr b="0" lang="en-US" sz="25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A slot for powerful generative models. For this demo, it runs a "Simulated Generative AI" that provides varied, human-like feedback from a curated expert library.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539640" indent="-270000" defTabSz="914400">
              <a:lnSpc>
                <a:spcPts val="3498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The Breakthrough: </a:t>
            </a:r>
            <a:r>
              <a:rPr b="1" lang="en-US" sz="2500" strike="noStrike" u="none">
                <a:solidFill>
                  <a:srgbClr val="ffde59"/>
                </a:solidFill>
                <a:effectLst/>
                <a:uFillTx/>
                <a:latin typeface="Canva Sans Bold"/>
                <a:ea typeface="Canva Sans Bold"/>
              </a:rPr>
              <a:t>Our architecture is LLM-ready.</a:t>
            </a:r>
            <a:r>
              <a:rPr b="0" lang="en-US" sz="25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We successfully integrated a 1.3GB Gemma model using a pioneering pause/resume protocol- freezing the camera to free memory for the LLM. This makes our platform </a:t>
            </a:r>
            <a:r>
              <a:rPr b="1" lang="en-US" sz="2500" strike="noStrike" u="none">
                <a:solidFill>
                  <a:srgbClr val="ffde59"/>
                </a:solidFill>
                <a:effectLst/>
                <a:uFillTx/>
                <a:latin typeface="Canva Sans Bold"/>
                <a:ea typeface="Canva Sans Bold"/>
              </a:rPr>
              <a:t>future-proof.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3498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6" name="TextBox 8"/>
          <p:cNvSpPr/>
          <p:nvPr/>
        </p:nvSpPr>
        <p:spPr>
          <a:xfrm>
            <a:off x="623520" y="5566680"/>
            <a:ext cx="899712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THE SAMSUNG ECOSYSTEM</a:t>
            </a:r>
            <a:endParaRPr b="0" lang="en-IN" sz="5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TextBox 9"/>
          <p:cNvSpPr/>
          <p:nvPr/>
        </p:nvSpPr>
        <p:spPr>
          <a:xfrm>
            <a:off x="9621000" y="5614200"/>
            <a:ext cx="8575200" cy="8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498"/>
              </a:lnSpc>
            </a:pPr>
            <a:r>
              <a:rPr b="0" i="1" lang="en-US" sz="2500" strike="noStrike" u="none">
                <a:solidFill>
                  <a:srgbClr val="5ce1e6"/>
                </a:solidFill>
                <a:effectLst/>
                <a:uFillTx/>
                <a:latin typeface="Canva Sans Italics"/>
                <a:ea typeface="Canva Sans Italics"/>
              </a:rPr>
              <a:t>AuraFit is not just an app; it's a killer feature for Samsung hardware.</a:t>
            </a:r>
            <a:endParaRPr b="0" lang="en-IN" sz="2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TextBox 10"/>
          <p:cNvSpPr/>
          <p:nvPr/>
        </p:nvSpPr>
        <p:spPr>
          <a:xfrm>
            <a:off x="274680" y="6870600"/>
            <a:ext cx="8868960" cy="317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31640" indent="-216000" defTabSz="914400">
              <a:lnSpc>
                <a:spcPts val="2801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Drives Hardware Value: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It transforms the Galaxy Watch from a passive tracker into an active, indispensable coaching tool.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1640" indent="-216000" defTabSz="914400">
              <a:lnSpc>
                <a:spcPts val="2801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Showcases SDK Power: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It is a real-world demonstration of the low-latency power of the Samsung Health Data SDK.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1640" indent="-216000" defTabSz="914400">
              <a:lnSpc>
                <a:spcPts val="2801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Reinforces Privacy: </a:t>
            </a: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It champions Samsung's commitment to user privacy by keeping all sensitive data on-device.</a:t>
            </a:r>
            <a:endParaRPr b="0" lang="en-IN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801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TextBox 11"/>
          <p:cNvSpPr/>
          <p:nvPr/>
        </p:nvSpPr>
        <p:spPr>
          <a:xfrm>
            <a:off x="15215400" y="6986880"/>
            <a:ext cx="2326320" cy="273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Tried </a:t>
            </a:r>
            <a:endParaRPr b="0" lang="en-IN" sz="5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and </a:t>
            </a:r>
            <a:endParaRPr b="0" lang="en-IN" sz="5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Tested.</a:t>
            </a:r>
            <a:endParaRPr b="0" lang="en-IN" sz="5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313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2"/>
          <p:cNvSpPr/>
          <p:nvPr/>
        </p:nvSpPr>
        <p:spPr>
          <a:xfrm>
            <a:off x="16378560" y="262440"/>
            <a:ext cx="1656360" cy="950040"/>
          </a:xfrm>
          <a:custGeom>
            <a:avLst/>
            <a:gdLst>
              <a:gd name="textAreaLeft" fmla="*/ 0 w 1656360"/>
              <a:gd name="textAreaRight" fmla="*/ 1656720 w 1656360"/>
              <a:gd name="textAreaTop" fmla="*/ 0 h 950040"/>
              <a:gd name="textAreaBottom" fmla="*/ 950400 h 950040"/>
            </a:gdLst>
            <a:ahLst/>
            <a:cxnLst/>
            <a:rect l="textAreaLeft" t="textAreaTop" r="textAreaRight" b="textAreaBottom"/>
            <a:pathLst>
              <a:path w="1656731" h="950550">
                <a:moveTo>
                  <a:pt x="0" y="0"/>
                </a:moveTo>
                <a:lnTo>
                  <a:pt x="1656731" y="0"/>
                </a:lnTo>
                <a:lnTo>
                  <a:pt x="1656731" y="950550"/>
                </a:lnTo>
                <a:lnTo>
                  <a:pt x="0" y="9505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41" name="Group 3"/>
          <p:cNvGrpSpPr/>
          <p:nvPr/>
        </p:nvGrpSpPr>
        <p:grpSpPr>
          <a:xfrm>
            <a:off x="4894920" y="2193120"/>
            <a:ext cx="4239000" cy="3744720"/>
            <a:chOff x="4894920" y="2193120"/>
            <a:chExt cx="4239000" cy="3744720"/>
          </a:xfrm>
        </p:grpSpPr>
        <p:sp>
          <p:nvSpPr>
            <p:cNvPr id="142" name="Freeform 4"/>
            <p:cNvSpPr/>
            <p:nvPr/>
          </p:nvSpPr>
          <p:spPr>
            <a:xfrm>
              <a:off x="4894920" y="2337840"/>
              <a:ext cx="4239000" cy="3600000"/>
            </a:xfrm>
            <a:custGeom>
              <a:avLst/>
              <a:gdLst>
                <a:gd name="textAreaLeft" fmla="*/ 0 w 4239000"/>
                <a:gd name="textAreaRight" fmla="*/ 4239360 w 4239000"/>
                <a:gd name="textAreaTop" fmla="*/ 0 h 3600000"/>
                <a:gd name="textAreaBottom" fmla="*/ 3600360 h 3600000"/>
              </a:gdLst>
              <a:ahLst/>
              <a:cxnLst/>
              <a:rect l="textAreaLeft" t="textAreaTop" r="textAreaRight" b="textAreaBottom"/>
              <a:pathLst>
                <a:path w="1116574" h="948267">
                  <a:moveTo>
                    <a:pt x="0" y="0"/>
                  </a:moveTo>
                  <a:lnTo>
                    <a:pt x="1116574" y="0"/>
                  </a:lnTo>
                  <a:lnTo>
                    <a:pt x="1116574" y="948267"/>
                  </a:lnTo>
                  <a:lnTo>
                    <a:pt x="0" y="948267"/>
                  </a:lnTo>
                  <a:close/>
                </a:path>
              </a:pathLst>
            </a:custGeom>
            <a:solidFill>
              <a:srgbClr val="9daf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TextBox 5"/>
            <p:cNvSpPr/>
            <p:nvPr/>
          </p:nvSpPr>
          <p:spPr>
            <a:xfrm>
              <a:off x="4894920" y="2193120"/>
              <a:ext cx="4239000" cy="374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78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144" name="Group 6"/>
          <p:cNvGrpSpPr/>
          <p:nvPr/>
        </p:nvGrpSpPr>
        <p:grpSpPr>
          <a:xfrm>
            <a:off x="10085760" y="2203560"/>
            <a:ext cx="4301640" cy="3744720"/>
            <a:chOff x="10085760" y="2203560"/>
            <a:chExt cx="4301640" cy="3744720"/>
          </a:xfrm>
        </p:grpSpPr>
        <p:sp>
          <p:nvSpPr>
            <p:cNvPr id="145" name="Freeform 7"/>
            <p:cNvSpPr/>
            <p:nvPr/>
          </p:nvSpPr>
          <p:spPr>
            <a:xfrm>
              <a:off x="10085760" y="2348280"/>
              <a:ext cx="4301640" cy="3600000"/>
            </a:xfrm>
            <a:custGeom>
              <a:avLst/>
              <a:gdLst>
                <a:gd name="textAreaLeft" fmla="*/ 0 w 4301640"/>
                <a:gd name="textAreaRight" fmla="*/ 4302000 w 4301640"/>
                <a:gd name="textAreaTop" fmla="*/ 0 h 3600000"/>
                <a:gd name="textAreaBottom" fmla="*/ 3600360 h 3600000"/>
              </a:gdLst>
              <a:ahLst/>
              <a:cxnLst/>
              <a:rect l="textAreaLeft" t="textAreaTop" r="textAreaRight" b="textAreaBottom"/>
              <a:pathLst>
                <a:path w="1132994" h="948267">
                  <a:moveTo>
                    <a:pt x="0" y="0"/>
                  </a:moveTo>
                  <a:lnTo>
                    <a:pt x="1132994" y="0"/>
                  </a:lnTo>
                  <a:lnTo>
                    <a:pt x="1132994" y="948267"/>
                  </a:lnTo>
                  <a:lnTo>
                    <a:pt x="0" y="948267"/>
                  </a:lnTo>
                  <a:close/>
                </a:path>
              </a:pathLst>
            </a:custGeom>
            <a:solidFill>
              <a:srgbClr val="e2a9f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TextBox 8"/>
            <p:cNvSpPr/>
            <p:nvPr/>
          </p:nvSpPr>
          <p:spPr>
            <a:xfrm>
              <a:off x="10085760" y="2203560"/>
              <a:ext cx="4301640" cy="3744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78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147" name="Group 9"/>
          <p:cNvGrpSpPr/>
          <p:nvPr/>
        </p:nvGrpSpPr>
        <p:grpSpPr>
          <a:xfrm>
            <a:off x="4894920" y="6027480"/>
            <a:ext cx="4239000" cy="3789000"/>
            <a:chOff x="4894920" y="6027480"/>
            <a:chExt cx="4239000" cy="3789000"/>
          </a:xfrm>
        </p:grpSpPr>
        <p:sp>
          <p:nvSpPr>
            <p:cNvPr id="148" name="Freeform 10"/>
            <p:cNvSpPr/>
            <p:nvPr/>
          </p:nvSpPr>
          <p:spPr>
            <a:xfrm>
              <a:off x="4894920" y="6172200"/>
              <a:ext cx="4239000" cy="3644280"/>
            </a:xfrm>
            <a:custGeom>
              <a:avLst/>
              <a:gdLst>
                <a:gd name="textAreaLeft" fmla="*/ 0 w 4239000"/>
                <a:gd name="textAreaRight" fmla="*/ 4239360 w 4239000"/>
                <a:gd name="textAreaTop" fmla="*/ 0 h 3644280"/>
                <a:gd name="textAreaBottom" fmla="*/ 3644640 h 3644280"/>
              </a:gdLst>
              <a:ahLst/>
              <a:cxnLst/>
              <a:rect l="textAreaLeft" t="textAreaTop" r="textAreaRight" b="textAreaBottom"/>
              <a:pathLst>
                <a:path w="1116574" h="959890">
                  <a:moveTo>
                    <a:pt x="0" y="0"/>
                  </a:moveTo>
                  <a:lnTo>
                    <a:pt x="1116574" y="0"/>
                  </a:lnTo>
                  <a:lnTo>
                    <a:pt x="1116574" y="959890"/>
                  </a:lnTo>
                  <a:lnTo>
                    <a:pt x="0" y="959890"/>
                  </a:lnTo>
                  <a:close/>
                </a:path>
              </a:pathLst>
            </a:custGeom>
            <a:solidFill>
              <a:srgbClr val="ffde5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TextBox 11"/>
            <p:cNvSpPr/>
            <p:nvPr/>
          </p:nvSpPr>
          <p:spPr>
            <a:xfrm>
              <a:off x="4894920" y="6027480"/>
              <a:ext cx="4239000" cy="378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78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150" name="Group 12"/>
          <p:cNvGrpSpPr/>
          <p:nvPr/>
        </p:nvGrpSpPr>
        <p:grpSpPr>
          <a:xfrm>
            <a:off x="10085760" y="6027480"/>
            <a:ext cx="4301640" cy="3789000"/>
            <a:chOff x="10085760" y="6027480"/>
            <a:chExt cx="4301640" cy="3789000"/>
          </a:xfrm>
        </p:grpSpPr>
        <p:sp>
          <p:nvSpPr>
            <p:cNvPr id="151" name="Freeform 13"/>
            <p:cNvSpPr/>
            <p:nvPr/>
          </p:nvSpPr>
          <p:spPr>
            <a:xfrm>
              <a:off x="10085760" y="6172200"/>
              <a:ext cx="4301640" cy="3644280"/>
            </a:xfrm>
            <a:custGeom>
              <a:avLst/>
              <a:gdLst>
                <a:gd name="textAreaLeft" fmla="*/ 0 w 4301640"/>
                <a:gd name="textAreaRight" fmla="*/ 4302000 w 4301640"/>
                <a:gd name="textAreaTop" fmla="*/ 0 h 3644280"/>
                <a:gd name="textAreaBottom" fmla="*/ 3644640 h 3644280"/>
              </a:gdLst>
              <a:ahLst/>
              <a:cxnLst/>
              <a:rect l="textAreaLeft" t="textAreaTop" r="textAreaRight" b="textAreaBottom"/>
              <a:pathLst>
                <a:path w="1132994" h="959890">
                  <a:moveTo>
                    <a:pt x="0" y="0"/>
                  </a:moveTo>
                  <a:lnTo>
                    <a:pt x="1132994" y="0"/>
                  </a:lnTo>
                  <a:lnTo>
                    <a:pt x="1132994" y="959890"/>
                  </a:lnTo>
                  <a:lnTo>
                    <a:pt x="0" y="959890"/>
                  </a:lnTo>
                  <a:close/>
                </a:path>
              </a:pathLst>
            </a:custGeom>
            <a:solidFill>
              <a:srgbClr val="269c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TextBox 14"/>
            <p:cNvSpPr/>
            <p:nvPr/>
          </p:nvSpPr>
          <p:spPr>
            <a:xfrm>
              <a:off x="10085760" y="6027480"/>
              <a:ext cx="4301640" cy="378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78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53" name="TextBox 15"/>
          <p:cNvSpPr/>
          <p:nvPr/>
        </p:nvSpPr>
        <p:spPr>
          <a:xfrm>
            <a:off x="4668480" y="167400"/>
            <a:ext cx="1009152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279"/>
              </a:lnSpc>
            </a:pPr>
            <a:r>
              <a:rPr b="1" lang="en-US" sz="520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Target Market &amp; Stakeholders</a:t>
            </a:r>
            <a:endParaRPr b="0" lang="en-IN" sz="5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TextBox 16"/>
          <p:cNvSpPr/>
          <p:nvPr/>
        </p:nvSpPr>
        <p:spPr>
          <a:xfrm>
            <a:off x="740880" y="1271160"/>
            <a:ext cx="1680588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1" i="1" lang="en-US" sz="3400" strike="noStrike" u="none">
                <a:solidFill>
                  <a:srgbClr val="ffde59"/>
                </a:solidFill>
                <a:effectLst/>
                <a:uFillTx/>
                <a:latin typeface="Canva Sans Bold Italics"/>
                <a:ea typeface="Canva Sans Bold Italics"/>
              </a:rPr>
              <a:t>Our vision extends beyond the user to a complete fitness ecosystem.</a:t>
            </a:r>
            <a:endParaRPr b="0" lang="en-IN" sz="3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TextBox 17"/>
          <p:cNvSpPr/>
          <p:nvPr/>
        </p:nvSpPr>
        <p:spPr>
          <a:xfrm>
            <a:off x="4972320" y="2408040"/>
            <a:ext cx="4161960" cy="36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06"/>
              </a:lnSpc>
            </a:pPr>
            <a:r>
              <a:rPr b="1" lang="en-US" sz="1790" strike="noStrike" u="sng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1. End Users (Consumers)</a:t>
            </a:r>
            <a:endParaRPr b="0" lang="en-IN" sz="17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6280" indent="-193320" defTabSz="914400">
              <a:lnSpc>
                <a:spcPts val="2506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Problem: </a:t>
            </a:r>
            <a:r>
              <a:rPr b="0" lang="en-US" sz="17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Lack of affordable, real-time coaching at home.</a:t>
            </a:r>
            <a:endParaRPr b="0" lang="en-IN" sz="17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6280" indent="-193320" defTabSz="914400">
              <a:lnSpc>
                <a:spcPts val="2506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Solution</a:t>
            </a:r>
            <a:r>
              <a:rPr b="0" lang="en-US" sz="17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: AuraFit delivers expert-level feedback, rep tracking, and motivation - no subscription, no privacy compromise.</a:t>
            </a:r>
            <a:endParaRPr b="0" lang="en-IN" sz="17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6280" indent="-193320" defTabSz="914400">
              <a:lnSpc>
                <a:spcPts val="2506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Impact: </a:t>
            </a:r>
            <a:r>
              <a:rPr b="0" lang="en-US" sz="17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Safer, more effective workouts, higher fitness engagement, and improved long-term health outcomes.</a:t>
            </a:r>
            <a:endParaRPr b="0" lang="en-IN" sz="17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506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TextBox 18"/>
          <p:cNvSpPr/>
          <p:nvPr/>
        </p:nvSpPr>
        <p:spPr>
          <a:xfrm>
            <a:off x="10225080" y="2419560"/>
            <a:ext cx="4161960" cy="352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364"/>
              </a:lnSpc>
            </a:pPr>
            <a:r>
              <a:rPr b="1" lang="en-US" sz="1690" strike="noStrike" u="sng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2. Samsung (Strategic Partner)</a:t>
            </a:r>
            <a:endParaRPr b="0" lang="en-IN" sz="16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64680" indent="-182520" defTabSz="914400">
              <a:lnSpc>
                <a:spcPts val="2364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Problem: </a:t>
            </a:r>
            <a:r>
              <a:rPr b="0" lang="en-US" sz="16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Differentiation in the crowded fitness app and wearable markets.</a:t>
            </a:r>
            <a:endParaRPr b="0" lang="en-IN" sz="16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64680" indent="-182520" defTabSz="914400">
              <a:lnSpc>
                <a:spcPts val="2364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Solution: </a:t>
            </a:r>
            <a:r>
              <a:rPr b="0" lang="en-US" sz="16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AuraFit fuses Galaxy smartphones + Galaxy Watch + Samsung Health.</a:t>
            </a:r>
            <a:endParaRPr b="0" lang="en-IN" sz="16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64680" indent="-182520" defTabSz="914400">
              <a:lnSpc>
                <a:spcPts val="2364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Impact: </a:t>
            </a:r>
            <a:r>
              <a:rPr b="0" lang="en-US" sz="16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Boosts Galaxy Watch sales, drives Samsung Health adoption, and positions Samsung as a leader in on-device AI health coaching.</a:t>
            </a:r>
            <a:endParaRPr b="0" lang="en-IN" sz="16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364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TextBox 19"/>
          <p:cNvSpPr/>
          <p:nvPr/>
        </p:nvSpPr>
        <p:spPr>
          <a:xfrm>
            <a:off x="4972320" y="6195600"/>
            <a:ext cx="4161960" cy="375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06"/>
              </a:lnSpc>
            </a:pPr>
            <a:r>
              <a:rPr b="1" lang="en-US" sz="1790" strike="noStrike" u="sng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3. Fitness &amp; Wellness Industry</a:t>
            </a:r>
            <a:endParaRPr b="0" lang="en-IN" sz="17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6280" indent="-193320" defTabSz="914400">
              <a:lnSpc>
                <a:spcPts val="2506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Problem:</a:t>
            </a:r>
            <a:r>
              <a:rPr b="0" lang="en-US" sz="17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 Trainers and generic fitness apps are costly and inaccessible.</a:t>
            </a:r>
            <a:endParaRPr b="0" lang="en-IN" sz="17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6280" indent="-193320" defTabSz="914400">
              <a:lnSpc>
                <a:spcPts val="2506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Solution:</a:t>
            </a:r>
            <a:r>
              <a:rPr b="0" lang="en-US" sz="17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 AuraFit offers a scalable, low-cost coaching platform for gyms, wellness programs, and digital fitness startups.</a:t>
            </a:r>
            <a:endParaRPr b="0" lang="en-IN" sz="17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6280" indent="-193320" defTabSz="914400">
              <a:lnSpc>
                <a:spcPts val="2506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7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Impact: </a:t>
            </a:r>
            <a:r>
              <a:rPr b="0" lang="en-US" sz="17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Expands coaching access to millions, enabling hybrid digital-physical wellness models.</a:t>
            </a:r>
            <a:endParaRPr b="0" lang="en-IN" sz="17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506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TextBox 20"/>
          <p:cNvSpPr/>
          <p:nvPr/>
        </p:nvSpPr>
        <p:spPr>
          <a:xfrm>
            <a:off x="10225080" y="6291000"/>
            <a:ext cx="4161960" cy="356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06"/>
              </a:lnSpc>
            </a:pPr>
            <a:r>
              <a:rPr b="1" lang="en-US" sz="1790" strike="noStrike" u="sng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4. Researchers &amp; Developers</a:t>
            </a:r>
            <a:endParaRPr b="0" lang="en-IN" sz="17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64680" indent="-182520" defTabSz="914400">
              <a:lnSpc>
                <a:spcPts val="2364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Problem</a:t>
            </a:r>
            <a:r>
              <a:rPr b="0" lang="en-US" sz="16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: Few real-world implementations of multi-modal AI fusion on mobile.</a:t>
            </a:r>
            <a:endParaRPr b="0" lang="en-IN" sz="16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64680" indent="-182520" defTabSz="914400">
              <a:lnSpc>
                <a:spcPts val="2364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Solution:</a:t>
            </a:r>
            <a:r>
              <a:rPr b="0" lang="en-US" sz="16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 AuraFit is a technical case study in hybrid inference, wearable integration, and privacy-first design.</a:t>
            </a:r>
            <a:endParaRPr b="0" lang="en-IN" sz="16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64680" indent="-182520" defTabSz="914400">
              <a:lnSpc>
                <a:spcPts val="2364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90" strike="noStrike" u="none">
                <a:solidFill>
                  <a:srgbClr val="000000"/>
                </a:solidFill>
                <a:effectLst/>
                <a:uFillTx/>
                <a:latin typeface="Canva Sans Bold"/>
                <a:ea typeface="Canva Sans Bold"/>
              </a:rPr>
              <a:t>Impact</a:t>
            </a:r>
            <a:r>
              <a:rPr b="0" lang="en-US" sz="1690" strike="noStrike" u="none">
                <a:solidFill>
                  <a:srgbClr val="000000"/>
                </a:solidFill>
                <a:effectLst/>
                <a:uFillTx/>
                <a:latin typeface="Canva Sans"/>
                <a:ea typeface="Canva Sans"/>
              </a:rPr>
              <a:t>: Inspires research, accelerates Samsung developer adoption, and strengthens the AI fitness ecosystem.</a:t>
            </a:r>
            <a:endParaRPr b="0" lang="en-IN" sz="169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ts val="2506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TextBox 21"/>
          <p:cNvSpPr/>
          <p:nvPr/>
        </p:nvSpPr>
        <p:spPr>
          <a:xfrm>
            <a:off x="4280760" y="2094480"/>
            <a:ext cx="37800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063"/>
              </a:lnSpc>
            </a:pPr>
            <a:r>
              <a:rPr b="1" lang="en-US" sz="3609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1.</a:t>
            </a:r>
            <a:endParaRPr b="0" lang="en-IN" sz="3609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0" name="TextBox 22"/>
          <p:cNvSpPr/>
          <p:nvPr/>
        </p:nvSpPr>
        <p:spPr>
          <a:xfrm>
            <a:off x="9453600" y="2070360"/>
            <a:ext cx="38232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063"/>
              </a:lnSpc>
            </a:pPr>
            <a:r>
              <a:rPr b="1" lang="en-US" sz="3609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2.</a:t>
            </a:r>
            <a:endParaRPr b="0" lang="en-IN" sz="3609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TextBox 23"/>
          <p:cNvSpPr/>
          <p:nvPr/>
        </p:nvSpPr>
        <p:spPr>
          <a:xfrm>
            <a:off x="4278600" y="5882040"/>
            <a:ext cx="38664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063"/>
              </a:lnSpc>
            </a:pPr>
            <a:r>
              <a:rPr b="1" lang="en-US" sz="3609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3.</a:t>
            </a:r>
            <a:endParaRPr b="0" lang="en-IN" sz="3609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2" name="TextBox 24"/>
          <p:cNvSpPr/>
          <p:nvPr/>
        </p:nvSpPr>
        <p:spPr>
          <a:xfrm>
            <a:off x="9632880" y="5830200"/>
            <a:ext cx="40680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063"/>
              </a:lnSpc>
            </a:pPr>
            <a:r>
              <a:rPr b="1" lang="en-US" sz="3609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4.</a:t>
            </a:r>
            <a:endParaRPr b="0" lang="en-IN" sz="3609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313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2"/>
          <p:cNvGrpSpPr/>
          <p:nvPr/>
        </p:nvGrpSpPr>
        <p:grpSpPr>
          <a:xfrm>
            <a:off x="2716920" y="1725480"/>
            <a:ext cx="12853440" cy="4266000"/>
            <a:chOff x="2716920" y="1725480"/>
            <a:chExt cx="12853440" cy="4266000"/>
          </a:xfrm>
        </p:grpSpPr>
        <p:sp>
          <p:nvSpPr>
            <p:cNvPr id="164" name="TextBox 3"/>
            <p:cNvSpPr/>
            <p:nvPr/>
          </p:nvSpPr>
          <p:spPr>
            <a:xfrm>
              <a:off x="2716920" y="1725480"/>
              <a:ext cx="12853440" cy="426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8314"/>
                </a:lnSpc>
              </a:pPr>
              <a:r>
                <a:rPr b="1" lang="en-US" sz="7919" spc="-601" strike="noStrike" u="none">
                  <a:solidFill>
                    <a:srgbClr val="354eab"/>
                  </a:solidFill>
                  <a:effectLst/>
                  <a:uFillTx/>
                  <a:latin typeface="Roca Two Heavy"/>
                  <a:ea typeface="Roca Two Heavy"/>
                </a:rPr>
                <a:t>We believe the future of personal technology is intelligent, synergistic, and fundamentally private</a:t>
              </a:r>
              <a:endParaRPr b="0" lang="en-IN" sz="7919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TextBox 4"/>
            <p:cNvSpPr/>
            <p:nvPr/>
          </p:nvSpPr>
          <p:spPr>
            <a:xfrm>
              <a:off x="3982680" y="5106600"/>
              <a:ext cx="10220040" cy="74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5264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66" name="TextBox 5"/>
          <p:cNvSpPr/>
          <p:nvPr/>
        </p:nvSpPr>
        <p:spPr>
          <a:xfrm>
            <a:off x="6347520" y="462960"/>
            <a:ext cx="66124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5519"/>
              </a:lnSpc>
            </a:pPr>
            <a:r>
              <a:rPr b="1" lang="en-US" sz="3940" strike="noStrike" u="none">
                <a:solidFill>
                  <a:srgbClr val="ffffff"/>
                </a:solidFill>
                <a:effectLst/>
                <a:uFillTx/>
                <a:latin typeface="Canva Sans Bold"/>
                <a:ea typeface="Canva Sans Bold"/>
              </a:rPr>
              <a:t>The Future is On-Device</a:t>
            </a:r>
            <a:endParaRPr b="0" lang="en-IN" sz="394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TextBox 6"/>
          <p:cNvSpPr/>
          <p:nvPr/>
        </p:nvSpPr>
        <p:spPr>
          <a:xfrm>
            <a:off x="760680" y="6429960"/>
            <a:ext cx="1702116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759"/>
              </a:lnSpc>
            </a:pPr>
            <a:r>
              <a:rPr b="0" lang="en-US" sz="34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Our Github Repo- </a:t>
            </a:r>
            <a:r>
              <a:rPr b="0" lang="en-US" sz="3400" strike="noStrike" u="sng">
                <a:solidFill>
                  <a:srgbClr val="0000ff"/>
                </a:solidFill>
                <a:effectLst/>
                <a:uFillTx/>
                <a:latin typeface="Canva Sans"/>
                <a:ea typeface="Canva Sans"/>
                <a:hlinkClick r:id="rId1"/>
              </a:rPr>
              <a:t>https://github.com/dagaayush1205/Samsung-GENAI-Hackathon</a:t>
            </a:r>
            <a:r>
              <a:rPr b="0" lang="en-US" sz="3400" strike="noStrike" u="none">
                <a:solidFill>
                  <a:srgbClr val="ffffff"/>
                </a:solidFill>
                <a:effectLst/>
                <a:uFillTx/>
                <a:latin typeface="Canva Sans"/>
                <a:ea typeface="Canva Sans"/>
              </a:rPr>
              <a:t> </a:t>
            </a:r>
            <a:endParaRPr b="0" lang="en-IN" sz="3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LibreOffice/25.2.5.2$Linux_X86_64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DAGwDmy_bnM</dc:identifier>
  <dc:language>en-IN</dc:language>
  <cp:lastModifiedBy/>
  <dcterms:modified xsi:type="dcterms:W3CDTF">2025-09-29T09:38:26Z</dcterms:modified>
  <cp:revision>2</cp:revision>
  <dc:subject/>
  <dc:title>Astro Bugs SRM Institute of Science and Technology, KTR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