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5175" cy="6859588"/>
  <p:notesSz cx="6858000" cy="9144000"/>
  <p:custDataLst>
    <p:tags r:id="rId9"/>
  </p:custDataLst>
  <p:defaultTextStyle>
    <a:defPPr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3" userDrawn="1">
          <p15:clr>
            <a:srgbClr val="A4A3A4"/>
          </p15:clr>
        </p15:guide>
        <p15:guide id="2" orient="horz" pos="865" userDrawn="1">
          <p15:clr>
            <a:srgbClr val="A4A3A4"/>
          </p15:clr>
        </p15:guide>
        <p15:guide id="3" pos="730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369" userDrawn="1">
          <p15:clr>
            <a:srgbClr val="A4A3A4"/>
          </p15:clr>
        </p15:guide>
        <p15:guide id="6" orient="horz" pos="3673" userDrawn="1">
          <p15:clr>
            <a:srgbClr val="A4A3A4"/>
          </p15:clr>
        </p15:guide>
        <p15:guide id="7" orient="horz" pos="3817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3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4CA"/>
    <a:srgbClr val="90989E"/>
    <a:srgbClr val="4F5251"/>
    <a:srgbClr val="590D58"/>
    <a:srgbClr val="003D14"/>
    <a:srgbClr val="FFD300"/>
    <a:srgbClr val="002052"/>
    <a:srgbClr val="002A0A"/>
    <a:srgbClr val="64646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30" autoAdjust="0"/>
  </p:normalViewPr>
  <p:slideViewPr>
    <p:cSldViewPr snapToGrid="0" showGuides="1">
      <p:cViewPr varScale="1">
        <p:scale>
          <a:sx n="57" d="100"/>
          <a:sy n="57" d="100"/>
        </p:scale>
        <p:origin x="696" y="48"/>
      </p:cViewPr>
      <p:guideLst>
        <p:guide orient="horz" pos="1153"/>
        <p:guide orient="horz" pos="865"/>
        <p:guide pos="7300"/>
        <p:guide orient="horz" pos="2160"/>
        <p:guide orient="horz" pos="1369"/>
        <p:guide orient="horz" pos="3673"/>
        <p:guide orient="horz" pos="3817"/>
        <p:guide pos="3840"/>
        <p:guide pos="3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" y="794"/>
            <a:ext cx="1219384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35289" y="1687947"/>
            <a:ext cx="9053263" cy="1470366"/>
          </a:xfrm>
        </p:spPr>
        <p:txBody>
          <a:bodyPr anchor="b"/>
          <a:lstStyle>
            <a:lvl1pPr algn="l">
              <a:defRPr baseline="0"/>
            </a:lvl1pPr>
          </a:lstStyle>
          <a:p>
            <a:r>
              <a:rPr lang="en-US" noProof="0" dirty="0" smtClean="0"/>
              <a:t>Click to add main title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35289" y="3403284"/>
            <a:ext cx="7323946" cy="1753006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accent4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add subtitle</a:t>
            </a:r>
            <a:endParaRPr lang="en-US" noProof="0" dirty="0"/>
          </a:p>
        </p:txBody>
      </p:sp>
      <p:pic>
        <p:nvPicPr>
          <p:cNvPr id="7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2" y="5640083"/>
            <a:ext cx="3264850" cy="10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759" y="1334615"/>
            <a:ext cx="10975657" cy="1554249"/>
          </a:xfrm>
        </p:spPr>
        <p:txBody>
          <a:bodyPr>
            <a:spAutoFit/>
          </a:bodyPr>
          <a:lstStyle>
            <a:lvl1pPr marL="270000" indent="-270000"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C1BCAF-80A6-4211-AF49-13864F134AF4}" type="datetime1">
              <a:rPr lang="fr-FR" smtClean="0"/>
              <a:t>28/06/2019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8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" y="787"/>
            <a:ext cx="12193865" cy="68580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1140" y="4756325"/>
            <a:ext cx="10365898" cy="1362390"/>
          </a:xfrm>
        </p:spPr>
        <p:txBody>
          <a:bodyPr anchor="t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noProof="0" dirty="0" smtClean="0"/>
              <a:t>Click to add section title</a:t>
            </a:r>
            <a:endParaRPr lang="en-US" noProof="0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F7455F-A596-4B37-9775-8D124FA84067}" type="datetime1">
              <a:rPr lang="fr-FR" smtClean="0"/>
              <a:t>28/06/2019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0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75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541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737017-1253-4AFD-A3B1-DEC71202F948}" type="datetime1">
              <a:rPr lang="fr-FR" smtClean="0"/>
              <a:t>28/06/2019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510C41-FA5A-4035-B187-18D30FC42DCB}" type="datetime1">
              <a:rPr lang="fr-FR" smtClean="0"/>
              <a:t>28/06/2019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3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56D75EE-EB6A-4EFA-AB42-679A4BB1215A}" type="datetime1">
              <a:rPr lang="fr-FR" smtClean="0"/>
              <a:t>28/06/2019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87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760" y="116660"/>
            <a:ext cx="10769790" cy="1143265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759" y="1351056"/>
            <a:ext cx="10975657" cy="452701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93318" y="669550"/>
            <a:ext cx="726848" cy="216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252000" bIns="0" rtlCol="0" anchor="ctr"/>
          <a:lstStyle>
            <a:lvl1pPr algn="r"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9EEBEC-395B-4C33-81CF-C2FD99F4CDC9}" type="datetime1">
              <a:rPr lang="fr-FR" smtClean="0"/>
              <a:t>28/06/2019</a:t>
            </a:fld>
            <a:endParaRPr lang="fr-FR"/>
          </a:p>
        </p:txBody>
      </p:sp>
      <p:pic>
        <p:nvPicPr>
          <p:cNvPr id="9" name="Picture 3" descr="D:\Le sel en +\Realisations\TBWA\120117 Microelectronics\ST_Bloc marque_Qi_V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2" y="6070193"/>
            <a:ext cx="889749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78" r:id="rId3"/>
    <p:sldLayoutId id="2147483680" r:id="rId4"/>
    <p:sldLayoutId id="2147483681" r:id="rId5"/>
    <p:sldLayoutId id="214748368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1218987" rtl="0" eaLnBrk="1" latinLnBrk="0" hangingPunct="1">
        <a:spcBef>
          <a:spcPct val="0"/>
        </a:spcBef>
        <a:buNone/>
        <a:defRPr sz="4400" b="0" i="0" u="none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1218987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400" kern="1200" baseline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63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2000" b="0" i="0" u="none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8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35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6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People counting example setup guide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7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and software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59" y="1334615"/>
            <a:ext cx="10975657" cy="3093132"/>
          </a:xfrm>
        </p:spPr>
        <p:txBody>
          <a:bodyPr/>
          <a:lstStyle/>
          <a:p>
            <a:r>
              <a:rPr lang="en-GB" dirty="0" smtClean="0"/>
              <a:t>Hardware requirements:</a:t>
            </a:r>
          </a:p>
          <a:p>
            <a:pPr lvl="1"/>
            <a:r>
              <a:rPr lang="en-GB" dirty="0" smtClean="0"/>
              <a:t>Nucleo F401RE</a:t>
            </a:r>
          </a:p>
          <a:p>
            <a:pPr lvl="1"/>
            <a:r>
              <a:rPr lang="en-GB" dirty="0" smtClean="0"/>
              <a:t>X-NUCLEO-53L1A1</a:t>
            </a:r>
          </a:p>
          <a:p>
            <a:pPr lvl="1"/>
            <a:r>
              <a:rPr lang="en-GB" dirty="0" smtClean="0"/>
              <a:t>VL53L1X-SATEL</a:t>
            </a:r>
          </a:p>
          <a:p>
            <a:pPr lvl="1"/>
            <a:r>
              <a:rPr lang="en-GB" dirty="0" smtClean="0"/>
              <a:t>Windows PC</a:t>
            </a:r>
          </a:p>
          <a:p>
            <a:r>
              <a:rPr lang="en-GB" dirty="0" smtClean="0"/>
              <a:t>SW requirements</a:t>
            </a:r>
          </a:p>
          <a:p>
            <a:pPr lvl="1"/>
            <a:r>
              <a:rPr lang="en-GB" dirty="0" smtClean="0"/>
              <a:t>STSW-XXX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50" y="1097390"/>
            <a:ext cx="3031268" cy="3821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761" y="3415041"/>
            <a:ext cx="4183861" cy="3601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93380" y="1912620"/>
            <a:ext cx="46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9744" y="2143452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X-NUCLEO-53L1A1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7612" y="4834683"/>
            <a:ext cx="212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VL53L1X-SATEL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4456" y="3014931"/>
            <a:ext cx="19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Nucleo F401RE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77300" y="2881181"/>
            <a:ext cx="830580" cy="806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6229744" y="3008105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Left </a:t>
            </a:r>
            <a:r>
              <a:rPr lang="en-GB" sz="2000" dirty="0"/>
              <a:t>s</a:t>
            </a:r>
            <a:r>
              <a:rPr lang="en-GB" sz="2000" dirty="0" smtClean="0"/>
              <a:t>atellite connector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711514" y="2343507"/>
            <a:ext cx="402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5023287" y="3415041"/>
            <a:ext cx="1" cy="46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</p:cNvCxnSpPr>
          <p:nvPr/>
        </p:nvCxnSpPr>
        <p:spPr>
          <a:xfrm flipV="1">
            <a:off x="10038255" y="4617720"/>
            <a:ext cx="644985" cy="21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</p:cNvCxnSpPr>
          <p:nvPr/>
        </p:nvCxnSpPr>
        <p:spPr>
          <a:xfrm flipH="1" flipV="1">
            <a:off x="9403080" y="4617720"/>
            <a:ext cx="574604" cy="30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STSW-XXX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59" y="1334615"/>
            <a:ext cx="10975657" cy="2277524"/>
          </a:xfrm>
        </p:spPr>
        <p:txBody>
          <a:bodyPr/>
          <a:lstStyle/>
          <a:p>
            <a:r>
              <a:rPr lang="en-GB" dirty="0" smtClean="0"/>
              <a:t>Search for STSW-IMG010 on st.com, download and unzip the file in your hard drive C:\</a:t>
            </a:r>
          </a:p>
          <a:p>
            <a:r>
              <a:rPr lang="en-GB" dirty="0" smtClean="0"/>
              <a:t>It is strongly recommended to unzip the file in short path like C:\ because KEIL doesn’t support a long path and you may find the error “file not found” when compiling the KEIL example project.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92" y="3612139"/>
            <a:ext cx="4714875" cy="3038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6720" y="4514849"/>
            <a:ext cx="4185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VL53L1X ULD API and other STM32 drivers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6719" y="3978726"/>
            <a:ext cx="2962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Contains binary application file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6720" y="4792822"/>
            <a:ext cx="239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Precompiled IAR project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6719" y="5219990"/>
            <a:ext cx="2490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Precompiled KEIL project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6719" y="5756113"/>
            <a:ext cx="271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Precompiled Eclipse project</a:t>
            </a:r>
            <a:endParaRPr lang="en-US" sz="1600" dirty="0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3921927" y="4962099"/>
            <a:ext cx="2175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4016888" y="5389267"/>
            <a:ext cx="2080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4239321" y="5925390"/>
            <a:ext cx="1858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4489390" y="4148003"/>
            <a:ext cx="150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5712353" y="4684126"/>
            <a:ext cx="385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the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59" y="1334615"/>
            <a:ext cx="10975657" cy="4616626"/>
          </a:xfrm>
        </p:spPr>
        <p:txBody>
          <a:bodyPr/>
          <a:lstStyle/>
          <a:p>
            <a:r>
              <a:rPr lang="en-GB" dirty="0" smtClean="0"/>
              <a:t>Plug the satellite board on the expansion board using the Left connector</a:t>
            </a:r>
          </a:p>
          <a:p>
            <a:r>
              <a:rPr lang="en-GB" dirty="0" smtClean="0"/>
              <a:t>Plug the expansion board on the F401RE Nucleo board</a:t>
            </a:r>
          </a:p>
          <a:p>
            <a:r>
              <a:rPr lang="en-GB" dirty="0" smtClean="0"/>
              <a:t>Connect the F401RE Nucleo board to a PC USB port</a:t>
            </a:r>
          </a:p>
          <a:p>
            <a:r>
              <a:rPr lang="en-GB" dirty="0" smtClean="0"/>
              <a:t>Flash the demo application by drag and drop the binary file located in the Binary directory, the demo will start immediately once the FW is loaded</a:t>
            </a:r>
          </a:p>
          <a:p>
            <a:r>
              <a:rPr lang="en-GB" dirty="0" smtClean="0"/>
              <a:t>Open a Tera-Term to monitor the people counting (460800 Baud-rate)</a:t>
            </a:r>
          </a:p>
          <a:p>
            <a:r>
              <a:rPr lang="en-GB" dirty="0" smtClean="0"/>
              <a:t>Wave your hand from left to right to simulate the people going in and out (figure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4</a:t>
            </a:fld>
            <a:endParaRPr lang="fr-FR" dirty="0"/>
          </a:p>
        </p:txBody>
      </p:sp>
      <p:grpSp>
        <p:nvGrpSpPr>
          <p:cNvPr id="38" name="Group 37"/>
          <p:cNvGrpSpPr/>
          <p:nvPr/>
        </p:nvGrpSpPr>
        <p:grpSpPr>
          <a:xfrm>
            <a:off x="3704606" y="5657385"/>
            <a:ext cx="4785961" cy="1066017"/>
            <a:chOff x="3193689" y="4971585"/>
            <a:chExt cx="4785961" cy="106601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5717" y="5589927"/>
              <a:ext cx="1609725" cy="4476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416402" y="5215612"/>
              <a:ext cx="1563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People counter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16402" y="4971585"/>
              <a:ext cx="981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Distance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64358" y="5261275"/>
              <a:ext cx="822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Zone #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93689" y="4971585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Range status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  <p:cxnSp>
          <p:nvCxnSpPr>
            <p:cNvPr id="15" name="Elbow Connector 14"/>
            <p:cNvCxnSpPr/>
            <p:nvPr/>
          </p:nvCxnSpPr>
          <p:spPr>
            <a:xfrm rot="10800000">
              <a:off x="4587019" y="5140863"/>
              <a:ext cx="597302" cy="378195"/>
            </a:xfrm>
            <a:prstGeom prst="bentConnector3">
              <a:avLst>
                <a:gd name="adj1" fmla="val -19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21" idx="3"/>
            </p:cNvCxnSpPr>
            <p:nvPr/>
          </p:nvCxnSpPr>
          <p:spPr>
            <a:xfrm rot="10800000">
              <a:off x="4587019" y="5430552"/>
              <a:ext cx="298650" cy="87852"/>
            </a:xfrm>
            <a:prstGeom prst="bentConnector3">
              <a:avLst>
                <a:gd name="adj1" fmla="val 23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19" idx="1"/>
            </p:cNvCxnSpPr>
            <p:nvPr/>
          </p:nvCxnSpPr>
          <p:spPr>
            <a:xfrm flipV="1">
              <a:off x="5725160" y="5140862"/>
              <a:ext cx="691242" cy="377543"/>
            </a:xfrm>
            <a:prstGeom prst="bentConnector3">
              <a:avLst>
                <a:gd name="adj1" fmla="val 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13" idx="1"/>
            </p:cNvCxnSpPr>
            <p:nvPr/>
          </p:nvCxnSpPr>
          <p:spPr>
            <a:xfrm flipV="1">
              <a:off x="6182360" y="5384889"/>
              <a:ext cx="234042" cy="169277"/>
            </a:xfrm>
            <a:prstGeom prst="bentConnector3">
              <a:avLst>
                <a:gd name="adj1" fmla="val 22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92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0" y="516710"/>
            <a:ext cx="10769790" cy="1143265"/>
          </a:xfrm>
        </p:spPr>
        <p:txBody>
          <a:bodyPr/>
          <a:lstStyle/>
          <a:p>
            <a:r>
              <a:rPr lang="en-GB" dirty="0" smtClean="0"/>
              <a:t>Modifying, compiling and running the example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60" y="2649065"/>
            <a:ext cx="10975657" cy="2523746"/>
          </a:xfrm>
        </p:spPr>
        <p:txBody>
          <a:bodyPr/>
          <a:lstStyle/>
          <a:p>
            <a:r>
              <a:rPr lang="en-GB" dirty="0" smtClean="0"/>
              <a:t>The example code is precompiled for the most popular professional IDEs</a:t>
            </a:r>
          </a:p>
          <a:p>
            <a:pPr marL="0" indent="0">
              <a:buNone/>
            </a:pPr>
            <a:r>
              <a:rPr lang="en-GB" dirty="0" smtClean="0"/>
              <a:t>(KEIL,IAR and Eclipse)</a:t>
            </a:r>
          </a:p>
          <a:p>
            <a:r>
              <a:rPr lang="en-GB" dirty="0" smtClean="0"/>
              <a:t>I suppose that </a:t>
            </a:r>
            <a:r>
              <a:rPr lang="en-GB" dirty="0"/>
              <a:t>y</a:t>
            </a:r>
            <a:r>
              <a:rPr lang="en-GB" dirty="0" smtClean="0"/>
              <a:t>ou already have </a:t>
            </a:r>
            <a:r>
              <a:rPr lang="en-GB" smtClean="0"/>
              <a:t>your </a:t>
            </a:r>
            <a:r>
              <a:rPr lang="en-GB" smtClean="0"/>
              <a:t>favourite </a:t>
            </a:r>
            <a:r>
              <a:rPr lang="en-GB" dirty="0" smtClean="0"/>
              <a:t>IDE and familiar with.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8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97917"/>
            <a:ext cx="10769790" cy="1143265"/>
          </a:xfrm>
        </p:spPr>
        <p:txBody>
          <a:bodyPr/>
          <a:lstStyle/>
          <a:p>
            <a:r>
              <a:rPr lang="en-GB" dirty="0" smtClean="0"/>
              <a:t>Figures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07" y="1325002"/>
            <a:ext cx="4305300" cy="33670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553200" y="4899660"/>
            <a:ext cx="1981200" cy="259080"/>
            <a:chOff x="7018020" y="5295900"/>
            <a:chExt cx="1981200" cy="259080"/>
          </a:xfrm>
        </p:grpSpPr>
        <p:sp>
          <p:nvSpPr>
            <p:cNvPr id="14" name="Right Arrow 13"/>
            <p:cNvSpPr/>
            <p:nvPr/>
          </p:nvSpPr>
          <p:spPr>
            <a:xfrm>
              <a:off x="7612380" y="5295900"/>
              <a:ext cx="1386840" cy="25908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/>
            </a:p>
          </p:txBody>
        </p:sp>
        <p:sp>
          <p:nvSpPr>
            <p:cNvPr id="15" name="Right Arrow 14"/>
            <p:cNvSpPr/>
            <p:nvPr/>
          </p:nvSpPr>
          <p:spPr>
            <a:xfrm rot="10800000">
              <a:off x="7018020" y="5295900"/>
              <a:ext cx="1386840" cy="25908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69178" y="5158740"/>
            <a:ext cx="624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Move the hand to simulate people in and out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46619" y="4229100"/>
            <a:ext cx="327661" cy="289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5113020" y="821427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Figure1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ᑦᑿᑔᑽᑲᒄᒄᑺᑷᑺᑶᑵ"/>
  <p:tag name="DATETIME" val="ᑈᑀᑇᑀᑃᑁᑂᑃᐱᐱᑂᑆᑋᑁᑄᑡᑞᐱᐹᑘᑞᑥᐼᑃᑋᑁᐺ"/>
  <p:tag name="DONEBY" val="ᑤᑥᑭᑴᑽᑲᒃᑲᐱᑴᒀᑽᒀᑾᑳᒀ"/>
  <p:tag name="IPADDRESS" val="ᑒᑘᑣᑔᑨᑝᑃᑂᑄᑄ"/>
  <p:tag name="APPVER" val="ᑄᐿᑁ"/>
  <p:tag name="RANDOM" val="17"/>
  <p:tag name="CHECKSUM" val="ᑅᑉᑄᑇ"/>
  <p:tag name="ISPRING_RESOURCE_PATHS_HASH_2" val="bb676f2088989847832f8dea20845ed3ced6f7aa"/>
  <p:tag name="MMPROD_NEXTUNIQUEID" val="10009"/>
  <p:tag name="MMPROD_UIDATA" val="&lt;database version=&quot;10.0&quot;&gt;&lt;object type=&quot;1&quot; unique_id=&quot;10001&quot;&gt;&lt;object type=&quot;2&quot; unique_id=&quot;46893&quot;&gt;&lt;object type=&quot;3&quot; unique_id=&quot;55459&quot;&gt;&lt;property id=&quot;20148&quot; value=&quot;5&quot;/&gt;&lt;property id=&quot;20300&quot; value=&quot;Slide 1 - &amp;quot;ST PowerPoint™ Template 16:9&amp;quot;&quot;/&gt;&lt;property id=&quot;20307&quot; value=&quot;257&quot;/&gt;&lt;/object&gt;&lt;object type=&quot;3&quot; unique_id=&quot;55473&quot;&gt;&lt;property id=&quot;20148&quot; value=&quot;5&quot;/&gt;&lt;property id=&quot;20300&quot; value=&quot;Slide 2&quot;/&gt;&lt;property id=&quot;20307&quot; value=&quot;258&quot;/&gt;&lt;/object&gt;&lt;object type=&quot;3&quot; unique_id=&quot;55474&quot;&gt;&lt;property id=&quot;20148&quot; value=&quot;5&quot;/&gt;&lt;property id=&quot;20300&quot; value=&quot;Slide 3&quot;/&gt;&lt;property id=&quot;20307&quot; value=&quot;259&quot;/&gt;&lt;/object&gt;&lt;/object&gt;&lt;object type=&quot;8&quot; unique_id=&quot;4689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T PowerPoint Template 16x9">
  <a:themeElements>
    <a:clrScheme name="ST_2016_Theme">
      <a:dk1>
        <a:sysClr val="windowText" lastClr="000000"/>
      </a:dk1>
      <a:lt1>
        <a:sysClr val="window" lastClr="FFFFFF"/>
      </a:lt1>
      <a:dk2>
        <a:srgbClr val="002052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002052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>
            <a:solidFill>
              <a:schemeClr val="accent6"/>
            </a:solidFill>
          </a:defRPr>
        </a:defPPr>
      </a:lstStyle>
    </a:txDef>
  </a:objectDefaults>
  <a:extraClrSchemeLst/>
  <a:custClrLst>
    <a:custClr name="ST 1 Light Blue">
      <a:srgbClr val="39A9DC"/>
    </a:custClr>
    <a:custClr name="ST 1 Dark Blue">
      <a:srgbClr val="002052"/>
    </a:custClr>
    <a:custClr name="ST 2 Yellow">
      <a:srgbClr val="FFD300"/>
    </a:custClr>
    <a:custClr name="ST 2 Light Green">
      <a:srgbClr val="BBCC00"/>
    </a:custClr>
    <a:custClr name="ST 2 Dark Green">
      <a:srgbClr val="003D14"/>
    </a:custClr>
    <a:custClr name="ST 2 Pink">
      <a:srgbClr val="D4007A"/>
    </a:custClr>
    <a:custClr name="ST 2 Purple">
      <a:srgbClr val="590D58"/>
    </a:custClr>
    <a:custClr name="ST 3 Dark Grey">
      <a:srgbClr val="4F5251"/>
    </a:custClr>
    <a:custClr name="ST 3 Mid Grey">
      <a:srgbClr val="90989E"/>
    </a:custClr>
    <a:custClr name="ST 3 Light Grey">
      <a:srgbClr val="B9C4CA"/>
    </a:custClr>
  </a:custClrLst>
  <a:extLst>
    <a:ext uri="{05A4C25C-085E-4340-85A3-A5531E510DB2}">
      <thm15:themeFamily xmlns:thm15="http://schemas.microsoft.com/office/thememl/2012/main" name="ST_Template_[16-9].potx" id="{97D11962-C632-43B7-9572-4AC26BB21016}" vid="{425482E2-72F4-405A-8E24-E7923F9361D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ST_Template_[16-9]</Template>
  <TotalTime>0</TotalTime>
  <Words>258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ST PowerPoint Template 16x9</vt:lpstr>
      <vt:lpstr>People counting example setup guide</vt:lpstr>
      <vt:lpstr>Hardware and software requirements</vt:lpstr>
      <vt:lpstr>STSW-XXX content</vt:lpstr>
      <vt:lpstr>Run the example</vt:lpstr>
      <vt:lpstr>Modifying, compiling and running the example code</vt:lpstr>
      <vt:lpstr>Figures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2019-04-25T12:25:11Z</dcterms:created>
  <dcterms:modified xsi:type="dcterms:W3CDTF">2019-06-28T10:17:31Z</dcterms:modified>
</cp:coreProperties>
</file>