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4" r:id="rId5"/>
    <p:sldId id="261" r:id="rId6"/>
    <p:sldId id="268" r:id="rId7"/>
    <p:sldId id="273" r:id="rId8"/>
    <p:sldId id="269" r:id="rId9"/>
    <p:sldId id="270" r:id="rId10"/>
    <p:sldId id="272" r:id="rId11"/>
    <p:sldId id="275" r:id="rId12"/>
    <p:sldId id="271" r:id="rId13"/>
    <p:sldId id="259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2"/>
    <p:restoredTop sz="84006"/>
  </p:normalViewPr>
  <p:slideViewPr>
    <p:cSldViewPr snapToGrid="0">
      <p:cViewPr varScale="1">
        <p:scale>
          <a:sx n="92" d="100"/>
          <a:sy n="9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59964-0B24-B84C-9FFE-512D3B7697FD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B4208-8B93-D946-B6E6-A7F1D9751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assumes we have .5 </a:t>
            </a:r>
            <a:r>
              <a:rPr lang="en-US" dirty="0" err="1"/>
              <a:t>mJ</a:t>
            </a:r>
            <a:r>
              <a:rPr lang="en-US" dirty="0"/>
              <a:t> of IR and blue light, we will likely have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still be around 1 </a:t>
            </a:r>
            <a:r>
              <a:rPr lang="en-US" dirty="0" err="1"/>
              <a:t>mJ</a:t>
            </a:r>
            <a:r>
              <a:rPr lang="en-US" dirty="0"/>
              <a:t> of total light leaving the fiber.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this I could just use a bellow with the correct length and mount the window at the end of it. Need adapter for bellow to window mount.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O-ring OD is .845”. There are many </a:t>
            </a:r>
            <a:r>
              <a:rPr lang="en-US" dirty="0" err="1"/>
              <a:t>kinda</a:t>
            </a:r>
            <a:r>
              <a:rPr lang="en-US" dirty="0"/>
              <a:t> of materials we can choose from on KJL. I think FKM or nitrile are our best bets.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actually measure these values</a:t>
            </a:r>
          </a:p>
          <a:p>
            <a:endParaRPr lang="en-US" dirty="0"/>
          </a:p>
          <a:p>
            <a:r>
              <a:rPr lang="en-US" dirty="0"/>
              <a:t>Clipping might occur, maybe with telescope it might not happen</a:t>
            </a:r>
          </a:p>
          <a:p>
            <a:r>
              <a:rPr lang="en-US" dirty="0"/>
              <a:t>I currently am using the SHG crystal from the </a:t>
            </a:r>
            <a:r>
              <a:rPr lang="en-US" dirty="0" err="1"/>
              <a:t>Eskma</a:t>
            </a:r>
            <a:r>
              <a:rPr lang="en-US" dirty="0"/>
              <a:t> optics FKE-800-100-M set (says aperture is 6mm x 6mm)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chosen to maximize UV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the IR light will clip on our BBO crystal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 telescope can be mounted in a cage (then we need at least a z translation cage mount, which we have but it’s incomplete), or in an adjustable lens tube</a:t>
            </a:r>
          </a:p>
          <a:p>
            <a:endParaRPr lang="en-US" dirty="0"/>
          </a:p>
          <a:p>
            <a:r>
              <a:rPr lang="en-US" dirty="0"/>
              <a:t>UVFS lenses are more expensive and I think I can get N-BK7 lens https://</a:t>
            </a:r>
            <a:r>
              <a:rPr lang="en-US" dirty="0" err="1"/>
              <a:t>www.thorlabs.com</a:t>
            </a:r>
            <a:r>
              <a:rPr lang="en-US" dirty="0"/>
              <a:t>/</a:t>
            </a:r>
            <a:r>
              <a:rPr lang="en-US" dirty="0" err="1"/>
              <a:t>thorproduct.cfm?partnumber</a:t>
            </a:r>
            <a:r>
              <a:rPr lang="en-US" dirty="0"/>
              <a:t>=LA1986-B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ionization of helium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B4208-8B93-D946-B6E6-A7F1D97513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DBEA-1684-30A2-F5D3-1B9BFB9E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74882-3250-85BB-4B36-CC02E519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F24E-62A9-CBDE-9D0B-30CFC8AF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B60F-5374-9C4F-D9A1-C03B039D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E6F4-2DC8-6C39-7DDF-4CD07E18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086D-A523-9581-A535-EF44E1B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597D-7DD5-53EC-C89C-E9DBFE6D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2D3D-D164-8815-677F-6DC76520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2F57-FF51-8F0F-C150-7DD3B516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6FE5-665A-AC1C-69A1-E4D34FAC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EA5CE-C4B5-0FEC-989F-B201EE20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59976-650A-82F3-2979-A9587A06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41C-DAB5-6575-68DB-3770EFDA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9649-2A48-64CA-B636-D48169E7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F49A-4A2E-9075-BFFF-27B252CB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824-0971-1501-4C33-2DC42DB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4D3D-26C8-5E40-FD20-3581DCD8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0596-3B9C-7172-0EF4-E801E83A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93A-AC83-BB46-A0BC-AEE7BE4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972B-B2B1-C987-2B9D-A1C3FA3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753-E44B-7FC1-526A-F6D927D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0C31-7FD3-7DDD-43DB-FBDD1CD8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E8FE-3DCE-7192-E89C-62ED144B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5CFB-134B-E545-9AAE-4DBE4DFF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534A-6DC3-E9D6-B0A7-900F8968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2C7-FEAE-B788-37E1-2DF7953F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EB41-5A40-76A2-9E2F-2E65F095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110B-6052-4BFC-CC5F-34D1DE969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3840D-C918-806F-63CC-26E7F76A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F5C2-6413-73AC-55AD-8F2B9C33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9FF8-ADB4-52D5-0AC7-D3213940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8779-1739-BE68-D39D-640F2CB2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F110-D95A-EFA2-2118-37D016613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23A5A-7F88-D4EF-AB2E-3467889A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5940-AA4D-1EF6-FDD7-1BC76750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6AAB1-88DE-35C0-C05B-9DB549536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4D556-F571-E2AA-0F70-D73663A0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0BECB-CABA-F3EF-C5E5-EFD3E44E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43819-2832-83B9-E00F-B3769E6C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ECD8-A29D-7253-19C1-3831C787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ABE52-0F72-20C5-E4D7-5F8A65BC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D2A-1E3E-830E-7D52-699C826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845D-3E9F-1812-7C4E-8FB81D80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78EAB-6EEE-145C-0C00-96CB8473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D25B0-1E42-12CB-5F8B-99EA64C1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ABC7-7B1D-FB5B-2289-2B4D7383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6CF-2C91-9269-B173-08EAAE2A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30C9-FD40-A3E6-030C-FB3D01CD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ABC54-E11F-D41B-0910-D7BA0D96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DB5F-0ABD-E3F1-C573-14D4ABC8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D746-B731-4D82-F3AF-86408832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92AE-E4C1-683A-A7F3-91AEFDB6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7189-4E8E-EBDA-A33B-D4AFCB2E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2E7D-344C-D5D3-6F34-5F1134998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F3110-C46B-36CA-CC44-763CBC00A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0D3E-860A-0F1B-2F52-B5C8290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8BC-C4AB-913D-183D-BD31AC7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5056-17FD-ECB2-B983-E2EAB10C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42E4E-CE76-DC1C-438D-E16B7ED3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2AC8B-8AD6-6DB7-B6D4-331703E3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382D-12E0-4AC3-CB0F-901CC86B6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94D4-F70B-6142-A93E-9EA2CE9A4C0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F929-3601-1111-230B-E5E611D4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35ED-A206-4365-0B91-69347D66E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B8D7-2535-1A4F-A598-678EAD9F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orlabs.com/thorproduct.cfm?partnumber=GBE02-B" TargetMode="External"/><Relationship Id="rId5" Type="http://schemas.openxmlformats.org/officeDocument/2006/relationships/hyperlink" Target="https://www.thorlabs.com/thorproduct.cfm?partnumber=LC1120-B" TargetMode="External"/><Relationship Id="rId4" Type="http://schemas.openxmlformats.org/officeDocument/2006/relationships/hyperlink" Target="https://www.thorlabs.com/thorproduct.cfm?partnumber=LA4236-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p-photonics.com/nonlinear_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thorproduct.cfm?partnumber=WG6105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ingphotonics.com/gas-cells/#Bl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ker.com/vacuum-flanges-components.cfm?section=elastomer-o-r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horlabs.com/thorproduct.cfm?partnumber=VC22F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ingphotonics.com/hollow-fibers-optics-solutions-for-uv-and-visible-ni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D3CC-76D9-1E0A-E21A-0F1DDA27E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79C49-ACA1-51BB-0A15-592F5EF22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Logging changes</a:t>
            </a:r>
          </a:p>
        </p:txBody>
      </p:sp>
    </p:spTree>
    <p:extLst>
      <p:ext uri="{BB962C8B-B14F-4D97-AF65-F5344CB8AC3E}">
        <p14:creationId xmlns:p14="http://schemas.microsoft.com/office/powerpoint/2010/main" val="193147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01E4-6BFB-BF79-B009-0A95DC2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" y="0"/>
            <a:ext cx="5851386" cy="1325563"/>
          </a:xfrm>
        </p:spPr>
        <p:txBody>
          <a:bodyPr/>
          <a:lstStyle/>
          <a:p>
            <a:r>
              <a:rPr lang="en-US" dirty="0"/>
              <a:t>Focusing light into fiber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D488-A6D4-B443-9B9F-01E2A35F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" y="1629325"/>
            <a:ext cx="5644011" cy="4799610"/>
          </a:xfrm>
        </p:spPr>
        <p:txBody>
          <a:bodyPr/>
          <a:lstStyle/>
          <a:p>
            <a:r>
              <a:rPr lang="en-US" dirty="0"/>
              <a:t>We need to choose a lens to focus light into fiber</a:t>
            </a:r>
          </a:p>
          <a:p>
            <a:pPr lvl="1"/>
            <a:r>
              <a:rPr lang="en-US" dirty="0"/>
              <a:t>We choose f = 75cm</a:t>
            </a:r>
          </a:p>
          <a:p>
            <a:pPr lvl="1"/>
            <a:r>
              <a:rPr lang="en-US" dirty="0"/>
              <a:t>Determines necessary spot size of beams incident on lens</a:t>
            </a:r>
          </a:p>
          <a:p>
            <a:pPr lvl="2"/>
            <a:r>
              <a:rPr lang="en-US" dirty="0" err="1"/>
              <a:t>w_IR</a:t>
            </a:r>
            <a:r>
              <a:rPr lang="en-US" dirty="0"/>
              <a:t> = 2.98 mm</a:t>
            </a:r>
          </a:p>
          <a:p>
            <a:pPr lvl="2"/>
            <a:r>
              <a:rPr lang="en-US" dirty="0" err="1"/>
              <a:t>w_Blue</a:t>
            </a:r>
            <a:r>
              <a:rPr lang="en-US" dirty="0"/>
              <a:t> = </a:t>
            </a:r>
            <a:r>
              <a:rPr lang="en-US" dirty="0" err="1"/>
              <a:t>w_IR</a:t>
            </a:r>
            <a:r>
              <a:rPr lang="en-US" dirty="0"/>
              <a:t> /2 = 1.49 mm</a:t>
            </a:r>
          </a:p>
          <a:p>
            <a:pPr lvl="1"/>
            <a:r>
              <a:rPr lang="en-US" dirty="0"/>
              <a:t>Will be mounted on a translation stage</a:t>
            </a:r>
          </a:p>
          <a:p>
            <a:pPr lvl="2"/>
            <a:r>
              <a:rPr lang="en-US" dirty="0"/>
              <a:t>Should it also have x &amp; y translation?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829A-7F24-B4CF-B3C3-BCC1D34B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1" y="1243453"/>
            <a:ext cx="6283454" cy="44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BE02-B - 2X Achromatic Galilean Beam Expander, AR Coated: 650 - 1050 nm">
            <a:extLst>
              <a:ext uri="{FF2B5EF4-FFF2-40B4-BE49-F238E27FC236}">
                <a16:creationId xmlns:a16="http://schemas.microsoft.com/office/drawing/2014/main" id="{16DCF2E5-73A9-5FE5-72DF-5E7D3DD7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693" y="2138290"/>
            <a:ext cx="3224100" cy="32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2009D9-A05C-9B4E-420D-394ECF20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571" y="32616"/>
            <a:ext cx="3872345" cy="1325563"/>
          </a:xfrm>
        </p:spPr>
        <p:txBody>
          <a:bodyPr/>
          <a:lstStyle/>
          <a:p>
            <a:r>
              <a:rPr lang="en-US" dirty="0"/>
              <a:t>Beam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8B90-FAA3-6C77-46D7-8DE13973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32" y="370217"/>
            <a:ext cx="7720639" cy="6117565"/>
          </a:xfrm>
        </p:spPr>
        <p:txBody>
          <a:bodyPr>
            <a:normAutofit/>
          </a:bodyPr>
          <a:lstStyle/>
          <a:p>
            <a:r>
              <a:rPr lang="en-US" dirty="0"/>
              <a:t>To adjust IR light to proper size we need a telescope that gives w -&gt; .8w</a:t>
            </a:r>
          </a:p>
          <a:p>
            <a:pPr lvl="1"/>
            <a:r>
              <a:rPr lang="en-US" dirty="0"/>
              <a:t>f1 = 125 mm</a:t>
            </a:r>
          </a:p>
          <a:p>
            <a:pPr lvl="2"/>
            <a:r>
              <a:rPr lang="en-US" dirty="0">
                <a:hlinkClick r:id="rId4"/>
              </a:rPr>
              <a:t>https://www.thorlabs.com/thorproduct.cfm?partnumber=LA4236-B</a:t>
            </a:r>
            <a:endParaRPr lang="en-US" dirty="0"/>
          </a:p>
          <a:p>
            <a:pPr lvl="1"/>
            <a:r>
              <a:rPr lang="en-US" dirty="0"/>
              <a:t>f2 = -100 mm</a:t>
            </a:r>
          </a:p>
          <a:p>
            <a:pPr lvl="2"/>
            <a:r>
              <a:rPr lang="en-US" dirty="0">
                <a:hlinkClick r:id="rId5"/>
              </a:rPr>
              <a:t>https://www.thorlabs.com/thorproduct.cfm?partnumber=LC1120-B</a:t>
            </a:r>
            <a:endParaRPr lang="en-US" dirty="0"/>
          </a:p>
          <a:p>
            <a:pPr lvl="1"/>
            <a:r>
              <a:rPr lang="en-US" dirty="0"/>
              <a:t>Mount in a cage? Lens tube?</a:t>
            </a:r>
          </a:p>
          <a:p>
            <a:r>
              <a:rPr lang="en-US" dirty="0"/>
              <a:t>Blue light needs w -&gt; .5w so we can use a pre-built telescope</a:t>
            </a:r>
          </a:p>
          <a:p>
            <a:pPr lvl="1"/>
            <a:r>
              <a:rPr lang="en-US" dirty="0">
                <a:hlinkClick r:id="rId6"/>
              </a:rPr>
              <a:t>https://www.thorlabs.com/thorproduct.cfm?partnumber=GBE02-B</a:t>
            </a:r>
            <a:endParaRPr lang="en-US" dirty="0"/>
          </a:p>
          <a:p>
            <a:r>
              <a:rPr lang="en-US" dirty="0"/>
              <a:t>Will telescopes need x &amp; y translation stages?</a:t>
            </a:r>
          </a:p>
        </p:txBody>
      </p:sp>
    </p:spTree>
    <p:extLst>
      <p:ext uri="{BB962C8B-B14F-4D97-AF65-F5344CB8AC3E}">
        <p14:creationId xmlns:p14="http://schemas.microsoft.com/office/powerpoint/2010/main" val="279744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6D80-AC6A-2EC5-0224-8F119563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effects from focusing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39E8-E457-BE3D-39B8-3B43605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then see around 10 GW at the fiber entrance, this is not enough to ionize helium</a:t>
            </a:r>
          </a:p>
          <a:p>
            <a:r>
              <a:rPr lang="en-US" dirty="0"/>
              <a:t>We need to worry about the B integral in the laser windows as well</a:t>
            </a:r>
          </a:p>
        </p:txBody>
      </p:sp>
    </p:spTree>
    <p:extLst>
      <p:ext uri="{BB962C8B-B14F-4D97-AF65-F5344CB8AC3E}">
        <p14:creationId xmlns:p14="http://schemas.microsoft.com/office/powerpoint/2010/main" val="276794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EFCC-D1E9-7B6B-BDCA-BCE4DFCC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308" y="0"/>
            <a:ext cx="2477384" cy="733573"/>
          </a:xfrm>
        </p:spPr>
        <p:txBody>
          <a:bodyPr/>
          <a:lstStyle/>
          <a:p>
            <a:r>
              <a:rPr lang="en-US" dirty="0"/>
              <a:t>B-Integral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7234-99E5-E3B6-233D-8E1DE416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0561"/>
            <a:ext cx="12192000" cy="1097279"/>
          </a:xfrm>
        </p:spPr>
        <p:txBody>
          <a:bodyPr>
            <a:normAutofit/>
          </a:bodyPr>
          <a:lstStyle/>
          <a:p>
            <a:r>
              <a:rPr lang="en-US" dirty="0"/>
              <a:t>The wavelengths and pulse duration effect n</a:t>
            </a:r>
            <a:r>
              <a:rPr lang="en-US" baseline="-25000" dirty="0"/>
              <a:t>2</a:t>
            </a:r>
            <a:r>
              <a:rPr lang="en-US" dirty="0"/>
              <a:t>, for UVFS a shorter wavelength and/or pulse duration makes n</a:t>
            </a:r>
            <a:r>
              <a:rPr lang="en-US" baseline="-25000" dirty="0"/>
              <a:t>2</a:t>
            </a:r>
            <a:r>
              <a:rPr lang="en-US" dirty="0"/>
              <a:t> larger.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5654C8-BB9E-30A4-8A52-E0AFC6536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31278"/>
              </p:ext>
            </p:extLst>
          </p:nvPr>
        </p:nvGraphicFramePr>
        <p:xfrm>
          <a:off x="0" y="1559095"/>
          <a:ext cx="12118180" cy="221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45">
                  <a:extLst>
                    <a:ext uri="{9D8B030D-6E8A-4147-A177-3AD203B41FA5}">
                      <a16:colId xmlns:a16="http://schemas.microsoft.com/office/drawing/2014/main" val="906851944"/>
                    </a:ext>
                  </a:extLst>
                </a:gridCol>
                <a:gridCol w="3029545">
                  <a:extLst>
                    <a:ext uri="{9D8B030D-6E8A-4147-A177-3AD203B41FA5}">
                      <a16:colId xmlns:a16="http://schemas.microsoft.com/office/drawing/2014/main" val="2067059147"/>
                    </a:ext>
                  </a:extLst>
                </a:gridCol>
                <a:gridCol w="3029545">
                  <a:extLst>
                    <a:ext uri="{9D8B030D-6E8A-4147-A177-3AD203B41FA5}">
                      <a16:colId xmlns:a16="http://schemas.microsoft.com/office/drawing/2014/main" val="2762889041"/>
                    </a:ext>
                  </a:extLst>
                </a:gridCol>
                <a:gridCol w="3029545">
                  <a:extLst>
                    <a:ext uri="{9D8B030D-6E8A-4147-A177-3AD203B41FA5}">
                      <a16:colId xmlns:a16="http://schemas.microsoft.com/office/drawing/2014/main" val="3483117218"/>
                    </a:ext>
                  </a:extLst>
                </a:gridCol>
              </a:tblGrid>
              <a:tr h="442620"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Thickness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*10</a:t>
                      </a:r>
                      <a:r>
                        <a:rPr lang="en-US" baseline="30000" dirty="0"/>
                        <a:t>-20 </a:t>
                      </a:r>
                      <a:r>
                        <a:rPr lang="en-US" baseline="0" dirty="0"/>
                        <a:t>(m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/W)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38471"/>
                  </a:ext>
                </a:extLst>
              </a:tr>
              <a:tr h="442620">
                <a:tc>
                  <a:txBody>
                    <a:bodyPr/>
                    <a:lstStyle/>
                    <a:p>
                      <a:r>
                        <a:rPr lang="en-US" dirty="0"/>
                        <a:t>UVFS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07714"/>
                  </a:ext>
                </a:extLst>
              </a:tr>
              <a:tr h="442620">
                <a:tc>
                  <a:txBody>
                    <a:bodyPr/>
                    <a:lstStyle/>
                    <a:p>
                      <a:r>
                        <a:rPr lang="en-US" dirty="0"/>
                        <a:t>Calcium Fluoride (CaF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91868"/>
                  </a:ext>
                </a:extLst>
              </a:tr>
              <a:tr h="44262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Magnesium Fluoride (MgF</a:t>
                      </a:r>
                      <a:r>
                        <a:rPr lang="en-US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US" baseline="0" dirty="0">
                          <a:highlight>
                            <a:srgbClr val="00FF00"/>
                          </a:highlight>
                        </a:rPr>
                        <a:t>)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90153"/>
                  </a:ext>
                </a:extLst>
              </a:tr>
              <a:tr h="442620">
                <a:tc>
                  <a:txBody>
                    <a:bodyPr/>
                    <a:lstStyle/>
                    <a:p>
                      <a:r>
                        <a:rPr lang="en-US" dirty="0"/>
                        <a:t>Sapphire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24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240024-88DC-6CD7-6D98-6EF5D3F2B764}"/>
              </a:ext>
            </a:extLst>
          </p:cNvPr>
          <p:cNvSpPr txBox="1"/>
          <p:nvPr/>
        </p:nvSpPr>
        <p:spPr>
          <a:xfrm>
            <a:off x="0" y="3772195"/>
            <a:ext cx="12044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545454"/>
                </a:solidFill>
                <a:effectLst/>
                <a:latin typeface="Archivo"/>
              </a:rPr>
              <a:t>Trenton R. Ensley and Neal K. </a:t>
            </a:r>
            <a:r>
              <a:rPr lang="en-US" b="1" i="0" dirty="0" err="1">
                <a:solidFill>
                  <a:srgbClr val="545454"/>
                </a:solidFill>
                <a:effectLst/>
                <a:latin typeface="Archivo"/>
              </a:rPr>
              <a:t>Bambha</a:t>
            </a:r>
            <a:r>
              <a:rPr lang="en-US" b="1" i="0" dirty="0">
                <a:solidFill>
                  <a:srgbClr val="545454"/>
                </a:solidFill>
                <a:effectLst/>
                <a:latin typeface="Archivo"/>
              </a:rPr>
              <a:t>, "Ultrafast nonlinear refraction measurements of infrared transmitting materials in the mid-wave infrared," Opt. Express 27, 37940-37951 (2019)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https://www.rp-photonics.com/nonlinear_index.html</a:t>
            </a:r>
            <a:r>
              <a:rPr lang="en-US" b="1" dirty="0">
                <a:solidFill>
                  <a:srgbClr val="545454"/>
                </a:solidFill>
                <a:latin typeface="Archivo"/>
              </a:rPr>
              <a:t> their numbers have actual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MSL12"/>
              </a:rPr>
              <a:t>James </a:t>
            </a:r>
            <a:r>
              <a:rPr lang="en-US" sz="1800" dirty="0" err="1">
                <a:effectLst/>
                <a:latin typeface="CMSL12"/>
              </a:rPr>
              <a:t>Amoani</a:t>
            </a:r>
            <a:r>
              <a:rPr lang="en-US" sz="1800" dirty="0">
                <a:effectLst/>
                <a:latin typeface="CMSL12"/>
              </a:rPr>
              <a:t> </a:t>
            </a:r>
            <a:r>
              <a:rPr lang="en-US" dirty="0"/>
              <a:t>, </a:t>
            </a:r>
            <a:r>
              <a:rPr lang="en-US" sz="1800" dirty="0">
                <a:effectLst/>
                <a:latin typeface="CMBX12"/>
              </a:rPr>
              <a:t>“Intensity dependent nonlinear refractive index of fused silica”, Thesis</a:t>
            </a:r>
            <a:endParaRPr lang="en-US" b="1" dirty="0">
              <a:solidFill>
                <a:srgbClr val="545454"/>
              </a:solidFill>
              <a:latin typeface="Archiv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 Milam, “Review and assessment of measured values of nonlinear refractive index coefficient of fused silica,” Opt. Express. 12, 1377–1382 (2004).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545454"/>
                </a:solidFill>
                <a:effectLst/>
                <a:latin typeface="Archivo"/>
              </a:rPr>
              <a:t>D. Milam, M. J. Weber, and A. J. Glass , "Nonlinear refractive index of fluoride crystals", Appl. Phys. Lett. 31, 822-825 (1977) https://</a:t>
            </a:r>
            <a:r>
              <a:rPr lang="en-US" b="1" i="0" dirty="0" err="1">
                <a:solidFill>
                  <a:srgbClr val="545454"/>
                </a:solidFill>
                <a:effectLst/>
                <a:latin typeface="Archivo"/>
              </a:rPr>
              <a:t>doi.org</a:t>
            </a:r>
            <a:r>
              <a:rPr lang="en-US" b="1" i="0" dirty="0">
                <a:solidFill>
                  <a:srgbClr val="545454"/>
                </a:solidFill>
                <a:effectLst/>
                <a:latin typeface="Archivo"/>
              </a:rPr>
              <a:t>/10.1063/1.89561</a:t>
            </a:r>
          </a:p>
        </p:txBody>
      </p:sp>
    </p:spTree>
    <p:extLst>
      <p:ext uri="{BB962C8B-B14F-4D97-AF65-F5344CB8AC3E}">
        <p14:creationId xmlns:p14="http://schemas.microsoft.com/office/powerpoint/2010/main" val="58684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07F3-C80F-3569-45B3-E7C44662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05C4-C449-E534-4B23-668937DB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52" y="1690688"/>
            <a:ext cx="4423117" cy="4351338"/>
          </a:xfrm>
        </p:spPr>
        <p:txBody>
          <a:bodyPr/>
          <a:lstStyle/>
          <a:p>
            <a:r>
              <a:rPr lang="en-US" dirty="0"/>
              <a:t>Using a 3mm MgF2 window we can have the B integral &lt; pi</a:t>
            </a:r>
          </a:p>
          <a:p>
            <a:pPr lvl="1"/>
            <a:r>
              <a:rPr lang="en-US" dirty="0">
                <a:hlinkClick r:id="rId3"/>
              </a:rPr>
              <a:t>https://www.thorlabs.com/thorproduct.cfm?partnumber=WG61050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CDECB-3782-4E9A-6B5F-24F55968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16" y="1690688"/>
            <a:ext cx="6342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C52-2A3F-FA50-0661-DE8240FA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12D6-0C69-A36E-9DB4-372AF22C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sure what the beam looks like exiting the fiber. </a:t>
            </a:r>
          </a:p>
          <a:p>
            <a:pPr lvl="1"/>
            <a:r>
              <a:rPr lang="en-US" dirty="0"/>
              <a:t>Is the beam Gaussian?</a:t>
            </a:r>
          </a:p>
          <a:p>
            <a:pPr lvl="1"/>
            <a:r>
              <a:rPr lang="en-US" dirty="0"/>
              <a:t>Will it diverge or will it stay collimated with the small spot size of the fiber diameter?</a:t>
            </a:r>
          </a:p>
        </p:txBody>
      </p:sp>
    </p:spTree>
    <p:extLst>
      <p:ext uri="{BB962C8B-B14F-4D97-AF65-F5344CB8AC3E}">
        <p14:creationId xmlns:p14="http://schemas.microsoft.com/office/powerpoint/2010/main" val="10054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A13B-B459-6A40-A793-AD1F06F6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18E3-EFBB-15AA-7957-D30F38DF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991" cy="4351338"/>
          </a:xfrm>
        </p:spPr>
        <p:txBody>
          <a:bodyPr/>
          <a:lstStyle/>
          <a:p>
            <a:r>
              <a:rPr lang="en-US" dirty="0"/>
              <a:t>Sketch of layout of optics</a:t>
            </a:r>
          </a:p>
          <a:p>
            <a:r>
              <a:rPr lang="en-US" dirty="0"/>
              <a:t>Dimensions have been checked to confirm that there’s enough space on the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D7631-8F74-1BB8-8D64-5B8C6E48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64" y="160178"/>
            <a:ext cx="4540030" cy="65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618F-84D3-AF77-AE3A-0EFCDB5E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725" y="0"/>
            <a:ext cx="2357437" cy="1167608"/>
          </a:xfrm>
        </p:spPr>
        <p:txBody>
          <a:bodyPr>
            <a:normAutofit/>
          </a:bodyPr>
          <a:lstStyle/>
          <a:p>
            <a:r>
              <a:rPr lang="en-US" dirty="0"/>
              <a:t>Gas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151D-8868-B6CF-7437-47F1D881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96" y="1325215"/>
            <a:ext cx="4869658" cy="4118981"/>
          </a:xfrm>
        </p:spPr>
        <p:txBody>
          <a:bodyPr>
            <a:normAutofit/>
          </a:bodyPr>
          <a:lstStyle/>
          <a:p>
            <a:r>
              <a:rPr lang="en-US" dirty="0"/>
              <a:t>Gas cell from guiding Photonics</a:t>
            </a:r>
          </a:p>
          <a:p>
            <a:pPr lvl="1"/>
            <a:r>
              <a:rPr lang="en-US" dirty="0"/>
              <a:t>Holds ends of fiber</a:t>
            </a:r>
          </a:p>
          <a:p>
            <a:pPr lvl="1"/>
            <a:r>
              <a:rPr lang="en-US" dirty="0"/>
              <a:t>Swagelok connections on both</a:t>
            </a:r>
          </a:p>
          <a:p>
            <a:pPr lvl="1"/>
            <a:r>
              <a:rPr lang="en-US" dirty="0">
                <a:hlinkClick r:id="rId3"/>
              </a:rPr>
              <a:t>https://guidingphotonics.com/gas-cells/#Blocks</a:t>
            </a:r>
            <a:endParaRPr lang="en-US" dirty="0"/>
          </a:p>
          <a:p>
            <a:pPr lvl="1"/>
            <a:r>
              <a:rPr lang="en-US" dirty="0"/>
              <a:t>Should both gas cells be mounted on a translation stage?</a:t>
            </a:r>
          </a:p>
          <a:p>
            <a:pPr lvl="2"/>
            <a:r>
              <a:rPr lang="en-US" dirty="0"/>
              <a:t>If so how many axes?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CA7A-4BB0-13CE-B953-002DF474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254" y="739964"/>
            <a:ext cx="6974215" cy="53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5090-C689-FE05-228B-58264C4F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625010" cy="1325563"/>
          </a:xfrm>
        </p:spPr>
        <p:txBody>
          <a:bodyPr>
            <a:normAutofit/>
          </a:bodyPr>
          <a:lstStyle/>
          <a:p>
            <a:r>
              <a:rPr lang="en-US" dirty="0"/>
              <a:t>CF attachment to gas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7765-227E-DB51-C936-65D612AE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3750590" cy="5072480"/>
          </a:xfrm>
        </p:spPr>
        <p:txBody>
          <a:bodyPr/>
          <a:lstStyle/>
          <a:p>
            <a:r>
              <a:rPr lang="en-US" dirty="0"/>
              <a:t>I made an adapter to connect a 1.33” CF bellow to the gas cell</a:t>
            </a:r>
          </a:p>
          <a:p>
            <a:pPr lvl="1"/>
            <a:r>
              <a:rPr lang="en-US" dirty="0"/>
              <a:t>Seal with an </a:t>
            </a:r>
            <a:r>
              <a:rPr lang="en-US" dirty="0" err="1"/>
              <a:t>o-ring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https://www.lesker.com/vacuum-flanges-components.cfm?section=elastomer-o-rings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3B8A4-D593-F3E4-63F0-E0FB253E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187" y="463826"/>
            <a:ext cx="8274814" cy="63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965A-B1C9-713E-8998-011A811C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Window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8F05-6F80-3082-DF6E-BDC01C3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148" cy="4351338"/>
          </a:xfrm>
        </p:spPr>
        <p:txBody>
          <a:bodyPr/>
          <a:lstStyle/>
          <a:p>
            <a:r>
              <a:rPr lang="en-US" dirty="0"/>
              <a:t>Mount CF flange that holds window onto bellow</a:t>
            </a:r>
          </a:p>
          <a:p>
            <a:pPr lvl="1"/>
            <a:r>
              <a:rPr lang="en-US" dirty="0"/>
              <a:t>Specs say a 5mm window is required, but I would like to mount a 3mm window</a:t>
            </a:r>
          </a:p>
          <a:p>
            <a:pPr lvl="1"/>
            <a:r>
              <a:rPr lang="en-US" dirty="0">
                <a:hlinkClick r:id="rId2"/>
              </a:rPr>
              <a:t>https://www.thorlabs.com/thorproduct.cfm?partnumber=VC22FL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VC22FL - Ø2.75in CF Flange for Ø1in Optics">
            <a:extLst>
              <a:ext uri="{FF2B5EF4-FFF2-40B4-BE49-F238E27FC236}">
                <a16:creationId xmlns:a16="http://schemas.microsoft.com/office/drawing/2014/main" id="{3B0FE937-6024-9128-CAD5-5F5C0E39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058E-71EF-24D3-654E-FD1A1772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30" y="-106016"/>
            <a:ext cx="4728335" cy="797720"/>
          </a:xfrm>
        </p:spPr>
        <p:txBody>
          <a:bodyPr>
            <a:normAutofit fontScale="90000"/>
          </a:bodyPr>
          <a:lstStyle/>
          <a:p>
            <a:r>
              <a:rPr lang="en-US" dirty="0"/>
              <a:t>Gas/Vacuum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98DD-6523-E5F1-BE9F-B0EF5B59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1704"/>
            <a:ext cx="12196764" cy="4301413"/>
          </a:xfrm>
        </p:spPr>
        <p:txBody>
          <a:bodyPr/>
          <a:lstStyle/>
          <a:p>
            <a:r>
              <a:rPr lang="en-US" dirty="0"/>
              <a:t>Vacuum/Helium</a:t>
            </a:r>
          </a:p>
          <a:p>
            <a:pPr lvl="1"/>
            <a:r>
              <a:rPr lang="en-US" dirty="0"/>
              <a:t>Helium: need to buy? Gerard says PBPL has some</a:t>
            </a:r>
          </a:p>
          <a:p>
            <a:pPr lvl="1"/>
            <a:r>
              <a:rPr lang="en-US" dirty="0"/>
              <a:t>Rough vacuum: get a rough pump</a:t>
            </a:r>
          </a:p>
          <a:p>
            <a:pPr lvl="1"/>
            <a:r>
              <a:rPr lang="en-US" dirty="0"/>
              <a:t>Need Swagelok to connect and a valve to switch between vacuum to evacuate and He to fill</a:t>
            </a:r>
          </a:p>
          <a:p>
            <a:pPr lvl="1"/>
            <a:r>
              <a:rPr lang="en-US" dirty="0"/>
              <a:t>Cold cathode gauge should work, it needs to read up to 1 atm and rough vacuum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141385A-AF14-8091-90F6-AF27B23D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64" y="3263705"/>
            <a:ext cx="6325959" cy="35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66FD-B644-8067-C0BB-019EF109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7878" cy="1325563"/>
          </a:xfrm>
        </p:spPr>
        <p:txBody>
          <a:bodyPr/>
          <a:lstStyle/>
          <a:p>
            <a:r>
              <a:rPr lang="en-US" dirty="0"/>
              <a:t>Legend beam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699A-6F60-4EEA-9815-754FB88E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800nm central wavelength</a:t>
            </a:r>
          </a:p>
          <a:p>
            <a:r>
              <a:rPr lang="en-US" dirty="0"/>
              <a:t>1mJ per pulse</a:t>
            </a:r>
          </a:p>
          <a:p>
            <a:r>
              <a:rPr lang="en-US" dirty="0"/>
              <a:t>40fs pulse duration</a:t>
            </a:r>
          </a:p>
          <a:p>
            <a:r>
              <a:rPr lang="en-US" dirty="0"/>
              <a:t>w = 3.75mm (measured with </a:t>
            </a:r>
            <a:r>
              <a:rPr lang="en-US" dirty="0" err="1"/>
              <a:t>DataRay</a:t>
            </a:r>
            <a:r>
              <a:rPr lang="en-US" dirty="0"/>
              <a:t> camera)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8603C-48AD-B6A1-5807-7200F491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78" y="-271463"/>
            <a:ext cx="5931187" cy="83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10E-D5BB-D966-6673-333CDAA0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A298-BA88-6FED-CA28-FCC773D1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type 1 SHG in BBO happens w/ efficiency of 50%</a:t>
            </a:r>
          </a:p>
          <a:p>
            <a:pPr lvl="1"/>
            <a:r>
              <a:rPr lang="en-US" dirty="0"/>
              <a:t>BBO we have has an aperture of 6mm x 6mm so we will likely clip our beam</a:t>
            </a:r>
          </a:p>
          <a:p>
            <a:pPr lvl="1"/>
            <a:r>
              <a:rPr lang="en-US" dirty="0"/>
              <a:t>We then have .5mJ of both 800nm IR &amp; 400nm blue light to couple into fiber</a:t>
            </a:r>
          </a:p>
        </p:txBody>
      </p:sp>
    </p:spTree>
    <p:extLst>
      <p:ext uri="{BB962C8B-B14F-4D97-AF65-F5344CB8AC3E}">
        <p14:creationId xmlns:p14="http://schemas.microsoft.com/office/powerpoint/2010/main" val="210868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1281-8F99-E0D9-BBE6-06C46B9E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031" y="182245"/>
            <a:ext cx="2482585" cy="1325563"/>
          </a:xfrm>
        </p:spPr>
        <p:txBody>
          <a:bodyPr/>
          <a:lstStyle/>
          <a:p>
            <a:r>
              <a:rPr lang="en-US" dirty="0"/>
              <a:t>Fiber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8921-8141-6A54-4BB2-04F30CA0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253331"/>
            <a:ext cx="10515600" cy="4351338"/>
          </a:xfrm>
        </p:spPr>
        <p:txBody>
          <a:bodyPr/>
          <a:lstStyle/>
          <a:p>
            <a:r>
              <a:rPr lang="en-US" dirty="0"/>
              <a:t>Purchased from guiding Photonics</a:t>
            </a:r>
          </a:p>
          <a:p>
            <a:pPr lvl="1"/>
            <a:r>
              <a:rPr lang="en-US" dirty="0">
                <a:hlinkClick r:id="rId3"/>
              </a:rPr>
              <a:t>https://guidingphotonics.com/hollow-fibers-optics-solutions-for-uv-and-visible-nir/</a:t>
            </a:r>
            <a:endParaRPr lang="en-US" dirty="0"/>
          </a:p>
          <a:p>
            <a:r>
              <a:rPr lang="en-US" dirty="0"/>
              <a:t>30 cm long</a:t>
            </a:r>
          </a:p>
          <a:p>
            <a:r>
              <a:rPr lang="en-US" dirty="0"/>
              <a:t>ID of 200 um</a:t>
            </a:r>
          </a:p>
          <a:p>
            <a:r>
              <a:rPr lang="en-US" dirty="0"/>
              <a:t>Inside is lined with silver</a:t>
            </a:r>
          </a:p>
        </p:txBody>
      </p:sp>
      <p:pic>
        <p:nvPicPr>
          <p:cNvPr id="1026" name="Picture 2" descr="Hollow core fiber vis plastic">
            <a:extLst>
              <a:ext uri="{FF2B5EF4-FFF2-40B4-BE49-F238E27FC236}">
                <a16:creationId xmlns:a16="http://schemas.microsoft.com/office/drawing/2014/main" id="{4D50DEC4-DFAB-EB4F-D6EB-D6BBE9E7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2" y="2578894"/>
            <a:ext cx="6641780" cy="38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01E4-6BFB-BF79-B009-0A95DC2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" y="0"/>
            <a:ext cx="5593039" cy="1325563"/>
          </a:xfrm>
        </p:spPr>
        <p:txBody>
          <a:bodyPr/>
          <a:lstStyle/>
          <a:p>
            <a:r>
              <a:rPr lang="en-US" dirty="0"/>
              <a:t>Coupling light into fiber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D488-A6D4-B443-9B9F-01E2A35F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63" y="1841360"/>
            <a:ext cx="5644011" cy="2294184"/>
          </a:xfrm>
        </p:spPr>
        <p:txBody>
          <a:bodyPr/>
          <a:lstStyle/>
          <a:p>
            <a:r>
              <a:rPr lang="en-US" dirty="0"/>
              <a:t>To best excite HE11 mode our gaussian beams should have a radius:</a:t>
            </a:r>
          </a:p>
          <a:p>
            <a:pPr marL="0" indent="0">
              <a:buNone/>
            </a:pPr>
            <a:r>
              <a:rPr lang="en-US" dirty="0"/>
              <a:t>w = .64*(fiber radius) = 64 um</a:t>
            </a:r>
          </a:p>
        </p:txBody>
      </p:sp>
      <p:pic>
        <p:nvPicPr>
          <p:cNvPr id="2050" name="Picture 2" descr="focal_length_chart">
            <a:extLst>
              <a:ext uri="{FF2B5EF4-FFF2-40B4-BE49-F238E27FC236}">
                <a16:creationId xmlns:a16="http://schemas.microsoft.com/office/drawing/2014/main" id="{DD9EF8A7-871F-9682-306E-49AD9488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64" y="195469"/>
            <a:ext cx="6741157" cy="608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3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16495</TotalTime>
  <Words>1022</Words>
  <Application>Microsoft Macintosh PowerPoint</Application>
  <PresentationFormat>Widescreen</PresentationFormat>
  <Paragraphs>125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Archivo</vt:lpstr>
      <vt:lpstr>Arial</vt:lpstr>
      <vt:lpstr>Calibri</vt:lpstr>
      <vt:lpstr>Calibri Light</vt:lpstr>
      <vt:lpstr>CMBX12</vt:lpstr>
      <vt:lpstr>CMSL12</vt:lpstr>
      <vt:lpstr>Office Theme</vt:lpstr>
      <vt:lpstr>Fiber Design</vt:lpstr>
      <vt:lpstr>Gas cell</vt:lpstr>
      <vt:lpstr>CF attachment to gas cell</vt:lpstr>
      <vt:lpstr>Laser Window Mount</vt:lpstr>
      <vt:lpstr>Gas/Vacuum Delivery</vt:lpstr>
      <vt:lpstr>Legend beam</vt:lpstr>
      <vt:lpstr>SHG</vt:lpstr>
      <vt:lpstr>Fiber</vt:lpstr>
      <vt:lpstr>Coupling light into fiber</vt:lpstr>
      <vt:lpstr>Focusing light into fiber</vt:lpstr>
      <vt:lpstr>Beam Reducers</vt:lpstr>
      <vt:lpstr>Nonlinear effects from focusing</vt:lpstr>
      <vt:lpstr>B-Integral</vt:lpstr>
      <vt:lpstr>Entrance Window</vt:lpstr>
      <vt:lpstr>Exit Window</vt:lpstr>
      <vt:lpstr>Optical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 Design</dc:title>
  <dc:creator>David Garcia</dc:creator>
  <cp:lastModifiedBy>David Garcia</cp:lastModifiedBy>
  <cp:revision>48</cp:revision>
  <dcterms:created xsi:type="dcterms:W3CDTF">2023-04-05T03:29:20Z</dcterms:created>
  <dcterms:modified xsi:type="dcterms:W3CDTF">2023-08-01T19:56:31Z</dcterms:modified>
</cp:coreProperties>
</file>