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0" r:id="rId3"/>
    <p:sldId id="292" r:id="rId4"/>
    <p:sldId id="261" r:id="rId5"/>
    <p:sldId id="263" r:id="rId6"/>
    <p:sldId id="262" r:id="rId7"/>
    <p:sldId id="264" r:id="rId8"/>
    <p:sldId id="265" r:id="rId9"/>
    <p:sldId id="272" r:id="rId10"/>
    <p:sldId id="274" r:id="rId11"/>
    <p:sldId id="273" r:id="rId12"/>
    <p:sldId id="266" r:id="rId13"/>
    <p:sldId id="275" r:id="rId14"/>
    <p:sldId id="279" r:id="rId15"/>
    <p:sldId id="278" r:id="rId16"/>
    <p:sldId id="267" r:id="rId17"/>
    <p:sldId id="280" r:id="rId18"/>
    <p:sldId id="284" r:id="rId19"/>
    <p:sldId id="283" r:id="rId20"/>
    <p:sldId id="281" r:id="rId21"/>
    <p:sldId id="282" r:id="rId22"/>
    <p:sldId id="268" r:id="rId23"/>
    <p:sldId id="286" r:id="rId24"/>
    <p:sldId id="285" r:id="rId25"/>
    <p:sldId id="288" r:id="rId26"/>
    <p:sldId id="287" r:id="rId27"/>
    <p:sldId id="291" r:id="rId28"/>
    <p:sldId id="293" r:id="rId29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5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26"/>
    <a:srgbClr val="A9A8A8"/>
    <a:srgbClr val="001526"/>
    <a:srgbClr val="0014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90"/>
      </p:cViewPr>
      <p:guideLst>
        <p:guide orient="horz" pos="3165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F5E0D-89C9-4CB2-A0D3-5796FB69CE1F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7F8FD-88C2-4F39-AD15-FB2558A279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31528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96DE6-571E-42C0-9E71-98135AF4655D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B24ED-D63F-4ED7-B320-A0E42CA0EE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3262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A445-E438-4A58-AB26-DE3D91EDCE52}" type="datetime1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A791-F918-46AD-B569-D266E051D5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92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8E7B-CC12-4F97-8A72-7576EF8F7490}" type="datetime1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A791-F918-46AD-B569-D266E051D5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33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649C-99C2-4C68-B903-FED0AEC212B2}" type="datetime1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A791-F918-46AD-B569-D266E051D5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62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75D2-0B15-4097-BDD8-01DFF89121EB}" type="datetime1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A791-F918-46AD-B569-D266E051D5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64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09D8-8938-49D8-B233-ACFA60186624}" type="datetime1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A791-F918-46AD-B569-D266E051D5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15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4FED3-16BC-4257-A015-4173F175E7C9}" type="datetime1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A791-F918-46AD-B569-D266E051D5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31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3954-BCA9-4546-94B2-6ED7B4ABBEEA}" type="datetime1">
              <a:rPr lang="pt-BR" smtClean="0"/>
              <a:t>11/06/2025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A791-F918-46AD-B569-D266E051D5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60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20C5-E9D3-49FF-8539-7CE05494A3D4}" type="datetime1">
              <a:rPr lang="pt-BR" smtClean="0"/>
              <a:t>11/06/2025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A791-F918-46AD-B569-D266E051D5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84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64DB-F701-46F3-95CF-1FD5579ED6EF}" type="datetime1">
              <a:rPr lang="pt-BR" smtClean="0"/>
              <a:t>11/06/2025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A791-F918-46AD-B569-D266E051D5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61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7EE3-5BAB-4F5E-9FBC-B2B32B3DB508}" type="datetime1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A791-F918-46AD-B569-D266E051D5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12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DE40-7D3B-46B1-A3AE-69114340CEA7}" type="datetime1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A791-F918-46AD-B569-D266E051D5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62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90ADC-2858-40AF-844B-3EE33ACFCE27}" type="datetime1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FA791-F918-46AD-B569-D266E051D5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84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agbertoRigue" TargetMode="External"/><Relationship Id="rId4" Type="http://schemas.openxmlformats.org/officeDocument/2006/relationships/hyperlink" Target="https://www.linkedin.com/in/dagberto-rigu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0" y="1"/>
            <a:ext cx="6858000" cy="9905999"/>
          </a:xfrm>
          <a:prstGeom prst="rect">
            <a:avLst/>
          </a:prstGeom>
          <a:solidFill>
            <a:srgbClr val="001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17"/>
          <a:stretch/>
        </p:blipFill>
        <p:spPr>
          <a:xfrm>
            <a:off x="0" y="494559"/>
            <a:ext cx="5353562" cy="9411441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368300" y="2419191"/>
            <a:ext cx="6489700" cy="781209"/>
          </a:xfrm>
          <a:prstGeom prst="rect">
            <a:avLst/>
          </a:prstGeom>
          <a:solidFill>
            <a:srgbClr val="001526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715" y="5915269"/>
            <a:ext cx="2082935" cy="186075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76796" y="110867"/>
            <a:ext cx="6066854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7200" b="1" cap="none" spc="0" dirty="0" smtClean="0">
                <a:ln w="0"/>
                <a:solidFill>
                  <a:schemeClr val="bg1"/>
                </a:solidFill>
                <a:effectLst>
                  <a:glow rad="215900">
                    <a:schemeClr val="accent1"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HACKEANDO</a:t>
            </a:r>
          </a:p>
          <a:p>
            <a:pPr algn="ctr"/>
            <a:r>
              <a:rPr lang="pt-BR" sz="7200" b="1" dirty="0" smtClean="0">
                <a:ln w="0"/>
                <a:solidFill>
                  <a:schemeClr val="bg1"/>
                </a:solidFill>
                <a:effectLst>
                  <a:glow rad="215900">
                    <a:schemeClr val="accent1"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MENTE DA IA</a:t>
            </a:r>
            <a:endParaRPr lang="pt-BR" sz="7200" b="1" cap="none" spc="0" dirty="0">
              <a:ln w="0"/>
              <a:solidFill>
                <a:schemeClr val="bg1"/>
              </a:solidFill>
              <a:effectLst>
                <a:glow rad="215900">
                  <a:schemeClr val="accent1"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120519" y="3203273"/>
            <a:ext cx="5737481" cy="609109"/>
          </a:xfrm>
          <a:prstGeom prst="rect">
            <a:avLst/>
          </a:prstGeom>
          <a:solidFill>
            <a:srgbClr val="001526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248221" y="2298061"/>
            <a:ext cx="6388287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dirty="0" smtClean="0">
                <a:solidFill>
                  <a:schemeClr val="accent2"/>
                </a:solidFill>
                <a:latin typeface="Impact" panose="020B0806030902050204" pitchFamily="34" charset="0"/>
              </a:rPr>
              <a:t>guia para desenvolver </a:t>
            </a:r>
          </a:p>
          <a:p>
            <a:pPr algn="ctr"/>
            <a:r>
              <a:rPr lang="pt-BR" sz="5000" dirty="0" smtClean="0">
                <a:solidFill>
                  <a:schemeClr val="accent2"/>
                </a:solidFill>
                <a:latin typeface="Impact" panose="020B0806030902050204" pitchFamily="34" charset="0"/>
              </a:rPr>
              <a:t>prompts eficazes</a:t>
            </a:r>
            <a:endParaRPr lang="pt-BR" sz="5000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-191960" y="9081562"/>
            <a:ext cx="7049959" cy="609109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333246" y="9175565"/>
            <a:ext cx="22182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500" dirty="0" smtClean="0">
                <a:solidFill>
                  <a:schemeClr val="accent2"/>
                </a:solidFill>
                <a:latin typeface="Impact" panose="020B0806030902050204" pitchFamily="34" charset="0"/>
              </a:rPr>
              <a:t>Dagberto Rigue</a:t>
            </a:r>
            <a:endParaRPr lang="pt-BR" sz="2500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7" t="36160" r="1"/>
          <a:stretch/>
        </p:blipFill>
        <p:spPr>
          <a:xfrm>
            <a:off x="-9526" y="-9526"/>
            <a:ext cx="1590675" cy="1748369"/>
          </a:xfrm>
          <a:prstGeom prst="rect">
            <a:avLst/>
          </a:prstGeom>
        </p:spPr>
      </p:pic>
      <p:sp>
        <p:nvSpPr>
          <p:cNvPr id="5" name="Texto"/>
          <p:cNvSpPr txBox="1">
            <a:spLocks/>
          </p:cNvSpPr>
          <p:nvPr/>
        </p:nvSpPr>
        <p:spPr>
          <a:xfrm>
            <a:off x="759945" y="2476500"/>
            <a:ext cx="5338110" cy="42724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dirty="0">
                <a:latin typeface="+mn-lt"/>
              </a:rPr>
              <a:t>A mágica dos modelos generativos está na sua adaptabilidade. Um mesmo modelo pode assumir diferentes papéis — escritor, cientista, advogado, terapeuta — dependendo de como você o instrui</a:t>
            </a:r>
            <a:r>
              <a:rPr lang="pt-BR" sz="1600" dirty="0" smtClean="0">
                <a:latin typeface="+mn-lt"/>
              </a:rPr>
              <a:t>.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Exemplos </a:t>
            </a:r>
            <a:r>
              <a:rPr lang="pt-BR" sz="1600" dirty="0">
                <a:latin typeface="+mn-lt"/>
              </a:rPr>
              <a:t>de transformação</a:t>
            </a:r>
            <a:r>
              <a:rPr lang="pt-BR" sz="1600" dirty="0" smtClean="0">
                <a:latin typeface="+mn-lt"/>
              </a:rPr>
              <a:t>:</a:t>
            </a:r>
          </a:p>
          <a:p>
            <a:pPr algn="just"/>
            <a:endParaRPr lang="pt-BR" sz="1600" dirty="0" smtClean="0">
              <a:latin typeface="+mn-lt"/>
            </a:endParaRPr>
          </a:p>
          <a:p>
            <a:pPr algn="just"/>
            <a:r>
              <a:rPr lang="pt-BR" sz="1600" dirty="0">
                <a:latin typeface="+mn-lt"/>
              </a:rPr>
              <a:t>	</a:t>
            </a:r>
            <a:r>
              <a:rPr lang="pt-BR" sz="1600" dirty="0" smtClean="0">
                <a:latin typeface="+mn-lt"/>
              </a:rPr>
              <a:t>"</a:t>
            </a:r>
            <a:r>
              <a:rPr lang="pt-BR" sz="1600" dirty="0">
                <a:latin typeface="+mn-lt"/>
              </a:rPr>
              <a:t>Atue como um redator publicitário e crie um slogan </a:t>
            </a:r>
            <a:r>
              <a:rPr lang="pt-BR" sz="1600" dirty="0" smtClean="0">
                <a:latin typeface="+mn-lt"/>
              </a:rPr>
              <a:t>	  para </a:t>
            </a:r>
            <a:r>
              <a:rPr lang="pt-BR" sz="1600" dirty="0">
                <a:latin typeface="+mn-lt"/>
              </a:rPr>
              <a:t>um aplicativo de leitura</a:t>
            </a:r>
            <a:r>
              <a:rPr lang="pt-BR" sz="1600" dirty="0" smtClean="0">
                <a:latin typeface="+mn-lt"/>
              </a:rPr>
              <a:t>."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	"</a:t>
            </a:r>
            <a:r>
              <a:rPr lang="pt-BR" sz="1600" dirty="0">
                <a:latin typeface="+mn-lt"/>
              </a:rPr>
              <a:t>Finja ser um historiador medieval. Relate como eram </a:t>
            </a:r>
            <a:r>
              <a:rPr lang="pt-BR" sz="1600" dirty="0" smtClean="0">
                <a:latin typeface="+mn-lt"/>
              </a:rPr>
              <a:t>	  as </a:t>
            </a:r>
            <a:r>
              <a:rPr lang="pt-BR" sz="1600" dirty="0">
                <a:latin typeface="+mn-lt"/>
              </a:rPr>
              <a:t>batalhas entre vikings e saxões</a:t>
            </a:r>
            <a:r>
              <a:rPr lang="pt-BR" sz="1600" dirty="0" smtClean="0">
                <a:latin typeface="+mn-lt"/>
              </a:rPr>
              <a:t>."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	"</a:t>
            </a:r>
            <a:r>
              <a:rPr lang="pt-BR" sz="1600" dirty="0">
                <a:latin typeface="+mn-lt"/>
              </a:rPr>
              <a:t>Você é um professor de física explicando relatividade </a:t>
            </a:r>
            <a:r>
              <a:rPr lang="pt-BR" sz="1600" dirty="0" smtClean="0">
                <a:latin typeface="+mn-lt"/>
              </a:rPr>
              <a:t>	  a </a:t>
            </a:r>
            <a:r>
              <a:rPr lang="pt-BR" sz="1600" dirty="0">
                <a:latin typeface="+mn-lt"/>
              </a:rPr>
              <a:t>alunos do ensino médio. </a:t>
            </a:r>
            <a:r>
              <a:rPr lang="pt-BR" sz="1600" dirty="0" smtClean="0">
                <a:latin typeface="+mn-lt"/>
              </a:rPr>
              <a:t>Use </a:t>
            </a:r>
            <a:r>
              <a:rPr lang="pt-BR" sz="1600" dirty="0">
                <a:latin typeface="+mn-lt"/>
              </a:rPr>
              <a:t>analogias</a:t>
            </a:r>
            <a:r>
              <a:rPr lang="pt-BR" sz="1600" dirty="0" smtClean="0">
                <a:latin typeface="+mn-lt"/>
              </a:rPr>
              <a:t>."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Essas </a:t>
            </a:r>
            <a:r>
              <a:rPr lang="pt-BR" sz="1600" dirty="0">
                <a:latin typeface="+mn-lt"/>
              </a:rPr>
              <a:t>transformações são possíveis apenas com bons </a:t>
            </a:r>
            <a:r>
              <a:rPr lang="pt-BR" sz="1600" dirty="0" smtClean="0">
                <a:latin typeface="+mn-lt"/>
              </a:rPr>
              <a:t> prompts</a:t>
            </a:r>
            <a:r>
              <a:rPr lang="pt-BR" sz="1600" dirty="0">
                <a:latin typeface="+mn-lt"/>
              </a:rPr>
              <a:t>. É como girar um seletor de personalidades dentro do cérebro da IA.</a:t>
            </a:r>
          </a:p>
        </p:txBody>
      </p:sp>
      <p:sp>
        <p:nvSpPr>
          <p:cNvPr id="6" name="Subtítulo"/>
          <p:cNvSpPr txBox="1">
            <a:spLocks/>
          </p:cNvSpPr>
          <p:nvPr/>
        </p:nvSpPr>
        <p:spPr>
          <a:xfrm>
            <a:off x="400050" y="806757"/>
            <a:ext cx="6057900" cy="543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/>
              <a:t>Principais aplicações de um prompt</a:t>
            </a:r>
          </a:p>
        </p:txBody>
      </p:sp>
      <p:sp>
        <p:nvSpPr>
          <p:cNvPr id="7" name="Título"/>
          <p:cNvSpPr txBox="1">
            <a:spLocks/>
          </p:cNvSpPr>
          <p:nvPr/>
        </p:nvSpPr>
        <p:spPr>
          <a:xfrm>
            <a:off x="400050" y="188689"/>
            <a:ext cx="6057900" cy="650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Impact" panose="020B0806030902050204" pitchFamily="34" charset="0"/>
              </a:rPr>
              <a:t>Conhecendo o Prompt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9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3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7" t="36160" r="1"/>
          <a:stretch/>
        </p:blipFill>
        <p:spPr>
          <a:xfrm>
            <a:off x="-9526" y="-9526"/>
            <a:ext cx="1590675" cy="1748369"/>
          </a:xfrm>
          <a:prstGeom prst="rect">
            <a:avLst/>
          </a:prstGeom>
        </p:spPr>
      </p:pic>
      <p:sp>
        <p:nvSpPr>
          <p:cNvPr id="5" name="Texto"/>
          <p:cNvSpPr txBox="1">
            <a:spLocks/>
          </p:cNvSpPr>
          <p:nvPr/>
        </p:nvSpPr>
        <p:spPr>
          <a:xfrm>
            <a:off x="759945" y="1799597"/>
            <a:ext cx="5338110" cy="5988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>
                <a:latin typeface="+mn-lt"/>
              </a:rPr>
              <a:t>Os prompts são a base de tarefas práticas em diversas áreas. Veja algumas aplicações</a:t>
            </a:r>
            <a:r>
              <a:rPr lang="pt-BR" sz="1600" dirty="0" smtClean="0">
                <a:latin typeface="+mn-lt"/>
              </a:rPr>
              <a:t>:</a:t>
            </a:r>
          </a:p>
        </p:txBody>
      </p:sp>
      <p:sp>
        <p:nvSpPr>
          <p:cNvPr id="6" name="Subtítulo"/>
          <p:cNvSpPr txBox="1">
            <a:spLocks/>
          </p:cNvSpPr>
          <p:nvPr/>
        </p:nvSpPr>
        <p:spPr>
          <a:xfrm>
            <a:off x="400050" y="806756"/>
            <a:ext cx="5698006" cy="9435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/>
              <a:t>Como os prompts transformam as interações</a:t>
            </a:r>
          </a:p>
        </p:txBody>
      </p:sp>
      <p:sp>
        <p:nvSpPr>
          <p:cNvPr id="7" name="Título"/>
          <p:cNvSpPr txBox="1">
            <a:spLocks/>
          </p:cNvSpPr>
          <p:nvPr/>
        </p:nvSpPr>
        <p:spPr>
          <a:xfrm>
            <a:off x="400050" y="188689"/>
            <a:ext cx="6057900" cy="650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Impact" panose="020B0806030902050204" pitchFamily="34" charset="0"/>
              </a:rPr>
              <a:t>Conhecendo o Prompt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20" name="Texto"/>
          <p:cNvSpPr txBox="1">
            <a:spLocks/>
          </p:cNvSpPr>
          <p:nvPr/>
        </p:nvSpPr>
        <p:spPr>
          <a:xfrm>
            <a:off x="1119840" y="2414871"/>
            <a:ext cx="5338110" cy="58279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b="1" dirty="0" smtClean="0">
                <a:latin typeface="+mn-lt"/>
              </a:rPr>
              <a:t>Criação </a:t>
            </a:r>
            <a:r>
              <a:rPr lang="pt-BR" sz="1600" b="1" dirty="0">
                <a:latin typeface="+mn-lt"/>
              </a:rPr>
              <a:t>de </a:t>
            </a:r>
            <a:r>
              <a:rPr lang="pt-BR" sz="1600" b="1" dirty="0" smtClean="0">
                <a:latin typeface="+mn-lt"/>
              </a:rPr>
              <a:t>conteúdo</a:t>
            </a:r>
            <a:endParaRPr lang="pt-BR" sz="1600" b="1" dirty="0">
              <a:latin typeface="+mn-lt"/>
            </a:endParaRPr>
          </a:p>
          <a:p>
            <a:pPr algn="l"/>
            <a:r>
              <a:rPr lang="pt-BR" sz="1600" dirty="0" smtClean="0">
                <a:latin typeface="+mn-lt"/>
              </a:rPr>
              <a:t>	"</a:t>
            </a:r>
            <a:r>
              <a:rPr lang="pt-BR" sz="1600" dirty="0">
                <a:latin typeface="+mn-lt"/>
              </a:rPr>
              <a:t>Crie um post para redes sociais explicando o que é </a:t>
            </a:r>
            <a:r>
              <a:rPr lang="pt-BR" sz="1600" dirty="0" smtClean="0">
                <a:latin typeface="+mn-lt"/>
              </a:rPr>
              <a:t>	  </a:t>
            </a:r>
            <a:r>
              <a:rPr lang="pt-BR" sz="1600" dirty="0" err="1" smtClean="0">
                <a:latin typeface="+mn-lt"/>
              </a:rPr>
              <a:t>burnout</a:t>
            </a:r>
            <a:r>
              <a:rPr lang="pt-BR" sz="1600" dirty="0" smtClean="0">
                <a:latin typeface="+mn-lt"/>
              </a:rPr>
              <a:t>."</a:t>
            </a:r>
          </a:p>
          <a:p>
            <a:pPr algn="l">
              <a:lnSpc>
                <a:spcPct val="150000"/>
              </a:lnSpc>
            </a:pPr>
            <a:r>
              <a:rPr lang="pt-BR" sz="1600" b="1" dirty="0" smtClean="0">
                <a:latin typeface="+mn-lt"/>
              </a:rPr>
              <a:t>Aprendizado </a:t>
            </a:r>
            <a:r>
              <a:rPr lang="pt-BR" sz="1600" b="1" dirty="0">
                <a:latin typeface="+mn-lt"/>
              </a:rPr>
              <a:t>e </a:t>
            </a:r>
            <a:r>
              <a:rPr lang="pt-BR" sz="1600" b="1" dirty="0" smtClean="0">
                <a:latin typeface="+mn-lt"/>
              </a:rPr>
              <a:t>explicações</a:t>
            </a:r>
            <a:endParaRPr lang="pt-BR" sz="1600" b="1" dirty="0">
              <a:latin typeface="+mn-lt"/>
            </a:endParaRPr>
          </a:p>
          <a:p>
            <a:pPr algn="l"/>
            <a:r>
              <a:rPr lang="pt-BR" sz="1600" dirty="0" smtClean="0">
                <a:latin typeface="+mn-lt"/>
              </a:rPr>
              <a:t>	"</a:t>
            </a:r>
            <a:r>
              <a:rPr lang="pt-BR" sz="1600" dirty="0">
                <a:latin typeface="+mn-lt"/>
              </a:rPr>
              <a:t>Explique o conceito de entropia como se estivesse </a:t>
            </a:r>
            <a:r>
              <a:rPr lang="pt-BR" sz="1600" dirty="0" smtClean="0">
                <a:latin typeface="+mn-lt"/>
              </a:rPr>
              <a:t>	  falando </a:t>
            </a:r>
            <a:r>
              <a:rPr lang="pt-BR" sz="1600" dirty="0">
                <a:latin typeface="+mn-lt"/>
              </a:rPr>
              <a:t>com uma criança de 8 anos</a:t>
            </a:r>
            <a:r>
              <a:rPr lang="pt-BR" sz="1600" dirty="0" smtClean="0">
                <a:latin typeface="+mn-lt"/>
              </a:rPr>
              <a:t>."</a:t>
            </a:r>
          </a:p>
          <a:p>
            <a:pPr algn="l">
              <a:lnSpc>
                <a:spcPct val="150000"/>
              </a:lnSpc>
            </a:pPr>
            <a:r>
              <a:rPr lang="pt-BR" sz="1600" b="1" dirty="0" smtClean="0">
                <a:latin typeface="+mn-lt"/>
              </a:rPr>
              <a:t>Resumo </a:t>
            </a:r>
            <a:r>
              <a:rPr lang="pt-BR" sz="1600" b="1" dirty="0">
                <a:latin typeface="+mn-lt"/>
              </a:rPr>
              <a:t>e interpretação de </a:t>
            </a:r>
            <a:r>
              <a:rPr lang="pt-BR" sz="1600" b="1" dirty="0" smtClean="0">
                <a:latin typeface="+mn-lt"/>
              </a:rPr>
              <a:t>texto</a:t>
            </a:r>
            <a:endParaRPr lang="pt-BR" sz="1600" b="1" dirty="0">
              <a:latin typeface="+mn-lt"/>
            </a:endParaRPr>
          </a:p>
          <a:p>
            <a:pPr algn="l"/>
            <a:r>
              <a:rPr lang="pt-BR" sz="1600" dirty="0" smtClean="0">
                <a:latin typeface="+mn-lt"/>
              </a:rPr>
              <a:t>	"</a:t>
            </a:r>
            <a:r>
              <a:rPr lang="pt-BR" sz="1600" dirty="0">
                <a:latin typeface="+mn-lt"/>
              </a:rPr>
              <a:t>Resuma o seguinte texto em até cinco linhas, </a:t>
            </a:r>
            <a:r>
              <a:rPr lang="pt-BR" sz="1600" dirty="0" smtClean="0">
                <a:latin typeface="+mn-lt"/>
              </a:rPr>
              <a:t>	   	  destacando </a:t>
            </a:r>
            <a:r>
              <a:rPr lang="pt-BR" sz="1600" dirty="0">
                <a:latin typeface="+mn-lt"/>
              </a:rPr>
              <a:t>os argumentos principais</a:t>
            </a:r>
            <a:r>
              <a:rPr lang="pt-BR" sz="1600" dirty="0" smtClean="0">
                <a:latin typeface="+mn-lt"/>
              </a:rPr>
              <a:t>."</a:t>
            </a:r>
            <a:endParaRPr lang="pt-BR" sz="1600" dirty="0"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pt-BR" sz="1600" b="1" dirty="0" smtClean="0">
                <a:latin typeface="+mn-lt"/>
              </a:rPr>
              <a:t>Geração </a:t>
            </a:r>
            <a:r>
              <a:rPr lang="pt-BR" sz="1600" b="1" dirty="0">
                <a:latin typeface="+mn-lt"/>
              </a:rPr>
              <a:t>de </a:t>
            </a:r>
            <a:r>
              <a:rPr lang="pt-BR" sz="1600" b="1" dirty="0" smtClean="0">
                <a:latin typeface="+mn-lt"/>
              </a:rPr>
              <a:t>código</a:t>
            </a:r>
            <a:endParaRPr lang="pt-BR" sz="1600" b="1" dirty="0">
              <a:latin typeface="+mn-lt"/>
            </a:endParaRPr>
          </a:p>
          <a:p>
            <a:pPr algn="l"/>
            <a:r>
              <a:rPr lang="pt-BR" sz="1600" dirty="0" smtClean="0">
                <a:latin typeface="+mn-lt"/>
              </a:rPr>
              <a:t>	"</a:t>
            </a:r>
            <a:r>
              <a:rPr lang="pt-BR" sz="1600" dirty="0">
                <a:latin typeface="+mn-lt"/>
              </a:rPr>
              <a:t>Escreva </a:t>
            </a:r>
            <a:r>
              <a:rPr lang="pt-BR" sz="1600" dirty="0" smtClean="0">
                <a:latin typeface="+mn-lt"/>
              </a:rPr>
              <a:t>uma </a:t>
            </a:r>
            <a:r>
              <a:rPr lang="pt-BR" sz="1600" dirty="0">
                <a:latin typeface="+mn-lt"/>
              </a:rPr>
              <a:t>função JavaScript que detecta se um </a:t>
            </a:r>
            <a:r>
              <a:rPr lang="pt-BR" sz="1600" dirty="0" smtClean="0">
                <a:latin typeface="+mn-lt"/>
              </a:rPr>
              <a:t>	  número </a:t>
            </a:r>
            <a:r>
              <a:rPr lang="pt-BR" sz="1600" dirty="0">
                <a:latin typeface="+mn-lt"/>
              </a:rPr>
              <a:t>é primo</a:t>
            </a:r>
            <a:r>
              <a:rPr lang="pt-BR" sz="1600" dirty="0" smtClean="0">
                <a:latin typeface="+mn-lt"/>
              </a:rPr>
              <a:t>."</a:t>
            </a:r>
            <a:endParaRPr lang="pt-BR" sz="1600" dirty="0"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pt-BR" sz="1600" b="1" dirty="0" smtClean="0">
                <a:latin typeface="+mn-lt"/>
              </a:rPr>
              <a:t>Tradução contextualizada</a:t>
            </a:r>
            <a:endParaRPr lang="pt-BR" sz="1600" b="1" dirty="0">
              <a:latin typeface="+mn-lt"/>
            </a:endParaRPr>
          </a:p>
          <a:p>
            <a:pPr algn="l"/>
            <a:r>
              <a:rPr lang="pt-BR" sz="1600" dirty="0" smtClean="0">
                <a:latin typeface="+mn-lt"/>
              </a:rPr>
              <a:t>	"</a:t>
            </a:r>
            <a:r>
              <a:rPr lang="pt-BR" sz="1600" dirty="0">
                <a:latin typeface="+mn-lt"/>
              </a:rPr>
              <a:t>Traduza o texto abaixo para o francês, mantendo o </a:t>
            </a:r>
            <a:r>
              <a:rPr lang="pt-BR" sz="1600" dirty="0" smtClean="0">
                <a:latin typeface="+mn-lt"/>
              </a:rPr>
              <a:t>	  tom </a:t>
            </a:r>
            <a:r>
              <a:rPr lang="pt-BR" sz="1600" dirty="0">
                <a:latin typeface="+mn-lt"/>
              </a:rPr>
              <a:t>informal e jovem</a:t>
            </a:r>
            <a:r>
              <a:rPr lang="pt-BR" sz="1600" dirty="0" smtClean="0">
                <a:latin typeface="+mn-lt"/>
              </a:rPr>
              <a:t>."</a:t>
            </a:r>
            <a:endParaRPr lang="pt-BR" sz="1600" dirty="0"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pt-BR" sz="1600" b="1" dirty="0" smtClean="0">
                <a:latin typeface="+mn-lt"/>
              </a:rPr>
              <a:t>Atendimento automatizado</a:t>
            </a:r>
            <a:endParaRPr lang="pt-BR" sz="1600" b="1" dirty="0">
              <a:latin typeface="+mn-lt"/>
            </a:endParaRPr>
          </a:p>
          <a:p>
            <a:pPr algn="l"/>
            <a:r>
              <a:rPr lang="pt-BR" sz="1600" dirty="0" smtClean="0">
                <a:latin typeface="+mn-lt"/>
              </a:rPr>
              <a:t>	"</a:t>
            </a:r>
            <a:r>
              <a:rPr lang="pt-BR" sz="1600" dirty="0">
                <a:latin typeface="+mn-lt"/>
              </a:rPr>
              <a:t>Simule um </a:t>
            </a:r>
            <a:r>
              <a:rPr lang="pt-BR" sz="1600" dirty="0" err="1">
                <a:latin typeface="+mn-lt"/>
              </a:rPr>
              <a:t>chatbot</a:t>
            </a:r>
            <a:r>
              <a:rPr lang="pt-BR" sz="1600" dirty="0">
                <a:latin typeface="+mn-lt"/>
              </a:rPr>
              <a:t> de suporte técnico para uma </a:t>
            </a:r>
            <a:r>
              <a:rPr lang="pt-BR" sz="1600" dirty="0" smtClean="0">
                <a:latin typeface="+mn-lt"/>
              </a:rPr>
              <a:t>	   	  empresa </a:t>
            </a:r>
            <a:r>
              <a:rPr lang="pt-BR" sz="1600" dirty="0">
                <a:latin typeface="+mn-lt"/>
              </a:rPr>
              <a:t>de internet. Responda de forma educada e </a:t>
            </a:r>
            <a:r>
              <a:rPr lang="pt-BR" sz="1600" dirty="0" smtClean="0">
                <a:latin typeface="+mn-lt"/>
              </a:rPr>
              <a:t>	  resolutiva."</a:t>
            </a:r>
          </a:p>
          <a:p>
            <a:pPr algn="l">
              <a:lnSpc>
                <a:spcPct val="150000"/>
              </a:lnSpc>
            </a:pPr>
            <a:r>
              <a:rPr lang="pt-BR" sz="1600" b="1" dirty="0" smtClean="0">
                <a:latin typeface="+mn-lt"/>
              </a:rPr>
              <a:t>Geração </a:t>
            </a:r>
            <a:r>
              <a:rPr lang="pt-BR" sz="1600" b="1" dirty="0">
                <a:latin typeface="+mn-lt"/>
              </a:rPr>
              <a:t>de </a:t>
            </a:r>
            <a:r>
              <a:rPr lang="pt-BR" sz="1600" b="1" dirty="0" smtClean="0">
                <a:latin typeface="+mn-lt"/>
              </a:rPr>
              <a:t>ideias</a:t>
            </a:r>
            <a:endParaRPr lang="pt-BR" sz="1600" b="1" dirty="0">
              <a:latin typeface="+mn-lt"/>
            </a:endParaRPr>
          </a:p>
          <a:p>
            <a:pPr algn="l"/>
            <a:r>
              <a:rPr lang="pt-BR" sz="1600" dirty="0" smtClean="0">
                <a:latin typeface="+mn-lt"/>
              </a:rPr>
              <a:t>	"</a:t>
            </a:r>
            <a:r>
              <a:rPr lang="pt-BR" sz="1600" dirty="0">
                <a:latin typeface="+mn-lt"/>
              </a:rPr>
              <a:t>Sugira cinco ideias de nome para um </a:t>
            </a:r>
            <a:r>
              <a:rPr lang="pt-BR" sz="1600" dirty="0" err="1">
                <a:latin typeface="+mn-lt"/>
              </a:rPr>
              <a:t>app</a:t>
            </a:r>
            <a:r>
              <a:rPr lang="pt-BR" sz="1600" dirty="0">
                <a:latin typeface="+mn-lt"/>
              </a:rPr>
              <a:t> de </a:t>
            </a:r>
            <a:r>
              <a:rPr lang="pt-BR" sz="1600" dirty="0" smtClean="0">
                <a:latin typeface="+mn-lt"/>
              </a:rPr>
              <a:t>	 	  produtividade </a:t>
            </a:r>
            <a:r>
              <a:rPr lang="pt-BR" sz="1600" dirty="0">
                <a:latin typeface="+mn-lt"/>
              </a:rPr>
              <a:t>com foco em minimalismo</a:t>
            </a:r>
            <a:r>
              <a:rPr lang="pt-BR" sz="1600" dirty="0" smtClean="0">
                <a:latin typeface="+mn-lt"/>
              </a:rPr>
              <a:t>."</a:t>
            </a:r>
          </a:p>
        </p:txBody>
      </p:sp>
      <p:sp>
        <p:nvSpPr>
          <p:cNvPr id="21" name="Texto"/>
          <p:cNvSpPr txBox="1">
            <a:spLocks/>
          </p:cNvSpPr>
          <p:nvPr/>
        </p:nvSpPr>
        <p:spPr>
          <a:xfrm>
            <a:off x="759945" y="8334585"/>
            <a:ext cx="5338110" cy="5774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 smtClean="0">
                <a:latin typeface="+mn-lt"/>
              </a:rPr>
              <a:t>Quanto </a:t>
            </a:r>
            <a:r>
              <a:rPr lang="pt-BR" sz="1600" dirty="0">
                <a:latin typeface="+mn-lt"/>
              </a:rPr>
              <a:t>mais claro o seu objetivo, melhor será o resultado — e isso depende diretamente da qualidade do seu prompt.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43" r="34201"/>
          <a:stretch/>
        </p:blipFill>
        <p:spPr>
          <a:xfrm>
            <a:off x="751521" y="2302108"/>
            <a:ext cx="411480" cy="504825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6" r="82299"/>
          <a:stretch/>
        </p:blipFill>
        <p:spPr>
          <a:xfrm>
            <a:off x="738512" y="3117553"/>
            <a:ext cx="388620" cy="504825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72" r="52298"/>
          <a:stretch/>
        </p:blipFill>
        <p:spPr>
          <a:xfrm>
            <a:off x="709610" y="3952818"/>
            <a:ext cx="441960" cy="504825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6" r="62065"/>
          <a:stretch/>
        </p:blipFill>
        <p:spPr>
          <a:xfrm>
            <a:off x="718501" y="4687183"/>
            <a:ext cx="502920" cy="504825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" r="91221"/>
          <a:stretch/>
        </p:blipFill>
        <p:spPr>
          <a:xfrm>
            <a:off x="769301" y="6346412"/>
            <a:ext cx="403860" cy="504825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72837"/>
          <a:stretch/>
        </p:blipFill>
        <p:spPr>
          <a:xfrm>
            <a:off x="709610" y="5538358"/>
            <a:ext cx="441960" cy="504825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1" r="43513"/>
          <a:stretch/>
        </p:blipFill>
        <p:spPr>
          <a:xfrm>
            <a:off x="780731" y="7375284"/>
            <a:ext cx="292100" cy="504825"/>
          </a:xfrm>
          <a:prstGeom prst="rect">
            <a:avLst/>
          </a:prstGeom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10</a:t>
            </a:r>
            <a:endParaRPr lang="pt-BR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4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18" name="Conector reto 17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04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A9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"/>
          <a:stretch/>
        </p:blipFill>
        <p:spPr>
          <a:xfrm>
            <a:off x="0" y="0"/>
            <a:ext cx="6858000" cy="6830515"/>
          </a:xfrm>
          <a:prstGeom prst="rect">
            <a:avLst/>
          </a:prstGeom>
        </p:spPr>
      </p:pic>
      <p:sp>
        <p:nvSpPr>
          <p:cNvPr id="8" name="Título"/>
          <p:cNvSpPr txBox="1">
            <a:spLocks/>
          </p:cNvSpPr>
          <p:nvPr/>
        </p:nvSpPr>
        <p:spPr>
          <a:xfrm>
            <a:off x="1716932" y="1872607"/>
            <a:ext cx="3424136" cy="30852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0" dirty="0">
                <a:solidFill>
                  <a:schemeClr val="accent2"/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2" name="Título"/>
          <p:cNvSpPr>
            <a:spLocks noGrp="1"/>
          </p:cNvSpPr>
          <p:nvPr>
            <p:ph type="ctrTitle"/>
          </p:nvPr>
        </p:nvSpPr>
        <p:spPr>
          <a:xfrm>
            <a:off x="400050" y="5448300"/>
            <a:ext cx="6057900" cy="2476499"/>
          </a:xfrm>
        </p:spPr>
        <p:txBody>
          <a:bodyPr>
            <a:noAutofit/>
          </a:bodyPr>
          <a:lstStyle/>
          <a:p>
            <a:r>
              <a:rPr lang="pt-BR" sz="8000" dirty="0" smtClean="0">
                <a:solidFill>
                  <a:schemeClr val="accent2"/>
                </a:solidFill>
                <a:latin typeface="Impact" panose="020B0806030902050204" pitchFamily="34" charset="0"/>
              </a:rPr>
              <a:t>Componentes de um Prompt</a:t>
            </a:r>
            <a:endParaRPr lang="pt-BR" sz="8000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40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7" t="36160" r="1"/>
          <a:stretch/>
        </p:blipFill>
        <p:spPr>
          <a:xfrm>
            <a:off x="-9526" y="-9526"/>
            <a:ext cx="1590675" cy="1748369"/>
          </a:xfrm>
          <a:prstGeom prst="rect">
            <a:avLst/>
          </a:prstGeom>
        </p:spPr>
      </p:pic>
      <p:sp>
        <p:nvSpPr>
          <p:cNvPr id="5" name="Texto"/>
          <p:cNvSpPr txBox="1">
            <a:spLocks/>
          </p:cNvSpPr>
          <p:nvPr/>
        </p:nvSpPr>
        <p:spPr>
          <a:xfrm>
            <a:off x="400050" y="1793846"/>
            <a:ext cx="5937250" cy="11875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dirty="0">
                <a:latin typeface="+mn-lt"/>
              </a:rPr>
              <a:t>Um prompt eficaz vai além de uma pergunta simples. Ele é construído como um quebra-cabeça, combinando elementos para moldar a resposta ideal. Cada componente tem um papel estratégico</a:t>
            </a:r>
            <a:r>
              <a:rPr lang="pt-BR" sz="1600" dirty="0" smtClean="0">
                <a:latin typeface="+mn-lt"/>
              </a:rPr>
              <a:t>. </a:t>
            </a:r>
          </a:p>
          <a:p>
            <a:pPr algn="just"/>
            <a:r>
              <a:rPr lang="pt-BR" sz="1600" dirty="0" smtClean="0">
                <a:latin typeface="+mn-lt"/>
              </a:rPr>
              <a:t>Vejamos cada um deles:</a:t>
            </a:r>
            <a:endParaRPr lang="pt-BR" sz="1600" dirty="0">
              <a:latin typeface="+mn-lt"/>
            </a:endParaRPr>
          </a:p>
        </p:txBody>
      </p:sp>
      <p:sp>
        <p:nvSpPr>
          <p:cNvPr id="7" name="Título"/>
          <p:cNvSpPr txBox="1">
            <a:spLocks/>
          </p:cNvSpPr>
          <p:nvPr/>
        </p:nvSpPr>
        <p:spPr>
          <a:xfrm>
            <a:off x="400050" y="468089"/>
            <a:ext cx="6057900" cy="650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Impact" panose="020B0806030902050204" pitchFamily="34" charset="0"/>
              </a:rPr>
              <a:t>Componentes de um Prompt</a:t>
            </a:r>
            <a:endParaRPr lang="pt-BR" sz="4000" dirty="0">
              <a:latin typeface="Impact" panose="020B080603090205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907"/>
          <a:stretch/>
        </p:blipFill>
        <p:spPr>
          <a:xfrm flipH="1">
            <a:off x="759945" y="3423557"/>
            <a:ext cx="2610227" cy="521080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32" r="49907"/>
          <a:stretch/>
        </p:blipFill>
        <p:spPr>
          <a:xfrm>
            <a:off x="0" y="3423557"/>
            <a:ext cx="717082" cy="521080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318361" y="3277979"/>
            <a:ext cx="687071" cy="687071"/>
            <a:chOff x="0" y="0"/>
            <a:chExt cx="812800" cy="812800"/>
          </a:xfrm>
        </p:grpSpPr>
        <p:sp>
          <p:nvSpPr>
            <p:cNvPr id="16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CBFF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id="17" name="TextBox 1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13422" tIns="13422" rIns="13422" bIns="13422" rtlCol="0" anchor="ctr"/>
            <a:lstStyle/>
            <a:p>
              <a:pPr marL="0" lvl="0" indent="0" algn="ctr">
                <a:lnSpc>
                  <a:spcPts val="94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Freeform 62"/>
          <p:cNvSpPr/>
          <p:nvPr/>
        </p:nvSpPr>
        <p:spPr>
          <a:xfrm>
            <a:off x="2456946" y="3341613"/>
            <a:ext cx="488660" cy="503931"/>
          </a:xfrm>
          <a:custGeom>
            <a:avLst/>
            <a:gdLst/>
            <a:ahLst/>
            <a:cxnLst/>
            <a:rect l="l" t="t" r="r" b="b"/>
            <a:pathLst>
              <a:path w="488660" h="503931">
                <a:moveTo>
                  <a:pt x="0" y="0"/>
                </a:moveTo>
                <a:lnTo>
                  <a:pt x="488660" y="0"/>
                </a:lnTo>
                <a:lnTo>
                  <a:pt x="488660" y="503930"/>
                </a:lnTo>
                <a:lnTo>
                  <a:pt x="0" y="5039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19" name="Group 5"/>
          <p:cNvGrpSpPr/>
          <p:nvPr/>
        </p:nvGrpSpPr>
        <p:grpSpPr>
          <a:xfrm>
            <a:off x="2906124" y="4257623"/>
            <a:ext cx="687071" cy="687071"/>
            <a:chOff x="0" y="0"/>
            <a:chExt cx="812800" cy="812800"/>
          </a:xfrm>
        </p:grpSpPr>
        <p:sp>
          <p:nvSpPr>
            <p:cNvPr id="20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0FF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id="21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13422" tIns="13422" rIns="13422" bIns="13422" rtlCol="0" anchor="ctr"/>
            <a:lstStyle/>
            <a:p>
              <a:pPr marL="0" lvl="0" indent="0" algn="ctr">
                <a:lnSpc>
                  <a:spcPts val="94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Freeform 61"/>
          <p:cNvSpPr/>
          <p:nvPr/>
        </p:nvSpPr>
        <p:spPr>
          <a:xfrm>
            <a:off x="3005432" y="4354002"/>
            <a:ext cx="466532" cy="466532"/>
          </a:xfrm>
          <a:custGeom>
            <a:avLst/>
            <a:gdLst/>
            <a:ahLst/>
            <a:cxnLst/>
            <a:rect l="l" t="t" r="r" b="b"/>
            <a:pathLst>
              <a:path w="466532" h="466532">
                <a:moveTo>
                  <a:pt x="0" y="0"/>
                </a:moveTo>
                <a:lnTo>
                  <a:pt x="466531" y="0"/>
                </a:lnTo>
                <a:lnTo>
                  <a:pt x="466531" y="466532"/>
                </a:lnTo>
                <a:lnTo>
                  <a:pt x="0" y="4665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31" name="AutoShape 29"/>
          <p:cNvSpPr/>
          <p:nvPr/>
        </p:nvSpPr>
        <p:spPr>
          <a:xfrm flipH="1">
            <a:off x="2031999" y="3845544"/>
            <a:ext cx="323154" cy="297871"/>
          </a:xfrm>
          <a:prstGeom prst="line">
            <a:avLst/>
          </a:prstGeom>
          <a:ln w="28575" cap="flat">
            <a:solidFill>
              <a:srgbClr val="141414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2" name="AutoShape 29"/>
          <p:cNvSpPr/>
          <p:nvPr/>
        </p:nvSpPr>
        <p:spPr>
          <a:xfrm flipH="1">
            <a:off x="2607852" y="4734703"/>
            <a:ext cx="295787" cy="218297"/>
          </a:xfrm>
          <a:prstGeom prst="line">
            <a:avLst/>
          </a:prstGeom>
          <a:ln w="28575" cap="flat">
            <a:solidFill>
              <a:srgbClr val="141414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5" name="Texto"/>
          <p:cNvSpPr txBox="1">
            <a:spLocks/>
          </p:cNvSpPr>
          <p:nvPr/>
        </p:nvSpPr>
        <p:spPr>
          <a:xfrm>
            <a:off x="3079604" y="2931189"/>
            <a:ext cx="2850741" cy="1231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b="1" dirty="0">
                <a:latin typeface="+mn-lt"/>
              </a:rPr>
              <a:t>Instrução</a:t>
            </a:r>
          </a:p>
          <a:p>
            <a:pPr algn="l"/>
            <a:r>
              <a:rPr lang="pt-BR" sz="1600" dirty="0">
                <a:latin typeface="+mn-lt"/>
              </a:rPr>
              <a:t>A base de todo prompt. A instrução define o que a IA deve fazer</a:t>
            </a:r>
            <a:r>
              <a:rPr lang="pt-BR" sz="1600" dirty="0" smtClean="0">
                <a:latin typeface="+mn-lt"/>
              </a:rPr>
              <a:t>. Por exemplo: "</a:t>
            </a:r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Resuma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o artigo </a:t>
            </a:r>
            <a:r>
              <a:rPr lang="pt-BR" sz="1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abaixo</a:t>
            </a:r>
            <a:r>
              <a:rPr lang="pt-BR" sz="1600" dirty="0" smtClean="0">
                <a:latin typeface="+mn-lt"/>
              </a:rPr>
              <a:t>"</a:t>
            </a:r>
            <a:endParaRPr lang="pt-BR" sz="1600" dirty="0">
              <a:latin typeface="+mn-lt"/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3657608" y="4211495"/>
            <a:ext cx="28981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Exemplos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b="1" dirty="0"/>
              <a:t>(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zero-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shot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one-shot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 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few-shot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065713" y="6129905"/>
            <a:ext cx="364967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One-shot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um exemplo para guiar o padrão. Por exemplo: "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Exemplo: 'Olá, tudo bem?' → 'Bonjour, ça va?' Traduza: 'A curiosidade move o conhecimento.'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2607852" y="7310779"/>
            <a:ext cx="394794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Few-shot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múltiplos exemplos. Ideal para respostas complexas.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Exemplo: "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Traduza para o francês: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'Olá, tudo bem?' → 'Bonjour, ça va?'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'O céu está limpo.' → 'Le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ciel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est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dégagé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.'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 'A curiosidade move o conhecimento.' →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3353298" y="4845769"/>
            <a:ext cx="302605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Zero-</a:t>
            </a: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shot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sem exemplos — o modelo age apenas com base na instrução.</a:t>
            </a:r>
            <a:r>
              <a:rPr kumimoji="0" lang="pt-BR" altLang="pt-B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Por exemplo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"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rPr>
              <a:t>Traduza para o francês: 'A curiosidade move o conhecimento.'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12</a:t>
            </a:r>
            <a:endParaRPr lang="pt-BR" dirty="0"/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7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26" name="Conector reto 25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0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7" t="36160" r="1"/>
          <a:stretch/>
        </p:blipFill>
        <p:spPr>
          <a:xfrm>
            <a:off x="-9526" y="-9526"/>
            <a:ext cx="1590675" cy="174836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907"/>
          <a:stretch/>
        </p:blipFill>
        <p:spPr>
          <a:xfrm flipH="1">
            <a:off x="759945" y="3423557"/>
            <a:ext cx="2610227" cy="521080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32" r="49907"/>
          <a:stretch/>
        </p:blipFill>
        <p:spPr>
          <a:xfrm>
            <a:off x="0" y="3423557"/>
            <a:ext cx="717082" cy="5210804"/>
          </a:xfrm>
          <a:prstGeom prst="rect">
            <a:avLst/>
          </a:prstGeom>
        </p:spPr>
      </p:pic>
      <p:grpSp>
        <p:nvGrpSpPr>
          <p:cNvPr id="23" name="Group 17"/>
          <p:cNvGrpSpPr/>
          <p:nvPr/>
        </p:nvGrpSpPr>
        <p:grpSpPr>
          <a:xfrm>
            <a:off x="2289807" y="3041085"/>
            <a:ext cx="687071" cy="687071"/>
            <a:chOff x="0" y="0"/>
            <a:chExt cx="812800" cy="812800"/>
          </a:xfrm>
        </p:grpSpPr>
        <p:sp>
          <p:nvSpPr>
            <p:cNvPr id="24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BE6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id="25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13422" tIns="13422" rIns="13422" bIns="13422" rtlCol="0" anchor="ctr"/>
            <a:lstStyle/>
            <a:p>
              <a:pPr marL="0" lvl="0" indent="0" algn="ctr">
                <a:lnSpc>
                  <a:spcPts val="94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Freeform 68"/>
          <p:cNvSpPr/>
          <p:nvPr/>
        </p:nvSpPr>
        <p:spPr>
          <a:xfrm>
            <a:off x="2393772" y="3154659"/>
            <a:ext cx="458742" cy="458742"/>
          </a:xfrm>
          <a:custGeom>
            <a:avLst/>
            <a:gdLst/>
            <a:ahLst/>
            <a:cxnLst/>
            <a:rect l="l" t="t" r="r" b="b"/>
            <a:pathLst>
              <a:path w="458742" h="458742">
                <a:moveTo>
                  <a:pt x="0" y="0"/>
                </a:moveTo>
                <a:lnTo>
                  <a:pt x="458742" y="0"/>
                </a:lnTo>
                <a:lnTo>
                  <a:pt x="458742" y="458742"/>
                </a:lnTo>
                <a:lnTo>
                  <a:pt x="0" y="4587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27" name="Group 20"/>
          <p:cNvGrpSpPr/>
          <p:nvPr/>
        </p:nvGrpSpPr>
        <p:grpSpPr>
          <a:xfrm>
            <a:off x="3197242" y="5076102"/>
            <a:ext cx="687071" cy="687071"/>
            <a:chOff x="0" y="0"/>
            <a:chExt cx="812800" cy="812800"/>
          </a:xfrm>
        </p:grpSpPr>
        <p:sp>
          <p:nvSpPr>
            <p:cNvPr id="28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6C5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id="29" name="TextBox 2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13422" tIns="13422" rIns="13422" bIns="13422" rtlCol="0" anchor="ctr"/>
            <a:lstStyle/>
            <a:p>
              <a:pPr marL="0" lvl="0" indent="0" algn="ctr">
                <a:lnSpc>
                  <a:spcPts val="94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Freeform 65"/>
          <p:cNvSpPr/>
          <p:nvPr/>
        </p:nvSpPr>
        <p:spPr>
          <a:xfrm>
            <a:off x="3319375" y="5214939"/>
            <a:ext cx="442805" cy="442805"/>
          </a:xfrm>
          <a:custGeom>
            <a:avLst/>
            <a:gdLst/>
            <a:ahLst/>
            <a:cxnLst/>
            <a:rect l="l" t="t" r="r" b="b"/>
            <a:pathLst>
              <a:path w="442805" h="442805">
                <a:moveTo>
                  <a:pt x="0" y="0"/>
                </a:moveTo>
                <a:lnTo>
                  <a:pt x="442805" y="0"/>
                </a:lnTo>
                <a:lnTo>
                  <a:pt x="442805" y="442805"/>
                </a:lnTo>
                <a:lnTo>
                  <a:pt x="0" y="4428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33" name="AutoShape 29"/>
          <p:cNvSpPr/>
          <p:nvPr/>
        </p:nvSpPr>
        <p:spPr>
          <a:xfrm flipH="1">
            <a:off x="2869646" y="5455443"/>
            <a:ext cx="283797" cy="202301"/>
          </a:xfrm>
          <a:prstGeom prst="line">
            <a:avLst/>
          </a:prstGeom>
          <a:ln w="28575" cap="flat">
            <a:solidFill>
              <a:srgbClr val="141414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4" name="AutoShape 29"/>
          <p:cNvSpPr/>
          <p:nvPr/>
        </p:nvSpPr>
        <p:spPr>
          <a:xfrm flipH="1" flipV="1">
            <a:off x="2441368" y="7562849"/>
            <a:ext cx="320902" cy="40482"/>
          </a:xfrm>
          <a:prstGeom prst="line">
            <a:avLst/>
          </a:prstGeom>
          <a:ln w="28575" cap="flat">
            <a:solidFill>
              <a:srgbClr val="141414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7" name="Texto"/>
          <p:cNvSpPr txBox="1">
            <a:spLocks/>
          </p:cNvSpPr>
          <p:nvPr/>
        </p:nvSpPr>
        <p:spPr>
          <a:xfrm>
            <a:off x="3085061" y="2655341"/>
            <a:ext cx="2843357" cy="16487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b="1" dirty="0">
                <a:latin typeface="+mn-lt"/>
              </a:rPr>
              <a:t>Contexto ou </a:t>
            </a:r>
            <a:r>
              <a:rPr lang="pt-BR" sz="1600" b="1" dirty="0" smtClean="0">
                <a:latin typeface="+mn-lt"/>
              </a:rPr>
              <a:t>configuração</a:t>
            </a:r>
          </a:p>
          <a:p>
            <a:pPr algn="l"/>
            <a:r>
              <a:rPr lang="pt-BR" sz="1600" dirty="0" smtClean="0">
                <a:latin typeface="+mn-lt"/>
              </a:rPr>
              <a:t>Adicione </a:t>
            </a:r>
            <a:r>
              <a:rPr lang="pt-BR" sz="1600" dirty="0">
                <a:latin typeface="+mn-lt"/>
              </a:rPr>
              <a:t>o papel da IA, o público-alvo ou a situação em que ela está inserida. </a:t>
            </a:r>
            <a:r>
              <a:rPr lang="pt-BR" sz="1600" dirty="0" smtClean="0">
                <a:latin typeface="+mn-lt"/>
              </a:rPr>
              <a:t>Exemplo: "</a:t>
            </a:r>
            <a:r>
              <a:rPr lang="pt-BR" sz="1600" dirty="0">
                <a:latin typeface="+mn-lt"/>
              </a:rPr>
              <a:t>Você é um professor explicando o que é inflação para jovens de 15 </a:t>
            </a:r>
            <a:r>
              <a:rPr lang="pt-BR" sz="1600" dirty="0" smtClean="0">
                <a:latin typeface="+mn-lt"/>
              </a:rPr>
              <a:t>anos."</a:t>
            </a:r>
            <a:endParaRPr lang="pt-BR" sz="1600" dirty="0">
              <a:latin typeface="+mn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955648" y="4752851"/>
            <a:ext cx="28021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/>
              <a:t>Restrições ou limitações</a:t>
            </a:r>
          </a:p>
          <a:p>
            <a:r>
              <a:rPr lang="pt-BR" sz="1600" dirty="0" smtClean="0"/>
              <a:t>Defina o que deve ser evitado ou controlado na resposta. Exemplo</a:t>
            </a:r>
            <a:r>
              <a:rPr lang="pt-BR" sz="1600" b="1" dirty="0" smtClean="0"/>
              <a:t>:</a:t>
            </a:r>
            <a:r>
              <a:rPr lang="pt-BR" sz="1600" dirty="0" smtClean="0"/>
              <a:t> "Liste apenas alimentos com menos de 100 calorias. Não inclua bebidas."</a:t>
            </a:r>
            <a:endParaRPr lang="pt-BR" sz="1600" dirty="0"/>
          </a:p>
        </p:txBody>
      </p:sp>
      <p:sp>
        <p:nvSpPr>
          <p:cNvPr id="38" name="Texto"/>
          <p:cNvSpPr txBox="1">
            <a:spLocks/>
          </p:cNvSpPr>
          <p:nvPr/>
        </p:nvSpPr>
        <p:spPr>
          <a:xfrm>
            <a:off x="3607209" y="6923661"/>
            <a:ext cx="2850741" cy="18948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b="1" dirty="0">
                <a:latin typeface="+mn-lt"/>
              </a:rPr>
              <a:t>Conteúdo </a:t>
            </a:r>
            <a:r>
              <a:rPr lang="pt-BR" sz="1600" b="1" dirty="0" smtClean="0">
                <a:latin typeface="+mn-lt"/>
              </a:rPr>
              <a:t>principal</a:t>
            </a:r>
          </a:p>
          <a:p>
            <a:pPr algn="l"/>
            <a:r>
              <a:rPr lang="pt-BR" sz="1600" dirty="0" smtClean="0">
                <a:latin typeface="+mn-lt"/>
              </a:rPr>
              <a:t>O </a:t>
            </a:r>
            <a:r>
              <a:rPr lang="pt-BR" sz="1600" dirty="0">
                <a:latin typeface="+mn-lt"/>
              </a:rPr>
              <a:t>material de entrada: pode ser um texto, número, código ou pergunta. Ele é o insumo para a geração</a:t>
            </a:r>
            <a:r>
              <a:rPr lang="pt-BR" sz="1600" dirty="0" smtClean="0">
                <a:latin typeface="+mn-lt"/>
              </a:rPr>
              <a:t>. Exemplo: "</a:t>
            </a:r>
            <a:r>
              <a:rPr lang="pt-BR" sz="1600" dirty="0">
                <a:latin typeface="+mn-lt"/>
              </a:rPr>
              <a:t>Com base no texto abaixo, extraia os três principais argumentos a favor da energia solar."</a:t>
            </a:r>
          </a:p>
        </p:txBody>
      </p:sp>
      <p:grpSp>
        <p:nvGrpSpPr>
          <p:cNvPr id="39" name="Group 8"/>
          <p:cNvGrpSpPr/>
          <p:nvPr/>
        </p:nvGrpSpPr>
        <p:grpSpPr>
          <a:xfrm>
            <a:off x="2826683" y="7274485"/>
            <a:ext cx="687071" cy="687071"/>
            <a:chOff x="0" y="0"/>
            <a:chExt cx="812800" cy="812800"/>
          </a:xfrm>
        </p:grpSpPr>
        <p:sp>
          <p:nvSpPr>
            <p:cNvPr id="40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2AAEF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id="41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13422" tIns="13422" rIns="13422" bIns="13422" rtlCol="0" anchor="ctr"/>
            <a:lstStyle/>
            <a:p>
              <a:pPr marL="0" lvl="0" indent="0" algn="ctr">
                <a:lnSpc>
                  <a:spcPts val="94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2" name="Freeform 63"/>
          <p:cNvSpPr/>
          <p:nvPr/>
        </p:nvSpPr>
        <p:spPr>
          <a:xfrm>
            <a:off x="2927234" y="7372058"/>
            <a:ext cx="485968" cy="485968"/>
          </a:xfrm>
          <a:custGeom>
            <a:avLst/>
            <a:gdLst/>
            <a:ahLst/>
            <a:cxnLst/>
            <a:rect l="l" t="t" r="r" b="b"/>
            <a:pathLst>
              <a:path w="485968" h="485968">
                <a:moveTo>
                  <a:pt x="0" y="0"/>
                </a:moveTo>
                <a:lnTo>
                  <a:pt x="485969" y="0"/>
                </a:lnTo>
                <a:lnTo>
                  <a:pt x="485969" y="485969"/>
                </a:lnTo>
                <a:lnTo>
                  <a:pt x="0" y="4859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43" name="AutoShape 29"/>
          <p:cNvSpPr/>
          <p:nvPr/>
        </p:nvSpPr>
        <p:spPr>
          <a:xfrm flipH="1">
            <a:off x="1772910" y="3569493"/>
            <a:ext cx="548789" cy="447676"/>
          </a:xfrm>
          <a:prstGeom prst="line">
            <a:avLst/>
          </a:prstGeom>
          <a:ln w="28575" cap="flat">
            <a:solidFill>
              <a:srgbClr val="141414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13</a:t>
            </a:r>
            <a:endParaRPr lang="pt-BR" dirty="0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8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32" name="Conector reto 31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ítulo"/>
          <p:cNvSpPr txBox="1">
            <a:spLocks/>
          </p:cNvSpPr>
          <p:nvPr/>
        </p:nvSpPr>
        <p:spPr>
          <a:xfrm>
            <a:off x="400050" y="468089"/>
            <a:ext cx="6057900" cy="650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Impact" panose="020B0806030902050204" pitchFamily="34" charset="0"/>
              </a:rPr>
              <a:t>Componentes de um Prompt</a:t>
            </a:r>
            <a:endParaRPr lang="pt-BR" sz="4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9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7" t="36160" r="1"/>
          <a:stretch/>
        </p:blipFill>
        <p:spPr>
          <a:xfrm>
            <a:off x="-9526" y="-9526"/>
            <a:ext cx="1590675" cy="1748369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907"/>
          <a:stretch/>
        </p:blipFill>
        <p:spPr>
          <a:xfrm flipH="1">
            <a:off x="759945" y="3423557"/>
            <a:ext cx="2610227" cy="521080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332" r="49907"/>
          <a:stretch/>
        </p:blipFill>
        <p:spPr>
          <a:xfrm>
            <a:off x="0" y="3423557"/>
            <a:ext cx="717082" cy="5210804"/>
          </a:xfrm>
          <a:prstGeom prst="rect">
            <a:avLst/>
          </a:prstGeom>
        </p:spPr>
      </p:pic>
      <p:sp>
        <p:nvSpPr>
          <p:cNvPr id="31" name="AutoShape 29"/>
          <p:cNvSpPr/>
          <p:nvPr/>
        </p:nvSpPr>
        <p:spPr>
          <a:xfrm flipH="1">
            <a:off x="1495423" y="3377867"/>
            <a:ext cx="403710" cy="413083"/>
          </a:xfrm>
          <a:prstGeom prst="line">
            <a:avLst/>
          </a:prstGeom>
          <a:ln w="28575" cap="flat">
            <a:solidFill>
              <a:srgbClr val="141414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2" name="AutoShape 29"/>
          <p:cNvSpPr/>
          <p:nvPr/>
        </p:nvSpPr>
        <p:spPr>
          <a:xfrm flipH="1">
            <a:off x="2645821" y="4793456"/>
            <a:ext cx="250007" cy="138102"/>
          </a:xfrm>
          <a:prstGeom prst="line">
            <a:avLst/>
          </a:prstGeom>
          <a:ln w="28575" cap="flat">
            <a:solidFill>
              <a:srgbClr val="141414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4" name="AutoShape 29"/>
          <p:cNvSpPr/>
          <p:nvPr/>
        </p:nvSpPr>
        <p:spPr>
          <a:xfrm flipH="1">
            <a:off x="2937207" y="6212680"/>
            <a:ext cx="203210" cy="97307"/>
          </a:xfrm>
          <a:prstGeom prst="line">
            <a:avLst/>
          </a:prstGeom>
          <a:ln w="28575" cap="flat">
            <a:solidFill>
              <a:srgbClr val="141414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36" name="Texto"/>
          <p:cNvSpPr txBox="1">
            <a:spLocks/>
          </p:cNvSpPr>
          <p:nvPr/>
        </p:nvSpPr>
        <p:spPr>
          <a:xfrm>
            <a:off x="2605006" y="2401140"/>
            <a:ext cx="3493050" cy="14566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b="1" dirty="0">
                <a:latin typeface="+mn-lt"/>
              </a:rPr>
              <a:t>Indicações e </a:t>
            </a:r>
            <a:r>
              <a:rPr lang="pt-BR" sz="1600" b="1" dirty="0" smtClean="0">
                <a:latin typeface="+mn-lt"/>
              </a:rPr>
              <a:t>tom </a:t>
            </a:r>
          </a:p>
          <a:p>
            <a:pPr algn="l"/>
            <a:r>
              <a:rPr lang="pt-BR" sz="1600" dirty="0" smtClean="0">
                <a:latin typeface="+mn-lt"/>
              </a:rPr>
              <a:t>Oriente </a:t>
            </a:r>
            <a:r>
              <a:rPr lang="pt-BR" sz="1600" dirty="0">
                <a:latin typeface="+mn-lt"/>
              </a:rPr>
              <a:t>o estilo, humor ou </a:t>
            </a:r>
            <a:r>
              <a:rPr lang="pt-BR" sz="1600" dirty="0" smtClean="0">
                <a:latin typeface="+mn-lt"/>
              </a:rPr>
              <a:t>normalidade </a:t>
            </a:r>
            <a:r>
              <a:rPr lang="pt-BR" sz="1600" dirty="0">
                <a:latin typeface="+mn-lt"/>
              </a:rPr>
              <a:t>da resposta</a:t>
            </a:r>
            <a:r>
              <a:rPr lang="pt-BR" sz="1600" dirty="0" smtClean="0">
                <a:latin typeface="+mn-lt"/>
              </a:rPr>
              <a:t>. </a:t>
            </a:r>
          </a:p>
          <a:p>
            <a:pPr algn="l"/>
            <a:r>
              <a:rPr lang="pt-BR" sz="1600" dirty="0" smtClean="0">
                <a:latin typeface="+mn-lt"/>
              </a:rPr>
              <a:t>Exemplo: "</a:t>
            </a:r>
            <a:r>
              <a:rPr lang="pt-BR" sz="1600" dirty="0">
                <a:latin typeface="+mn-lt"/>
              </a:rPr>
              <a:t>Explique o que é inteligência artificial com um tom descontraído e divertido."</a:t>
            </a:r>
          </a:p>
        </p:txBody>
      </p:sp>
      <p:sp>
        <p:nvSpPr>
          <p:cNvPr id="37" name="Texto"/>
          <p:cNvSpPr txBox="1">
            <a:spLocks/>
          </p:cNvSpPr>
          <p:nvPr/>
        </p:nvSpPr>
        <p:spPr>
          <a:xfrm>
            <a:off x="3631965" y="3896104"/>
            <a:ext cx="2843357" cy="16873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b="1" dirty="0">
                <a:latin typeface="+mn-lt"/>
              </a:rPr>
              <a:t>Formato de </a:t>
            </a:r>
            <a:r>
              <a:rPr lang="pt-BR" sz="1600" b="1" dirty="0" smtClean="0">
                <a:latin typeface="+mn-lt"/>
              </a:rPr>
              <a:t>saída </a:t>
            </a:r>
          </a:p>
          <a:p>
            <a:pPr algn="l"/>
            <a:r>
              <a:rPr lang="pt-BR" sz="1600" dirty="0" smtClean="0">
                <a:latin typeface="+mn-lt"/>
              </a:rPr>
              <a:t>Diga </a:t>
            </a:r>
            <a:r>
              <a:rPr lang="pt-BR" sz="1600" dirty="0">
                <a:latin typeface="+mn-lt"/>
              </a:rPr>
              <a:t>como a resposta deve ser organizada: lista, tabela, </a:t>
            </a:r>
            <a:r>
              <a:rPr lang="pt-BR" sz="1600" dirty="0" err="1">
                <a:latin typeface="+mn-lt"/>
              </a:rPr>
              <a:t>markdown</a:t>
            </a:r>
            <a:r>
              <a:rPr lang="pt-BR" sz="1600" dirty="0">
                <a:latin typeface="+mn-lt"/>
              </a:rPr>
              <a:t>, código, JSON, etc</a:t>
            </a:r>
            <a:r>
              <a:rPr lang="pt-BR" sz="1600" dirty="0" smtClean="0">
                <a:latin typeface="+mn-lt"/>
              </a:rPr>
              <a:t>. Exemplo: "</a:t>
            </a:r>
            <a:r>
              <a:rPr lang="pt-BR" sz="1600" dirty="0">
                <a:latin typeface="+mn-lt"/>
              </a:rPr>
              <a:t>Crie uma lista numerada com os passos para meditar</a:t>
            </a:r>
            <a:r>
              <a:rPr lang="pt-BR" sz="1600" dirty="0" smtClean="0">
                <a:latin typeface="+mn-lt"/>
              </a:rPr>
              <a:t>."</a:t>
            </a:r>
            <a:endParaRPr lang="pt-BR" sz="1600" dirty="0">
              <a:latin typeface="+mn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937362" y="5671130"/>
            <a:ext cx="29568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/>
              <a:t>Conteúdo de suporte</a:t>
            </a:r>
          </a:p>
          <a:p>
            <a:r>
              <a:rPr lang="pt-BR" sz="1600" dirty="0" smtClean="0"/>
              <a:t>Adicione materiais extras para embasar a resposta: trechos de texto, links, dados, instruções anteriores.</a:t>
            </a:r>
          </a:p>
          <a:p>
            <a:r>
              <a:rPr lang="pt-BR" sz="1600" dirty="0" smtClean="0"/>
              <a:t>Exemplo</a:t>
            </a:r>
            <a:r>
              <a:rPr lang="pt-BR" sz="1600" b="1" dirty="0" smtClean="0"/>
              <a:t>:</a:t>
            </a:r>
            <a:r>
              <a:rPr lang="pt-BR" sz="1600" dirty="0" smtClean="0"/>
              <a:t> "Com base no texto a seguir, escreva uma introdução de artigo científico com linguagem acadêmica."</a:t>
            </a:r>
            <a:endParaRPr lang="pt-BR" sz="1600" dirty="0"/>
          </a:p>
        </p:txBody>
      </p:sp>
      <p:grpSp>
        <p:nvGrpSpPr>
          <p:cNvPr id="42" name="Group 11"/>
          <p:cNvGrpSpPr/>
          <p:nvPr/>
        </p:nvGrpSpPr>
        <p:grpSpPr>
          <a:xfrm>
            <a:off x="1834721" y="2787486"/>
            <a:ext cx="687071" cy="687071"/>
            <a:chOff x="0" y="0"/>
            <a:chExt cx="812800" cy="812800"/>
          </a:xfrm>
        </p:grpSpPr>
        <p:sp>
          <p:nvSpPr>
            <p:cNvPr id="43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9E2E8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id="44" name="TextBox 1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13422" tIns="13422" rIns="13422" bIns="13422" rtlCol="0" anchor="ctr"/>
            <a:lstStyle/>
            <a:p>
              <a:pPr marL="0" lvl="0" indent="0" algn="ctr">
                <a:lnSpc>
                  <a:spcPts val="94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5" name="Freeform 64"/>
          <p:cNvSpPr/>
          <p:nvPr/>
        </p:nvSpPr>
        <p:spPr>
          <a:xfrm>
            <a:off x="1964061" y="2902956"/>
            <a:ext cx="447441" cy="447441"/>
          </a:xfrm>
          <a:custGeom>
            <a:avLst/>
            <a:gdLst/>
            <a:ahLst/>
            <a:cxnLst/>
            <a:rect l="l" t="t" r="r" b="b"/>
            <a:pathLst>
              <a:path w="447441" h="447441">
                <a:moveTo>
                  <a:pt x="0" y="0"/>
                </a:moveTo>
                <a:lnTo>
                  <a:pt x="447441" y="0"/>
                </a:lnTo>
                <a:lnTo>
                  <a:pt x="447441" y="447441"/>
                </a:lnTo>
                <a:lnTo>
                  <a:pt x="0" y="4474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46" name="Group 23"/>
          <p:cNvGrpSpPr/>
          <p:nvPr/>
        </p:nvGrpSpPr>
        <p:grpSpPr>
          <a:xfrm>
            <a:off x="2907615" y="4359241"/>
            <a:ext cx="687071" cy="687071"/>
            <a:chOff x="0" y="0"/>
            <a:chExt cx="812800" cy="812800"/>
          </a:xfrm>
        </p:grpSpPr>
        <p:sp>
          <p:nvSpPr>
            <p:cNvPr id="47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DE466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id="48" name="TextBox 2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13422" tIns="13422" rIns="13422" bIns="13422" rtlCol="0" anchor="ctr"/>
            <a:lstStyle/>
            <a:p>
              <a:pPr marL="0" lvl="0" indent="0" algn="ctr">
                <a:lnSpc>
                  <a:spcPts val="94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9" name="Freeform 67"/>
          <p:cNvSpPr/>
          <p:nvPr/>
        </p:nvSpPr>
        <p:spPr>
          <a:xfrm>
            <a:off x="3060924" y="4473995"/>
            <a:ext cx="457563" cy="457563"/>
          </a:xfrm>
          <a:custGeom>
            <a:avLst/>
            <a:gdLst/>
            <a:ahLst/>
            <a:cxnLst/>
            <a:rect l="l" t="t" r="r" b="b"/>
            <a:pathLst>
              <a:path w="457563" h="457563">
                <a:moveTo>
                  <a:pt x="0" y="0"/>
                </a:moveTo>
                <a:lnTo>
                  <a:pt x="457562" y="0"/>
                </a:lnTo>
                <a:lnTo>
                  <a:pt x="457562" y="457562"/>
                </a:lnTo>
                <a:lnTo>
                  <a:pt x="0" y="4575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50" name="Group 26"/>
          <p:cNvGrpSpPr/>
          <p:nvPr/>
        </p:nvGrpSpPr>
        <p:grpSpPr>
          <a:xfrm>
            <a:off x="3161721" y="5803826"/>
            <a:ext cx="687071" cy="687071"/>
            <a:chOff x="0" y="0"/>
            <a:chExt cx="812800" cy="812800"/>
          </a:xfrm>
        </p:grpSpPr>
        <p:sp>
          <p:nvSpPr>
            <p:cNvPr id="51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A68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id="52" name="TextBox 2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13422" tIns="13422" rIns="13422" bIns="13422" rtlCol="0" anchor="ctr"/>
            <a:lstStyle/>
            <a:p>
              <a:pPr marL="0" lvl="0" indent="0" algn="ctr">
                <a:lnSpc>
                  <a:spcPts val="94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3" name="Freeform 66"/>
          <p:cNvSpPr/>
          <p:nvPr/>
        </p:nvSpPr>
        <p:spPr>
          <a:xfrm>
            <a:off x="3288732" y="5917607"/>
            <a:ext cx="459509" cy="459509"/>
          </a:xfrm>
          <a:custGeom>
            <a:avLst/>
            <a:gdLst/>
            <a:ahLst/>
            <a:cxnLst/>
            <a:rect l="l" t="t" r="r" b="b"/>
            <a:pathLst>
              <a:path w="459509" h="459509">
                <a:moveTo>
                  <a:pt x="0" y="0"/>
                </a:moveTo>
                <a:lnTo>
                  <a:pt x="459509" y="0"/>
                </a:lnTo>
                <a:lnTo>
                  <a:pt x="459509" y="459509"/>
                </a:lnTo>
                <a:lnTo>
                  <a:pt x="0" y="45950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4" name="Retângulo 3"/>
          <p:cNvSpPr/>
          <p:nvPr/>
        </p:nvSpPr>
        <p:spPr>
          <a:xfrm>
            <a:off x="314542" y="8163339"/>
            <a:ext cx="6143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Cada componente é como um botão de ajuste na interface mental da IA. Quanto mais você domina a composição de um prompt, mais precisas e criativas se tornam as suas interações.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14</a:t>
            </a:r>
            <a:endParaRPr lang="pt-BR" dirty="0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 rotWithShape="1">
          <a:blip r:embed="rId8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29" name="Conector reto 28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ítulo"/>
          <p:cNvSpPr txBox="1">
            <a:spLocks/>
          </p:cNvSpPr>
          <p:nvPr/>
        </p:nvSpPr>
        <p:spPr>
          <a:xfrm>
            <a:off x="400050" y="468089"/>
            <a:ext cx="6057900" cy="650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Impact" panose="020B0806030902050204" pitchFamily="34" charset="0"/>
              </a:rPr>
              <a:t>Componentes de um Prompt</a:t>
            </a:r>
            <a:endParaRPr lang="pt-BR" sz="40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A9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"/>
          <a:stretch/>
        </p:blipFill>
        <p:spPr>
          <a:xfrm>
            <a:off x="0" y="0"/>
            <a:ext cx="6858000" cy="6830515"/>
          </a:xfrm>
          <a:prstGeom prst="rect">
            <a:avLst/>
          </a:prstGeom>
        </p:spPr>
      </p:pic>
      <p:sp>
        <p:nvSpPr>
          <p:cNvPr id="8" name="Título"/>
          <p:cNvSpPr txBox="1">
            <a:spLocks/>
          </p:cNvSpPr>
          <p:nvPr/>
        </p:nvSpPr>
        <p:spPr>
          <a:xfrm>
            <a:off x="1716932" y="1872607"/>
            <a:ext cx="3424136" cy="30852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0" dirty="0">
                <a:solidFill>
                  <a:schemeClr val="accent2"/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2" name="Título"/>
          <p:cNvSpPr>
            <a:spLocks noGrp="1"/>
          </p:cNvSpPr>
          <p:nvPr>
            <p:ph type="ctrTitle"/>
          </p:nvPr>
        </p:nvSpPr>
        <p:spPr>
          <a:xfrm>
            <a:off x="400050" y="5442858"/>
            <a:ext cx="6057900" cy="3562212"/>
          </a:xfrm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accent2"/>
                </a:solidFill>
                <a:latin typeface="Impact" panose="020B0806030902050204" pitchFamily="34" charset="0"/>
              </a:rPr>
              <a:t>Técnicas de engenharia de prompt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6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7" t="36160" r="1"/>
          <a:stretch/>
        </p:blipFill>
        <p:spPr>
          <a:xfrm>
            <a:off x="-9526" y="-9526"/>
            <a:ext cx="1590675" cy="1748369"/>
          </a:xfrm>
          <a:prstGeom prst="rect">
            <a:avLst/>
          </a:prstGeom>
        </p:spPr>
      </p:pic>
      <p:sp>
        <p:nvSpPr>
          <p:cNvPr id="5" name="Texto"/>
          <p:cNvSpPr txBox="1">
            <a:spLocks/>
          </p:cNvSpPr>
          <p:nvPr/>
        </p:nvSpPr>
        <p:spPr>
          <a:xfrm>
            <a:off x="400050" y="2165321"/>
            <a:ext cx="5937250" cy="11875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dirty="0">
                <a:latin typeface="+mn-lt"/>
              </a:rPr>
              <a:t>Agora que você entende o que é um prompt e seus componentes, chegou a hora de explorar as estratégias </a:t>
            </a:r>
            <a:r>
              <a:rPr lang="pt-BR" sz="1600" dirty="0" smtClean="0">
                <a:latin typeface="+mn-lt"/>
              </a:rPr>
              <a:t>para </a:t>
            </a:r>
            <a:r>
              <a:rPr lang="pt-BR" sz="1600" dirty="0">
                <a:latin typeface="+mn-lt"/>
              </a:rPr>
              <a:t>criar interações ainda mais poderosas com a IA. A engenharia de prompts é a arte de moldar instruções para extrair o melhor desempenho possível dos modelos.</a:t>
            </a:r>
          </a:p>
        </p:txBody>
      </p:sp>
      <p:sp>
        <p:nvSpPr>
          <p:cNvPr id="7" name="Título"/>
          <p:cNvSpPr txBox="1">
            <a:spLocks/>
          </p:cNvSpPr>
          <p:nvPr/>
        </p:nvSpPr>
        <p:spPr>
          <a:xfrm>
            <a:off x="400050" y="188689"/>
            <a:ext cx="6057900" cy="11793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Impact" panose="020B0806030902050204" pitchFamily="34" charset="0"/>
              </a:rPr>
              <a:t>Técnicas de Engenharia de Prompt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35" name="Texto"/>
          <p:cNvSpPr txBox="1">
            <a:spLocks/>
          </p:cNvSpPr>
          <p:nvPr/>
        </p:nvSpPr>
        <p:spPr>
          <a:xfrm>
            <a:off x="400050" y="3793076"/>
            <a:ext cx="5937250" cy="1231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b="1" dirty="0" smtClean="0">
                <a:latin typeface="+mn-lt"/>
              </a:rPr>
              <a:t>Introdução às técnicas</a:t>
            </a:r>
          </a:p>
          <a:p>
            <a:pPr algn="just"/>
            <a:r>
              <a:rPr lang="pt-BR" sz="1600" dirty="0" smtClean="0">
                <a:latin typeface="+mn-lt"/>
              </a:rPr>
              <a:t>As técnicas de engenharia de prompt são métodos usados para estruturar, refinar e controlar a resposta gerada por um modelo. Ao aplicá-las, você transforma a IA em uma ferramenta moldável com precisão cirúrgica.</a:t>
            </a:r>
            <a:endParaRPr lang="pt-BR" sz="1600" dirty="0">
              <a:latin typeface="+mn-lt"/>
            </a:endParaRPr>
          </a:p>
        </p:txBody>
      </p:sp>
      <p:sp>
        <p:nvSpPr>
          <p:cNvPr id="24" name="Texto"/>
          <p:cNvSpPr txBox="1">
            <a:spLocks/>
          </p:cNvSpPr>
          <p:nvPr/>
        </p:nvSpPr>
        <p:spPr>
          <a:xfrm>
            <a:off x="400050" y="5355754"/>
            <a:ext cx="5937250" cy="3407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b="1" dirty="0">
                <a:latin typeface="+mn-lt"/>
              </a:rPr>
              <a:t>Entendendo o objetivo da prática</a:t>
            </a:r>
          </a:p>
          <a:p>
            <a:pPr algn="just"/>
            <a:r>
              <a:rPr lang="pt-BR" sz="1600" dirty="0">
                <a:latin typeface="+mn-lt"/>
              </a:rPr>
              <a:t>Mais do que simplesmente fazer perguntas, a engenharia de prompt busca gerar respostas</a:t>
            </a:r>
            <a:r>
              <a:rPr lang="pt-BR" sz="1600" dirty="0" smtClean="0">
                <a:latin typeface="+mn-lt"/>
              </a:rPr>
              <a:t>: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1600" dirty="0" smtClean="0">
                <a:latin typeface="+mn-lt"/>
              </a:rPr>
              <a:t>	mais </a:t>
            </a:r>
            <a:r>
              <a:rPr lang="pt-BR" sz="1600" dirty="0">
                <a:latin typeface="+mn-lt"/>
              </a:rPr>
              <a:t>precisas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>
                <a:latin typeface="+mn-lt"/>
              </a:rPr>
              <a:t>	mais </a:t>
            </a:r>
            <a:r>
              <a:rPr lang="pt-BR" sz="1600" dirty="0">
                <a:latin typeface="+mn-lt"/>
              </a:rPr>
              <a:t>criativas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>
                <a:latin typeface="+mn-lt"/>
              </a:rPr>
              <a:t>	mais </a:t>
            </a:r>
            <a:r>
              <a:rPr lang="pt-BR" sz="1600" dirty="0">
                <a:latin typeface="+mn-lt"/>
              </a:rPr>
              <a:t>alinhadas ao contexto</a:t>
            </a:r>
          </a:p>
          <a:p>
            <a:pPr algn="just">
              <a:lnSpc>
                <a:spcPct val="150000"/>
              </a:lnSpc>
            </a:pPr>
            <a:r>
              <a:rPr lang="pt-BR" sz="1600" dirty="0" smtClean="0">
                <a:latin typeface="+mn-lt"/>
              </a:rPr>
              <a:t>	mais </a:t>
            </a:r>
            <a:r>
              <a:rPr lang="pt-BR" sz="1600" dirty="0">
                <a:latin typeface="+mn-lt"/>
              </a:rPr>
              <a:t>úteis para uma aplicação </a:t>
            </a:r>
            <a:r>
              <a:rPr lang="pt-BR" sz="1600" dirty="0" smtClean="0">
                <a:latin typeface="+mn-lt"/>
              </a:rPr>
              <a:t>real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endParaRPr lang="pt-BR" sz="1600" b="1" dirty="0" smtClean="0">
              <a:latin typeface="+mn-lt"/>
            </a:endParaRPr>
          </a:p>
          <a:p>
            <a:pPr algn="just"/>
            <a:r>
              <a:rPr lang="pt-BR" sz="1600" b="1" dirty="0" smtClean="0">
                <a:latin typeface="+mn-lt"/>
              </a:rPr>
              <a:t>Meta</a:t>
            </a:r>
            <a:r>
              <a:rPr lang="pt-BR" sz="1600" b="1" dirty="0">
                <a:latin typeface="+mn-lt"/>
              </a:rPr>
              <a:t>:</a:t>
            </a:r>
            <a:r>
              <a:rPr lang="pt-BR" sz="1600" dirty="0">
                <a:latin typeface="+mn-lt"/>
              </a:rPr>
              <a:t> Tornar a IA uma extensão do seu raciocínio — não um oráculo aleatório.</a:t>
            </a:r>
          </a:p>
        </p:txBody>
      </p:sp>
      <p:grpSp>
        <p:nvGrpSpPr>
          <p:cNvPr id="25" name="Group 58"/>
          <p:cNvGrpSpPr/>
          <p:nvPr/>
        </p:nvGrpSpPr>
        <p:grpSpPr>
          <a:xfrm>
            <a:off x="873073" y="7209569"/>
            <a:ext cx="207525" cy="207525"/>
            <a:chOff x="0" y="0"/>
            <a:chExt cx="812800" cy="812800"/>
          </a:xfrm>
        </p:grpSpPr>
        <p:sp>
          <p:nvSpPr>
            <p:cNvPr id="26" name="Freeform 5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2AAEF"/>
            </a:solidFill>
            <a:ln cap="sq">
              <a:noFill/>
              <a:prstDash val="solid"/>
              <a:miter/>
            </a:ln>
          </p:spPr>
        </p:sp>
        <p:sp>
          <p:nvSpPr>
            <p:cNvPr id="27" name="TextBox 6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24476" tIns="24476" rIns="24476" bIns="24476" rtlCol="0" anchor="ctr"/>
            <a:lstStyle/>
            <a:p>
              <a:pPr marL="0" lvl="0" indent="0" algn="ctr">
                <a:lnSpc>
                  <a:spcPts val="525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43"/>
          <p:cNvGrpSpPr/>
          <p:nvPr/>
        </p:nvGrpSpPr>
        <p:grpSpPr>
          <a:xfrm>
            <a:off x="875991" y="6482412"/>
            <a:ext cx="207525" cy="207525"/>
            <a:chOff x="0" y="0"/>
            <a:chExt cx="812800" cy="812800"/>
          </a:xfrm>
        </p:grpSpPr>
        <p:sp>
          <p:nvSpPr>
            <p:cNvPr id="29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0FF"/>
            </a:solidFill>
            <a:ln cap="sq">
              <a:noFill/>
              <a:prstDash val="solid"/>
              <a:miter/>
            </a:ln>
          </p:spPr>
        </p:sp>
        <p:sp>
          <p:nvSpPr>
            <p:cNvPr id="30" name="TextBox 4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24476" tIns="24476" rIns="24476" bIns="24476" rtlCol="0" anchor="ctr"/>
            <a:lstStyle/>
            <a:p>
              <a:pPr marL="0" lvl="0" indent="0" algn="ctr">
                <a:lnSpc>
                  <a:spcPts val="525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3" name="Group 37"/>
          <p:cNvGrpSpPr/>
          <p:nvPr/>
        </p:nvGrpSpPr>
        <p:grpSpPr>
          <a:xfrm>
            <a:off x="873073" y="6842813"/>
            <a:ext cx="207525" cy="207525"/>
            <a:chOff x="0" y="0"/>
            <a:chExt cx="812800" cy="812800"/>
          </a:xfrm>
        </p:grpSpPr>
        <p:sp>
          <p:nvSpPr>
            <p:cNvPr id="34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CBFF"/>
            </a:solidFill>
            <a:ln cap="sq">
              <a:noFill/>
              <a:prstDash val="solid"/>
              <a:miter/>
            </a:ln>
          </p:spPr>
        </p:sp>
        <p:sp>
          <p:nvSpPr>
            <p:cNvPr id="36" name="TextBox 3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24476" tIns="24476" rIns="24476" bIns="24476" rtlCol="0" anchor="ctr"/>
            <a:lstStyle/>
            <a:p>
              <a:pPr marL="0" lvl="0" indent="0" algn="ctr">
                <a:lnSpc>
                  <a:spcPts val="525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7" name="Group 52"/>
          <p:cNvGrpSpPr/>
          <p:nvPr/>
        </p:nvGrpSpPr>
        <p:grpSpPr>
          <a:xfrm rot="-10800000">
            <a:off x="873072" y="7589744"/>
            <a:ext cx="207525" cy="207525"/>
            <a:chOff x="0" y="0"/>
            <a:chExt cx="812800" cy="812800"/>
          </a:xfrm>
        </p:grpSpPr>
        <p:sp>
          <p:nvSpPr>
            <p:cNvPr id="38" name="Freeform 5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9E2E8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5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24476" tIns="24476" rIns="24476" bIns="24476" rtlCol="0" anchor="ctr"/>
            <a:lstStyle/>
            <a:p>
              <a:pPr marL="0" lvl="0" indent="0" algn="ctr">
                <a:lnSpc>
                  <a:spcPts val="52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16</a:t>
            </a:r>
            <a:endParaRPr lang="pt-BR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3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22" name="Conector reto 21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3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7" t="36160" r="1"/>
          <a:stretch/>
        </p:blipFill>
        <p:spPr>
          <a:xfrm>
            <a:off x="-9526" y="-9526"/>
            <a:ext cx="1590675" cy="1748369"/>
          </a:xfrm>
          <a:prstGeom prst="rect">
            <a:avLst/>
          </a:prstGeom>
        </p:spPr>
      </p:pic>
      <p:sp>
        <p:nvSpPr>
          <p:cNvPr id="5" name="Texto"/>
          <p:cNvSpPr txBox="1">
            <a:spLocks/>
          </p:cNvSpPr>
          <p:nvPr/>
        </p:nvSpPr>
        <p:spPr>
          <a:xfrm>
            <a:off x="1202703" y="2597348"/>
            <a:ext cx="5134597" cy="10008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b="1" dirty="0">
                <a:latin typeface="+mn-lt"/>
              </a:rPr>
              <a:t>Adicionando sintaxe clara</a:t>
            </a:r>
          </a:p>
          <a:p>
            <a:pPr algn="l"/>
            <a:r>
              <a:rPr lang="pt-BR" sz="1600" dirty="0" smtClean="0">
                <a:latin typeface="+mn-lt"/>
              </a:rPr>
              <a:t>Organize </a:t>
            </a:r>
            <a:r>
              <a:rPr lang="pt-BR" sz="1600" dirty="0">
                <a:latin typeface="+mn-lt"/>
              </a:rPr>
              <a:t>o prompt </a:t>
            </a:r>
            <a:r>
              <a:rPr lang="pt-BR" sz="1600" dirty="0" smtClean="0">
                <a:latin typeface="+mn-lt"/>
              </a:rPr>
              <a:t>com orientações objetivas colocadas </a:t>
            </a:r>
            <a:r>
              <a:rPr lang="pt-BR" sz="1600" dirty="0">
                <a:latin typeface="+mn-lt"/>
              </a:rPr>
              <a:t>no início para maior </a:t>
            </a:r>
            <a:r>
              <a:rPr lang="pt-BR" sz="1600" dirty="0" smtClean="0">
                <a:latin typeface="+mn-lt"/>
              </a:rPr>
              <a:t>clareza. Evite </a:t>
            </a:r>
            <a:r>
              <a:rPr lang="pt-BR" sz="1600" dirty="0">
                <a:latin typeface="+mn-lt"/>
              </a:rPr>
              <a:t>ambiguidade. Prefira frases bem pontuadas, com conectores e estrutura lógica.</a:t>
            </a:r>
          </a:p>
        </p:txBody>
      </p:sp>
      <p:sp>
        <p:nvSpPr>
          <p:cNvPr id="7" name="Título"/>
          <p:cNvSpPr txBox="1">
            <a:spLocks/>
          </p:cNvSpPr>
          <p:nvPr/>
        </p:nvSpPr>
        <p:spPr>
          <a:xfrm>
            <a:off x="400050" y="188689"/>
            <a:ext cx="6057900" cy="11793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Impact" panose="020B0806030902050204" pitchFamily="34" charset="0"/>
              </a:rPr>
              <a:t>Técnicas de Engenharia de Prompt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31" name="Texto"/>
          <p:cNvSpPr txBox="1">
            <a:spLocks/>
          </p:cNvSpPr>
          <p:nvPr/>
        </p:nvSpPr>
        <p:spPr>
          <a:xfrm>
            <a:off x="523240" y="3626077"/>
            <a:ext cx="5814060" cy="12609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b="1" dirty="0">
                <a:latin typeface="+mn-lt"/>
              </a:rPr>
              <a:t>Exemplo:</a:t>
            </a:r>
            <a:r>
              <a:rPr lang="pt-BR" sz="1600" dirty="0">
                <a:latin typeface="+mn-lt"/>
              </a:rPr>
              <a:t> </a:t>
            </a:r>
            <a:endParaRPr lang="pt-BR" sz="1600" dirty="0" smtClean="0">
              <a:latin typeface="+mn-lt"/>
            </a:endParaRPr>
          </a:p>
          <a:p>
            <a:pPr algn="just"/>
            <a:endParaRPr lang="pt-BR" sz="1600" dirty="0" smtClean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	</a:t>
            </a:r>
            <a:r>
              <a:rPr lang="pt-BR" sz="1600" b="1" dirty="0">
                <a:latin typeface="+mn-lt"/>
              </a:rPr>
              <a:t>Ruim:</a:t>
            </a:r>
            <a:r>
              <a:rPr lang="pt-BR" sz="1600" dirty="0">
                <a:latin typeface="+mn-lt"/>
              </a:rPr>
              <a:t> "Explique IA adolescente."</a:t>
            </a:r>
          </a:p>
          <a:p>
            <a:pPr algn="just"/>
            <a:r>
              <a:rPr lang="pt-BR" sz="1600" b="1" dirty="0" smtClean="0">
                <a:latin typeface="+mn-lt"/>
              </a:rPr>
              <a:t>	Melhor</a:t>
            </a:r>
            <a:r>
              <a:rPr lang="pt-BR" sz="1600" b="1" dirty="0">
                <a:latin typeface="+mn-lt"/>
              </a:rPr>
              <a:t>:</a:t>
            </a:r>
            <a:r>
              <a:rPr lang="pt-BR" sz="1600" dirty="0">
                <a:latin typeface="+mn-lt"/>
              </a:rPr>
              <a:t> "Explique o que é inteligência artificial de forma </a:t>
            </a:r>
            <a:r>
              <a:rPr lang="pt-BR" sz="1600" dirty="0" smtClean="0">
                <a:latin typeface="+mn-lt"/>
              </a:rPr>
              <a:t>	 		  acessível </a:t>
            </a:r>
            <a:r>
              <a:rPr lang="pt-BR" sz="1600" dirty="0">
                <a:latin typeface="+mn-lt"/>
              </a:rPr>
              <a:t>para adolescentes."</a:t>
            </a:r>
          </a:p>
        </p:txBody>
      </p:sp>
      <p:grpSp>
        <p:nvGrpSpPr>
          <p:cNvPr id="17" name="Group 14"/>
          <p:cNvGrpSpPr/>
          <p:nvPr/>
        </p:nvGrpSpPr>
        <p:grpSpPr>
          <a:xfrm>
            <a:off x="472090" y="2764376"/>
            <a:ext cx="687071" cy="687071"/>
            <a:chOff x="0" y="0"/>
            <a:chExt cx="812800" cy="812800"/>
          </a:xfrm>
        </p:grpSpPr>
        <p:sp>
          <p:nvSpPr>
            <p:cNvPr id="18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CBFF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id="19" name="TextBox 1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13422" tIns="13422" rIns="13422" bIns="13422" rtlCol="0" anchor="ctr"/>
            <a:lstStyle/>
            <a:p>
              <a:pPr marL="0" lvl="0" indent="0" algn="ctr">
                <a:lnSpc>
                  <a:spcPts val="94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62"/>
          <p:cNvSpPr/>
          <p:nvPr/>
        </p:nvSpPr>
        <p:spPr>
          <a:xfrm>
            <a:off x="544111" y="2853369"/>
            <a:ext cx="509085" cy="509085"/>
          </a:xfrm>
          <a:custGeom>
            <a:avLst/>
            <a:gdLst/>
            <a:ahLst/>
            <a:cxnLst/>
            <a:rect l="l" t="t" r="r" b="b"/>
            <a:pathLst>
              <a:path w="509085" h="509085">
                <a:moveTo>
                  <a:pt x="0" y="0"/>
                </a:moveTo>
                <a:lnTo>
                  <a:pt x="509085" y="0"/>
                </a:lnTo>
                <a:lnTo>
                  <a:pt x="509085" y="509085"/>
                </a:lnTo>
                <a:lnTo>
                  <a:pt x="0" y="5090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3" name="Texto"/>
          <p:cNvSpPr txBox="1">
            <a:spLocks/>
          </p:cNvSpPr>
          <p:nvPr/>
        </p:nvSpPr>
        <p:spPr>
          <a:xfrm>
            <a:off x="1232934" y="5614388"/>
            <a:ext cx="5134597" cy="7735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b="1" dirty="0">
                <a:latin typeface="+mn-lt"/>
              </a:rPr>
              <a:t>Preparando nossa saída</a:t>
            </a:r>
          </a:p>
          <a:p>
            <a:pPr algn="just"/>
            <a:r>
              <a:rPr lang="pt-BR" sz="1600" dirty="0">
                <a:latin typeface="+mn-lt"/>
              </a:rPr>
              <a:t>Antecipar e definir como será o formato da resposta ajuda na integração com sistemas ou leitura posterior</a:t>
            </a:r>
            <a:r>
              <a:rPr lang="pt-BR" sz="1600" dirty="0" smtClean="0">
                <a:latin typeface="+mn-lt"/>
              </a:rPr>
              <a:t>.</a:t>
            </a:r>
            <a:endParaRPr lang="pt-BR" sz="1600" dirty="0">
              <a:latin typeface="+mn-lt"/>
            </a:endParaRPr>
          </a:p>
        </p:txBody>
      </p:sp>
      <p:grpSp>
        <p:nvGrpSpPr>
          <p:cNvPr id="24" name="Group 5"/>
          <p:cNvGrpSpPr/>
          <p:nvPr/>
        </p:nvGrpSpPr>
        <p:grpSpPr>
          <a:xfrm>
            <a:off x="472090" y="5668869"/>
            <a:ext cx="687071" cy="687071"/>
            <a:chOff x="0" y="0"/>
            <a:chExt cx="812800" cy="812800"/>
          </a:xfrm>
        </p:grpSpPr>
        <p:sp>
          <p:nvSpPr>
            <p:cNvPr id="25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0FF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id="26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13422" tIns="13422" rIns="13422" bIns="13422" rtlCol="0" anchor="ctr"/>
            <a:lstStyle/>
            <a:p>
              <a:pPr marL="0" lvl="0" indent="0" algn="ctr">
                <a:lnSpc>
                  <a:spcPts val="94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2" name="Freeform 85"/>
          <p:cNvSpPr/>
          <p:nvPr/>
        </p:nvSpPr>
        <p:spPr>
          <a:xfrm>
            <a:off x="602546" y="5783624"/>
            <a:ext cx="457563" cy="457563"/>
          </a:xfrm>
          <a:custGeom>
            <a:avLst/>
            <a:gdLst/>
            <a:ahLst/>
            <a:cxnLst/>
            <a:rect l="l" t="t" r="r" b="b"/>
            <a:pathLst>
              <a:path w="457563" h="457563">
                <a:moveTo>
                  <a:pt x="0" y="0"/>
                </a:moveTo>
                <a:lnTo>
                  <a:pt x="457562" y="0"/>
                </a:lnTo>
                <a:lnTo>
                  <a:pt x="457562" y="457562"/>
                </a:lnTo>
                <a:lnTo>
                  <a:pt x="0" y="4575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3" name="Texto"/>
          <p:cNvSpPr txBox="1">
            <a:spLocks/>
          </p:cNvSpPr>
          <p:nvPr/>
        </p:nvSpPr>
        <p:spPr>
          <a:xfrm>
            <a:off x="598418" y="6609672"/>
            <a:ext cx="5769113" cy="862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b="1" dirty="0" smtClean="0">
                <a:latin typeface="+mn-lt"/>
              </a:rPr>
              <a:t>Exemplo </a:t>
            </a:r>
            <a:r>
              <a:rPr lang="pt-BR" sz="1600" b="1" dirty="0">
                <a:latin typeface="+mn-lt"/>
              </a:rPr>
              <a:t>em JSON</a:t>
            </a:r>
            <a:r>
              <a:rPr lang="pt-BR" sz="1600" dirty="0">
                <a:latin typeface="+mn-lt"/>
              </a:rPr>
              <a:t>: </a:t>
            </a:r>
            <a:endParaRPr lang="pt-BR" sz="1600" dirty="0" smtClean="0">
              <a:latin typeface="+mn-lt"/>
            </a:endParaRP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	"</a:t>
            </a:r>
            <a:r>
              <a:rPr lang="pt-BR" sz="1600" dirty="0">
                <a:latin typeface="+mn-lt"/>
              </a:rPr>
              <a:t>Responda no formato JSON: </a:t>
            </a:r>
            <a:endParaRPr lang="pt-BR" sz="1600" dirty="0" smtClean="0">
              <a:latin typeface="+mn-lt"/>
            </a:endParaRPr>
          </a:p>
          <a:p>
            <a:pPr algn="just"/>
            <a:r>
              <a:rPr lang="pt-BR" sz="1600" dirty="0">
                <a:latin typeface="+mn-lt"/>
              </a:rPr>
              <a:t>	</a:t>
            </a:r>
            <a:r>
              <a:rPr lang="pt-BR" sz="1600" dirty="0" smtClean="0">
                <a:latin typeface="+mn-lt"/>
              </a:rPr>
              <a:t>  { </a:t>
            </a:r>
            <a:r>
              <a:rPr lang="pt-BR" sz="1600" dirty="0">
                <a:latin typeface="+mn-lt"/>
              </a:rPr>
              <a:t>"titulo": "",  </a:t>
            </a:r>
            <a:r>
              <a:rPr lang="pt-BR" sz="1600" dirty="0" smtClean="0">
                <a:latin typeface="+mn-lt"/>
              </a:rPr>
              <a:t>"</a:t>
            </a:r>
            <a:r>
              <a:rPr lang="pt-BR" sz="1600" dirty="0" err="1">
                <a:latin typeface="+mn-lt"/>
              </a:rPr>
              <a:t>descricao</a:t>
            </a:r>
            <a:r>
              <a:rPr lang="pt-BR" sz="1600" dirty="0">
                <a:latin typeface="+mn-lt"/>
              </a:rPr>
              <a:t>": "", "etapas": ["", "", ""] }"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17</a:t>
            </a:r>
            <a:endParaRPr lang="pt-BR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5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22" name="Conector reto 21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7" t="36160" r="1"/>
          <a:stretch/>
        </p:blipFill>
        <p:spPr>
          <a:xfrm>
            <a:off x="-9526" y="-9526"/>
            <a:ext cx="1590675" cy="1748369"/>
          </a:xfrm>
          <a:prstGeom prst="rect">
            <a:avLst/>
          </a:prstGeom>
        </p:spPr>
      </p:pic>
      <p:sp>
        <p:nvSpPr>
          <p:cNvPr id="7" name="Título"/>
          <p:cNvSpPr txBox="1">
            <a:spLocks/>
          </p:cNvSpPr>
          <p:nvPr/>
        </p:nvSpPr>
        <p:spPr>
          <a:xfrm>
            <a:off x="400050" y="188689"/>
            <a:ext cx="6057900" cy="11793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Impact" panose="020B0806030902050204" pitchFamily="34" charset="0"/>
              </a:rPr>
              <a:t>Técnicas de Engenharia de Prompt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1" name="Texto"/>
          <p:cNvSpPr txBox="1">
            <a:spLocks/>
          </p:cNvSpPr>
          <p:nvPr/>
        </p:nvSpPr>
        <p:spPr>
          <a:xfrm>
            <a:off x="1202703" y="2638528"/>
            <a:ext cx="5134597" cy="971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b="1" dirty="0">
                <a:latin typeface="+mn-lt"/>
              </a:rPr>
              <a:t>Solicitação de cadeia de pensamento </a:t>
            </a:r>
            <a:endParaRPr lang="pt-BR" sz="1600" b="1" dirty="0" smtClean="0">
              <a:latin typeface="+mn-lt"/>
            </a:endParaRPr>
          </a:p>
          <a:p>
            <a:pPr algn="just"/>
            <a:r>
              <a:rPr lang="pt-BR" sz="1600" b="1" dirty="0" smtClean="0">
                <a:latin typeface="+mn-lt"/>
              </a:rPr>
              <a:t>(Chain of  Thought </a:t>
            </a:r>
            <a:r>
              <a:rPr lang="pt-BR" sz="1600" b="1" dirty="0">
                <a:latin typeface="+mn-lt"/>
              </a:rPr>
              <a:t>Prompting)</a:t>
            </a:r>
          </a:p>
          <a:p>
            <a:pPr algn="just"/>
            <a:r>
              <a:rPr lang="pt-BR" sz="1600" dirty="0">
                <a:latin typeface="+mn-lt"/>
              </a:rPr>
              <a:t>Essa técnica força o modelo a explicar o raciocínio antes de apresentar uma resposta final</a:t>
            </a:r>
            <a:r>
              <a:rPr lang="pt-BR" sz="1600" dirty="0" smtClean="0">
                <a:latin typeface="+mn-lt"/>
              </a:rPr>
              <a:t>.</a:t>
            </a:r>
            <a:endParaRPr lang="pt-BR" sz="1600" dirty="0">
              <a:latin typeface="+mn-lt"/>
            </a:endParaRPr>
          </a:p>
        </p:txBody>
      </p:sp>
      <p:sp>
        <p:nvSpPr>
          <p:cNvPr id="42" name="Texto"/>
          <p:cNvSpPr txBox="1">
            <a:spLocks/>
          </p:cNvSpPr>
          <p:nvPr/>
        </p:nvSpPr>
        <p:spPr>
          <a:xfrm>
            <a:off x="523240" y="3707383"/>
            <a:ext cx="5814060" cy="1614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b="1" dirty="0">
                <a:latin typeface="+mn-lt"/>
              </a:rPr>
              <a:t>Exemplo:</a:t>
            </a:r>
            <a:r>
              <a:rPr lang="pt-BR" sz="1600" dirty="0">
                <a:latin typeface="+mn-lt"/>
              </a:rPr>
              <a:t> </a:t>
            </a:r>
            <a:endParaRPr lang="pt-BR" sz="1600" dirty="0" smtClean="0">
              <a:latin typeface="+mn-lt"/>
            </a:endParaRPr>
          </a:p>
          <a:p>
            <a:pPr algn="just"/>
            <a:endParaRPr lang="pt-BR" sz="1600" dirty="0" smtClean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	"</a:t>
            </a:r>
            <a:r>
              <a:rPr lang="pt-BR" sz="1600" dirty="0">
                <a:latin typeface="+mn-lt"/>
              </a:rPr>
              <a:t>Explique passo a passo como você chegou à resposta: Qual </a:t>
            </a:r>
            <a:r>
              <a:rPr lang="pt-BR" sz="1600" dirty="0" smtClean="0">
                <a:latin typeface="+mn-lt"/>
              </a:rPr>
              <a:t>	  é </a:t>
            </a:r>
            <a:r>
              <a:rPr lang="pt-BR" sz="1600" dirty="0">
                <a:latin typeface="+mn-lt"/>
              </a:rPr>
              <a:t>a raiz quadrada de 144</a:t>
            </a:r>
            <a:r>
              <a:rPr lang="pt-BR" sz="1600" dirty="0" smtClean="0">
                <a:latin typeface="+mn-lt"/>
              </a:rPr>
              <a:t>?"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>
                <a:latin typeface="+mn-lt"/>
              </a:rPr>
              <a:t>Esse método é ótimo para lógica, matemática ou qualquer decisão baseada em etapas.</a:t>
            </a:r>
          </a:p>
        </p:txBody>
      </p:sp>
      <p:grpSp>
        <p:nvGrpSpPr>
          <p:cNvPr id="43" name="Group 17"/>
          <p:cNvGrpSpPr/>
          <p:nvPr/>
        </p:nvGrpSpPr>
        <p:grpSpPr>
          <a:xfrm>
            <a:off x="485402" y="2777843"/>
            <a:ext cx="687071" cy="687071"/>
            <a:chOff x="0" y="0"/>
            <a:chExt cx="812800" cy="812800"/>
          </a:xfrm>
        </p:grpSpPr>
        <p:sp>
          <p:nvSpPr>
            <p:cNvPr id="44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BE6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id="46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13422" tIns="13422" rIns="13422" bIns="13422" rtlCol="0" anchor="ctr"/>
            <a:lstStyle/>
            <a:p>
              <a:pPr marL="0" lvl="0" indent="0" algn="ctr">
                <a:lnSpc>
                  <a:spcPts val="94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7" name="Freeform 84"/>
          <p:cNvSpPr/>
          <p:nvPr/>
        </p:nvSpPr>
        <p:spPr>
          <a:xfrm>
            <a:off x="584455" y="2856785"/>
            <a:ext cx="488965" cy="488965"/>
          </a:xfrm>
          <a:custGeom>
            <a:avLst/>
            <a:gdLst/>
            <a:ahLst/>
            <a:cxnLst/>
            <a:rect l="l" t="t" r="r" b="b"/>
            <a:pathLst>
              <a:path w="488965" h="488965">
                <a:moveTo>
                  <a:pt x="0" y="0"/>
                </a:moveTo>
                <a:lnTo>
                  <a:pt x="488965" y="0"/>
                </a:lnTo>
                <a:lnTo>
                  <a:pt x="488965" y="488964"/>
                </a:lnTo>
                <a:lnTo>
                  <a:pt x="0" y="488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8" name="Texto"/>
          <p:cNvSpPr txBox="1">
            <a:spLocks/>
          </p:cNvSpPr>
          <p:nvPr/>
        </p:nvSpPr>
        <p:spPr>
          <a:xfrm>
            <a:off x="1202703" y="5542387"/>
            <a:ext cx="5134597" cy="8413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b="1" dirty="0">
                <a:latin typeface="+mn-lt"/>
              </a:rPr>
              <a:t>Especificando a estrutura de saída</a:t>
            </a:r>
          </a:p>
          <a:p>
            <a:pPr algn="just"/>
            <a:r>
              <a:rPr lang="pt-BR" sz="1600" dirty="0">
                <a:latin typeface="+mn-lt"/>
              </a:rPr>
              <a:t>Use marcações específicas, listas numeradas, colunas ou parágrafos delimitados.</a:t>
            </a:r>
          </a:p>
        </p:txBody>
      </p:sp>
      <p:sp>
        <p:nvSpPr>
          <p:cNvPr id="49" name="Texto"/>
          <p:cNvSpPr txBox="1">
            <a:spLocks/>
          </p:cNvSpPr>
          <p:nvPr/>
        </p:nvSpPr>
        <p:spPr>
          <a:xfrm>
            <a:off x="523240" y="6440872"/>
            <a:ext cx="5769113" cy="10807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b="1" dirty="0">
                <a:latin typeface="+mn-lt"/>
              </a:rPr>
              <a:t>Exemplo:</a:t>
            </a:r>
            <a:r>
              <a:rPr lang="pt-BR" sz="1600" dirty="0">
                <a:latin typeface="+mn-lt"/>
              </a:rPr>
              <a:t> </a:t>
            </a:r>
            <a:endParaRPr lang="pt-BR" sz="1600" dirty="0" smtClean="0">
              <a:latin typeface="+mn-lt"/>
            </a:endParaRPr>
          </a:p>
          <a:p>
            <a:pPr algn="just"/>
            <a:endParaRPr lang="pt-BR" sz="1600" dirty="0" smtClean="0">
              <a:latin typeface="+mn-lt"/>
            </a:endParaRPr>
          </a:p>
          <a:p>
            <a:pPr algn="just"/>
            <a:r>
              <a:rPr lang="pt-BR" sz="1600" dirty="0">
                <a:latin typeface="+mn-lt"/>
              </a:rPr>
              <a:t>	</a:t>
            </a:r>
            <a:r>
              <a:rPr lang="pt-BR" sz="1600" dirty="0" smtClean="0">
                <a:latin typeface="+mn-lt"/>
              </a:rPr>
              <a:t>"</a:t>
            </a:r>
            <a:r>
              <a:rPr lang="pt-BR" sz="1600" dirty="0">
                <a:latin typeface="+mn-lt"/>
              </a:rPr>
              <a:t>Crie uma tabela com três colunas: país | PIB | população. </a:t>
            </a:r>
            <a:r>
              <a:rPr lang="pt-BR" sz="1600" dirty="0" smtClean="0">
                <a:latin typeface="+mn-lt"/>
              </a:rPr>
              <a:t>	 	  Liste </a:t>
            </a:r>
            <a:r>
              <a:rPr lang="pt-BR" sz="1600" dirty="0">
                <a:latin typeface="+mn-lt"/>
              </a:rPr>
              <a:t>cinco países</a:t>
            </a:r>
            <a:r>
              <a:rPr lang="pt-BR" sz="1600" dirty="0" smtClean="0">
                <a:latin typeface="+mn-lt"/>
              </a:rPr>
              <a:t>."</a:t>
            </a:r>
            <a:endParaRPr lang="pt-BR" sz="1600" dirty="0">
              <a:latin typeface="+mn-lt"/>
            </a:endParaRPr>
          </a:p>
        </p:txBody>
      </p:sp>
      <p:grpSp>
        <p:nvGrpSpPr>
          <p:cNvPr id="51" name="Group 20"/>
          <p:cNvGrpSpPr/>
          <p:nvPr/>
        </p:nvGrpSpPr>
        <p:grpSpPr>
          <a:xfrm>
            <a:off x="481162" y="5664431"/>
            <a:ext cx="687071" cy="687071"/>
            <a:chOff x="0" y="0"/>
            <a:chExt cx="812800" cy="812800"/>
          </a:xfrm>
        </p:grpSpPr>
        <p:sp>
          <p:nvSpPr>
            <p:cNvPr id="52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6C5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id="53" name="TextBox 22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13422" tIns="13422" rIns="13422" bIns="13422" rtlCol="0" anchor="ctr"/>
            <a:lstStyle/>
            <a:p>
              <a:pPr marL="0" lvl="0" indent="0" algn="ctr">
                <a:lnSpc>
                  <a:spcPts val="94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4" name="Freeform 83"/>
          <p:cNvSpPr/>
          <p:nvPr/>
        </p:nvSpPr>
        <p:spPr>
          <a:xfrm>
            <a:off x="599911" y="5800109"/>
            <a:ext cx="434679" cy="434679"/>
          </a:xfrm>
          <a:custGeom>
            <a:avLst/>
            <a:gdLst/>
            <a:ahLst/>
            <a:cxnLst/>
            <a:rect l="l" t="t" r="r" b="b"/>
            <a:pathLst>
              <a:path w="434679" h="434679">
                <a:moveTo>
                  <a:pt x="0" y="0"/>
                </a:moveTo>
                <a:lnTo>
                  <a:pt x="434679" y="0"/>
                </a:lnTo>
                <a:lnTo>
                  <a:pt x="434679" y="434679"/>
                </a:lnTo>
                <a:lnTo>
                  <a:pt x="0" y="4346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18</a:t>
            </a:r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5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19" name="Conector reto 18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6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7" name="Conector reto 6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8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7" t="36160" r="1"/>
          <a:stretch/>
        </p:blipFill>
        <p:spPr>
          <a:xfrm>
            <a:off x="-9526" y="-9526"/>
            <a:ext cx="1590675" cy="1748369"/>
          </a:xfrm>
          <a:prstGeom prst="rect">
            <a:avLst/>
          </a:prstGeom>
        </p:spPr>
      </p:pic>
      <p:sp>
        <p:nvSpPr>
          <p:cNvPr id="5" name="Texto"/>
          <p:cNvSpPr txBox="1">
            <a:spLocks/>
          </p:cNvSpPr>
          <p:nvPr/>
        </p:nvSpPr>
        <p:spPr>
          <a:xfrm>
            <a:off x="1187736" y="5617188"/>
            <a:ext cx="5134597" cy="1136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b="1" dirty="0">
                <a:latin typeface="+mn-lt"/>
              </a:rPr>
              <a:t>Aplicando instruções e repetições</a:t>
            </a:r>
          </a:p>
          <a:p>
            <a:pPr algn="just"/>
            <a:r>
              <a:rPr lang="pt-BR" sz="1600" dirty="0">
                <a:latin typeface="+mn-lt"/>
              </a:rPr>
              <a:t>A repetição pode reforçar a instrução, principalmente em tarefas sensíveis como formatação de saída ou uso de linguagem</a:t>
            </a:r>
            <a:r>
              <a:rPr lang="pt-BR" sz="1600" dirty="0" smtClean="0">
                <a:latin typeface="+mn-lt"/>
              </a:rPr>
              <a:t>.</a:t>
            </a:r>
          </a:p>
          <a:p>
            <a:pPr algn="just"/>
            <a:endParaRPr lang="pt-BR" sz="1600" dirty="0">
              <a:latin typeface="+mn-lt"/>
            </a:endParaRPr>
          </a:p>
        </p:txBody>
      </p:sp>
      <p:sp>
        <p:nvSpPr>
          <p:cNvPr id="7" name="Título"/>
          <p:cNvSpPr txBox="1">
            <a:spLocks/>
          </p:cNvSpPr>
          <p:nvPr/>
        </p:nvSpPr>
        <p:spPr>
          <a:xfrm>
            <a:off x="400050" y="188689"/>
            <a:ext cx="6057900" cy="11793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Impact" panose="020B0806030902050204" pitchFamily="34" charset="0"/>
              </a:rPr>
              <a:t>Técnicas de Engenharia de Prompt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31" name="Texto"/>
          <p:cNvSpPr txBox="1">
            <a:spLocks/>
          </p:cNvSpPr>
          <p:nvPr/>
        </p:nvSpPr>
        <p:spPr>
          <a:xfrm>
            <a:off x="479698" y="6588768"/>
            <a:ext cx="5814060" cy="14259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b="1" dirty="0" smtClean="0">
                <a:latin typeface="+mn-lt"/>
              </a:rPr>
              <a:t>Exemplo</a:t>
            </a:r>
            <a:r>
              <a:rPr lang="pt-BR" sz="1600" b="1" dirty="0">
                <a:latin typeface="+mn-lt"/>
              </a:rPr>
              <a:t>:</a:t>
            </a:r>
            <a:r>
              <a:rPr lang="pt-BR" sz="1600" dirty="0">
                <a:latin typeface="+mn-lt"/>
              </a:rPr>
              <a:t> </a:t>
            </a:r>
            <a:endParaRPr lang="pt-BR" sz="1600" dirty="0" smtClean="0">
              <a:latin typeface="+mn-lt"/>
            </a:endParaRP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	"</a:t>
            </a:r>
            <a:r>
              <a:rPr lang="pt-BR" sz="1600" dirty="0">
                <a:latin typeface="+mn-lt"/>
              </a:rPr>
              <a:t>Escreva um resumo técnico. Lembre-se: o texto deve ser </a:t>
            </a:r>
            <a:r>
              <a:rPr lang="pt-BR" sz="1600" dirty="0" smtClean="0">
                <a:latin typeface="+mn-lt"/>
              </a:rPr>
              <a:t>	 	  técnico</a:t>
            </a:r>
            <a:r>
              <a:rPr lang="pt-BR" sz="1600" dirty="0">
                <a:latin typeface="+mn-lt"/>
              </a:rPr>
              <a:t>. Mantenha um vocabulário técnico</a:t>
            </a:r>
            <a:r>
              <a:rPr lang="pt-BR" sz="1600" dirty="0" smtClean="0">
                <a:latin typeface="+mn-lt"/>
              </a:rPr>
              <a:t>."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>
                <a:latin typeface="+mn-lt"/>
              </a:rPr>
              <a:t>Isso reforça a intenção e reduz desvios.</a:t>
            </a:r>
          </a:p>
        </p:txBody>
      </p:sp>
      <p:sp>
        <p:nvSpPr>
          <p:cNvPr id="32" name="Texto"/>
          <p:cNvSpPr txBox="1">
            <a:spLocks/>
          </p:cNvSpPr>
          <p:nvPr/>
        </p:nvSpPr>
        <p:spPr>
          <a:xfrm>
            <a:off x="1192263" y="2683540"/>
            <a:ext cx="5134597" cy="8413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b="1" dirty="0">
                <a:latin typeface="+mn-lt"/>
              </a:rPr>
              <a:t>Entendendo guardrails</a:t>
            </a:r>
          </a:p>
          <a:p>
            <a:pPr algn="just"/>
            <a:r>
              <a:rPr lang="pt-BR" sz="1600" dirty="0">
                <a:latin typeface="+mn-lt"/>
              </a:rPr>
              <a:t>Guardrails são instruções que limitam a resposta, para evitar conteúdos indesejados ou fora do escopo</a:t>
            </a:r>
            <a:r>
              <a:rPr lang="pt-BR" sz="1600" dirty="0" smtClean="0">
                <a:latin typeface="+mn-lt"/>
              </a:rPr>
              <a:t>.</a:t>
            </a:r>
            <a:endParaRPr lang="pt-BR" sz="1600" dirty="0">
              <a:latin typeface="+mn-lt"/>
            </a:endParaRPr>
          </a:p>
        </p:txBody>
      </p:sp>
      <p:sp>
        <p:nvSpPr>
          <p:cNvPr id="39" name="Texto"/>
          <p:cNvSpPr txBox="1">
            <a:spLocks/>
          </p:cNvSpPr>
          <p:nvPr/>
        </p:nvSpPr>
        <p:spPr>
          <a:xfrm>
            <a:off x="512800" y="3582025"/>
            <a:ext cx="5769113" cy="16126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b="1" dirty="0" smtClean="0">
                <a:latin typeface="+mn-lt"/>
              </a:rPr>
              <a:t>Exemplo</a:t>
            </a:r>
            <a:r>
              <a:rPr lang="pt-BR" sz="1600" b="1" dirty="0">
                <a:latin typeface="+mn-lt"/>
              </a:rPr>
              <a:t>:</a:t>
            </a:r>
            <a:r>
              <a:rPr lang="pt-BR" sz="1600" dirty="0">
                <a:latin typeface="+mn-lt"/>
              </a:rPr>
              <a:t> </a:t>
            </a:r>
            <a:endParaRPr lang="pt-BR" sz="1600" dirty="0" smtClean="0">
              <a:latin typeface="+mn-lt"/>
            </a:endParaRP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	"</a:t>
            </a:r>
            <a:r>
              <a:rPr lang="pt-BR" sz="1600" dirty="0">
                <a:latin typeface="+mn-lt"/>
              </a:rPr>
              <a:t>Liste cinco benefícios da energia solar. Não inclua </a:t>
            </a:r>
            <a:r>
              <a:rPr lang="pt-BR" sz="1600" dirty="0" smtClean="0">
                <a:latin typeface="+mn-lt"/>
              </a:rPr>
              <a:t>	 	 desvantagens</a:t>
            </a:r>
            <a:r>
              <a:rPr lang="pt-BR" sz="1600" dirty="0">
                <a:latin typeface="+mn-lt"/>
              </a:rPr>
              <a:t>. Seja objetivo</a:t>
            </a:r>
            <a:r>
              <a:rPr lang="pt-BR" sz="1600" dirty="0" smtClean="0">
                <a:latin typeface="+mn-lt"/>
              </a:rPr>
              <a:t>."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>
                <a:latin typeface="+mn-lt"/>
              </a:rPr>
              <a:t>Eles funcionam como cercas mentais para a IA.</a:t>
            </a:r>
          </a:p>
          <a:p>
            <a:pPr algn="just"/>
            <a:endParaRPr lang="pt-BR" sz="1600" dirty="0">
              <a:latin typeface="+mn-lt"/>
            </a:endParaRPr>
          </a:p>
        </p:txBody>
      </p:sp>
      <p:grpSp>
        <p:nvGrpSpPr>
          <p:cNvPr id="40" name="Group 26"/>
          <p:cNvGrpSpPr/>
          <p:nvPr/>
        </p:nvGrpSpPr>
        <p:grpSpPr>
          <a:xfrm>
            <a:off x="472090" y="2780940"/>
            <a:ext cx="687071" cy="687071"/>
            <a:chOff x="0" y="0"/>
            <a:chExt cx="812800" cy="812800"/>
          </a:xfrm>
        </p:grpSpPr>
        <p:sp>
          <p:nvSpPr>
            <p:cNvPr id="41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A68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id="42" name="TextBox 2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13422" tIns="13422" rIns="13422" bIns="13422" rtlCol="0" anchor="ctr"/>
            <a:lstStyle/>
            <a:p>
              <a:pPr marL="0" lvl="0" indent="0" algn="ctr">
                <a:lnSpc>
                  <a:spcPts val="94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4" name="Freeform 82"/>
          <p:cNvSpPr/>
          <p:nvPr/>
        </p:nvSpPr>
        <p:spPr>
          <a:xfrm>
            <a:off x="557747" y="2845606"/>
            <a:ext cx="505690" cy="505690"/>
          </a:xfrm>
          <a:custGeom>
            <a:avLst/>
            <a:gdLst/>
            <a:ahLst/>
            <a:cxnLst/>
            <a:rect l="l" t="t" r="r" b="b"/>
            <a:pathLst>
              <a:path w="505690" h="505690">
                <a:moveTo>
                  <a:pt x="0" y="0"/>
                </a:moveTo>
                <a:lnTo>
                  <a:pt x="505690" y="0"/>
                </a:lnTo>
                <a:lnTo>
                  <a:pt x="505690" y="505691"/>
                </a:lnTo>
                <a:lnTo>
                  <a:pt x="0" y="5056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57" name="Group 8"/>
          <p:cNvGrpSpPr/>
          <p:nvPr/>
        </p:nvGrpSpPr>
        <p:grpSpPr>
          <a:xfrm>
            <a:off x="472090" y="5664703"/>
            <a:ext cx="687071" cy="687071"/>
            <a:chOff x="0" y="0"/>
            <a:chExt cx="812800" cy="812800"/>
          </a:xfrm>
        </p:grpSpPr>
        <p:sp>
          <p:nvSpPr>
            <p:cNvPr id="58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2AAEF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id="59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13422" tIns="13422" rIns="13422" bIns="13422" rtlCol="0" anchor="ctr"/>
            <a:lstStyle/>
            <a:p>
              <a:pPr marL="0" lvl="0" indent="0" algn="ctr">
                <a:lnSpc>
                  <a:spcPts val="94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0" name="Freeform 61"/>
          <p:cNvSpPr/>
          <p:nvPr/>
        </p:nvSpPr>
        <p:spPr>
          <a:xfrm>
            <a:off x="582451" y="5761687"/>
            <a:ext cx="456281" cy="456281"/>
          </a:xfrm>
          <a:custGeom>
            <a:avLst/>
            <a:gdLst/>
            <a:ahLst/>
            <a:cxnLst/>
            <a:rect l="l" t="t" r="r" b="b"/>
            <a:pathLst>
              <a:path w="456281" h="456281">
                <a:moveTo>
                  <a:pt x="0" y="0"/>
                </a:moveTo>
                <a:lnTo>
                  <a:pt x="456281" y="0"/>
                </a:lnTo>
                <a:lnTo>
                  <a:pt x="456281" y="456280"/>
                </a:lnTo>
                <a:lnTo>
                  <a:pt x="0" y="456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19</a:t>
            </a:r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5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19" name="Conector reto 18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7" t="36160" r="1"/>
          <a:stretch/>
        </p:blipFill>
        <p:spPr>
          <a:xfrm>
            <a:off x="-9526" y="-9526"/>
            <a:ext cx="1590675" cy="1748369"/>
          </a:xfrm>
          <a:prstGeom prst="rect">
            <a:avLst/>
          </a:prstGeom>
        </p:spPr>
      </p:pic>
      <p:sp>
        <p:nvSpPr>
          <p:cNvPr id="7" name="Título"/>
          <p:cNvSpPr txBox="1">
            <a:spLocks/>
          </p:cNvSpPr>
          <p:nvPr/>
        </p:nvSpPr>
        <p:spPr>
          <a:xfrm>
            <a:off x="400050" y="188689"/>
            <a:ext cx="6057900" cy="11793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Impact" panose="020B0806030902050204" pitchFamily="34" charset="0"/>
              </a:rPr>
              <a:t>Técnicas de Engenharia de Prompt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37" name="Texto"/>
          <p:cNvSpPr txBox="1">
            <a:spLocks/>
          </p:cNvSpPr>
          <p:nvPr/>
        </p:nvSpPr>
        <p:spPr>
          <a:xfrm>
            <a:off x="1186331" y="2781727"/>
            <a:ext cx="5134597" cy="7735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b="1" dirty="0">
                <a:latin typeface="+mn-lt"/>
              </a:rPr>
              <a:t>Dividindo a tarefa</a:t>
            </a:r>
          </a:p>
          <a:p>
            <a:pPr algn="just"/>
            <a:r>
              <a:rPr lang="pt-BR" sz="1600" dirty="0">
                <a:latin typeface="+mn-lt"/>
              </a:rPr>
              <a:t>Dividir uma tarefa em </a:t>
            </a:r>
            <a:r>
              <a:rPr lang="pt-BR" sz="1600" dirty="0" err="1">
                <a:latin typeface="+mn-lt"/>
              </a:rPr>
              <a:t>subtarefas</a:t>
            </a:r>
            <a:r>
              <a:rPr lang="pt-BR" sz="1600" dirty="0">
                <a:latin typeface="+mn-lt"/>
              </a:rPr>
              <a:t> permite maior controle e qualidade.</a:t>
            </a:r>
          </a:p>
        </p:txBody>
      </p:sp>
      <p:sp>
        <p:nvSpPr>
          <p:cNvPr id="38" name="Texto"/>
          <p:cNvSpPr txBox="1">
            <a:spLocks/>
          </p:cNvSpPr>
          <p:nvPr/>
        </p:nvSpPr>
        <p:spPr>
          <a:xfrm>
            <a:off x="523240" y="3835067"/>
            <a:ext cx="5769113" cy="14579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b="1" dirty="0" smtClean="0">
                <a:latin typeface="+mn-lt"/>
              </a:rPr>
              <a:t>Exemplo</a:t>
            </a:r>
            <a:r>
              <a:rPr lang="pt-BR" sz="1600" dirty="0" smtClean="0">
                <a:latin typeface="+mn-lt"/>
              </a:rPr>
              <a:t>: 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	</a:t>
            </a:r>
            <a:r>
              <a:rPr lang="pt-BR" sz="1600" b="1" dirty="0">
                <a:latin typeface="+mn-lt"/>
              </a:rPr>
              <a:t>Prompt 1:</a:t>
            </a:r>
            <a:r>
              <a:rPr lang="pt-BR" sz="1600" dirty="0">
                <a:latin typeface="+mn-lt"/>
              </a:rPr>
              <a:t> "Liste os principais tópicos sobre inteligência </a:t>
            </a:r>
            <a:r>
              <a:rPr lang="pt-BR" sz="1600" dirty="0" smtClean="0">
                <a:latin typeface="+mn-lt"/>
              </a:rPr>
              <a:t>			     artificial</a:t>
            </a:r>
            <a:r>
              <a:rPr lang="pt-BR" sz="1600" dirty="0">
                <a:latin typeface="+mn-lt"/>
              </a:rPr>
              <a:t>."</a:t>
            </a:r>
          </a:p>
          <a:p>
            <a:pPr algn="just"/>
            <a:r>
              <a:rPr lang="pt-BR" sz="1600" b="1" dirty="0" smtClean="0">
                <a:latin typeface="+mn-lt"/>
              </a:rPr>
              <a:t>	Prompt </a:t>
            </a:r>
            <a:r>
              <a:rPr lang="pt-BR" sz="1600" b="1" dirty="0">
                <a:latin typeface="+mn-lt"/>
              </a:rPr>
              <a:t>2:</a:t>
            </a:r>
            <a:r>
              <a:rPr lang="pt-BR" sz="1600" dirty="0">
                <a:latin typeface="+mn-lt"/>
              </a:rPr>
              <a:t> "Agora, para cada tópico listado, crie uma </a:t>
            </a:r>
            <a:r>
              <a:rPr lang="pt-BR" sz="1600" dirty="0" smtClean="0">
                <a:latin typeface="+mn-lt"/>
              </a:rPr>
              <a:t>			     explicação </a:t>
            </a:r>
            <a:r>
              <a:rPr lang="pt-BR" sz="1600" dirty="0">
                <a:latin typeface="+mn-lt"/>
              </a:rPr>
              <a:t>simples com exemplos."</a:t>
            </a:r>
          </a:p>
        </p:txBody>
      </p:sp>
      <p:grpSp>
        <p:nvGrpSpPr>
          <p:cNvPr id="43" name="Group 11"/>
          <p:cNvGrpSpPr/>
          <p:nvPr/>
        </p:nvGrpSpPr>
        <p:grpSpPr>
          <a:xfrm>
            <a:off x="436215" y="2827553"/>
            <a:ext cx="687071" cy="687071"/>
            <a:chOff x="0" y="0"/>
            <a:chExt cx="812800" cy="812800"/>
          </a:xfrm>
        </p:grpSpPr>
        <p:sp>
          <p:nvSpPr>
            <p:cNvPr id="51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9E2E8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id="52" name="TextBox 1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13422" tIns="13422" rIns="13422" bIns="13422" rtlCol="0" anchor="ctr"/>
            <a:lstStyle/>
            <a:p>
              <a:pPr marL="0" lvl="0" indent="0" algn="ctr">
                <a:lnSpc>
                  <a:spcPts val="94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3" name="Freeform 63"/>
          <p:cNvSpPr/>
          <p:nvPr/>
        </p:nvSpPr>
        <p:spPr>
          <a:xfrm>
            <a:off x="554748" y="2951619"/>
            <a:ext cx="450006" cy="450006"/>
          </a:xfrm>
          <a:custGeom>
            <a:avLst/>
            <a:gdLst/>
            <a:ahLst/>
            <a:cxnLst/>
            <a:rect l="l" t="t" r="r" b="b"/>
            <a:pathLst>
              <a:path w="450006" h="450006">
                <a:moveTo>
                  <a:pt x="0" y="0"/>
                </a:moveTo>
                <a:lnTo>
                  <a:pt x="450005" y="0"/>
                </a:lnTo>
                <a:lnTo>
                  <a:pt x="450005" y="450005"/>
                </a:lnTo>
                <a:lnTo>
                  <a:pt x="0" y="450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20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4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13" name="Conector reto 12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3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A9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"/>
          <a:stretch/>
        </p:blipFill>
        <p:spPr>
          <a:xfrm>
            <a:off x="0" y="0"/>
            <a:ext cx="6858000" cy="6830515"/>
          </a:xfrm>
          <a:prstGeom prst="rect">
            <a:avLst/>
          </a:prstGeom>
        </p:spPr>
      </p:pic>
      <p:sp>
        <p:nvSpPr>
          <p:cNvPr id="8" name="Título"/>
          <p:cNvSpPr txBox="1">
            <a:spLocks/>
          </p:cNvSpPr>
          <p:nvPr/>
        </p:nvSpPr>
        <p:spPr>
          <a:xfrm>
            <a:off x="1716932" y="1872607"/>
            <a:ext cx="3424136" cy="30852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0" dirty="0" smtClean="0">
                <a:solidFill>
                  <a:schemeClr val="accent2"/>
                </a:solidFill>
                <a:latin typeface="Impact" panose="020B0806030902050204" pitchFamily="34" charset="0"/>
              </a:rPr>
              <a:t>4</a:t>
            </a:r>
            <a:endParaRPr lang="pt-BR" sz="20000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  <p:sp>
        <p:nvSpPr>
          <p:cNvPr id="9" name="Título"/>
          <p:cNvSpPr txBox="1">
            <a:spLocks/>
          </p:cNvSpPr>
          <p:nvPr/>
        </p:nvSpPr>
        <p:spPr>
          <a:xfrm>
            <a:off x="400050" y="5785758"/>
            <a:ext cx="6057900" cy="35622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8000" dirty="0" smtClean="0">
                <a:solidFill>
                  <a:schemeClr val="accent2"/>
                </a:solidFill>
                <a:latin typeface="Impact" panose="020B0806030902050204" pitchFamily="34" charset="0"/>
              </a:rPr>
              <a:t>Técnicas Avançadas de Engenharia de Prompt</a:t>
            </a:r>
            <a:endParaRPr lang="pt-BR" sz="8000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21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7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7" t="36160" r="1"/>
          <a:stretch/>
        </p:blipFill>
        <p:spPr>
          <a:xfrm>
            <a:off x="-9526" y="-9526"/>
            <a:ext cx="1590675" cy="1748369"/>
          </a:xfrm>
          <a:prstGeom prst="rect">
            <a:avLst/>
          </a:prstGeom>
        </p:spPr>
      </p:pic>
      <p:sp>
        <p:nvSpPr>
          <p:cNvPr id="5" name="Texto"/>
          <p:cNvSpPr txBox="1">
            <a:spLocks/>
          </p:cNvSpPr>
          <p:nvPr/>
        </p:nvSpPr>
        <p:spPr>
          <a:xfrm>
            <a:off x="522514" y="2097293"/>
            <a:ext cx="5814786" cy="1431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dirty="0">
                <a:latin typeface="+mn-lt"/>
              </a:rPr>
              <a:t>Se os primeiros capítulos foram como aprender a usar as </a:t>
            </a:r>
            <a:r>
              <a:rPr lang="pt-BR" sz="1600" dirty="0" smtClean="0">
                <a:latin typeface="+mn-lt"/>
              </a:rPr>
              <a:t>técnicas </a:t>
            </a:r>
            <a:r>
              <a:rPr lang="pt-BR" sz="1600" dirty="0">
                <a:latin typeface="+mn-lt"/>
              </a:rPr>
              <a:t>básicas </a:t>
            </a:r>
            <a:r>
              <a:rPr lang="pt-BR" sz="1600" dirty="0" smtClean="0">
                <a:latin typeface="+mn-lt"/>
              </a:rPr>
              <a:t>com </a:t>
            </a:r>
            <a:r>
              <a:rPr lang="pt-BR" sz="1600" dirty="0">
                <a:latin typeface="+mn-lt"/>
              </a:rPr>
              <a:t>um pincel, agora é hora de descobrir as técnicas de um verdadeiro artista da interação com IA. </a:t>
            </a:r>
            <a:endParaRPr lang="pt-BR" sz="1600" dirty="0" smtClean="0">
              <a:latin typeface="+mn-lt"/>
            </a:endParaRP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Vamos </a:t>
            </a:r>
            <a:r>
              <a:rPr lang="pt-BR" sz="1600" dirty="0">
                <a:latin typeface="+mn-lt"/>
              </a:rPr>
              <a:t>explorar estratégias que tornam prompts não apenas eficazes, mas inteligentes.</a:t>
            </a:r>
          </a:p>
        </p:txBody>
      </p:sp>
      <p:sp>
        <p:nvSpPr>
          <p:cNvPr id="19" name="Título"/>
          <p:cNvSpPr txBox="1">
            <a:spLocks/>
          </p:cNvSpPr>
          <p:nvPr/>
        </p:nvSpPr>
        <p:spPr>
          <a:xfrm>
            <a:off x="400050" y="188689"/>
            <a:ext cx="6057900" cy="11793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Impact" panose="020B0806030902050204" pitchFamily="34" charset="0"/>
              </a:rPr>
              <a:t>Técnicas Avançadas de Engenharia de Prompt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20" name="Texto"/>
          <p:cNvSpPr txBox="1">
            <a:spLocks/>
          </p:cNvSpPr>
          <p:nvPr/>
        </p:nvSpPr>
        <p:spPr>
          <a:xfrm>
            <a:off x="522514" y="3899814"/>
            <a:ext cx="5769839" cy="34861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b="1" dirty="0">
                <a:latin typeface="+mn-lt"/>
              </a:rPr>
              <a:t>Prompt Iterativo</a:t>
            </a:r>
          </a:p>
          <a:p>
            <a:pPr algn="just"/>
            <a:r>
              <a:rPr lang="pt-BR" sz="1600" dirty="0">
                <a:latin typeface="+mn-lt"/>
              </a:rPr>
              <a:t>Às vezes, um único prompt não basta. Prompts iterativos são como um diálogo: você fornece uma primeira instrução e, com base na resposta, ajusta ou refina os pedidos</a:t>
            </a:r>
            <a:r>
              <a:rPr lang="pt-BR" sz="1600" dirty="0" smtClean="0">
                <a:latin typeface="+mn-lt"/>
              </a:rPr>
              <a:t>.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b="1" dirty="0">
                <a:latin typeface="+mn-lt"/>
              </a:rPr>
              <a:t>Exemplo prático</a:t>
            </a:r>
            <a:r>
              <a:rPr lang="pt-BR" sz="1600" b="1" dirty="0" smtClean="0">
                <a:latin typeface="+mn-lt"/>
              </a:rPr>
              <a:t>: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	Primeiro prompt: “</a:t>
            </a:r>
            <a:r>
              <a:rPr lang="pt-BR" sz="1600" dirty="0">
                <a:latin typeface="+mn-lt"/>
              </a:rPr>
              <a:t>Escreva uma introdução de artigo sobre </a:t>
            </a:r>
            <a:r>
              <a:rPr lang="pt-BR" sz="1600" dirty="0" smtClean="0">
                <a:latin typeface="+mn-lt"/>
              </a:rPr>
              <a:t>			    sustentabilidade </a:t>
            </a:r>
            <a:r>
              <a:rPr lang="pt-BR" sz="1600" dirty="0">
                <a:latin typeface="+mn-lt"/>
              </a:rPr>
              <a:t>ambiental.”</a:t>
            </a:r>
          </a:p>
          <a:p>
            <a:pPr algn="just"/>
            <a:r>
              <a:rPr lang="pt-BR" sz="1600" dirty="0" smtClean="0">
                <a:latin typeface="+mn-lt"/>
              </a:rPr>
              <a:t>	Segundo </a:t>
            </a:r>
            <a:r>
              <a:rPr lang="pt-BR" sz="1600" dirty="0">
                <a:latin typeface="+mn-lt"/>
              </a:rPr>
              <a:t>prompt</a:t>
            </a:r>
            <a:r>
              <a:rPr lang="pt-BR" sz="1600" dirty="0" smtClean="0">
                <a:latin typeface="+mn-lt"/>
              </a:rPr>
              <a:t>: “</a:t>
            </a:r>
            <a:r>
              <a:rPr lang="pt-BR" sz="1600" dirty="0">
                <a:latin typeface="+mn-lt"/>
              </a:rPr>
              <a:t>Agora reescreva essa introdução com </a:t>
            </a:r>
            <a:r>
              <a:rPr lang="pt-BR" sz="1600" dirty="0" smtClean="0">
                <a:latin typeface="+mn-lt"/>
              </a:rPr>
              <a:t>				    um tom </a:t>
            </a:r>
            <a:r>
              <a:rPr lang="pt-BR" sz="1600" dirty="0">
                <a:latin typeface="+mn-lt"/>
              </a:rPr>
              <a:t>mais persuasivo, voltado para </a:t>
            </a:r>
            <a:r>
              <a:rPr lang="pt-BR" sz="1600" dirty="0" smtClean="0">
                <a:latin typeface="+mn-lt"/>
              </a:rPr>
              <a:t>				    jovens universitários.”</a:t>
            </a:r>
          </a:p>
          <a:p>
            <a:pPr algn="l"/>
            <a:endParaRPr lang="pt-BR" sz="1600" dirty="0">
              <a:latin typeface="+mn-lt"/>
            </a:endParaRPr>
          </a:p>
          <a:p>
            <a:pPr algn="l"/>
            <a:r>
              <a:rPr lang="pt-BR" sz="1600" dirty="0">
                <a:latin typeface="+mn-lt"/>
              </a:rPr>
              <a:t>Essa abordagem é útil quando buscamos polimento, variações ou diferentes estilos com base em uma versão inicial.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22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4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7" t="36160" r="1"/>
          <a:stretch/>
        </p:blipFill>
        <p:spPr>
          <a:xfrm>
            <a:off x="-9526" y="-9526"/>
            <a:ext cx="1590675" cy="1748369"/>
          </a:xfrm>
          <a:prstGeom prst="rect">
            <a:avLst/>
          </a:prstGeom>
        </p:spPr>
      </p:pic>
      <p:sp>
        <p:nvSpPr>
          <p:cNvPr id="7" name="Título"/>
          <p:cNvSpPr txBox="1">
            <a:spLocks/>
          </p:cNvSpPr>
          <p:nvPr/>
        </p:nvSpPr>
        <p:spPr>
          <a:xfrm>
            <a:off x="400050" y="188689"/>
            <a:ext cx="6057900" cy="11793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Impact" panose="020B0806030902050204" pitchFamily="34" charset="0"/>
              </a:rPr>
              <a:t>Técnicas Avançadas de Engenharia de Prompt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37" name="Texto"/>
          <p:cNvSpPr txBox="1">
            <a:spLocks/>
          </p:cNvSpPr>
          <p:nvPr/>
        </p:nvSpPr>
        <p:spPr>
          <a:xfrm>
            <a:off x="523241" y="2064058"/>
            <a:ext cx="5769112" cy="3833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b="1" dirty="0">
                <a:latin typeface="+mn-lt"/>
              </a:rPr>
              <a:t>Corrente de Pensamento (Chain of </a:t>
            </a:r>
            <a:r>
              <a:rPr lang="pt-BR" sz="1600" b="1" dirty="0" smtClean="0">
                <a:latin typeface="+mn-lt"/>
              </a:rPr>
              <a:t>Thought - COT)</a:t>
            </a:r>
          </a:p>
          <a:p>
            <a:pPr algn="just"/>
            <a:r>
              <a:rPr lang="pt-BR" sz="1600" dirty="0" smtClean="0">
                <a:latin typeface="+mn-lt"/>
              </a:rPr>
              <a:t>Uma </a:t>
            </a:r>
            <a:r>
              <a:rPr lang="pt-BR" sz="1600" dirty="0">
                <a:latin typeface="+mn-lt"/>
              </a:rPr>
              <a:t>das técnicas mais poderosas para obter respostas mais racionais ou estruturadas da IA é incentivar o modelo a pensar em etapas</a:t>
            </a:r>
            <a:r>
              <a:rPr lang="pt-BR" sz="1600" dirty="0" smtClean="0">
                <a:latin typeface="+mn-lt"/>
              </a:rPr>
              <a:t>.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b="1" dirty="0" smtClean="0">
                <a:latin typeface="+mn-lt"/>
              </a:rPr>
              <a:t>Exemplo </a:t>
            </a:r>
            <a:r>
              <a:rPr lang="pt-BR" sz="1600" b="1" dirty="0">
                <a:latin typeface="+mn-lt"/>
              </a:rPr>
              <a:t>simples</a:t>
            </a:r>
            <a:r>
              <a:rPr lang="pt-BR" sz="1600" dirty="0" smtClean="0">
                <a:latin typeface="+mn-lt"/>
              </a:rPr>
              <a:t>: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	Prompt </a:t>
            </a:r>
            <a:r>
              <a:rPr lang="pt-BR" sz="1600" dirty="0">
                <a:latin typeface="+mn-lt"/>
              </a:rPr>
              <a:t>fraco</a:t>
            </a:r>
            <a:r>
              <a:rPr lang="pt-BR" sz="1600" dirty="0" smtClean="0">
                <a:latin typeface="+mn-lt"/>
              </a:rPr>
              <a:t>: “</a:t>
            </a:r>
            <a:r>
              <a:rPr lang="pt-BR" sz="1600" dirty="0">
                <a:latin typeface="+mn-lt"/>
              </a:rPr>
              <a:t>Quantos anos alguém que nasceu em 1990 </a:t>
            </a:r>
            <a:r>
              <a:rPr lang="pt-BR" sz="1600" dirty="0" smtClean="0">
                <a:latin typeface="+mn-lt"/>
              </a:rPr>
              <a:t>		             tem </a:t>
            </a:r>
            <a:r>
              <a:rPr lang="pt-BR" sz="1600" dirty="0">
                <a:latin typeface="+mn-lt"/>
              </a:rPr>
              <a:t>hoje</a:t>
            </a:r>
            <a:r>
              <a:rPr lang="pt-BR" sz="1600" dirty="0" smtClean="0">
                <a:latin typeface="+mn-lt"/>
              </a:rPr>
              <a:t>?”</a:t>
            </a:r>
          </a:p>
          <a:p>
            <a:pPr algn="just"/>
            <a:r>
              <a:rPr lang="pt-BR" sz="1600" dirty="0" smtClean="0">
                <a:latin typeface="+mn-lt"/>
              </a:rPr>
              <a:t>	Prompt </a:t>
            </a:r>
            <a:r>
              <a:rPr lang="pt-BR" sz="1600" dirty="0">
                <a:latin typeface="+mn-lt"/>
              </a:rPr>
              <a:t>com </a:t>
            </a:r>
            <a:r>
              <a:rPr lang="pt-BR" sz="1600" dirty="0" smtClean="0">
                <a:latin typeface="+mn-lt"/>
              </a:rPr>
              <a:t>COT: “</a:t>
            </a:r>
            <a:r>
              <a:rPr lang="pt-BR" sz="1600" dirty="0">
                <a:latin typeface="+mn-lt"/>
              </a:rPr>
              <a:t>Alguém nasceu em </a:t>
            </a:r>
            <a:r>
              <a:rPr lang="pt-BR" sz="1600" dirty="0" smtClean="0">
                <a:latin typeface="+mn-lt"/>
              </a:rPr>
              <a:t>1990. Primeiro</a:t>
            </a:r>
            <a:r>
              <a:rPr lang="pt-BR" sz="1600" dirty="0">
                <a:latin typeface="+mn-lt"/>
              </a:rPr>
              <a:t>, </a:t>
            </a:r>
            <a:r>
              <a:rPr lang="pt-BR" sz="1600" dirty="0" smtClean="0">
                <a:latin typeface="+mn-lt"/>
              </a:rPr>
              <a:t>				    identifique </a:t>
            </a:r>
            <a:r>
              <a:rPr lang="pt-BR" sz="1600" dirty="0">
                <a:latin typeface="+mn-lt"/>
              </a:rPr>
              <a:t>o </a:t>
            </a:r>
            <a:r>
              <a:rPr lang="pt-BR" sz="1600" dirty="0" smtClean="0">
                <a:latin typeface="+mn-lt"/>
              </a:rPr>
              <a:t>ano atual</a:t>
            </a:r>
            <a:r>
              <a:rPr lang="pt-BR" sz="1600" dirty="0">
                <a:latin typeface="+mn-lt"/>
              </a:rPr>
              <a:t>. Depois, subtraia </a:t>
            </a:r>
            <a:r>
              <a:rPr lang="pt-BR" sz="1600" dirty="0" smtClean="0">
                <a:latin typeface="+mn-lt"/>
              </a:rPr>
              <a:t>			    o ano </a:t>
            </a:r>
            <a:r>
              <a:rPr lang="pt-BR" sz="1600" dirty="0">
                <a:latin typeface="+mn-lt"/>
              </a:rPr>
              <a:t>de nascimento. </a:t>
            </a:r>
            <a:r>
              <a:rPr lang="pt-BR" sz="1600" dirty="0" smtClean="0">
                <a:latin typeface="+mn-lt"/>
              </a:rPr>
              <a:t>Por fim</a:t>
            </a:r>
            <a:r>
              <a:rPr lang="pt-BR" sz="1600" dirty="0">
                <a:latin typeface="+mn-lt"/>
              </a:rPr>
              <a:t>, diga a </a:t>
            </a:r>
            <a:r>
              <a:rPr lang="pt-BR" sz="1600" dirty="0" smtClean="0">
                <a:latin typeface="+mn-lt"/>
              </a:rPr>
              <a:t>				    idade da pessoa.”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A </a:t>
            </a:r>
            <a:r>
              <a:rPr lang="pt-BR" sz="1600" dirty="0">
                <a:latin typeface="+mn-lt"/>
              </a:rPr>
              <a:t>IA segue esse "roteiro mental", levando a uma resposta mais confiável, especialmente em tarefas de lógica ou raciocínio matemático.</a:t>
            </a:r>
          </a:p>
        </p:txBody>
      </p:sp>
      <p:sp>
        <p:nvSpPr>
          <p:cNvPr id="4" name="Retângulo 3"/>
          <p:cNvSpPr/>
          <p:nvPr/>
        </p:nvSpPr>
        <p:spPr>
          <a:xfrm>
            <a:off x="523241" y="6268814"/>
            <a:ext cx="593470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 smtClean="0"/>
              <a:t>A Solicitação de Cadeia de Pensamento e Corrente de Pensamento referem-se ao </a:t>
            </a:r>
            <a:r>
              <a:rPr lang="pt-BR" sz="1600" b="1" dirty="0" smtClean="0"/>
              <a:t>mesmo conceito </a:t>
            </a:r>
            <a:r>
              <a:rPr lang="pt-BR" sz="1600" dirty="0" smtClean="0"/>
              <a:t>(Chain of Thought Prompting) , mas com nuances de uso dependendo do contexto.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 smtClean="0"/>
              <a:t>Ambos fazem parte da mesma ideia de incentivar modelos a </a:t>
            </a:r>
            <a:r>
              <a:rPr lang="pt-BR" sz="1600" b="1" dirty="0" smtClean="0"/>
              <a:t>pensar em etapas</a:t>
            </a:r>
            <a:r>
              <a:rPr lang="pt-BR" sz="1600" dirty="0" smtClean="0"/>
              <a:t> para melhorar a precisão e explicabilidade das respostas, porém a </a:t>
            </a:r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Solicitação de Cadeia de Pensamento</a:t>
            </a:r>
            <a:r>
              <a:rPr lang="pt-BR" sz="1600" dirty="0" smtClean="0"/>
              <a:t> é a </a:t>
            </a:r>
            <a:r>
              <a:rPr lang="pt-BR" sz="1600" b="1" dirty="0" smtClean="0"/>
              <a:t>estratégia</a:t>
            </a:r>
            <a:r>
              <a:rPr lang="pt-BR" sz="1600" dirty="0" smtClean="0"/>
              <a:t> de instruir o modelo a </a:t>
            </a:r>
            <a:r>
              <a:rPr lang="pt-BR" sz="1600" b="1" dirty="0" smtClean="0"/>
              <a:t>explicar seus passos de raciocínio</a:t>
            </a:r>
            <a:r>
              <a:rPr lang="pt-BR" sz="1600" dirty="0" smtClean="0"/>
              <a:t> antes de dar uma resposta final. Já</a:t>
            </a:r>
            <a:r>
              <a:rPr lang="pt-BR" sz="1600" b="1" dirty="0" smtClean="0"/>
              <a:t> </a:t>
            </a:r>
            <a:r>
              <a:rPr lang="pt-BR" sz="1600" b="1" dirty="0" smtClean="0">
                <a:solidFill>
                  <a:schemeClr val="tx2">
                    <a:lumMod val="75000"/>
                  </a:schemeClr>
                </a:solidFill>
              </a:rPr>
              <a:t>Corrente de Pensamento</a:t>
            </a:r>
            <a:r>
              <a:rPr lang="pt-BR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600" dirty="0" smtClean="0"/>
              <a:t>refere-se ao </a:t>
            </a:r>
            <a:r>
              <a:rPr lang="pt-BR" sz="1600" b="1" dirty="0" smtClean="0"/>
              <a:t>resultado</a:t>
            </a:r>
            <a:r>
              <a:rPr lang="pt-BR" sz="1600" dirty="0" smtClean="0"/>
              <a:t> da aplicação da técnica: uma sequência de raciocínios encadeados.</a:t>
            </a:r>
            <a:endParaRPr lang="pt-BR" sz="1600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23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11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7" t="36160" r="1"/>
          <a:stretch/>
        </p:blipFill>
        <p:spPr>
          <a:xfrm>
            <a:off x="-9526" y="-9526"/>
            <a:ext cx="1590675" cy="1748369"/>
          </a:xfrm>
          <a:prstGeom prst="rect">
            <a:avLst/>
          </a:prstGeom>
        </p:spPr>
      </p:pic>
      <p:sp>
        <p:nvSpPr>
          <p:cNvPr id="7" name="Título"/>
          <p:cNvSpPr txBox="1">
            <a:spLocks/>
          </p:cNvSpPr>
          <p:nvPr/>
        </p:nvSpPr>
        <p:spPr>
          <a:xfrm>
            <a:off x="400050" y="188689"/>
            <a:ext cx="6057900" cy="11793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Impact" panose="020B0806030902050204" pitchFamily="34" charset="0"/>
              </a:rPr>
              <a:t>Técnicas Avançadas de Engenharia de Prompt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37" name="Texto"/>
          <p:cNvSpPr txBox="1">
            <a:spLocks/>
          </p:cNvSpPr>
          <p:nvPr/>
        </p:nvSpPr>
        <p:spPr>
          <a:xfrm>
            <a:off x="523241" y="2100039"/>
            <a:ext cx="5819502" cy="3834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b="1" dirty="0">
                <a:latin typeface="+mn-lt"/>
              </a:rPr>
              <a:t>Prompt Modular</a:t>
            </a:r>
          </a:p>
          <a:p>
            <a:pPr algn="just"/>
            <a:r>
              <a:rPr lang="pt-BR" sz="1600" dirty="0">
                <a:latin typeface="+mn-lt"/>
              </a:rPr>
              <a:t>Que tal montar seu prompt em partes, como blocos LEGO? Essa técnica é útil em automações ou quando você deseja </a:t>
            </a:r>
            <a:r>
              <a:rPr lang="pt-BR" sz="1600" b="1" dirty="0">
                <a:latin typeface="+mn-lt"/>
              </a:rPr>
              <a:t>reutilizar pedaços</a:t>
            </a:r>
            <a:r>
              <a:rPr lang="pt-BR" sz="1600" dirty="0">
                <a:latin typeface="+mn-lt"/>
              </a:rPr>
              <a:t> de instruções em contextos diferentes</a:t>
            </a:r>
            <a:r>
              <a:rPr lang="pt-BR" sz="1600" dirty="0" smtClean="0">
                <a:latin typeface="+mn-lt"/>
              </a:rPr>
              <a:t>.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b="1" dirty="0">
                <a:latin typeface="+mn-lt"/>
              </a:rPr>
              <a:t>Estrutura</a:t>
            </a:r>
            <a:r>
              <a:rPr lang="pt-BR" sz="1600" b="1" dirty="0" smtClean="0">
                <a:latin typeface="+mn-lt"/>
              </a:rPr>
              <a:t>: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	Bloco </a:t>
            </a:r>
            <a:r>
              <a:rPr lang="pt-BR" sz="1600" dirty="0">
                <a:latin typeface="+mn-lt"/>
              </a:rPr>
              <a:t>1: Papel da IA → "Você é um consultor de </a:t>
            </a:r>
            <a:r>
              <a:rPr lang="pt-BR" sz="1600" dirty="0" smtClean="0">
                <a:latin typeface="+mn-lt"/>
              </a:rPr>
              <a:t>negócios</a:t>
            </a:r>
            <a:r>
              <a:rPr lang="pt-BR" sz="1600" dirty="0">
                <a:latin typeface="+mn-lt"/>
              </a:rPr>
              <a:t>..."</a:t>
            </a:r>
          </a:p>
          <a:p>
            <a:pPr algn="just"/>
            <a:r>
              <a:rPr lang="pt-BR" sz="1600" dirty="0" smtClean="0">
                <a:latin typeface="+mn-lt"/>
              </a:rPr>
              <a:t>	Bloco </a:t>
            </a:r>
            <a:r>
              <a:rPr lang="pt-BR" sz="1600" dirty="0">
                <a:latin typeface="+mn-lt"/>
              </a:rPr>
              <a:t>2: Tarefa → "...analise o seguinte plano de </a:t>
            </a:r>
            <a:r>
              <a:rPr lang="pt-BR" sz="1600" dirty="0" smtClean="0">
                <a:latin typeface="+mn-lt"/>
              </a:rPr>
              <a:t>					    marketing</a:t>
            </a:r>
            <a:r>
              <a:rPr lang="pt-BR" sz="1600" dirty="0">
                <a:latin typeface="+mn-lt"/>
              </a:rPr>
              <a:t>..."</a:t>
            </a:r>
          </a:p>
          <a:p>
            <a:pPr algn="just"/>
            <a:r>
              <a:rPr lang="pt-BR" sz="1600" dirty="0" smtClean="0">
                <a:latin typeface="+mn-lt"/>
              </a:rPr>
              <a:t>	Bloco </a:t>
            </a:r>
            <a:r>
              <a:rPr lang="pt-BR" sz="1600" dirty="0">
                <a:latin typeface="+mn-lt"/>
              </a:rPr>
              <a:t>3: Formato → "...e forneça sugestões em uma tabela </a:t>
            </a:r>
            <a:r>
              <a:rPr lang="pt-BR" sz="1600" dirty="0" smtClean="0">
                <a:latin typeface="+mn-lt"/>
              </a:rPr>
              <a:t>			          com </a:t>
            </a:r>
            <a:r>
              <a:rPr lang="pt-BR" sz="1600" dirty="0">
                <a:latin typeface="+mn-lt"/>
              </a:rPr>
              <a:t>colunas 'Ponto forte', 'Melhoria </a:t>
            </a:r>
            <a:r>
              <a:rPr lang="pt-BR" sz="1600" dirty="0" smtClean="0">
                <a:latin typeface="+mn-lt"/>
              </a:rPr>
              <a:t>			          sugerida'."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>
                <a:latin typeface="+mn-lt"/>
              </a:rPr>
              <a:t>Separando os blocos, você pode gerar combinações diferentes rapidamente — ideal para quem trabalha com </a:t>
            </a:r>
            <a:r>
              <a:rPr lang="pt-BR" sz="1600" dirty="0" err="1">
                <a:latin typeface="+mn-lt"/>
              </a:rPr>
              <a:t>APIs</a:t>
            </a:r>
            <a:r>
              <a:rPr lang="pt-BR" sz="1600" dirty="0">
                <a:latin typeface="+mn-lt"/>
              </a:rPr>
              <a:t> ou desenvolvimento de aplicativos com IA.</a:t>
            </a:r>
          </a:p>
        </p:txBody>
      </p:sp>
      <p:sp>
        <p:nvSpPr>
          <p:cNvPr id="5" name="Texto"/>
          <p:cNvSpPr txBox="1">
            <a:spLocks/>
          </p:cNvSpPr>
          <p:nvPr/>
        </p:nvSpPr>
        <p:spPr>
          <a:xfrm>
            <a:off x="523241" y="6357260"/>
            <a:ext cx="5819502" cy="25717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b="1" dirty="0">
                <a:latin typeface="+mn-lt"/>
              </a:rPr>
              <a:t>Técnica do “Anti-Prompt” </a:t>
            </a:r>
            <a:r>
              <a:rPr lang="pt-BR" sz="1600" b="1" dirty="0" smtClean="0">
                <a:latin typeface="+mn-lt"/>
              </a:rPr>
              <a:t>(</a:t>
            </a:r>
            <a:r>
              <a:rPr lang="pt-BR" sz="1600" b="1" dirty="0">
                <a:latin typeface="+mn-lt"/>
              </a:rPr>
              <a:t>Evite ou Controle Respostas)</a:t>
            </a:r>
          </a:p>
          <a:p>
            <a:pPr algn="just"/>
            <a:r>
              <a:rPr lang="pt-BR" sz="1600" dirty="0">
                <a:latin typeface="+mn-lt"/>
              </a:rPr>
              <a:t>Às vezes, o segredo está em dizer o que não fazer.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b="1" dirty="0">
                <a:latin typeface="+mn-lt"/>
              </a:rPr>
              <a:t>Exemplo</a:t>
            </a:r>
            <a:r>
              <a:rPr lang="pt-BR" sz="1600" dirty="0">
                <a:latin typeface="+mn-lt"/>
              </a:rPr>
              <a:t>: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	“</a:t>
            </a:r>
            <a:r>
              <a:rPr lang="pt-BR" sz="1600" dirty="0">
                <a:latin typeface="+mn-lt"/>
              </a:rPr>
              <a:t>Escreva um resumo do texto a seguir. Evite repetir frases </a:t>
            </a:r>
            <a:r>
              <a:rPr lang="pt-BR" sz="1600" dirty="0" smtClean="0">
                <a:latin typeface="+mn-lt"/>
              </a:rPr>
              <a:t>	 	  literais</a:t>
            </a:r>
            <a:r>
              <a:rPr lang="pt-BR" sz="1600" dirty="0">
                <a:latin typeface="+mn-lt"/>
              </a:rPr>
              <a:t>. Não mencione datas específicas. Use no máximo </a:t>
            </a:r>
            <a:r>
              <a:rPr lang="pt-BR" sz="1600" dirty="0" smtClean="0">
                <a:latin typeface="+mn-lt"/>
              </a:rPr>
              <a:t>	 	  100 </a:t>
            </a:r>
            <a:r>
              <a:rPr lang="pt-BR" sz="1600" dirty="0">
                <a:latin typeface="+mn-lt"/>
              </a:rPr>
              <a:t>palavras.”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>
                <a:latin typeface="+mn-lt"/>
              </a:rPr>
              <a:t>Esse tipo de prompt ajuda a reduzir redundâncias, controlar o comprimento ou filtrar conteúdos indesejados.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24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41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7" t="36160" r="1"/>
          <a:stretch/>
        </p:blipFill>
        <p:spPr>
          <a:xfrm>
            <a:off x="-9526" y="-9526"/>
            <a:ext cx="1590675" cy="1748369"/>
          </a:xfrm>
          <a:prstGeom prst="rect">
            <a:avLst/>
          </a:prstGeom>
        </p:spPr>
      </p:pic>
      <p:sp>
        <p:nvSpPr>
          <p:cNvPr id="7" name="Título"/>
          <p:cNvSpPr txBox="1">
            <a:spLocks/>
          </p:cNvSpPr>
          <p:nvPr/>
        </p:nvSpPr>
        <p:spPr>
          <a:xfrm>
            <a:off x="400050" y="188689"/>
            <a:ext cx="6057900" cy="11793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Impact" panose="020B0806030902050204" pitchFamily="34" charset="0"/>
              </a:rPr>
              <a:t>Técnicas Avançadas de Engenharia de Prompt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37" name="Texto"/>
          <p:cNvSpPr txBox="1">
            <a:spLocks/>
          </p:cNvSpPr>
          <p:nvPr/>
        </p:nvSpPr>
        <p:spPr>
          <a:xfrm>
            <a:off x="523241" y="1911349"/>
            <a:ext cx="5769112" cy="34861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b="1" dirty="0">
                <a:latin typeface="+mn-lt"/>
              </a:rPr>
              <a:t>Prompt Iterativo</a:t>
            </a:r>
          </a:p>
          <a:p>
            <a:pPr algn="just"/>
            <a:r>
              <a:rPr lang="pt-BR" sz="1600" dirty="0">
                <a:latin typeface="+mn-lt"/>
              </a:rPr>
              <a:t>Às vezes, um único prompt não basta. Prompts iterativos são como um diálogo: você fornece uma primeira instrução e, com base na resposta, ajusta ou refina os pedidos</a:t>
            </a:r>
            <a:r>
              <a:rPr lang="pt-BR" sz="1600" dirty="0" smtClean="0">
                <a:latin typeface="+mn-lt"/>
              </a:rPr>
              <a:t>.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b="1" dirty="0">
                <a:latin typeface="+mn-lt"/>
              </a:rPr>
              <a:t>Exemplo prático</a:t>
            </a:r>
            <a:r>
              <a:rPr lang="pt-BR" sz="1600" b="1" dirty="0" smtClean="0">
                <a:latin typeface="+mn-lt"/>
              </a:rPr>
              <a:t>: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	Primeiro prompt: “</a:t>
            </a:r>
            <a:r>
              <a:rPr lang="pt-BR" sz="1600" dirty="0">
                <a:latin typeface="+mn-lt"/>
              </a:rPr>
              <a:t>Escreva uma introdução de artigo sobre </a:t>
            </a:r>
            <a:r>
              <a:rPr lang="pt-BR" sz="1600" dirty="0" smtClean="0">
                <a:latin typeface="+mn-lt"/>
              </a:rPr>
              <a:t>			    sustentabilidade </a:t>
            </a:r>
            <a:r>
              <a:rPr lang="pt-BR" sz="1600" dirty="0">
                <a:latin typeface="+mn-lt"/>
              </a:rPr>
              <a:t>ambiental.”</a:t>
            </a:r>
          </a:p>
          <a:p>
            <a:pPr algn="just"/>
            <a:r>
              <a:rPr lang="pt-BR" sz="1600" dirty="0" smtClean="0">
                <a:latin typeface="+mn-lt"/>
              </a:rPr>
              <a:t>	Segundo </a:t>
            </a:r>
            <a:r>
              <a:rPr lang="pt-BR" sz="1600" dirty="0">
                <a:latin typeface="+mn-lt"/>
              </a:rPr>
              <a:t>prompt</a:t>
            </a:r>
            <a:r>
              <a:rPr lang="pt-BR" sz="1600" dirty="0" smtClean="0">
                <a:latin typeface="+mn-lt"/>
              </a:rPr>
              <a:t>: “</a:t>
            </a:r>
            <a:r>
              <a:rPr lang="pt-BR" sz="1600" dirty="0">
                <a:latin typeface="+mn-lt"/>
              </a:rPr>
              <a:t>Agora reescreva essa introdução com </a:t>
            </a:r>
            <a:r>
              <a:rPr lang="pt-BR" sz="1600" dirty="0" smtClean="0">
                <a:latin typeface="+mn-lt"/>
              </a:rPr>
              <a:t>				    um tom </a:t>
            </a:r>
            <a:r>
              <a:rPr lang="pt-BR" sz="1600" dirty="0">
                <a:latin typeface="+mn-lt"/>
              </a:rPr>
              <a:t>mais persuasivo, voltado para </a:t>
            </a:r>
            <a:r>
              <a:rPr lang="pt-BR" sz="1600" dirty="0" smtClean="0">
                <a:latin typeface="+mn-lt"/>
              </a:rPr>
              <a:t>				    jovens universitários.”</a:t>
            </a:r>
          </a:p>
          <a:p>
            <a:pPr algn="l"/>
            <a:endParaRPr lang="pt-BR" sz="1600" dirty="0">
              <a:latin typeface="+mn-lt"/>
            </a:endParaRPr>
          </a:p>
          <a:p>
            <a:pPr algn="l"/>
            <a:r>
              <a:rPr lang="pt-BR" sz="1600" dirty="0">
                <a:latin typeface="+mn-lt"/>
              </a:rPr>
              <a:t>Essa abordagem é útil quando buscamos polimento, variações ou diferentes estilos com base em uma versão inicial.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25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o"/>
          <p:cNvSpPr txBox="1">
            <a:spLocks/>
          </p:cNvSpPr>
          <p:nvPr/>
        </p:nvSpPr>
        <p:spPr>
          <a:xfrm>
            <a:off x="531155" y="5851241"/>
            <a:ext cx="5819502" cy="29908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b="1" dirty="0">
                <a:latin typeface="+mn-lt"/>
              </a:rPr>
              <a:t>Estilo com Exemplos-Âncora</a:t>
            </a:r>
          </a:p>
          <a:p>
            <a:pPr algn="just"/>
            <a:r>
              <a:rPr lang="pt-BR" sz="1600" dirty="0">
                <a:latin typeface="+mn-lt"/>
              </a:rPr>
              <a:t>Quer uma resposta em um estilo específico? Forneça um exemplo de referência, e a IA tentará imitá-lo.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>
                <a:latin typeface="+mn-lt"/>
              </a:rPr>
              <a:t>Prompt: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	“</a:t>
            </a:r>
            <a:r>
              <a:rPr lang="pt-BR" sz="1600" dirty="0">
                <a:latin typeface="+mn-lt"/>
              </a:rPr>
              <a:t>Baseie-se no estilo deste texto:</a:t>
            </a:r>
          </a:p>
          <a:p>
            <a:pPr algn="just"/>
            <a:r>
              <a:rPr lang="pt-BR" sz="1600" dirty="0" smtClean="0">
                <a:latin typeface="+mn-lt"/>
              </a:rPr>
              <a:t>	  'A </a:t>
            </a:r>
            <a:r>
              <a:rPr lang="pt-BR" sz="1600" dirty="0">
                <a:latin typeface="+mn-lt"/>
              </a:rPr>
              <a:t>tecnologia está mudando o mundo, e nós somos os </a:t>
            </a:r>
            <a:r>
              <a:rPr lang="pt-BR" sz="1600" dirty="0" smtClean="0">
                <a:latin typeface="+mn-lt"/>
              </a:rPr>
              <a:t>		   protagonistas </a:t>
            </a:r>
            <a:r>
              <a:rPr lang="pt-BR" sz="1600" dirty="0">
                <a:latin typeface="+mn-lt"/>
              </a:rPr>
              <a:t>dessa revolução.'</a:t>
            </a:r>
          </a:p>
          <a:p>
            <a:pPr algn="just"/>
            <a:r>
              <a:rPr lang="pt-BR" sz="1600" dirty="0" smtClean="0">
                <a:latin typeface="+mn-lt"/>
              </a:rPr>
              <a:t>	   Agora </a:t>
            </a:r>
            <a:r>
              <a:rPr lang="pt-BR" sz="1600" dirty="0">
                <a:latin typeface="+mn-lt"/>
              </a:rPr>
              <a:t>escreva um parágrafo sobre educação digital, </a:t>
            </a:r>
            <a:r>
              <a:rPr lang="pt-BR" sz="1600" dirty="0" smtClean="0">
                <a:latin typeface="+mn-lt"/>
              </a:rPr>
              <a:t>		   usando </a:t>
            </a:r>
            <a:r>
              <a:rPr lang="pt-BR" sz="1600" dirty="0">
                <a:latin typeface="+mn-lt"/>
              </a:rPr>
              <a:t>o mesmo tom inspirador e direto.”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>
                <a:latin typeface="+mn-lt"/>
              </a:rPr>
              <a:t>Essa é uma forma de ensinar a “voz” que você quer.</a:t>
            </a:r>
          </a:p>
        </p:txBody>
      </p:sp>
    </p:spTree>
    <p:extLst>
      <p:ext uri="{BB962C8B-B14F-4D97-AF65-F5344CB8AC3E}">
        <p14:creationId xmlns:p14="http://schemas.microsoft.com/office/powerpoint/2010/main" val="12920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7" t="36160" r="1"/>
          <a:stretch/>
        </p:blipFill>
        <p:spPr>
          <a:xfrm>
            <a:off x="-9526" y="-9526"/>
            <a:ext cx="1590675" cy="1748369"/>
          </a:xfrm>
          <a:prstGeom prst="rect">
            <a:avLst/>
          </a:prstGeom>
        </p:spPr>
      </p:pic>
      <p:sp>
        <p:nvSpPr>
          <p:cNvPr id="7" name="Título"/>
          <p:cNvSpPr txBox="1">
            <a:spLocks/>
          </p:cNvSpPr>
          <p:nvPr/>
        </p:nvSpPr>
        <p:spPr>
          <a:xfrm>
            <a:off x="400050" y="169234"/>
            <a:ext cx="6057900" cy="9786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Impact" panose="020B0806030902050204" pitchFamily="34" charset="0"/>
              </a:rPr>
              <a:t>Conclusão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37" name="Texto"/>
          <p:cNvSpPr txBox="1">
            <a:spLocks/>
          </p:cNvSpPr>
          <p:nvPr/>
        </p:nvSpPr>
        <p:spPr>
          <a:xfrm>
            <a:off x="523241" y="2419349"/>
            <a:ext cx="5819502" cy="18796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dirty="0" smtClean="0"/>
              <a:t>Modelos </a:t>
            </a:r>
            <a:r>
              <a:rPr lang="pt-BR" sz="1600" dirty="0"/>
              <a:t>de inteligência artificial são aliados poderosos na criação de conteúdo, resolução de problemas e automação de tarefas. </a:t>
            </a:r>
            <a:endParaRPr lang="pt-BR" sz="1600" dirty="0" smtClean="0"/>
          </a:p>
          <a:p>
            <a:pPr algn="just"/>
            <a:endParaRPr lang="pt-BR" sz="1600" dirty="0"/>
          </a:p>
          <a:p>
            <a:pPr algn="just"/>
            <a:r>
              <a:rPr lang="pt-BR" sz="1600" dirty="0" smtClean="0"/>
              <a:t>Com </a:t>
            </a:r>
            <a:r>
              <a:rPr lang="pt-BR" sz="1600" dirty="0"/>
              <a:t>os prompts certos, eles se tornam verdadeiros </a:t>
            </a:r>
            <a:r>
              <a:rPr lang="pt-BR" sz="1600" dirty="0" smtClean="0"/>
              <a:t>parceiros criativos, </a:t>
            </a:r>
            <a:r>
              <a:rPr lang="pt-BR" sz="1600" dirty="0"/>
              <a:t>capazes de ampliar nossas ideias, acelerar processos e transformar a forma como interagimos com a informação. </a:t>
            </a:r>
            <a:endParaRPr lang="pt-BR" sz="1600" dirty="0" smtClean="0"/>
          </a:p>
          <a:p>
            <a:pPr algn="just"/>
            <a:endParaRPr lang="pt-BR" sz="1600" dirty="0" smtClean="0"/>
          </a:p>
          <a:p>
            <a:pPr algn="just"/>
            <a:r>
              <a:rPr lang="pt-BR" sz="1600" dirty="0" smtClean="0"/>
              <a:t>Mais </a:t>
            </a:r>
            <a:r>
              <a:rPr lang="pt-BR" sz="1600" dirty="0"/>
              <a:t>do que ferramentas, são extensões do nosso pensamento.</a:t>
            </a:r>
            <a:endParaRPr lang="pt-BR" sz="1600" dirty="0">
              <a:latin typeface="+mn-lt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26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95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7" t="36160" r="1"/>
          <a:stretch/>
        </p:blipFill>
        <p:spPr>
          <a:xfrm>
            <a:off x="-9526" y="-9526"/>
            <a:ext cx="1590675" cy="1748369"/>
          </a:xfrm>
          <a:prstGeom prst="rect">
            <a:avLst/>
          </a:prstGeom>
        </p:spPr>
      </p:pic>
      <p:sp>
        <p:nvSpPr>
          <p:cNvPr id="7" name="Título"/>
          <p:cNvSpPr txBox="1">
            <a:spLocks/>
          </p:cNvSpPr>
          <p:nvPr/>
        </p:nvSpPr>
        <p:spPr>
          <a:xfrm>
            <a:off x="400050" y="169234"/>
            <a:ext cx="6057900" cy="9786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Impact" panose="020B0806030902050204" pitchFamily="34" charset="0"/>
              </a:rPr>
              <a:t>Agradecimentos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37" name="Texto"/>
          <p:cNvSpPr txBox="1">
            <a:spLocks/>
          </p:cNvSpPr>
          <p:nvPr/>
        </p:nvSpPr>
        <p:spPr>
          <a:xfrm>
            <a:off x="482238" y="1917603"/>
            <a:ext cx="5819502" cy="2692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600" dirty="0"/>
              <a:t>Obrigado por ler até aqui! </a:t>
            </a:r>
            <a:endParaRPr lang="pt-BR" sz="1600" dirty="0" smtClean="0"/>
          </a:p>
          <a:p>
            <a:pPr>
              <a:lnSpc>
                <a:spcPct val="150000"/>
              </a:lnSpc>
            </a:pPr>
            <a:r>
              <a:rPr lang="pt-BR" sz="1600" dirty="0" smtClean="0"/>
              <a:t>Este </a:t>
            </a:r>
            <a:r>
              <a:rPr lang="pt-BR" sz="1600" dirty="0" err="1"/>
              <a:t>ebook</a:t>
            </a:r>
            <a:r>
              <a:rPr lang="pt-BR" sz="1600" dirty="0"/>
              <a:t> foi desenvolvido utilizando diversas das técnicas apresentadas ao longo do conteúdo. A geração de texto foi realizada com o apoio da inteligência artificial, enquanto a curadoria, direção criativa e diagramação ficaram a cargo de um humano. O resultado é, em si, uma demonstração prática da eficácia desses métodos. Espero que ele tenha sido útil e inspirador para você!</a:t>
            </a:r>
            <a:endParaRPr lang="pt-BR" sz="1600" dirty="0">
              <a:latin typeface="+mn-lt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27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o"/>
          <p:cNvSpPr txBox="1">
            <a:spLocks/>
          </p:cNvSpPr>
          <p:nvPr/>
        </p:nvSpPr>
        <p:spPr>
          <a:xfrm>
            <a:off x="452438" y="6206382"/>
            <a:ext cx="5819502" cy="26929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pt-BR" sz="1600" dirty="0" smtClean="0">
                <a:latin typeface="+mn-lt"/>
              </a:rPr>
              <a:t>Autor: Dagberto Rigue</a:t>
            </a:r>
          </a:p>
          <a:p>
            <a:pPr algn="l">
              <a:lnSpc>
                <a:spcPct val="150000"/>
              </a:lnSpc>
            </a:pPr>
            <a:r>
              <a:rPr lang="pt-BR" sz="1600" dirty="0" smtClean="0">
                <a:latin typeface="+mn-lt"/>
                <a:hlinkClick r:id="rId4"/>
              </a:rPr>
              <a:t>Linkedin</a:t>
            </a:r>
            <a:r>
              <a:rPr lang="pt-BR" sz="1600" dirty="0" smtClean="0">
                <a:latin typeface="+mn-lt"/>
              </a:rPr>
              <a:t> | </a:t>
            </a:r>
            <a:r>
              <a:rPr lang="pt-BR" sz="1600" dirty="0" smtClean="0">
                <a:latin typeface="+mn-lt"/>
                <a:hlinkClick r:id="rId5"/>
              </a:rPr>
              <a:t>Github</a:t>
            </a:r>
            <a:endParaRPr lang="pt-BR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49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" t="337" r="697" b="193"/>
          <a:stretch/>
        </p:blipFill>
        <p:spPr>
          <a:xfrm>
            <a:off x="647700" y="2705100"/>
            <a:ext cx="1790700" cy="17907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0" name="Retângulo 9"/>
          <p:cNvSpPr/>
          <p:nvPr/>
        </p:nvSpPr>
        <p:spPr>
          <a:xfrm>
            <a:off x="1460500" y="3341951"/>
            <a:ext cx="4749800" cy="516997"/>
          </a:xfrm>
          <a:prstGeom prst="rect">
            <a:avLst/>
          </a:prstGeom>
          <a:solidFill>
            <a:schemeClr val="tx2">
              <a:alpha val="59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ubtítulo"/>
          <p:cNvSpPr txBox="1">
            <a:spLocks/>
          </p:cNvSpPr>
          <p:nvPr/>
        </p:nvSpPr>
        <p:spPr>
          <a:xfrm>
            <a:off x="1174750" y="3341951"/>
            <a:ext cx="5302250" cy="5169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 smtClean="0">
                <a:solidFill>
                  <a:schemeClr val="bg1"/>
                </a:solidFill>
              </a:rPr>
              <a:t>Hackeando</a:t>
            </a:r>
            <a:r>
              <a:rPr lang="pt-BR" sz="3200" dirty="0" smtClean="0">
                <a:solidFill>
                  <a:schemeClr val="bg1"/>
                </a:solidFill>
              </a:rPr>
              <a:t> a Mente da IA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2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6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" t="337" r="697" b="193"/>
          <a:stretch/>
        </p:blipFill>
        <p:spPr>
          <a:xfrm>
            <a:off x="647700" y="2705100"/>
            <a:ext cx="1790700" cy="1790700"/>
          </a:xfrm>
          <a:prstGeom prst="rect">
            <a:avLst/>
          </a:prstGeom>
        </p:spPr>
      </p:pic>
      <p:sp>
        <p:nvSpPr>
          <p:cNvPr id="6" name="Subtítulo"/>
          <p:cNvSpPr txBox="1">
            <a:spLocks/>
          </p:cNvSpPr>
          <p:nvPr/>
        </p:nvSpPr>
        <p:spPr>
          <a:xfrm>
            <a:off x="857250" y="3341951"/>
            <a:ext cx="5829300" cy="5169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 smtClean="0"/>
              <a:t>Hackeando</a:t>
            </a:r>
            <a:r>
              <a:rPr lang="pt-BR" sz="3200" dirty="0" smtClean="0"/>
              <a:t> a Mente da IA</a:t>
            </a:r>
            <a:endParaRPr lang="pt-BR" sz="3200" dirty="0"/>
          </a:p>
        </p:txBody>
      </p:sp>
      <p:sp>
        <p:nvSpPr>
          <p:cNvPr id="7" name="Texto"/>
          <p:cNvSpPr txBox="1">
            <a:spLocks/>
          </p:cNvSpPr>
          <p:nvPr/>
        </p:nvSpPr>
        <p:spPr>
          <a:xfrm>
            <a:off x="2305050" y="5747545"/>
            <a:ext cx="6038850" cy="879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i="1" dirty="0" smtClean="0">
                <a:latin typeface="+mn-lt"/>
              </a:rPr>
              <a:t>Dagberto Rigue</a:t>
            </a:r>
            <a:endParaRPr lang="pt-BR" sz="2400" i="1" dirty="0">
              <a:latin typeface="+mn-lt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3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26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"/>
          <p:cNvSpPr txBox="1">
            <a:spLocks/>
          </p:cNvSpPr>
          <p:nvPr/>
        </p:nvSpPr>
        <p:spPr>
          <a:xfrm>
            <a:off x="495300" y="8065769"/>
            <a:ext cx="5829300" cy="8792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i="1" dirty="0" smtClean="0">
                <a:latin typeface="+mn-lt"/>
              </a:rPr>
              <a:t>Explore, experimente e otimize. </a:t>
            </a:r>
          </a:p>
          <a:p>
            <a:r>
              <a:rPr lang="pt-BR" sz="1600" i="1" dirty="0" smtClean="0">
                <a:latin typeface="+mn-lt"/>
              </a:rPr>
              <a:t>Cada prompt é uma chave para destravar o poder da IA.</a:t>
            </a:r>
            <a:endParaRPr lang="pt-BR" sz="1600" i="1" dirty="0">
              <a:latin typeface="+mn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" t="337" r="697" b="193"/>
          <a:stretch/>
        </p:blipFill>
        <p:spPr>
          <a:xfrm>
            <a:off x="647700" y="2705100"/>
            <a:ext cx="1790700" cy="1790700"/>
          </a:xfrm>
          <a:prstGeom prst="rect">
            <a:avLst/>
          </a:prstGeom>
        </p:spPr>
      </p:pic>
      <p:sp>
        <p:nvSpPr>
          <p:cNvPr id="10" name="Subtítulo"/>
          <p:cNvSpPr txBox="1">
            <a:spLocks/>
          </p:cNvSpPr>
          <p:nvPr/>
        </p:nvSpPr>
        <p:spPr>
          <a:xfrm>
            <a:off x="857250" y="3341951"/>
            <a:ext cx="5829300" cy="5169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 err="1" smtClean="0"/>
              <a:t>Hackeando</a:t>
            </a:r>
            <a:r>
              <a:rPr lang="pt-BR" sz="3200" dirty="0" smtClean="0"/>
              <a:t> a Mente da IA</a:t>
            </a:r>
            <a:endParaRPr lang="pt-BR" sz="3200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4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08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7" t="36160" r="1"/>
          <a:stretch/>
        </p:blipFill>
        <p:spPr>
          <a:xfrm>
            <a:off x="-9526" y="-9526"/>
            <a:ext cx="1590675" cy="1748369"/>
          </a:xfrm>
          <a:prstGeom prst="rect">
            <a:avLst/>
          </a:prstGeom>
        </p:spPr>
      </p:pic>
      <p:sp>
        <p:nvSpPr>
          <p:cNvPr id="5" name="Texto"/>
          <p:cNvSpPr txBox="1">
            <a:spLocks/>
          </p:cNvSpPr>
          <p:nvPr/>
        </p:nvSpPr>
        <p:spPr>
          <a:xfrm>
            <a:off x="566976" y="1830487"/>
            <a:ext cx="5724048" cy="7347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400" b="1" dirty="0" smtClean="0">
                <a:latin typeface="+mn-lt"/>
              </a:rPr>
              <a:t>1. Conhecendo </a:t>
            </a:r>
            <a:r>
              <a:rPr lang="pt-BR" sz="1400" b="1" dirty="0">
                <a:latin typeface="+mn-lt"/>
              </a:rPr>
              <a:t>o </a:t>
            </a:r>
            <a:r>
              <a:rPr lang="pt-BR" sz="1400" b="1" dirty="0" smtClean="0">
                <a:latin typeface="+mn-lt"/>
              </a:rPr>
              <a:t>Prompt .......................................................................... 6</a:t>
            </a:r>
          </a:p>
          <a:p>
            <a:pPr algn="l"/>
            <a:r>
              <a:rPr lang="pt-BR" sz="1400" dirty="0" smtClean="0">
                <a:latin typeface="+mn-lt"/>
              </a:rPr>
              <a:t>   O </a:t>
            </a:r>
            <a:r>
              <a:rPr lang="pt-BR" sz="1400" dirty="0">
                <a:latin typeface="+mn-lt"/>
              </a:rPr>
              <a:t>que é um prompt</a:t>
            </a:r>
            <a:r>
              <a:rPr lang="pt-BR" sz="1400" dirty="0" smtClean="0">
                <a:latin typeface="+mn-lt"/>
              </a:rPr>
              <a:t>? .................................................................................... 7</a:t>
            </a:r>
          </a:p>
          <a:p>
            <a:pPr algn="l"/>
            <a:r>
              <a:rPr lang="pt-BR" sz="1400" dirty="0" smtClean="0">
                <a:latin typeface="+mn-lt"/>
              </a:rPr>
              <a:t>   A </a:t>
            </a:r>
            <a:r>
              <a:rPr lang="pt-BR" sz="1400" dirty="0">
                <a:latin typeface="+mn-lt"/>
              </a:rPr>
              <a:t>importância de um prompt bem </a:t>
            </a:r>
            <a:r>
              <a:rPr lang="pt-BR" sz="1400" dirty="0" smtClean="0">
                <a:latin typeface="+mn-lt"/>
              </a:rPr>
              <a:t>escrito ................................................... 8</a:t>
            </a:r>
          </a:p>
          <a:p>
            <a:pPr algn="l"/>
            <a:r>
              <a:rPr lang="pt-BR" sz="1400" dirty="0" smtClean="0">
                <a:latin typeface="+mn-lt"/>
              </a:rPr>
              <a:t>   Principais </a:t>
            </a:r>
            <a:r>
              <a:rPr lang="pt-BR" sz="1400" dirty="0">
                <a:latin typeface="+mn-lt"/>
              </a:rPr>
              <a:t>aplicações de um </a:t>
            </a:r>
            <a:r>
              <a:rPr lang="pt-BR" sz="1400" dirty="0" smtClean="0">
                <a:latin typeface="+mn-lt"/>
              </a:rPr>
              <a:t>prompt ............................................................ 9</a:t>
            </a:r>
          </a:p>
          <a:p>
            <a:pPr algn="l"/>
            <a:r>
              <a:rPr lang="pt-BR" sz="1400" dirty="0" smtClean="0">
                <a:latin typeface="+mn-lt"/>
              </a:rPr>
              <a:t>   Como </a:t>
            </a:r>
            <a:r>
              <a:rPr lang="pt-BR" sz="1400" dirty="0">
                <a:latin typeface="+mn-lt"/>
              </a:rPr>
              <a:t>os prompts transformam as </a:t>
            </a:r>
            <a:r>
              <a:rPr lang="pt-BR" sz="1400" dirty="0" smtClean="0">
                <a:latin typeface="+mn-lt"/>
              </a:rPr>
              <a:t>interações ........................................... 10</a:t>
            </a:r>
            <a:endParaRPr lang="pt-BR" sz="1400" dirty="0"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pt-BR" sz="1400" b="1" dirty="0" smtClean="0">
                <a:latin typeface="+mn-lt"/>
              </a:rPr>
              <a:t>2. Componentes </a:t>
            </a:r>
            <a:r>
              <a:rPr lang="pt-BR" sz="1400" b="1" dirty="0">
                <a:latin typeface="+mn-lt"/>
              </a:rPr>
              <a:t>de um </a:t>
            </a:r>
            <a:r>
              <a:rPr lang="pt-BR" sz="1400" b="1" dirty="0" smtClean="0">
                <a:latin typeface="+mn-lt"/>
              </a:rPr>
              <a:t>Prompt .............................................................. 11</a:t>
            </a:r>
            <a:endParaRPr lang="pt-BR" sz="1400" b="1" dirty="0">
              <a:latin typeface="+mn-lt"/>
            </a:endParaRPr>
          </a:p>
          <a:p>
            <a:pPr algn="l"/>
            <a:r>
              <a:rPr lang="pt-BR" sz="1400" dirty="0" smtClean="0">
                <a:latin typeface="+mn-lt"/>
              </a:rPr>
              <a:t>   Instrução .................................................................................................... 12</a:t>
            </a:r>
          </a:p>
          <a:p>
            <a:pPr algn="l"/>
            <a:r>
              <a:rPr lang="pt-BR" altLang="pt-BR" sz="1400" b="1" dirty="0" smtClean="0">
                <a:latin typeface="+mn-lt"/>
              </a:rPr>
              <a:t>   </a:t>
            </a:r>
            <a:r>
              <a:rPr lang="pt-BR" altLang="pt-BR" sz="1400" dirty="0" smtClean="0">
                <a:latin typeface="+mn-lt"/>
              </a:rPr>
              <a:t>Exemplos (</a:t>
            </a:r>
            <a:r>
              <a:rPr lang="pt-BR" altLang="pt-BR" sz="1400" dirty="0">
                <a:latin typeface="+mn-lt"/>
              </a:rPr>
              <a:t>zero-</a:t>
            </a:r>
            <a:r>
              <a:rPr lang="pt-BR" altLang="pt-BR" sz="1400" dirty="0" err="1">
                <a:latin typeface="+mn-lt"/>
              </a:rPr>
              <a:t>shot</a:t>
            </a:r>
            <a:r>
              <a:rPr lang="pt-BR" altLang="pt-BR" sz="1400" dirty="0">
                <a:latin typeface="+mn-lt"/>
              </a:rPr>
              <a:t>, </a:t>
            </a:r>
            <a:r>
              <a:rPr lang="pt-BR" altLang="pt-BR" sz="1400" dirty="0" err="1">
                <a:latin typeface="+mn-lt"/>
              </a:rPr>
              <a:t>one-shot</a:t>
            </a:r>
            <a:r>
              <a:rPr lang="pt-BR" altLang="pt-BR" sz="1400" dirty="0">
                <a:latin typeface="+mn-lt"/>
              </a:rPr>
              <a:t> e </a:t>
            </a:r>
            <a:r>
              <a:rPr lang="pt-BR" altLang="pt-BR" sz="1400" dirty="0" err="1">
                <a:latin typeface="+mn-lt"/>
              </a:rPr>
              <a:t>few-shot</a:t>
            </a:r>
            <a:r>
              <a:rPr lang="pt-BR" altLang="pt-BR" sz="1400" dirty="0" smtClean="0">
                <a:latin typeface="+mn-lt"/>
              </a:rPr>
              <a:t>)</a:t>
            </a:r>
            <a:r>
              <a:rPr lang="pt-BR" sz="1400" dirty="0">
                <a:latin typeface="+mn-lt"/>
              </a:rPr>
              <a:t> </a:t>
            </a:r>
            <a:r>
              <a:rPr lang="pt-BR" sz="1400" dirty="0" smtClean="0">
                <a:latin typeface="+mn-lt"/>
              </a:rPr>
              <a:t>............................................... 12</a:t>
            </a:r>
          </a:p>
          <a:p>
            <a:pPr algn="l"/>
            <a:r>
              <a:rPr lang="pt-BR" sz="1400" dirty="0">
                <a:latin typeface="+mn-lt"/>
              </a:rPr>
              <a:t> </a:t>
            </a:r>
            <a:r>
              <a:rPr lang="pt-BR" sz="1400" dirty="0" smtClean="0">
                <a:latin typeface="+mn-lt"/>
              </a:rPr>
              <a:t>  </a:t>
            </a:r>
            <a:r>
              <a:rPr lang="pt-BR" sz="1400" dirty="0">
                <a:latin typeface="+mn-lt"/>
              </a:rPr>
              <a:t>Contexto ou configuração </a:t>
            </a:r>
            <a:r>
              <a:rPr lang="pt-BR" sz="1400" dirty="0" smtClean="0">
                <a:latin typeface="+mn-lt"/>
              </a:rPr>
              <a:t>.......................................................................... 13</a:t>
            </a:r>
            <a:endParaRPr lang="pt-BR" sz="1400" dirty="0">
              <a:latin typeface="+mn-lt"/>
            </a:endParaRPr>
          </a:p>
          <a:p>
            <a:pPr algn="l"/>
            <a:r>
              <a:rPr lang="pt-BR" altLang="pt-BR" sz="1400" dirty="0">
                <a:latin typeface="+mn-lt"/>
              </a:rPr>
              <a:t>   </a:t>
            </a:r>
            <a:r>
              <a:rPr lang="pt-BR" sz="1400" dirty="0">
                <a:latin typeface="+mn-lt"/>
              </a:rPr>
              <a:t>Restrições ou limitações </a:t>
            </a:r>
            <a:r>
              <a:rPr lang="pt-BR" sz="1400" dirty="0" smtClean="0">
                <a:latin typeface="+mn-lt"/>
              </a:rPr>
              <a:t>............................................................................ </a:t>
            </a:r>
            <a:r>
              <a:rPr lang="pt-BR" sz="1400" dirty="0">
                <a:latin typeface="+mn-lt"/>
              </a:rPr>
              <a:t>13</a:t>
            </a:r>
          </a:p>
          <a:p>
            <a:pPr algn="l"/>
            <a:r>
              <a:rPr lang="pt-BR" sz="1400" dirty="0">
                <a:latin typeface="+mn-lt"/>
              </a:rPr>
              <a:t>   Conteúdo principal </a:t>
            </a:r>
            <a:r>
              <a:rPr lang="pt-BR" sz="1400" dirty="0" smtClean="0">
                <a:latin typeface="+mn-lt"/>
              </a:rPr>
              <a:t>.................................................................................... </a:t>
            </a:r>
            <a:r>
              <a:rPr lang="pt-BR" sz="1400" dirty="0">
                <a:latin typeface="+mn-lt"/>
              </a:rPr>
              <a:t>13</a:t>
            </a:r>
          </a:p>
          <a:p>
            <a:pPr algn="l"/>
            <a:r>
              <a:rPr lang="pt-BR" sz="1400" dirty="0">
                <a:latin typeface="+mn-lt"/>
              </a:rPr>
              <a:t>   Indicações e tom </a:t>
            </a:r>
            <a:r>
              <a:rPr lang="pt-BR" sz="1400" dirty="0" smtClean="0">
                <a:latin typeface="+mn-lt"/>
              </a:rPr>
              <a:t>........................................................................................ </a:t>
            </a:r>
            <a:r>
              <a:rPr lang="pt-BR" sz="1400" dirty="0">
                <a:latin typeface="+mn-lt"/>
              </a:rPr>
              <a:t>14</a:t>
            </a:r>
          </a:p>
          <a:p>
            <a:pPr algn="l"/>
            <a:r>
              <a:rPr lang="pt-BR" sz="1400" dirty="0" smtClean="0">
                <a:latin typeface="+mn-lt"/>
              </a:rPr>
              <a:t>   Formato </a:t>
            </a:r>
            <a:r>
              <a:rPr lang="pt-BR" sz="1400" dirty="0">
                <a:latin typeface="+mn-lt"/>
              </a:rPr>
              <a:t>de saída </a:t>
            </a:r>
            <a:r>
              <a:rPr lang="pt-BR" sz="1400" dirty="0" smtClean="0">
                <a:latin typeface="+mn-lt"/>
              </a:rPr>
              <a:t>....................................................................................... </a:t>
            </a:r>
            <a:r>
              <a:rPr lang="pt-BR" sz="1400" dirty="0">
                <a:latin typeface="+mn-lt"/>
              </a:rPr>
              <a:t>14</a:t>
            </a:r>
          </a:p>
          <a:p>
            <a:pPr algn="l"/>
            <a:r>
              <a:rPr lang="pt-BR" sz="1400" dirty="0" smtClean="0">
                <a:latin typeface="+mn-lt"/>
              </a:rPr>
              <a:t>   Conteúdo </a:t>
            </a:r>
            <a:r>
              <a:rPr lang="pt-BR" sz="1400" dirty="0">
                <a:latin typeface="+mn-lt"/>
              </a:rPr>
              <a:t>de suporte </a:t>
            </a:r>
            <a:r>
              <a:rPr lang="pt-BR" sz="1400" dirty="0" smtClean="0">
                <a:latin typeface="+mn-lt"/>
              </a:rPr>
              <a:t>................................................................................. 14</a:t>
            </a:r>
          </a:p>
          <a:p>
            <a:pPr algn="l">
              <a:lnSpc>
                <a:spcPct val="150000"/>
              </a:lnSpc>
            </a:pPr>
            <a:r>
              <a:rPr lang="pt-BR" sz="1400" b="1" dirty="0" smtClean="0">
                <a:latin typeface="+mn-lt"/>
              </a:rPr>
              <a:t>3. Técnicas </a:t>
            </a:r>
            <a:r>
              <a:rPr lang="pt-BR" sz="1400" b="1" dirty="0">
                <a:latin typeface="+mn-lt"/>
              </a:rPr>
              <a:t>de engenharia de </a:t>
            </a:r>
            <a:r>
              <a:rPr lang="pt-BR" sz="1400" b="1" dirty="0" smtClean="0">
                <a:latin typeface="+mn-lt"/>
              </a:rPr>
              <a:t>prompt .......................................................15</a:t>
            </a:r>
          </a:p>
          <a:p>
            <a:pPr algn="l">
              <a:lnSpc>
                <a:spcPct val="100000"/>
              </a:lnSpc>
            </a:pPr>
            <a:r>
              <a:rPr lang="pt-BR" sz="1400" dirty="0" smtClean="0">
                <a:latin typeface="+mn-lt"/>
              </a:rPr>
              <a:t>   Introdução </a:t>
            </a:r>
            <a:r>
              <a:rPr lang="pt-BR" sz="1400" dirty="0">
                <a:latin typeface="+mn-lt"/>
              </a:rPr>
              <a:t>às técnicas </a:t>
            </a:r>
            <a:r>
              <a:rPr lang="pt-BR" sz="1400" dirty="0" smtClean="0">
                <a:latin typeface="+mn-lt"/>
              </a:rPr>
              <a:t>............................................................................... </a:t>
            </a:r>
            <a:r>
              <a:rPr lang="pt-BR" sz="1400" dirty="0">
                <a:latin typeface="+mn-lt"/>
              </a:rPr>
              <a:t>16</a:t>
            </a:r>
          </a:p>
          <a:p>
            <a:pPr algn="l"/>
            <a:r>
              <a:rPr lang="pt-BR" sz="1400" dirty="0" smtClean="0">
                <a:latin typeface="+mn-lt"/>
              </a:rPr>
              <a:t>   Entendendo </a:t>
            </a:r>
            <a:r>
              <a:rPr lang="pt-BR" sz="1400" dirty="0">
                <a:latin typeface="+mn-lt"/>
              </a:rPr>
              <a:t>o objetivo da prática </a:t>
            </a:r>
            <a:r>
              <a:rPr lang="pt-BR" sz="1400" dirty="0" smtClean="0">
                <a:latin typeface="+mn-lt"/>
              </a:rPr>
              <a:t>............................................................. </a:t>
            </a:r>
            <a:r>
              <a:rPr lang="pt-BR" sz="1400" dirty="0">
                <a:latin typeface="+mn-lt"/>
              </a:rPr>
              <a:t>16</a:t>
            </a:r>
          </a:p>
          <a:p>
            <a:pPr algn="l"/>
            <a:r>
              <a:rPr lang="pt-BR" sz="1400" dirty="0" smtClean="0">
                <a:latin typeface="+mn-lt"/>
              </a:rPr>
              <a:t>   Adicionando </a:t>
            </a:r>
            <a:r>
              <a:rPr lang="pt-BR" sz="1400" dirty="0">
                <a:latin typeface="+mn-lt"/>
              </a:rPr>
              <a:t>sintaxe clara </a:t>
            </a:r>
            <a:r>
              <a:rPr lang="pt-BR" sz="1400" dirty="0" smtClean="0">
                <a:latin typeface="+mn-lt"/>
              </a:rPr>
              <a:t>...........................................................................</a:t>
            </a:r>
            <a:r>
              <a:rPr lang="pt-BR" sz="1400" dirty="0">
                <a:latin typeface="+mn-lt"/>
              </a:rPr>
              <a:t>17</a:t>
            </a:r>
          </a:p>
          <a:p>
            <a:pPr algn="l"/>
            <a:r>
              <a:rPr lang="pt-BR" sz="1400" dirty="0" smtClean="0">
                <a:latin typeface="+mn-lt"/>
              </a:rPr>
              <a:t>   Preparando </a:t>
            </a:r>
            <a:r>
              <a:rPr lang="pt-BR" sz="1400" dirty="0">
                <a:latin typeface="+mn-lt"/>
              </a:rPr>
              <a:t>nossa saída </a:t>
            </a:r>
            <a:r>
              <a:rPr lang="pt-BR" sz="1400" dirty="0" smtClean="0">
                <a:latin typeface="+mn-lt"/>
              </a:rPr>
              <a:t>............................................................................. </a:t>
            </a:r>
            <a:r>
              <a:rPr lang="pt-BR" sz="1400" dirty="0">
                <a:latin typeface="+mn-lt"/>
              </a:rPr>
              <a:t>17</a:t>
            </a:r>
          </a:p>
          <a:p>
            <a:pPr algn="l"/>
            <a:r>
              <a:rPr lang="pt-BR" sz="1400" dirty="0" smtClean="0">
                <a:latin typeface="+mn-lt"/>
              </a:rPr>
              <a:t>   Solicitação </a:t>
            </a:r>
            <a:r>
              <a:rPr lang="pt-BR" sz="1400" dirty="0">
                <a:latin typeface="+mn-lt"/>
              </a:rPr>
              <a:t>de cadeia de </a:t>
            </a:r>
            <a:r>
              <a:rPr lang="pt-BR" sz="1400" dirty="0" smtClean="0">
                <a:latin typeface="+mn-lt"/>
              </a:rPr>
              <a:t>pensamento ........................................................ </a:t>
            </a:r>
            <a:r>
              <a:rPr lang="pt-BR" sz="1400" dirty="0">
                <a:latin typeface="+mn-lt"/>
              </a:rPr>
              <a:t>18</a:t>
            </a:r>
          </a:p>
          <a:p>
            <a:pPr algn="l"/>
            <a:r>
              <a:rPr lang="pt-BR" sz="1400" dirty="0" smtClean="0">
                <a:latin typeface="+mn-lt"/>
              </a:rPr>
              <a:t>   Especificando </a:t>
            </a:r>
            <a:r>
              <a:rPr lang="pt-BR" sz="1400" dirty="0">
                <a:latin typeface="+mn-lt"/>
              </a:rPr>
              <a:t>a estrutura de saída </a:t>
            </a:r>
            <a:r>
              <a:rPr lang="pt-BR" sz="1400" dirty="0" smtClean="0">
                <a:latin typeface="+mn-lt"/>
              </a:rPr>
              <a:t>............................................................ </a:t>
            </a:r>
            <a:r>
              <a:rPr lang="pt-BR" sz="1400" dirty="0">
                <a:latin typeface="+mn-lt"/>
              </a:rPr>
              <a:t>18</a:t>
            </a:r>
          </a:p>
          <a:p>
            <a:pPr algn="l"/>
            <a:r>
              <a:rPr lang="pt-BR" sz="1400" dirty="0" smtClean="0">
                <a:latin typeface="+mn-lt"/>
              </a:rPr>
              <a:t>   Entendendo </a:t>
            </a:r>
            <a:r>
              <a:rPr lang="pt-BR" sz="1400" dirty="0">
                <a:latin typeface="+mn-lt"/>
              </a:rPr>
              <a:t>guardrails </a:t>
            </a:r>
            <a:r>
              <a:rPr lang="pt-BR" sz="1400" dirty="0" smtClean="0">
                <a:latin typeface="+mn-lt"/>
              </a:rPr>
              <a:t>............................................................................... </a:t>
            </a:r>
            <a:r>
              <a:rPr lang="pt-BR" sz="1400" dirty="0">
                <a:latin typeface="+mn-lt"/>
              </a:rPr>
              <a:t>19</a:t>
            </a:r>
          </a:p>
          <a:p>
            <a:pPr algn="l"/>
            <a:r>
              <a:rPr lang="pt-BR" sz="1400" dirty="0" smtClean="0">
                <a:latin typeface="+mn-lt"/>
              </a:rPr>
              <a:t>   Aplicando </a:t>
            </a:r>
            <a:r>
              <a:rPr lang="pt-BR" sz="1400" dirty="0">
                <a:latin typeface="+mn-lt"/>
              </a:rPr>
              <a:t>instruções e repetições </a:t>
            </a:r>
            <a:r>
              <a:rPr lang="pt-BR" sz="1400" dirty="0" smtClean="0">
                <a:latin typeface="+mn-lt"/>
              </a:rPr>
              <a:t>............................................................. 19</a:t>
            </a:r>
            <a:endParaRPr lang="pt-BR" sz="1400" dirty="0">
              <a:latin typeface="+mn-lt"/>
            </a:endParaRPr>
          </a:p>
          <a:p>
            <a:pPr algn="l"/>
            <a:r>
              <a:rPr lang="pt-BR" sz="1400" dirty="0" smtClean="0">
                <a:latin typeface="+mn-lt"/>
              </a:rPr>
              <a:t>   Dividindo </a:t>
            </a:r>
            <a:r>
              <a:rPr lang="pt-BR" sz="1400" dirty="0">
                <a:latin typeface="+mn-lt"/>
              </a:rPr>
              <a:t>a tarefa </a:t>
            </a:r>
            <a:r>
              <a:rPr lang="pt-BR" sz="1400" dirty="0" smtClean="0">
                <a:latin typeface="+mn-lt"/>
              </a:rPr>
              <a:t>....................................................................................... 20</a:t>
            </a:r>
            <a:endParaRPr lang="pt-BR" sz="1400" dirty="0"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pt-BR" sz="1400" b="1" dirty="0">
                <a:latin typeface="+mn-lt"/>
              </a:rPr>
              <a:t>4. Técnicas Avançadas de Engenharia de Prompt </a:t>
            </a:r>
            <a:r>
              <a:rPr lang="pt-BR" sz="1400" b="1" dirty="0" smtClean="0">
                <a:latin typeface="+mn-lt"/>
              </a:rPr>
              <a:t>..................................... </a:t>
            </a:r>
            <a:r>
              <a:rPr lang="pt-BR" sz="1400" b="1" dirty="0">
                <a:latin typeface="+mn-lt"/>
              </a:rPr>
              <a:t>21</a:t>
            </a:r>
          </a:p>
          <a:p>
            <a:pPr algn="l"/>
            <a:r>
              <a:rPr lang="pt-BR" sz="1400" dirty="0" smtClean="0">
                <a:latin typeface="+mn-lt"/>
              </a:rPr>
              <a:t>   Prompt </a:t>
            </a:r>
            <a:r>
              <a:rPr lang="pt-BR" sz="1400" dirty="0">
                <a:latin typeface="+mn-lt"/>
              </a:rPr>
              <a:t>Iterativo </a:t>
            </a:r>
            <a:r>
              <a:rPr lang="pt-BR" sz="1400" dirty="0" smtClean="0">
                <a:latin typeface="+mn-lt"/>
              </a:rPr>
              <a:t>......................................................................................... </a:t>
            </a:r>
            <a:r>
              <a:rPr lang="pt-BR" sz="1400" dirty="0">
                <a:latin typeface="+mn-lt"/>
              </a:rPr>
              <a:t>22</a:t>
            </a:r>
          </a:p>
          <a:p>
            <a:pPr algn="l"/>
            <a:r>
              <a:rPr lang="pt-BR" sz="1400" dirty="0" smtClean="0">
                <a:latin typeface="+mn-lt"/>
              </a:rPr>
              <a:t>   Corrente </a:t>
            </a:r>
            <a:r>
              <a:rPr lang="pt-BR" sz="1400" dirty="0">
                <a:latin typeface="+mn-lt"/>
              </a:rPr>
              <a:t>de Pensamento (Chain of Thought - COT) </a:t>
            </a:r>
            <a:r>
              <a:rPr lang="pt-BR" sz="1400" dirty="0" smtClean="0">
                <a:latin typeface="+mn-lt"/>
              </a:rPr>
              <a:t>.................................. </a:t>
            </a:r>
            <a:r>
              <a:rPr lang="pt-BR" sz="1400" dirty="0">
                <a:latin typeface="+mn-lt"/>
              </a:rPr>
              <a:t>23</a:t>
            </a:r>
          </a:p>
          <a:p>
            <a:pPr algn="l"/>
            <a:r>
              <a:rPr lang="pt-BR" sz="1400" dirty="0" smtClean="0">
                <a:latin typeface="+mn-lt"/>
              </a:rPr>
              <a:t>   Prompt </a:t>
            </a:r>
            <a:r>
              <a:rPr lang="pt-BR" sz="1400" dirty="0">
                <a:latin typeface="+mn-lt"/>
              </a:rPr>
              <a:t>Modular </a:t>
            </a:r>
            <a:r>
              <a:rPr lang="pt-BR" sz="1400" dirty="0" smtClean="0">
                <a:latin typeface="+mn-lt"/>
              </a:rPr>
              <a:t>........................................................................................ </a:t>
            </a:r>
            <a:r>
              <a:rPr lang="pt-BR" sz="1400" dirty="0">
                <a:latin typeface="+mn-lt"/>
              </a:rPr>
              <a:t>24</a:t>
            </a:r>
          </a:p>
          <a:p>
            <a:pPr algn="l"/>
            <a:r>
              <a:rPr lang="pt-BR" sz="1400" dirty="0" smtClean="0">
                <a:latin typeface="+mn-lt"/>
              </a:rPr>
              <a:t>   Técnica </a:t>
            </a:r>
            <a:r>
              <a:rPr lang="pt-BR" sz="1400" dirty="0">
                <a:latin typeface="+mn-lt"/>
              </a:rPr>
              <a:t>do “Anti-Prompt” (Evite ou Controle Respostas) </a:t>
            </a:r>
            <a:r>
              <a:rPr lang="pt-BR" sz="1400" dirty="0" smtClean="0">
                <a:latin typeface="+mn-lt"/>
              </a:rPr>
              <a:t>......................... </a:t>
            </a:r>
            <a:r>
              <a:rPr lang="pt-BR" sz="1400" dirty="0">
                <a:latin typeface="+mn-lt"/>
              </a:rPr>
              <a:t>24</a:t>
            </a:r>
          </a:p>
          <a:p>
            <a:pPr algn="l"/>
            <a:r>
              <a:rPr lang="pt-BR" sz="1400" dirty="0" smtClean="0">
                <a:latin typeface="+mn-lt"/>
              </a:rPr>
              <a:t>   Prompt </a:t>
            </a:r>
            <a:r>
              <a:rPr lang="pt-BR" sz="1400" dirty="0">
                <a:latin typeface="+mn-lt"/>
              </a:rPr>
              <a:t>Iterativo </a:t>
            </a:r>
            <a:r>
              <a:rPr lang="pt-BR" sz="1400" dirty="0" smtClean="0">
                <a:latin typeface="+mn-lt"/>
              </a:rPr>
              <a:t>........................................................................................ </a:t>
            </a:r>
            <a:r>
              <a:rPr lang="pt-BR" sz="1400" dirty="0">
                <a:latin typeface="+mn-lt"/>
              </a:rPr>
              <a:t>25</a:t>
            </a:r>
          </a:p>
          <a:p>
            <a:pPr algn="l"/>
            <a:r>
              <a:rPr lang="pt-BR" sz="1400" dirty="0" smtClean="0">
                <a:latin typeface="+mn-lt"/>
              </a:rPr>
              <a:t>   Estilo </a:t>
            </a:r>
            <a:r>
              <a:rPr lang="pt-BR" sz="1400" dirty="0">
                <a:latin typeface="+mn-lt"/>
              </a:rPr>
              <a:t>com Exemplos-Âncora </a:t>
            </a:r>
            <a:r>
              <a:rPr lang="pt-BR" sz="1400" dirty="0" smtClean="0">
                <a:latin typeface="+mn-lt"/>
              </a:rPr>
              <a:t>..................................................................... </a:t>
            </a:r>
            <a:r>
              <a:rPr lang="pt-BR" sz="1400" dirty="0">
                <a:latin typeface="+mn-lt"/>
              </a:rPr>
              <a:t>25</a:t>
            </a:r>
          </a:p>
          <a:p>
            <a:pPr algn="l">
              <a:lnSpc>
                <a:spcPct val="150000"/>
              </a:lnSpc>
            </a:pPr>
            <a:r>
              <a:rPr lang="pt-BR" sz="1400" b="1" dirty="0">
                <a:latin typeface="+mn-lt"/>
              </a:rPr>
              <a:t>Conclusão </a:t>
            </a:r>
            <a:r>
              <a:rPr lang="pt-BR" sz="1400" b="1" dirty="0" smtClean="0">
                <a:latin typeface="+mn-lt"/>
              </a:rPr>
              <a:t>........................................................................................ ..... </a:t>
            </a:r>
            <a:r>
              <a:rPr lang="pt-BR" sz="1400" b="1" dirty="0">
                <a:latin typeface="+mn-lt"/>
              </a:rPr>
              <a:t>26</a:t>
            </a:r>
          </a:p>
          <a:p>
            <a:pPr algn="l">
              <a:lnSpc>
                <a:spcPct val="150000"/>
              </a:lnSpc>
            </a:pPr>
            <a:r>
              <a:rPr lang="pt-BR" sz="1400" b="1" dirty="0">
                <a:latin typeface="+mn-lt"/>
              </a:rPr>
              <a:t>Agradecimentos </a:t>
            </a:r>
            <a:r>
              <a:rPr lang="pt-BR" sz="1400" b="1" dirty="0" smtClean="0">
                <a:latin typeface="+mn-lt"/>
              </a:rPr>
              <a:t>.................................................................................... </a:t>
            </a:r>
            <a:r>
              <a:rPr lang="pt-BR" sz="1400" b="1" dirty="0">
                <a:latin typeface="+mn-lt"/>
              </a:rPr>
              <a:t>27</a:t>
            </a:r>
          </a:p>
          <a:p>
            <a:pPr algn="l"/>
            <a:endParaRPr lang="pt-BR" sz="1400" dirty="0">
              <a:latin typeface="+mn-lt"/>
            </a:endParaRPr>
          </a:p>
        </p:txBody>
      </p:sp>
      <p:sp>
        <p:nvSpPr>
          <p:cNvPr id="2" name="Título"/>
          <p:cNvSpPr>
            <a:spLocks noGrp="1"/>
          </p:cNvSpPr>
          <p:nvPr>
            <p:ph type="ctrTitle"/>
          </p:nvPr>
        </p:nvSpPr>
        <p:spPr>
          <a:xfrm>
            <a:off x="680936" y="438150"/>
            <a:ext cx="5777014" cy="650347"/>
          </a:xfrm>
        </p:spPr>
        <p:txBody>
          <a:bodyPr>
            <a:noAutofit/>
          </a:bodyPr>
          <a:lstStyle/>
          <a:p>
            <a:pPr algn="l"/>
            <a:r>
              <a:rPr lang="pt-BR" sz="4000" dirty="0" smtClean="0">
                <a:latin typeface="Impact" panose="020B0806030902050204" pitchFamily="34" charset="0"/>
              </a:rPr>
              <a:t>Sumário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5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1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A9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2"/>
          <a:stretch/>
        </p:blipFill>
        <p:spPr>
          <a:xfrm>
            <a:off x="0" y="0"/>
            <a:ext cx="6858000" cy="6830515"/>
          </a:xfrm>
          <a:prstGeom prst="rect">
            <a:avLst/>
          </a:prstGeom>
        </p:spPr>
      </p:pic>
      <p:sp>
        <p:nvSpPr>
          <p:cNvPr id="8" name="Título"/>
          <p:cNvSpPr txBox="1">
            <a:spLocks/>
          </p:cNvSpPr>
          <p:nvPr/>
        </p:nvSpPr>
        <p:spPr>
          <a:xfrm>
            <a:off x="1716932" y="1872607"/>
            <a:ext cx="3424136" cy="30852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0" dirty="0" smtClean="0">
                <a:solidFill>
                  <a:schemeClr val="accent2"/>
                </a:solidFill>
                <a:latin typeface="Impact" panose="020B0806030902050204" pitchFamily="34" charset="0"/>
              </a:rPr>
              <a:t>1</a:t>
            </a:r>
            <a:endParaRPr lang="pt-BR" sz="20000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  <p:sp>
        <p:nvSpPr>
          <p:cNvPr id="2" name="Título"/>
          <p:cNvSpPr>
            <a:spLocks noGrp="1"/>
          </p:cNvSpPr>
          <p:nvPr>
            <p:ph type="ctrTitle"/>
          </p:nvPr>
        </p:nvSpPr>
        <p:spPr>
          <a:xfrm>
            <a:off x="400050" y="5448300"/>
            <a:ext cx="6057900" cy="2476499"/>
          </a:xfrm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accent2"/>
                </a:solidFill>
                <a:latin typeface="Impact" panose="020B0806030902050204" pitchFamily="34" charset="0"/>
              </a:rPr>
              <a:t>Conhecendo o Prompt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1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7" t="36160" r="1"/>
          <a:stretch/>
        </p:blipFill>
        <p:spPr>
          <a:xfrm>
            <a:off x="-9526" y="-9526"/>
            <a:ext cx="1590675" cy="1748369"/>
          </a:xfrm>
          <a:prstGeom prst="rect">
            <a:avLst/>
          </a:prstGeom>
        </p:spPr>
      </p:pic>
      <p:sp>
        <p:nvSpPr>
          <p:cNvPr id="5" name="Texto"/>
          <p:cNvSpPr txBox="1">
            <a:spLocks/>
          </p:cNvSpPr>
          <p:nvPr/>
        </p:nvSpPr>
        <p:spPr>
          <a:xfrm>
            <a:off x="759944" y="2389190"/>
            <a:ext cx="5393205" cy="5007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dirty="0">
                <a:latin typeface="+mn-lt"/>
              </a:rPr>
              <a:t>Um prompt é o ponto de partida de qualquer interação com um modelo de linguagem. </a:t>
            </a:r>
            <a:r>
              <a:rPr lang="pt-BR" sz="1600" dirty="0" smtClean="0">
                <a:latin typeface="+mn-lt"/>
              </a:rPr>
              <a:t>É </a:t>
            </a:r>
            <a:r>
              <a:rPr lang="pt-BR" sz="1600" dirty="0">
                <a:latin typeface="+mn-lt"/>
              </a:rPr>
              <a:t>a pergunta, comando ou instrução que você fornece para guiar a geração da resposta</a:t>
            </a:r>
            <a:r>
              <a:rPr lang="pt-BR" sz="1600" dirty="0" smtClean="0">
                <a:latin typeface="+mn-lt"/>
              </a:rPr>
              <a:t>.</a:t>
            </a:r>
          </a:p>
          <a:p>
            <a:pPr algn="just"/>
            <a:endParaRPr lang="pt-BR" sz="1600" dirty="0" smtClean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Imagine </a:t>
            </a:r>
            <a:r>
              <a:rPr lang="pt-BR" sz="1600" dirty="0">
                <a:latin typeface="+mn-lt"/>
              </a:rPr>
              <a:t>conversar com um gênio da lâmpada. </a:t>
            </a:r>
            <a:r>
              <a:rPr lang="pt-BR" sz="1600" dirty="0" smtClean="0">
                <a:latin typeface="+mn-lt"/>
              </a:rPr>
              <a:t>O </a:t>
            </a:r>
            <a:r>
              <a:rPr lang="pt-BR" sz="1600" dirty="0">
                <a:latin typeface="+mn-lt"/>
              </a:rPr>
              <a:t>prompt é o seu pedido — quanto mais claro e específico, maior a chance de você obter o que realmente deseja. </a:t>
            </a:r>
            <a:r>
              <a:rPr lang="pt-BR" sz="1600" dirty="0" smtClean="0">
                <a:latin typeface="+mn-lt"/>
              </a:rPr>
              <a:t>A </a:t>
            </a:r>
            <a:r>
              <a:rPr lang="pt-BR" sz="1600" dirty="0">
                <a:latin typeface="+mn-lt"/>
              </a:rPr>
              <a:t>IA não adivinha intenções, ela interpreta instruções</a:t>
            </a:r>
            <a:r>
              <a:rPr lang="pt-BR" sz="1600" dirty="0" smtClean="0">
                <a:latin typeface="+mn-lt"/>
              </a:rPr>
              <a:t>.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Exemplo </a:t>
            </a:r>
            <a:r>
              <a:rPr lang="pt-BR" sz="1600" dirty="0">
                <a:latin typeface="+mn-lt"/>
              </a:rPr>
              <a:t>básico</a:t>
            </a:r>
            <a:r>
              <a:rPr lang="pt-BR" sz="1600" dirty="0" smtClean="0">
                <a:latin typeface="+mn-lt"/>
              </a:rPr>
              <a:t>: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	"</a:t>
            </a:r>
            <a:r>
              <a:rPr lang="pt-BR" sz="1600" dirty="0">
                <a:latin typeface="+mn-lt"/>
              </a:rPr>
              <a:t>Liste três curiosidades sobre o espaço sideral</a:t>
            </a:r>
            <a:r>
              <a:rPr lang="pt-BR" sz="1600" dirty="0" smtClean="0">
                <a:latin typeface="+mn-lt"/>
              </a:rPr>
              <a:t>."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Exemplo </a:t>
            </a:r>
            <a:r>
              <a:rPr lang="pt-BR" sz="1600" dirty="0">
                <a:latin typeface="+mn-lt"/>
              </a:rPr>
              <a:t>avançado</a:t>
            </a:r>
            <a:r>
              <a:rPr lang="pt-BR" sz="1600" dirty="0" smtClean="0">
                <a:latin typeface="+mn-lt"/>
              </a:rPr>
              <a:t>: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	"</a:t>
            </a:r>
            <a:r>
              <a:rPr lang="pt-BR" sz="1600" dirty="0">
                <a:latin typeface="+mn-lt"/>
              </a:rPr>
              <a:t>Como </a:t>
            </a:r>
            <a:r>
              <a:rPr lang="pt-BR" sz="1600" b="1" dirty="0">
                <a:latin typeface="+mn-lt"/>
              </a:rPr>
              <a:t>astrofísico</a:t>
            </a:r>
            <a:r>
              <a:rPr lang="pt-BR" sz="1600" dirty="0">
                <a:latin typeface="+mn-lt"/>
              </a:rPr>
              <a:t> da NASA, descreva três fenômenos </a:t>
            </a:r>
            <a:r>
              <a:rPr lang="pt-BR" sz="1600" dirty="0" smtClean="0">
                <a:latin typeface="+mn-lt"/>
              </a:rPr>
              <a:t>	  espaciais </a:t>
            </a:r>
            <a:r>
              <a:rPr lang="pt-BR" sz="1600" dirty="0">
                <a:latin typeface="+mn-lt"/>
              </a:rPr>
              <a:t>pouco conhecidos, com </a:t>
            </a:r>
            <a:r>
              <a:rPr lang="pt-BR" sz="1600" dirty="0" smtClean="0">
                <a:latin typeface="+mn-lt"/>
              </a:rPr>
              <a:t>linguagem </a:t>
            </a:r>
            <a:r>
              <a:rPr lang="pt-BR" sz="1600" b="1" dirty="0" smtClean="0">
                <a:latin typeface="+mn-lt"/>
              </a:rPr>
              <a:t>acessível</a:t>
            </a:r>
            <a:r>
              <a:rPr lang="pt-BR" sz="1600" dirty="0" smtClean="0">
                <a:latin typeface="+mn-lt"/>
              </a:rPr>
              <a:t> 	  para </a:t>
            </a:r>
            <a:r>
              <a:rPr lang="pt-BR" sz="1600" b="1" dirty="0">
                <a:latin typeface="+mn-lt"/>
              </a:rPr>
              <a:t>adolescentes</a:t>
            </a:r>
            <a:r>
              <a:rPr lang="pt-BR" sz="1600" dirty="0" smtClean="0">
                <a:latin typeface="+mn-lt"/>
              </a:rPr>
              <a:t>."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Veja </a:t>
            </a:r>
            <a:r>
              <a:rPr lang="pt-BR" sz="1600" dirty="0">
                <a:latin typeface="+mn-lt"/>
              </a:rPr>
              <a:t>como o segundo exemplo delimita o papel da IA (um astrofísico), o público-alvo (adolescentes) e a complexidade do conteúdo (acessível).</a:t>
            </a:r>
          </a:p>
        </p:txBody>
      </p:sp>
      <p:sp>
        <p:nvSpPr>
          <p:cNvPr id="2" name="Título"/>
          <p:cNvSpPr>
            <a:spLocks noGrp="1"/>
          </p:cNvSpPr>
          <p:nvPr>
            <p:ph type="ctrTitle"/>
          </p:nvPr>
        </p:nvSpPr>
        <p:spPr>
          <a:xfrm>
            <a:off x="400050" y="188689"/>
            <a:ext cx="6057900" cy="650347"/>
          </a:xfrm>
        </p:spPr>
        <p:txBody>
          <a:bodyPr>
            <a:noAutofit/>
          </a:bodyPr>
          <a:lstStyle/>
          <a:p>
            <a:pPr algn="l"/>
            <a:r>
              <a:rPr lang="pt-BR" sz="4000" dirty="0">
                <a:latin typeface="Impact" panose="020B0806030902050204" pitchFamily="34" charset="0"/>
              </a:rPr>
              <a:t>Conhecendo o Prompt</a:t>
            </a:r>
          </a:p>
        </p:txBody>
      </p:sp>
      <p:sp>
        <p:nvSpPr>
          <p:cNvPr id="6" name="Subtítulo"/>
          <p:cNvSpPr txBox="1">
            <a:spLocks/>
          </p:cNvSpPr>
          <p:nvPr/>
        </p:nvSpPr>
        <p:spPr>
          <a:xfrm>
            <a:off x="400050" y="780561"/>
            <a:ext cx="5429250" cy="5169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/>
              <a:t>O que é um prompt?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7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81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7" t="36160" r="1"/>
          <a:stretch/>
        </p:blipFill>
        <p:spPr>
          <a:xfrm>
            <a:off x="-9526" y="-9526"/>
            <a:ext cx="1590675" cy="1748369"/>
          </a:xfrm>
          <a:prstGeom prst="rect">
            <a:avLst/>
          </a:prstGeom>
        </p:spPr>
      </p:pic>
      <p:sp>
        <p:nvSpPr>
          <p:cNvPr id="5" name="Texto"/>
          <p:cNvSpPr txBox="1">
            <a:spLocks/>
          </p:cNvSpPr>
          <p:nvPr/>
        </p:nvSpPr>
        <p:spPr>
          <a:xfrm>
            <a:off x="759945" y="2179638"/>
            <a:ext cx="5338110" cy="5007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1600" dirty="0">
                <a:latin typeface="+mn-lt"/>
              </a:rPr>
              <a:t>Prompts são como mapas para a IA: um bom mapa leva você ao destino certo. Quando mal escritos, os prompts podem gerar respostas genéricas, vagas ou completamente fora do esperado</a:t>
            </a:r>
            <a:r>
              <a:rPr lang="pt-BR" sz="1600" dirty="0" smtClean="0">
                <a:latin typeface="+mn-lt"/>
              </a:rPr>
              <a:t>.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Exemplo </a:t>
            </a:r>
            <a:r>
              <a:rPr lang="pt-BR" sz="1600" dirty="0">
                <a:latin typeface="+mn-lt"/>
              </a:rPr>
              <a:t>fraco</a:t>
            </a:r>
            <a:r>
              <a:rPr lang="pt-BR" sz="1600" dirty="0" smtClean="0">
                <a:latin typeface="+mn-lt"/>
              </a:rPr>
              <a:t>: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	"</a:t>
            </a:r>
            <a:r>
              <a:rPr lang="pt-BR" sz="1600" dirty="0">
                <a:latin typeface="+mn-lt"/>
              </a:rPr>
              <a:t>Fale sobre planetas</a:t>
            </a:r>
            <a:r>
              <a:rPr lang="pt-BR" sz="1600" dirty="0" smtClean="0">
                <a:latin typeface="+mn-lt"/>
              </a:rPr>
              <a:t>.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"</a:t>
            </a:r>
            <a:r>
              <a:rPr lang="pt-BR" sz="1600" dirty="0">
                <a:latin typeface="+mn-lt"/>
              </a:rPr>
              <a:t>Exemplo eficaz</a:t>
            </a:r>
            <a:r>
              <a:rPr lang="pt-BR" sz="1600" dirty="0" smtClean="0">
                <a:latin typeface="+mn-lt"/>
              </a:rPr>
              <a:t>: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	"</a:t>
            </a:r>
            <a:r>
              <a:rPr lang="pt-BR" sz="1600" dirty="0">
                <a:latin typeface="+mn-lt"/>
              </a:rPr>
              <a:t>Liste os cinco planetas mais próximos do Sol, </a:t>
            </a:r>
            <a:endParaRPr lang="pt-BR" sz="1600" dirty="0" smtClean="0">
              <a:latin typeface="+mn-lt"/>
            </a:endParaRPr>
          </a:p>
          <a:p>
            <a:pPr algn="just"/>
            <a:r>
              <a:rPr lang="pt-BR" sz="1600" dirty="0">
                <a:latin typeface="+mn-lt"/>
              </a:rPr>
              <a:t>	</a:t>
            </a:r>
            <a:r>
              <a:rPr lang="pt-BR" sz="1600" dirty="0" smtClean="0">
                <a:latin typeface="+mn-lt"/>
              </a:rPr>
              <a:t>  com seus </a:t>
            </a:r>
            <a:r>
              <a:rPr lang="pt-BR" sz="1600" dirty="0">
                <a:latin typeface="+mn-lt"/>
              </a:rPr>
              <a:t>respectivos tamanhos em diâmetro e </a:t>
            </a:r>
            <a:r>
              <a:rPr lang="pt-BR" sz="1600" dirty="0" smtClean="0">
                <a:latin typeface="+mn-lt"/>
              </a:rPr>
              <a:t>	  	  atmosferas predominantes.</a:t>
            </a:r>
          </a:p>
          <a:p>
            <a:pPr algn="just"/>
            <a:endParaRPr lang="pt-BR" sz="1600" dirty="0">
              <a:latin typeface="+mn-lt"/>
            </a:endParaRPr>
          </a:p>
          <a:p>
            <a:pPr algn="just"/>
            <a:r>
              <a:rPr lang="pt-BR" sz="1600" dirty="0" smtClean="0">
                <a:latin typeface="+mn-lt"/>
              </a:rPr>
              <a:t>"</a:t>
            </a:r>
            <a:r>
              <a:rPr lang="pt-BR" sz="1600" dirty="0">
                <a:latin typeface="+mn-lt"/>
              </a:rPr>
              <a:t>Dica</a:t>
            </a:r>
            <a:r>
              <a:rPr lang="pt-BR" sz="1600" dirty="0" smtClean="0">
                <a:latin typeface="+mn-lt"/>
              </a:rPr>
              <a:t>:</a:t>
            </a:r>
          </a:p>
          <a:p>
            <a:pPr algn="just"/>
            <a:endParaRPr lang="pt-BR" sz="160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+mn-lt"/>
              </a:rPr>
              <a:t>Evite generalizações;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+mn-lt"/>
              </a:rPr>
              <a:t>Use </a:t>
            </a:r>
            <a:r>
              <a:rPr lang="pt-BR" sz="1600" dirty="0">
                <a:latin typeface="+mn-lt"/>
              </a:rPr>
              <a:t>verbos de ação claros (liste, explique, compare, descreva) </a:t>
            </a:r>
            <a:r>
              <a:rPr lang="pt-BR" sz="1600" dirty="0" smtClean="0">
                <a:latin typeface="+mn-lt"/>
              </a:rPr>
              <a:t>e;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+mn-lt"/>
              </a:rPr>
              <a:t>adicione </a:t>
            </a:r>
            <a:r>
              <a:rPr lang="pt-BR" sz="1600" dirty="0">
                <a:latin typeface="+mn-lt"/>
              </a:rPr>
              <a:t>detalhes contextuais sempre que possível.</a:t>
            </a:r>
          </a:p>
        </p:txBody>
      </p:sp>
      <p:sp>
        <p:nvSpPr>
          <p:cNvPr id="6" name="Subtítulo"/>
          <p:cNvSpPr txBox="1">
            <a:spLocks/>
          </p:cNvSpPr>
          <p:nvPr/>
        </p:nvSpPr>
        <p:spPr>
          <a:xfrm>
            <a:off x="400050" y="806756"/>
            <a:ext cx="5698006" cy="9435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/>
              <a:t>A </a:t>
            </a:r>
            <a:r>
              <a:rPr lang="pt-BR" sz="3200" dirty="0" smtClean="0"/>
              <a:t>importância de um </a:t>
            </a:r>
            <a:r>
              <a:rPr lang="pt-BR" sz="3200" dirty="0"/>
              <a:t>prompt bem escrito</a:t>
            </a:r>
          </a:p>
        </p:txBody>
      </p:sp>
      <p:sp>
        <p:nvSpPr>
          <p:cNvPr id="7" name="Título"/>
          <p:cNvSpPr txBox="1">
            <a:spLocks/>
          </p:cNvSpPr>
          <p:nvPr/>
        </p:nvSpPr>
        <p:spPr>
          <a:xfrm>
            <a:off x="400050" y="188689"/>
            <a:ext cx="6057900" cy="650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>
                <a:latin typeface="Impact" panose="020B0806030902050204" pitchFamily="34" charset="0"/>
              </a:rPr>
              <a:t>Conhecendo o Prompt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Hackeando a Mente da IA - Dagberto Rigue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 smtClean="0"/>
              <a:t>8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l="38048" t="30136" r="36515" b="33560"/>
          <a:stretch/>
        </p:blipFill>
        <p:spPr>
          <a:xfrm>
            <a:off x="3243263" y="8993347"/>
            <a:ext cx="395287" cy="376100"/>
          </a:xfrm>
          <a:prstGeom prst="rect">
            <a:avLst/>
          </a:prstGeom>
        </p:spPr>
      </p:pic>
      <p:cxnSp>
        <p:nvCxnSpPr>
          <p:cNvPr id="10" name="Conector reto 9"/>
          <p:cNvCxnSpPr/>
          <p:nvPr/>
        </p:nvCxnSpPr>
        <p:spPr>
          <a:xfrm flipV="1">
            <a:off x="3638550" y="9180694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V="1">
            <a:off x="577692" y="9186160"/>
            <a:ext cx="2663190" cy="54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7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5823</TotalTime>
  <Words>2041</Words>
  <Application>Microsoft Office PowerPoint</Application>
  <PresentationFormat>Papel A4 (210 x 297 mm)</PresentationFormat>
  <Paragraphs>341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Sumário</vt:lpstr>
      <vt:lpstr>Conhecendo o Prompt</vt:lpstr>
      <vt:lpstr>Conhecendo o Prompt</vt:lpstr>
      <vt:lpstr>Apresentação do PowerPoint</vt:lpstr>
      <vt:lpstr>Apresentação do PowerPoint</vt:lpstr>
      <vt:lpstr>Apresentação do PowerPoint</vt:lpstr>
      <vt:lpstr>Componentes de um Prompt</vt:lpstr>
      <vt:lpstr>Apresentação do PowerPoint</vt:lpstr>
      <vt:lpstr>Apresentação do PowerPoint</vt:lpstr>
      <vt:lpstr>Apresentação do PowerPoint</vt:lpstr>
      <vt:lpstr>Técnicas de engenharia de prompt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Hackeando a Mente da IA</dc:title>
  <dc:subject>Guia para desenvolver prompts eficazes</dc:subject>
  <dc:creator>Dagberto Rigue</dc:creator>
  <cp:lastModifiedBy>Rigue</cp:lastModifiedBy>
  <cp:revision>95</cp:revision>
  <cp:lastPrinted>2025-06-10T02:12:11Z</cp:lastPrinted>
  <dcterms:created xsi:type="dcterms:W3CDTF">2025-06-07T01:48:25Z</dcterms:created>
  <dcterms:modified xsi:type="dcterms:W3CDTF">2025-06-11T05:13:23Z</dcterms:modified>
</cp:coreProperties>
</file>