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9"/>
  </p:notesMasterIdLst>
  <p:sldIdLst>
    <p:sldId id="256" r:id="rId6"/>
    <p:sldId id="257" r:id="rId7"/>
    <p:sldId id="258" r:id="rId8"/>
  </p:sldIdLst>
  <p:sldSz cx="9753600" cy="7315200"/>
  <p:notesSz cx="6858000" cy="9144000"/>
  <p:embeddedFontLst>
    <p:embeddedFont>
      <p:font typeface="Public Sans Bold" charset="1" panose="00000000000000000000"/>
      <p:regular r:id="rId12"/>
    </p:embeddedFont>
    <p:embeddedFont>
      <p:font typeface="Public Sans" charset="1" panose="00000000000000000000"/>
      <p:regular r:id="rId13"/>
    </p:embeddedFont>
    <p:embeddedFont>
      <p:font typeface="Montserrat Bold" charset="1" panose="00000800000000000000"/>
      <p:regular r:id="rId15"/>
    </p:embeddedFont>
    <p:embeddedFont>
      <p:font typeface="Montserrat Ultra-Bold" charset="1" panose="00000900000000000000"/>
      <p:regular r:id="rId16"/>
    </p:embeddedFont>
    <p:embeddedFont>
      <p:font typeface="Glacial Indifference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heme/theme2.xml" Type="http://schemas.openxmlformats.org/officeDocument/2006/relationships/theme"/><Relationship Id="rId11" Target="notesSlides/notesSlide1.xml" Type="http://schemas.openxmlformats.org/officeDocument/2006/relationships/notes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notesSlides/notesSlide2.xml" Type="http://schemas.openxmlformats.org/officeDocument/2006/relationships/notes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Slides/notesSlide3.xml" Type="http://schemas.openxmlformats.org/officeDocument/2006/relationships/notes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notesMasters/notesMaster1.xml" Type="http://schemas.openxmlformats.org/officeDocument/2006/relationships/notesMaster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"Eles estão presentes em muitos contextos, tanto em tecnologia quanto em áreas mais comuns do nosso dia a dia:</a:t>
            </a:r>
          </a:p>
          <a:p>
            <a:r>
              <a:rPr lang="en-US"/>
              <a:t/>
            </a:r>
          </a:p>
          <a:p>
            <a:r>
              <a:rPr lang="en-US"/>
              <a:t>1. Educação</a:t>
            </a:r>
          </a:p>
          <a:p>
            <a:r>
              <a:rPr lang="en-US"/>
              <a:t/>
            </a:r>
          </a:p>
          <a:p>
            <a:r>
              <a:rPr lang="en-US"/>
              <a:t>    Criação de materiais didáticos: Geração de explicações simplificadas, questões de múltipla escolha e exemplos práticos.</a:t>
            </a:r>
          </a:p>
          <a:p>
            <a:r>
              <a:rPr lang="en-US"/>
              <a:t>    Tutoria personalizada: Respostas adaptadas ao nível de compreensão do aluno.</a:t>
            </a:r>
          </a:p>
          <a:p>
            <a:r>
              <a:rPr lang="en-US"/>
              <a:t>    Simulação de diálogos: Criação de cenários para prática de idiomas ou simulações históricas.</a:t>
            </a:r>
          </a:p>
          <a:p>
            <a:r>
              <a:rPr lang="en-US"/>
              <a:t>    Auxílio em pesquisas: Resumos e sugestões bibliográficas.</a:t>
            </a:r>
          </a:p>
          <a:p>
            <a:r>
              <a:rPr lang="en-US"/>
              <a:t/>
            </a:r>
          </a:p>
          <a:p>
            <a:r>
              <a:rPr lang="en-US"/>
              <a:t>2. Desenvolvimento de Software</a:t>
            </a:r>
          </a:p>
          <a:p>
            <a:r>
              <a:rPr lang="en-US"/>
              <a:t/>
            </a:r>
          </a:p>
          <a:p>
            <a:r>
              <a:rPr lang="en-US"/>
              <a:t>    Geração de código: Criação de trechos de código com base em descrições.</a:t>
            </a:r>
          </a:p>
          <a:p>
            <a:r>
              <a:rPr lang="en-US"/>
              <a:t>    Explicação de código: Descrição detalhada de trechos complexos.</a:t>
            </a:r>
          </a:p>
          <a:p>
            <a:r>
              <a:rPr lang="en-US"/>
              <a:t>    Criação de testes automatizados: Geração de casos de teste com base em requisitos fornecidos.</a:t>
            </a:r>
          </a:p>
          <a:p>
            <a:r>
              <a:rPr lang="en-US"/>
              <a:t>    Prototipagem rápida: Desenvolvimento inicial de funcionalidades simples.</a:t>
            </a:r>
          </a:p>
          <a:p>
            <a:r>
              <a:rPr lang="en-US"/>
              <a:t/>
            </a:r>
          </a:p>
          <a:p>
            <a:r>
              <a:rPr lang="en-US"/>
              <a:t>3. Negócios e Marketing</a:t>
            </a:r>
          </a:p>
          <a:p>
            <a:r>
              <a:rPr lang="en-US"/>
              <a:t/>
            </a:r>
          </a:p>
          <a:p>
            <a:r>
              <a:rPr lang="en-US"/>
              <a:t>    Geração de conteúdo: Criação de posts para redes sociais, blogs e newsletters.</a:t>
            </a:r>
          </a:p>
          <a:p>
            <a:r>
              <a:rPr lang="en-US"/>
              <a:t>    Pesquisa de mercado: Identificação de tendências e análise de concorrentes.</a:t>
            </a:r>
          </a:p>
          <a:p>
            <a:r>
              <a:rPr lang="en-US"/>
              <a:t>    Redação persuasiva: Otimização de descrições de produtos ou campanhas publicitárias.</a:t>
            </a:r>
          </a:p>
          <a:p>
            <a:r>
              <a:rPr lang="en-US"/>
              <a:t>    Automação de atendimento: Criação de respostas automáticas e personalizadas.</a:t>
            </a:r>
          </a:p>
          <a:p>
            <a:r>
              <a:rPr lang="en-US"/>
              <a:t/>
            </a:r>
          </a:p>
          <a:p>
            <a:r>
              <a:rPr lang="en-US"/>
              <a:t>4. Saúde</a:t>
            </a:r>
          </a:p>
          <a:p>
            <a:r>
              <a:rPr lang="en-US"/>
              <a:t/>
            </a:r>
          </a:p>
          <a:p>
            <a:r>
              <a:rPr lang="en-US"/>
              <a:t>    Auxílio na educação médica: Explicações de condições, tratamentos e estudos recentes.</a:t>
            </a:r>
          </a:p>
          <a:p>
            <a:r>
              <a:rPr lang="en-US"/>
              <a:t>    Assistência em diagnóstico inicial: Respostas sobre sintomas com base em bancos de dados confiáveis.</a:t>
            </a:r>
          </a:p>
          <a:p>
            <a:r>
              <a:rPr lang="en-US"/>
              <a:t>    Suporte administrativo: Redação de relatórios e preenchimento de documentos.</a:t>
            </a:r>
          </a:p>
          <a:p>
            <a:r>
              <a:rPr lang="en-US"/>
              <a:t>    Orientação para pacientes: Informações claras e adaptadas para leigos.</a:t>
            </a:r>
          </a:p>
          <a:p>
            <a:r>
              <a:rPr lang="en-US"/>
              <a:t/>
            </a:r>
          </a:p>
          <a:p>
            <a:r>
              <a:rPr lang="en-US"/>
              <a:t>5. Ciências e Pesquisa</a:t>
            </a:r>
          </a:p>
          <a:p>
            <a:r>
              <a:rPr lang="en-US"/>
              <a:t/>
            </a:r>
          </a:p>
          <a:p>
            <a:r>
              <a:rPr lang="en-US"/>
              <a:t>    Revisão de textos acadêmicos: Verificação e melhoria da linguagem em artigos.</a:t>
            </a:r>
          </a:p>
          <a:p>
            <a:r>
              <a:rPr lang="en-US"/>
              <a:t>    Sumarização de conteúdos: Resumo de artigos científicos e relatórios extensos.</a:t>
            </a:r>
          </a:p>
          <a:p>
            <a:r>
              <a:rPr lang="en-US"/>
              <a:t>    Criação de hipóteses: Proposição de questões ou áreas de estudo com base em tendências.</a:t>
            </a:r>
          </a:p>
          <a:p>
            <a:r>
              <a:rPr lang="en-US"/>
              <a:t>    Automação de dados: Geração de scripts para análise de dados.</a:t>
            </a:r>
          </a:p>
          <a:p>
            <a:r>
              <a:rPr lang="en-US"/>
              <a:t/>
            </a:r>
          </a:p>
          <a:p>
            <a:r>
              <a:rPr lang="en-US"/>
              <a:t>6. Entretenimento e Mídia</a:t>
            </a:r>
          </a:p>
          <a:p>
            <a:r>
              <a:rPr lang="en-US"/>
              <a:t/>
            </a:r>
          </a:p>
          <a:p>
            <a:r>
              <a:rPr lang="en-US"/>
              <a:t>    Criação de roteiros: Desenvolvimento de diálogos e enredos.</a:t>
            </a:r>
          </a:p>
          <a:p>
            <a:r>
              <a:rPr lang="en-US"/>
              <a:t>    Design de jogos: Geração de missões, personagens e narrativas.</a:t>
            </a:r>
          </a:p>
          <a:p>
            <a:r>
              <a:rPr lang="en-US"/>
              <a:t>    Produção artística: Sugestões para imagens, músicas ou ideias criativas.</a:t>
            </a:r>
          </a:p>
          <a:p>
            <a:r>
              <a:rPr lang="en-US"/>
              <a:t>    Interatividade em mídia: Chatbots e personagens interativos baseados em IA.</a:t>
            </a:r>
          </a:p>
          <a:p>
            <a:r>
              <a:rPr lang="en-US"/>
              <a:t/>
            </a:r>
          </a:p>
          <a:p>
            <a:r>
              <a:rPr lang="en-US"/>
              <a:t>7. Serviços Jurídicos</a:t>
            </a:r>
          </a:p>
          <a:p>
            <a:r>
              <a:rPr lang="en-US"/>
              <a:t/>
            </a:r>
          </a:p>
          <a:p>
            <a:r>
              <a:rPr lang="en-US"/>
              <a:t>    Geração de documentos legais: Criação de contratos e petições com base em modelos padronizados.</a:t>
            </a:r>
          </a:p>
          <a:p>
            <a:r>
              <a:rPr lang="en-US"/>
              <a:t>    Pesquisa jurídica: Resumo de leis, jurisprudências e regulamentos.</a:t>
            </a:r>
          </a:p>
          <a:p>
            <a:r>
              <a:rPr lang="en-US"/>
              <a:t>    Treinamento e ensino: Simulações de casos jurídicos e elaboração de perguntas de estudo.</a:t>
            </a:r>
          </a:p>
          <a:p>
            <a:r>
              <a:rPr lang="en-US"/>
              <a:t/>
            </a:r>
          </a:p>
          <a:p>
            <a:r>
              <a:rPr lang="en-US"/>
              <a:t>8. Recursos Humanos</a:t>
            </a:r>
          </a:p>
          <a:p>
            <a:r>
              <a:rPr lang="en-US"/>
              <a:t/>
            </a:r>
          </a:p>
          <a:p>
            <a:r>
              <a:rPr lang="en-US"/>
              <a:t>    Redação de descrições de cargos: Formatação e melhoria de anúncios de vagas.</a:t>
            </a:r>
          </a:p>
          <a:p>
            <a:r>
              <a:rPr lang="en-US"/>
              <a:t>    Automação de triagem: Análise de currículos com base em critérios específicos.</a:t>
            </a:r>
          </a:p>
          <a:p>
            <a:r>
              <a:rPr lang="en-US"/>
              <a:t>    Planejamento de treinamentos: Desenvolvimento de conteúdos para capacitação.</a:t>
            </a:r>
          </a:p>
          <a:p>
            <a:r>
              <a:rPr lang="en-US"/>
              <a:t>    Simulação de entrevistas: Criação de perguntas personalizadas para candidatos.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Conteúdo de suporte pode ser aplicado para dar contexto e orientar a tarefa de forma mais eficiente. Adicionar categorias e informações relevantes ajuda o modelo a adaptar a resposta para diferentes cenários, desde planejamento de eventos até a organização de tarefas profissionais.</a:t>
            </a:r>
          </a:p>
          <a:p>
            <a:r>
              <a:rPr lang="en-US"/>
              <a:t/>
            </a:r>
          </a:p>
          <a:p>
            <a:r>
              <a:rPr lang="en-US"/>
              <a:t>Exemplo: Planejamento de Cardápios para Eventos**</a:t>
            </a:r>
          </a:p>
          <a:p>
            <a:r>
              <a:rPr lang="en-US"/>
              <a:t/>
            </a:r>
          </a:p>
          <a:p>
            <a:r>
              <a:rPr lang="en-US"/>
              <a:t>- **Prompt:** *"Categorias importantes: Entrada, Prato Principal, Sobremesa. Liste sugestões para cada categoria."*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**Contexto fora da gastronomia:** Imagine que você está organizando um evento cultural. O conteúdo de suporte pode incluir temas como *"Música, Arte Visual, Cinema."*</a:t>
            </a:r>
          </a:p>
          <a:p>
            <a:r>
              <a:rPr lang="en-US"/>
              <a:t/>
            </a:r>
          </a:p>
          <a:p>
            <a:r>
              <a:rPr lang="en-US"/>
              <a:t>**Dica:** Adicione informações contextuais que ajudem o modelo a adaptar sua saída à situação desejada.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"Olá, turma! Hoje vamos trabalhar em uma atividade muito prática e criativa utilizando engenharia de prompt. O nosso objetivo é desenvolver um conceito para um jogo, usando prompts para orientar a inteligência artificial na geração de ideias.</a:t>
            </a:r>
          </a:p>
          <a:p>
            <a:r>
              <a:rPr lang="en-US"/>
              <a:t/>
            </a:r>
          </a:p>
          <a:p>
            <a:r>
              <a:rPr lang="en-US"/>
              <a:t>Com isso, vamos aprender como usar a IA de forma eficiente para desenvolver ideias claras e bem estruturadas. Prontos para começar? Vamos lá!"</a:t>
            </a:r>
          </a:p>
          <a:p>
            <a:r>
              <a:rPr lang="en-US"/>
              <a:t/>
            </a:r>
          </a:p>
          <a:p>
            <a:r>
              <a:rPr lang="en-US"/>
              <a:t>[Fim do teleprompt]</a:t>
            </a:r>
          </a:p>
          <a:p>
            <a:r>
              <a:rPr lang="en-US"/>
              <a:t/>
            </a:r>
          </a:p>
          <a:p>
            <a:r>
              <a:rPr lang="en-US"/>
              <a:t>#### **1. Instruções Claras**</a:t>
            </a:r>
          </a:p>
          <a:p>
            <a:r>
              <a:rPr lang="en-US"/>
              <a:t/>
            </a:r>
          </a:p>
          <a:p>
            <a:r>
              <a:rPr lang="en-US"/>
              <a:t>**O que é?** Essa técnica organiza o pedido (prompt) de forma que as orientações sejam objetivas e detalhadas, evitando ambiguidades ou confusões.</a:t>
            </a:r>
          </a:p>
          <a:p>
            <a:r>
              <a:rPr lang="en-US"/>
              <a:t/>
            </a:r>
          </a:p>
          <a:p>
            <a:r>
              <a:rPr lang="en-US"/>
              <a:t>**Como aplicar?** Coloque os objetivos principais no início do pedido, de maneira bem explicada e direta. Isso ajuda o modelo a compreender o propósito da tarefa desde o começo.</a:t>
            </a:r>
          </a:p>
          <a:p>
            <a:r>
              <a:rPr lang="en-US"/>
              <a:t/>
            </a:r>
          </a:p>
          <a:p>
            <a:r>
              <a:rPr lang="en-US"/>
              <a:t>**Prompt**:</a:t>
            </a:r>
          </a:p>
          <a:p>
            <a:r>
              <a:rPr lang="en-US"/>
              <a:t/>
            </a:r>
          </a:p>
          <a:p>
            <a:r>
              <a:rPr lang="en-US"/>
              <a:t>&gt; “Ajude a criar uma proposta de um jogo narrativo chamado 'Adventure DIO Quest'. O jogo será uma aventura interativa onde os jogadores tomam decisões que afetam o desenrolar da história. O jogo deve incluir:</a:t>
            </a:r>
          </a:p>
          <a:p>
            <a:r>
              <a:rPr lang="en-US"/>
              <a:t>&gt;</a:t>
            </a:r>
          </a:p>
          <a:p>
            <a:r>
              <a:rPr lang="en-US"/>
              <a:t>&gt; - Uma introdução à história.</a:t>
            </a:r>
          </a:p>
          <a:p>
            <a:r>
              <a:rPr lang="en-US"/>
              <a:t>&gt; - As principais mecânicas de jogo.</a:t>
            </a:r>
          </a:p>
          <a:p>
            <a:r>
              <a:rPr lang="en-US"/>
              <a:t>&gt; - Uma descrição do público-alvo.”</a:t>
            </a:r>
          </a:p>
          <a:p>
            <a:r>
              <a:rPr lang="en-US"/>
              <a:t/>
            </a:r>
          </a:p>
          <a:p>
            <a:r>
              <a:rPr lang="en-US"/>
              <a:t>#### **2. Repetir Instruções no Final**</a:t>
            </a:r>
          </a:p>
          <a:p>
            <a:r>
              <a:rPr lang="en-US"/>
              <a:t/>
            </a:r>
          </a:p>
          <a:p>
            <a:r>
              <a:rPr lang="en-US"/>
              <a:t>**Objetivo**: **O que é?** Trata-se de reforçar as instruções no final do pedido para consolidar o entendimento e garantir que o modelo siga as orientações corretamente.</a:t>
            </a:r>
          </a:p>
          <a:p>
            <a:r>
              <a:rPr lang="en-US"/>
              <a:t/>
            </a:r>
          </a:p>
          <a:p>
            <a:r>
              <a:rPr lang="en-US"/>
              <a:t>**Como aplicar?** Repita as partes principais do pedido ao final, para que a mensagem seja absorvida e não haja desvios na resposta.</a:t>
            </a:r>
          </a:p>
          <a:p>
            <a:r>
              <a:rPr lang="en-US"/>
              <a:t/>
            </a:r>
          </a:p>
          <a:p>
            <a:r>
              <a:rPr lang="en-US"/>
              <a:t>**Prompt**:</a:t>
            </a:r>
          </a:p>
          <a:p>
            <a:r>
              <a:rPr lang="en-US"/>
              <a:t/>
            </a:r>
          </a:p>
          <a:p>
            <a:r>
              <a:rPr lang="en-US"/>
              <a:t>&gt; “Revise a proposta de 'Adventure Quest' para garantir que ela inclua todas as seções: história, mecânicas, público-alvo e estilo visual.”</a:t>
            </a:r>
          </a:p>
          <a:p>
            <a:r>
              <a:rPr lang="en-US"/>
              <a:t/>
            </a:r>
          </a:p>
          <a:p>
            <a:r>
              <a:rPr lang="en-US"/>
              <a:t>#### **3. Guardrails**</a:t>
            </a:r>
          </a:p>
          <a:p>
            <a:r>
              <a:rPr lang="en-US"/>
              <a:t/>
            </a:r>
          </a:p>
          <a:p>
            <a:r>
              <a:rPr lang="en-US"/>
              <a:t>**Objetivo**: Limitar as informações para que sejam relevantes e aplicáveis.</a:t>
            </a:r>
          </a:p>
          <a:p>
            <a:r>
              <a:rPr lang="en-US"/>
              <a:t/>
            </a:r>
          </a:p>
          <a:p>
            <a:r>
              <a:rPr lang="en-US"/>
              <a:t>**Prompt**:</a:t>
            </a:r>
          </a:p>
          <a:p>
            <a:r>
              <a:rPr lang="en-US"/>
              <a:t/>
            </a:r>
          </a:p>
          <a:p>
            <a:r>
              <a:rPr lang="en-US"/>
              <a:t>&gt; “Certifique-se de que a proposta seja prática e simples de implementar para um jogo básico. Evite mecânicas complexas ou irreais.”</a:t>
            </a:r>
          </a:p>
          <a:p>
            <a:r>
              <a:rPr lang="en-US"/>
              <a:t/>
            </a:r>
          </a:p>
          <a:p>
            <a:r>
              <a:rPr lang="en-US"/>
              <a:t>**Exemplo de Saída**:</a:t>
            </a:r>
          </a:p>
          <a:p>
            <a:r>
              <a:rPr lang="en-US"/>
              <a:t/>
            </a:r>
          </a:p>
          <a:p>
            <a:r>
              <a:rPr lang="en-US"/>
              <a:t>- **Introdução**: "O jogador acorda em uma ilha misteriosa sem memória. Seu objetivo é descobrir quem você é e escapar da ilha."</a:t>
            </a:r>
          </a:p>
          <a:p>
            <a:r>
              <a:rPr lang="en-US"/>
              <a:t>- **Mecânicas**: Escolhas narrativas, sistema de inventário, missões secundárias.</a:t>
            </a:r>
          </a:p>
          <a:p>
            <a:r>
              <a:rPr lang="en-US"/>
              <a:t>- **Público-alvo**: Jovens e adultos interessados em RPGs e narrativas imersivas.</a:t>
            </a:r>
          </a:p>
          <a:p>
            <a:r>
              <a:rPr lang="en-US"/>
              <a:t/>
            </a:r>
          </a:p>
          <a:p>
            <a:r>
              <a:rPr lang="en-US"/>
              <a:t>------</a:t>
            </a:r>
          </a:p>
          <a:p>
            <a:r>
              <a:rPr lang="en-US"/>
              <a:t/>
            </a:r>
          </a:p>
          <a:p>
            <a:r>
              <a:rPr lang="en-US"/>
              <a:t>#### **4. Preparar a Saída**</a:t>
            </a:r>
          </a:p>
          <a:p>
            <a:r>
              <a:rPr lang="en-US"/>
              <a:t/>
            </a:r>
          </a:p>
          <a:p>
            <a:r>
              <a:rPr lang="en-US"/>
              <a:t>**O que é?** Indicar como você deseja que o modelo entregue a resposta, ou seja, o formato que ela deve ter.</a:t>
            </a:r>
          </a:p>
          <a:p>
            <a:r>
              <a:rPr lang="en-US"/>
              <a:t/>
            </a:r>
          </a:p>
          <a:p>
            <a:r>
              <a:rPr lang="en-US"/>
              <a:t>**Como aplicar?** Adicione palavras ou frases no final do pedido para moldar a saída, deixando a resposta mais clara e organizada.</a:t>
            </a:r>
          </a:p>
          <a:p>
            <a:r>
              <a:rPr lang="en-US"/>
              <a:t/>
            </a:r>
          </a:p>
          <a:p>
            <a:r>
              <a:rPr lang="en-US"/>
              <a:t>**Prompt**:</a:t>
            </a:r>
          </a:p>
          <a:p>
            <a:r>
              <a:rPr lang="en-US"/>
              <a:t/>
            </a:r>
          </a:p>
          <a:p>
            <a:r>
              <a:rPr lang="en-US"/>
              <a:t>&gt; “Organize a proposta no seguinte formato:</a:t>
            </a:r>
          </a:p>
          <a:p>
            <a:r>
              <a:rPr lang="en-US"/>
              <a:t>&gt;</a:t>
            </a:r>
          </a:p>
          <a:p>
            <a:r>
              <a:rPr lang="en-US"/>
              <a:t>&gt; - Nome do Jogo</a:t>
            </a:r>
          </a:p>
          <a:p>
            <a:r>
              <a:rPr lang="en-US"/>
              <a:t>&gt; - Introdução à História</a:t>
            </a:r>
          </a:p>
          <a:p>
            <a:r>
              <a:rPr lang="en-US"/>
              <a:t>&gt; - Mecânicas Principais</a:t>
            </a:r>
          </a:p>
          <a:p>
            <a:r>
              <a:rPr lang="en-US"/>
              <a:t>&gt; - Público-Alvo</a:t>
            </a:r>
          </a:p>
          <a:p>
            <a:r>
              <a:rPr lang="en-US"/>
              <a:t>&gt; - Estilo Gráfico ou Visual</a:t>
            </a:r>
          </a:p>
          <a:p>
            <a:r>
              <a:rPr lang="en-US"/>
              <a:t>&gt; - Conclusão”</a:t>
            </a:r>
          </a:p>
          <a:p>
            <a:r>
              <a:rPr lang="en-US"/>
              <a:t/>
            </a:r>
          </a:p>
          <a:p>
            <a:r>
              <a:rPr lang="en-US"/>
              <a:t>------</a:t>
            </a:r>
          </a:p>
          <a:p>
            <a:r>
              <a:rPr lang="en-US"/>
              <a:t/>
            </a:r>
          </a:p>
          <a:p>
            <a:r>
              <a:rPr lang="en-US"/>
              <a:t>#### **5. Solicitação de Cadeia de Pensamento**</a:t>
            </a:r>
          </a:p>
          <a:p>
            <a:r>
              <a:rPr lang="en-US"/>
              <a:t/>
            </a:r>
          </a:p>
          <a:p>
            <a:r>
              <a:rPr lang="en-US"/>
              <a:t>**O que é?** Pedir ao modelo para explicar seu raciocínio passo a passo antes de chegar à conclusão.</a:t>
            </a:r>
          </a:p>
          <a:p>
            <a:r>
              <a:rPr lang="en-US"/>
              <a:t/>
            </a:r>
          </a:p>
          <a:p>
            <a:r>
              <a:rPr lang="en-US"/>
              <a:t>**Como aplicar?** Adicione uma instrução para que o modelo descreva o raciocínio lógico antes de responder diretamente à pergunta.</a:t>
            </a:r>
          </a:p>
          <a:p>
            <a:r>
              <a:rPr lang="en-US"/>
              <a:t/>
            </a:r>
          </a:p>
          <a:p>
            <a:r>
              <a:rPr lang="en-US"/>
              <a:t>**Prompt**:</a:t>
            </a:r>
          </a:p>
          <a:p>
            <a:r>
              <a:rPr lang="en-US"/>
              <a:t/>
            </a:r>
          </a:p>
          <a:p>
            <a:r>
              <a:rPr lang="en-US"/>
              <a:t>&gt; “Explique por que as mecânicas escolhidas são interessantes para o público-alvo e como elas se alinham ao tema da aventura.”</a:t>
            </a:r>
          </a:p>
          <a:p>
            <a:r>
              <a:rPr lang="en-US"/>
              <a:t/>
            </a:r>
          </a:p>
          <a:p>
            <a:r>
              <a:rPr lang="en-US"/>
              <a:t>------</a:t>
            </a:r>
          </a:p>
          <a:p>
            <a:r>
              <a:rPr lang="en-US"/>
              <a:t/>
            </a:r>
          </a:p>
          <a:p>
            <a:r>
              <a:rPr lang="en-US"/>
              <a:t>#### **6. Especificar Estrutura de Saída**</a:t>
            </a:r>
          </a:p>
          <a:p>
            <a:r>
              <a:rPr lang="en-US"/>
              <a:t/>
            </a:r>
          </a:p>
          <a:p>
            <a:r>
              <a:rPr lang="en-US"/>
              <a:t>**O que é?** Definir o formato exato da resposta que você espera, como texto corrido, lista, JSON ou outros.</a:t>
            </a:r>
          </a:p>
          <a:p>
            <a:r>
              <a:rPr lang="en-US"/>
              <a:t/>
            </a:r>
          </a:p>
          <a:p>
            <a:r>
              <a:rPr lang="en-US"/>
              <a:t>**Como aplicar?** Diga ao modelo como deve ser a estrutura da resposta para garantir que ela seja útil e organizada.</a:t>
            </a:r>
          </a:p>
          <a:p>
            <a:r>
              <a:rPr lang="en-US"/>
              <a:t/>
            </a:r>
          </a:p>
          <a:p>
            <a:r>
              <a:rPr lang="en-US"/>
              <a:t>**Prompt**:</a:t>
            </a:r>
          </a:p>
          <a:p>
            <a:r>
              <a:rPr lang="en-US"/>
              <a:t/>
            </a:r>
          </a:p>
          <a:p>
            <a:r>
              <a:rPr lang="en-US"/>
              <a:t>&gt; “Crie a proposta do jogo em formato de tópicos.”</a:t>
            </a:r>
          </a:p>
          <a:p>
            <a:r>
              <a:rPr lang="en-US"/>
              <a:t/>
            </a:r>
          </a:p>
          <a:p>
            <a:r>
              <a:rPr lang="en-US"/>
              <a:t>------</a:t>
            </a:r>
          </a:p>
          <a:p>
            <a:r>
              <a:rPr lang="en-US"/>
              <a:t/>
            </a:r>
          </a:p>
          <a:p>
            <a:r>
              <a:rPr lang="en-US"/>
              <a:t>#### **7. Dividir a Tarefa**</a:t>
            </a:r>
          </a:p>
          <a:p>
            <a:r>
              <a:rPr lang="en-US"/>
              <a:t/>
            </a:r>
          </a:p>
          <a:p>
            <a:r>
              <a:rPr lang="en-US"/>
              <a:t>**O que é?** Quebrar um problema grande ou complexo em etapas menores e mais simples.</a:t>
            </a:r>
          </a:p>
          <a:p>
            <a:r>
              <a:rPr lang="en-US"/>
              <a:t/>
            </a:r>
          </a:p>
          <a:p>
            <a:r>
              <a:rPr lang="en-US"/>
              <a:t>**Como aplicar?** Instrua o modelo a abordar a questão em partes, resolvendo uma etapa por vez antes de passar para a próxima.</a:t>
            </a:r>
          </a:p>
          <a:p>
            <a:r>
              <a:rPr lang="en-US"/>
              <a:t/>
            </a:r>
          </a:p>
          <a:p>
            <a:r>
              <a:rPr lang="en-US"/>
              <a:t>**Passos sugeridos**:</a:t>
            </a:r>
          </a:p>
          <a:p>
            <a:r>
              <a:rPr lang="en-US"/>
              <a:t/>
            </a:r>
          </a:p>
          <a:p>
            <a:r>
              <a:rPr lang="en-US"/>
              <a:t>1. Criar a introdução da história.</a:t>
            </a:r>
          </a:p>
          <a:p>
            <a:r>
              <a:rPr lang="en-US"/>
              <a:t>2. Definir as mecânicas principais.</a:t>
            </a:r>
          </a:p>
          <a:p>
            <a:r>
              <a:rPr lang="en-US"/>
              <a:t>3. Descrever o público-alvo.</a:t>
            </a:r>
          </a:p>
          <a:p>
            <a:r>
              <a:rPr lang="en-US"/>
              <a:t>4. Criar o estilo visual.</a:t>
            </a:r>
          </a:p>
          <a:p>
            <a:r>
              <a:rPr lang="en-US"/>
              <a:t/>
            </a:r>
          </a:p>
          <a:p>
            <a:r>
              <a:rPr lang="en-US"/>
              <a:t>**Prompt para o 1º passo**:</a:t>
            </a:r>
          </a:p>
          <a:p>
            <a:r>
              <a:rPr lang="en-US"/>
              <a:t/>
            </a:r>
          </a:p>
          <a:p>
            <a:r>
              <a:rPr lang="en-US"/>
              <a:t>&gt; “Descreva a introdução da história de 'Adventure Quest'. Comece com o jogador acordando em um lugar misterioso.”</a:t>
            </a:r>
          </a:p>
          <a:p>
            <a:r>
              <a:rPr lang="en-US"/>
              <a:t/>
            </a:r>
          </a:p>
          <a:p>
            <a:r>
              <a:rPr lang="en-US"/>
              <a:t>------</a:t>
            </a:r>
          </a:p>
          <a:p>
            <a:r>
              <a:rPr lang="en-US"/>
              <a:t/>
            </a:r>
          </a:p>
          <a:p>
            <a:r>
              <a:rPr lang="en-US"/>
              <a:t>#### **8. Adicionar Sintaxe Clara**</a:t>
            </a:r>
          </a:p>
          <a:p>
            <a:r>
              <a:rPr lang="en-US"/>
              <a:t/>
            </a:r>
          </a:p>
          <a:p>
            <a:r>
              <a:rPr lang="en-US"/>
              <a:t>**O que é?** Usar ferramentas visuais, como listas, títulos ou tabelas, para organizar as instruções e facilitar a compreensão.</a:t>
            </a:r>
          </a:p>
          <a:p>
            <a:r>
              <a:rPr lang="en-US"/>
              <a:t/>
            </a:r>
          </a:p>
          <a:p>
            <a:r>
              <a:rPr lang="en-US"/>
              <a:t>**Como aplicar?** Estruture seu pedido usando formatos mais visuais e organizados. Isso ajuda o modelo a interpretar as informações de forma mais eficiente.</a:t>
            </a:r>
          </a:p>
          <a:p>
            <a:r>
              <a:rPr lang="en-US"/>
              <a:t/>
            </a:r>
          </a:p>
          <a:p>
            <a:r>
              <a:rPr lang="en-US"/>
              <a:t>**Prompt**:</a:t>
            </a:r>
          </a:p>
          <a:p>
            <a:r>
              <a:rPr lang="en-US"/>
              <a:t/>
            </a:r>
          </a:p>
          <a:p>
            <a:r>
              <a:rPr lang="en-US"/>
              <a:t>&gt; “Formate a proposta do jogo em uma tabela para uma apresentação rápida.”</a:t>
            </a:r>
          </a:p>
          <a:p>
            <a:r>
              <a:rPr lang="en-US"/>
              <a:t/>
            </a:r>
          </a:p>
          <a:p>
            <a:r>
              <a:rPr lang="en-US"/>
              <a:t>------</a:t>
            </a:r>
          </a:p>
          <a:p>
            <a:r>
              <a:rPr lang="en-US"/>
              <a:t/>
            </a:r>
          </a:p>
          <a:p>
            <a:r>
              <a:rPr lang="en-US"/>
              <a:t>### **Incorporar Imagens no Projeto**</a:t>
            </a:r>
          </a:p>
          <a:p>
            <a:r>
              <a:rPr lang="en-US"/>
              <a:t/>
            </a:r>
          </a:p>
          <a:p>
            <a:r>
              <a:rPr lang="en-US"/>
              <a:t>#### **1. Criar o Estilo Visual**</a:t>
            </a:r>
          </a:p>
          <a:p>
            <a:r>
              <a:rPr lang="en-US"/>
              <a:t/>
            </a:r>
          </a:p>
          <a:p>
            <a:r>
              <a:rPr lang="en-US"/>
              <a:t>Os alunos podem gerar imagens conceituais para ilustrar o jogo. Por exemplo:</a:t>
            </a:r>
          </a:p>
          <a:p>
            <a:r>
              <a:rPr lang="en-US"/>
              <a:t/>
            </a:r>
          </a:p>
          <a:p>
            <a:r>
              <a:rPr lang="en-US"/>
              <a:t>**Prompt para gerar o estilo visual**:</a:t>
            </a:r>
          </a:p>
          <a:p>
            <a:r>
              <a:rPr lang="en-US"/>
              <a:t/>
            </a:r>
          </a:p>
          <a:p>
            <a:r>
              <a:rPr lang="en-US"/>
              <a:t>&gt; “Crie uma imagem de uma ilha misteriosa com árvores sombrias, em estilo pixel art, cenário de jogo.”</a:t>
            </a:r>
          </a:p>
          <a:p>
            <a:r>
              <a:rPr lang="en-US"/>
              <a:t/>
            </a:r>
          </a:p>
          <a:p>
            <a:r>
              <a:rPr lang="en-US"/>
              <a:t>------</a:t>
            </a:r>
          </a:p>
          <a:p>
            <a:r>
              <a:rPr lang="en-US"/>
              <a:t/>
            </a:r>
          </a:p>
          <a:p>
            <a:r>
              <a:rPr lang="en-US"/>
              <a:t>#### **2. Desenhar Personagens**</a:t>
            </a:r>
          </a:p>
          <a:p>
            <a:r>
              <a:rPr lang="en-US"/>
              <a:t/>
            </a:r>
          </a:p>
          <a:p>
            <a:r>
              <a:rPr lang="en-US"/>
              <a:t>Os alunos podem criar um personagem principal ou NPCs (personagens não jogáveis).</a:t>
            </a:r>
          </a:p>
          <a:p>
            <a:r>
              <a:rPr lang="en-US"/>
              <a:t/>
            </a:r>
          </a:p>
          <a:p>
            <a:r>
              <a:rPr lang="en-US"/>
              <a:t>**Prompt**:</a:t>
            </a:r>
          </a:p>
          <a:p>
            <a:r>
              <a:rPr lang="en-US"/>
              <a:t/>
            </a:r>
          </a:p>
          <a:p>
            <a:r>
              <a:rPr lang="en-US"/>
              <a:t>&gt; “Gere uma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Relationship Id="rId7" Target="../media/image5.png" Type="http://schemas.openxmlformats.org/officeDocument/2006/relationships/image"/><Relationship Id="rId8" Target="../media/image6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8.pn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8.pn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1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6717" y="2186765"/>
            <a:ext cx="1913436" cy="4392284"/>
            <a:chOff x="0" y="0"/>
            <a:chExt cx="987778" cy="22674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87778" cy="2267440"/>
            </a:xfrm>
            <a:custGeom>
              <a:avLst/>
              <a:gdLst/>
              <a:ahLst/>
              <a:cxnLst/>
              <a:rect r="r" b="b" t="t" l="l"/>
              <a:pathLst>
                <a:path h="2267440" w="987778">
                  <a:moveTo>
                    <a:pt x="194212" y="0"/>
                  </a:moveTo>
                  <a:lnTo>
                    <a:pt x="793566" y="0"/>
                  </a:lnTo>
                  <a:cubicBezTo>
                    <a:pt x="845074" y="0"/>
                    <a:pt x="894473" y="20462"/>
                    <a:pt x="930894" y="56883"/>
                  </a:cubicBezTo>
                  <a:cubicBezTo>
                    <a:pt x="967316" y="93305"/>
                    <a:pt x="987778" y="142704"/>
                    <a:pt x="987778" y="194212"/>
                  </a:cubicBezTo>
                  <a:lnTo>
                    <a:pt x="987778" y="2073228"/>
                  </a:lnTo>
                  <a:cubicBezTo>
                    <a:pt x="987778" y="2124736"/>
                    <a:pt x="967316" y="2174135"/>
                    <a:pt x="930894" y="2210557"/>
                  </a:cubicBezTo>
                  <a:cubicBezTo>
                    <a:pt x="894473" y="2246978"/>
                    <a:pt x="845074" y="2267440"/>
                    <a:pt x="793566" y="2267440"/>
                  </a:cubicBezTo>
                  <a:lnTo>
                    <a:pt x="194212" y="2267440"/>
                  </a:lnTo>
                  <a:cubicBezTo>
                    <a:pt x="142704" y="2267440"/>
                    <a:pt x="93305" y="2246978"/>
                    <a:pt x="56883" y="2210557"/>
                  </a:cubicBezTo>
                  <a:cubicBezTo>
                    <a:pt x="20462" y="2174135"/>
                    <a:pt x="0" y="2124736"/>
                    <a:pt x="0" y="2073228"/>
                  </a:cubicBezTo>
                  <a:lnTo>
                    <a:pt x="0" y="194212"/>
                  </a:lnTo>
                  <a:cubicBezTo>
                    <a:pt x="0" y="142704"/>
                    <a:pt x="20462" y="93305"/>
                    <a:pt x="56883" y="56883"/>
                  </a:cubicBezTo>
                  <a:cubicBezTo>
                    <a:pt x="93305" y="20462"/>
                    <a:pt x="142704" y="0"/>
                    <a:pt x="194212" y="0"/>
                  </a:cubicBezTo>
                  <a:close/>
                </a:path>
              </a:pathLst>
            </a:custGeom>
            <a:solidFill>
              <a:srgbClr val="B2B2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987778" cy="2296015"/>
            </a:xfrm>
            <a:prstGeom prst="rect">
              <a:avLst/>
            </a:prstGeom>
          </p:spPr>
          <p:txBody>
            <a:bodyPr anchor="ctr" rtlCol="false" tIns="47377" lIns="47377" bIns="47377" rIns="47377"/>
            <a:lstStyle/>
            <a:p>
              <a:pPr algn="ctr">
                <a:lnSpc>
                  <a:spcPts val="19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91728" y="2394611"/>
            <a:ext cx="1503414" cy="3982385"/>
            <a:chOff x="0" y="0"/>
            <a:chExt cx="776111" cy="20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6111" cy="2055837"/>
            </a:xfrm>
            <a:custGeom>
              <a:avLst/>
              <a:gdLst/>
              <a:ahLst/>
              <a:cxnLst/>
              <a:rect r="r" b="b" t="t" l="l"/>
              <a:pathLst>
                <a:path h="2055837" w="776111">
                  <a:moveTo>
                    <a:pt x="154487" y="0"/>
                  </a:moveTo>
                  <a:lnTo>
                    <a:pt x="621624" y="0"/>
                  </a:lnTo>
                  <a:cubicBezTo>
                    <a:pt x="662597" y="0"/>
                    <a:pt x="701891" y="16276"/>
                    <a:pt x="730863" y="45248"/>
                  </a:cubicBezTo>
                  <a:cubicBezTo>
                    <a:pt x="759835" y="74220"/>
                    <a:pt x="776111" y="113514"/>
                    <a:pt x="776111" y="154487"/>
                  </a:cubicBezTo>
                  <a:lnTo>
                    <a:pt x="776111" y="1901350"/>
                  </a:lnTo>
                  <a:cubicBezTo>
                    <a:pt x="776111" y="1942323"/>
                    <a:pt x="759835" y="1981617"/>
                    <a:pt x="730863" y="2010589"/>
                  </a:cubicBezTo>
                  <a:cubicBezTo>
                    <a:pt x="701891" y="2039561"/>
                    <a:pt x="662597" y="2055837"/>
                    <a:pt x="621624" y="2055837"/>
                  </a:cubicBezTo>
                  <a:lnTo>
                    <a:pt x="154487" y="2055837"/>
                  </a:lnTo>
                  <a:cubicBezTo>
                    <a:pt x="113514" y="2055837"/>
                    <a:pt x="74220" y="2039561"/>
                    <a:pt x="45248" y="2010589"/>
                  </a:cubicBezTo>
                  <a:cubicBezTo>
                    <a:pt x="16276" y="1981617"/>
                    <a:pt x="0" y="1942323"/>
                    <a:pt x="0" y="1901350"/>
                  </a:cubicBezTo>
                  <a:lnTo>
                    <a:pt x="0" y="154487"/>
                  </a:lnTo>
                  <a:cubicBezTo>
                    <a:pt x="0" y="113514"/>
                    <a:pt x="16276" y="74220"/>
                    <a:pt x="45248" y="45248"/>
                  </a:cubicBezTo>
                  <a:cubicBezTo>
                    <a:pt x="74220" y="16276"/>
                    <a:pt x="113514" y="0"/>
                    <a:pt x="154487" y="0"/>
                  </a:cubicBezTo>
                  <a:close/>
                </a:path>
              </a:pathLst>
            </a:custGeom>
            <a:solidFill>
              <a:srgbClr val="F8F1E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776111" cy="2084412"/>
            </a:xfrm>
            <a:prstGeom prst="rect">
              <a:avLst/>
            </a:prstGeom>
          </p:spPr>
          <p:txBody>
            <a:bodyPr anchor="ctr" rtlCol="false" tIns="47377" lIns="47377" bIns="47377" rIns="47377"/>
            <a:lstStyle/>
            <a:p>
              <a:pPr algn="ctr">
                <a:lnSpc>
                  <a:spcPts val="19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43530" y="2186765"/>
            <a:ext cx="1913436" cy="4396915"/>
            <a:chOff x="0" y="0"/>
            <a:chExt cx="987778" cy="226983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87778" cy="2269831"/>
            </a:xfrm>
            <a:custGeom>
              <a:avLst/>
              <a:gdLst/>
              <a:ahLst/>
              <a:cxnLst/>
              <a:rect r="r" b="b" t="t" l="l"/>
              <a:pathLst>
                <a:path h="2269831" w="987778">
                  <a:moveTo>
                    <a:pt x="194212" y="0"/>
                  </a:moveTo>
                  <a:lnTo>
                    <a:pt x="793566" y="0"/>
                  </a:lnTo>
                  <a:cubicBezTo>
                    <a:pt x="845074" y="0"/>
                    <a:pt x="894473" y="20462"/>
                    <a:pt x="930894" y="56883"/>
                  </a:cubicBezTo>
                  <a:cubicBezTo>
                    <a:pt x="967316" y="93305"/>
                    <a:pt x="987778" y="142704"/>
                    <a:pt x="987778" y="194212"/>
                  </a:cubicBezTo>
                  <a:lnTo>
                    <a:pt x="987778" y="2075619"/>
                  </a:lnTo>
                  <a:cubicBezTo>
                    <a:pt x="987778" y="2127127"/>
                    <a:pt x="967316" y="2176525"/>
                    <a:pt x="930894" y="2212947"/>
                  </a:cubicBezTo>
                  <a:cubicBezTo>
                    <a:pt x="894473" y="2249369"/>
                    <a:pt x="845074" y="2269831"/>
                    <a:pt x="793566" y="2269831"/>
                  </a:cubicBezTo>
                  <a:lnTo>
                    <a:pt x="194212" y="2269831"/>
                  </a:lnTo>
                  <a:cubicBezTo>
                    <a:pt x="142704" y="2269831"/>
                    <a:pt x="93305" y="2249369"/>
                    <a:pt x="56883" y="2212947"/>
                  </a:cubicBezTo>
                  <a:cubicBezTo>
                    <a:pt x="20462" y="2176525"/>
                    <a:pt x="0" y="2127127"/>
                    <a:pt x="0" y="2075619"/>
                  </a:cubicBezTo>
                  <a:lnTo>
                    <a:pt x="0" y="194212"/>
                  </a:lnTo>
                  <a:cubicBezTo>
                    <a:pt x="0" y="142704"/>
                    <a:pt x="20462" y="93305"/>
                    <a:pt x="56883" y="56883"/>
                  </a:cubicBezTo>
                  <a:cubicBezTo>
                    <a:pt x="93305" y="20462"/>
                    <a:pt x="142704" y="0"/>
                    <a:pt x="194212" y="0"/>
                  </a:cubicBezTo>
                  <a:close/>
                </a:path>
              </a:pathLst>
            </a:custGeom>
            <a:solidFill>
              <a:srgbClr val="EFD6B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987778" cy="2298406"/>
            </a:xfrm>
            <a:prstGeom prst="rect">
              <a:avLst/>
            </a:prstGeom>
          </p:spPr>
          <p:txBody>
            <a:bodyPr anchor="ctr" rtlCol="false" tIns="47377" lIns="47377" bIns="47377" rIns="47377"/>
            <a:lstStyle/>
            <a:p>
              <a:pPr algn="ctr">
                <a:lnSpc>
                  <a:spcPts val="19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848541" y="2394611"/>
            <a:ext cx="1503414" cy="3987017"/>
            <a:chOff x="0" y="0"/>
            <a:chExt cx="776111" cy="205822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76111" cy="2058228"/>
            </a:xfrm>
            <a:custGeom>
              <a:avLst/>
              <a:gdLst/>
              <a:ahLst/>
              <a:cxnLst/>
              <a:rect r="r" b="b" t="t" l="l"/>
              <a:pathLst>
                <a:path h="2058228" w="776111">
                  <a:moveTo>
                    <a:pt x="154487" y="0"/>
                  </a:moveTo>
                  <a:lnTo>
                    <a:pt x="621624" y="0"/>
                  </a:lnTo>
                  <a:cubicBezTo>
                    <a:pt x="662597" y="0"/>
                    <a:pt x="701891" y="16276"/>
                    <a:pt x="730863" y="45248"/>
                  </a:cubicBezTo>
                  <a:cubicBezTo>
                    <a:pt x="759835" y="74220"/>
                    <a:pt x="776111" y="113514"/>
                    <a:pt x="776111" y="154487"/>
                  </a:cubicBezTo>
                  <a:lnTo>
                    <a:pt x="776111" y="1903741"/>
                  </a:lnTo>
                  <a:cubicBezTo>
                    <a:pt x="776111" y="1944713"/>
                    <a:pt x="759835" y="1984008"/>
                    <a:pt x="730863" y="2012980"/>
                  </a:cubicBezTo>
                  <a:cubicBezTo>
                    <a:pt x="701891" y="2041952"/>
                    <a:pt x="662597" y="2058228"/>
                    <a:pt x="621624" y="2058228"/>
                  </a:cubicBezTo>
                  <a:lnTo>
                    <a:pt x="154487" y="2058228"/>
                  </a:lnTo>
                  <a:cubicBezTo>
                    <a:pt x="113514" y="2058228"/>
                    <a:pt x="74220" y="2041952"/>
                    <a:pt x="45248" y="2012980"/>
                  </a:cubicBezTo>
                  <a:cubicBezTo>
                    <a:pt x="16276" y="1984008"/>
                    <a:pt x="0" y="1944713"/>
                    <a:pt x="0" y="1903741"/>
                  </a:cubicBezTo>
                  <a:lnTo>
                    <a:pt x="0" y="154487"/>
                  </a:lnTo>
                  <a:cubicBezTo>
                    <a:pt x="0" y="113514"/>
                    <a:pt x="16276" y="74220"/>
                    <a:pt x="45248" y="45248"/>
                  </a:cubicBezTo>
                  <a:cubicBezTo>
                    <a:pt x="74220" y="16276"/>
                    <a:pt x="113514" y="0"/>
                    <a:pt x="154487" y="0"/>
                  </a:cubicBezTo>
                  <a:close/>
                </a:path>
              </a:pathLst>
            </a:custGeom>
            <a:solidFill>
              <a:srgbClr val="F8F1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776111" cy="2086803"/>
            </a:xfrm>
            <a:prstGeom prst="rect">
              <a:avLst/>
            </a:prstGeom>
          </p:spPr>
          <p:txBody>
            <a:bodyPr anchor="ctr" rtlCol="false" tIns="47377" lIns="47377" bIns="47377" rIns="47377"/>
            <a:lstStyle/>
            <a:p>
              <a:pPr algn="ctr">
                <a:lnSpc>
                  <a:spcPts val="19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895728" y="2186765"/>
            <a:ext cx="1913436" cy="4392284"/>
            <a:chOff x="0" y="0"/>
            <a:chExt cx="987778" cy="22674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87778" cy="2267440"/>
            </a:xfrm>
            <a:custGeom>
              <a:avLst/>
              <a:gdLst/>
              <a:ahLst/>
              <a:cxnLst/>
              <a:rect r="r" b="b" t="t" l="l"/>
              <a:pathLst>
                <a:path h="2267440" w="987778">
                  <a:moveTo>
                    <a:pt x="194212" y="0"/>
                  </a:moveTo>
                  <a:lnTo>
                    <a:pt x="793566" y="0"/>
                  </a:lnTo>
                  <a:cubicBezTo>
                    <a:pt x="845074" y="0"/>
                    <a:pt x="894473" y="20462"/>
                    <a:pt x="930894" y="56883"/>
                  </a:cubicBezTo>
                  <a:cubicBezTo>
                    <a:pt x="967316" y="93305"/>
                    <a:pt x="987778" y="142704"/>
                    <a:pt x="987778" y="194212"/>
                  </a:cubicBezTo>
                  <a:lnTo>
                    <a:pt x="987778" y="2073228"/>
                  </a:lnTo>
                  <a:cubicBezTo>
                    <a:pt x="987778" y="2124736"/>
                    <a:pt x="967316" y="2174135"/>
                    <a:pt x="930894" y="2210557"/>
                  </a:cubicBezTo>
                  <a:cubicBezTo>
                    <a:pt x="894473" y="2246978"/>
                    <a:pt x="845074" y="2267440"/>
                    <a:pt x="793566" y="2267440"/>
                  </a:cubicBezTo>
                  <a:lnTo>
                    <a:pt x="194212" y="2267440"/>
                  </a:lnTo>
                  <a:cubicBezTo>
                    <a:pt x="142704" y="2267440"/>
                    <a:pt x="93305" y="2246978"/>
                    <a:pt x="56883" y="2210557"/>
                  </a:cubicBezTo>
                  <a:cubicBezTo>
                    <a:pt x="20462" y="2174135"/>
                    <a:pt x="0" y="2124736"/>
                    <a:pt x="0" y="2073228"/>
                  </a:cubicBezTo>
                  <a:lnTo>
                    <a:pt x="0" y="194212"/>
                  </a:lnTo>
                  <a:cubicBezTo>
                    <a:pt x="0" y="142704"/>
                    <a:pt x="20462" y="93305"/>
                    <a:pt x="56883" y="56883"/>
                  </a:cubicBezTo>
                  <a:cubicBezTo>
                    <a:pt x="93305" y="20462"/>
                    <a:pt x="142704" y="0"/>
                    <a:pt x="194212" y="0"/>
                  </a:cubicBezTo>
                  <a:close/>
                </a:path>
              </a:pathLst>
            </a:custGeom>
            <a:solidFill>
              <a:srgbClr val="BEE6D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987778" cy="2296015"/>
            </a:xfrm>
            <a:prstGeom prst="rect">
              <a:avLst/>
            </a:prstGeom>
          </p:spPr>
          <p:txBody>
            <a:bodyPr anchor="ctr" rtlCol="false" tIns="47377" lIns="47377" bIns="47377" rIns="47377"/>
            <a:lstStyle/>
            <a:p>
              <a:pPr algn="ctr">
                <a:lnSpc>
                  <a:spcPts val="19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100739" y="2394611"/>
            <a:ext cx="1503414" cy="3982385"/>
            <a:chOff x="0" y="0"/>
            <a:chExt cx="776111" cy="205583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76111" cy="2055837"/>
            </a:xfrm>
            <a:custGeom>
              <a:avLst/>
              <a:gdLst/>
              <a:ahLst/>
              <a:cxnLst/>
              <a:rect r="r" b="b" t="t" l="l"/>
              <a:pathLst>
                <a:path h="2055837" w="776111">
                  <a:moveTo>
                    <a:pt x="154487" y="0"/>
                  </a:moveTo>
                  <a:lnTo>
                    <a:pt x="621624" y="0"/>
                  </a:lnTo>
                  <a:cubicBezTo>
                    <a:pt x="662597" y="0"/>
                    <a:pt x="701891" y="16276"/>
                    <a:pt x="730863" y="45248"/>
                  </a:cubicBezTo>
                  <a:cubicBezTo>
                    <a:pt x="759835" y="74220"/>
                    <a:pt x="776111" y="113514"/>
                    <a:pt x="776111" y="154487"/>
                  </a:cubicBezTo>
                  <a:lnTo>
                    <a:pt x="776111" y="1901350"/>
                  </a:lnTo>
                  <a:cubicBezTo>
                    <a:pt x="776111" y="1942323"/>
                    <a:pt x="759835" y="1981617"/>
                    <a:pt x="730863" y="2010589"/>
                  </a:cubicBezTo>
                  <a:cubicBezTo>
                    <a:pt x="701891" y="2039561"/>
                    <a:pt x="662597" y="2055837"/>
                    <a:pt x="621624" y="2055837"/>
                  </a:cubicBezTo>
                  <a:lnTo>
                    <a:pt x="154487" y="2055837"/>
                  </a:lnTo>
                  <a:cubicBezTo>
                    <a:pt x="113514" y="2055837"/>
                    <a:pt x="74220" y="2039561"/>
                    <a:pt x="45248" y="2010589"/>
                  </a:cubicBezTo>
                  <a:cubicBezTo>
                    <a:pt x="16276" y="1981617"/>
                    <a:pt x="0" y="1942323"/>
                    <a:pt x="0" y="1901350"/>
                  </a:cubicBezTo>
                  <a:lnTo>
                    <a:pt x="0" y="154487"/>
                  </a:lnTo>
                  <a:cubicBezTo>
                    <a:pt x="0" y="113514"/>
                    <a:pt x="16276" y="74220"/>
                    <a:pt x="45248" y="45248"/>
                  </a:cubicBezTo>
                  <a:cubicBezTo>
                    <a:pt x="74220" y="16276"/>
                    <a:pt x="113514" y="0"/>
                    <a:pt x="154487" y="0"/>
                  </a:cubicBezTo>
                  <a:close/>
                </a:path>
              </a:pathLst>
            </a:custGeom>
            <a:solidFill>
              <a:srgbClr val="F8F1E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776111" cy="2084412"/>
            </a:xfrm>
            <a:prstGeom prst="rect">
              <a:avLst/>
            </a:prstGeom>
          </p:spPr>
          <p:txBody>
            <a:bodyPr anchor="ctr" rtlCol="false" tIns="47377" lIns="47377" bIns="47377" rIns="47377"/>
            <a:lstStyle/>
            <a:p>
              <a:pPr algn="ctr">
                <a:lnSpc>
                  <a:spcPts val="19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147927" y="2186765"/>
            <a:ext cx="1913436" cy="4392284"/>
            <a:chOff x="0" y="0"/>
            <a:chExt cx="987778" cy="226744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87778" cy="2267440"/>
            </a:xfrm>
            <a:custGeom>
              <a:avLst/>
              <a:gdLst/>
              <a:ahLst/>
              <a:cxnLst/>
              <a:rect r="r" b="b" t="t" l="l"/>
              <a:pathLst>
                <a:path h="2267440" w="987778">
                  <a:moveTo>
                    <a:pt x="194212" y="0"/>
                  </a:moveTo>
                  <a:lnTo>
                    <a:pt x="793566" y="0"/>
                  </a:lnTo>
                  <a:cubicBezTo>
                    <a:pt x="845074" y="0"/>
                    <a:pt x="894473" y="20462"/>
                    <a:pt x="930894" y="56883"/>
                  </a:cubicBezTo>
                  <a:cubicBezTo>
                    <a:pt x="967316" y="93305"/>
                    <a:pt x="987778" y="142704"/>
                    <a:pt x="987778" y="194212"/>
                  </a:cubicBezTo>
                  <a:lnTo>
                    <a:pt x="987778" y="2073228"/>
                  </a:lnTo>
                  <a:cubicBezTo>
                    <a:pt x="987778" y="2124736"/>
                    <a:pt x="967316" y="2174135"/>
                    <a:pt x="930894" y="2210557"/>
                  </a:cubicBezTo>
                  <a:cubicBezTo>
                    <a:pt x="894473" y="2246978"/>
                    <a:pt x="845074" y="2267440"/>
                    <a:pt x="793566" y="2267440"/>
                  </a:cubicBezTo>
                  <a:lnTo>
                    <a:pt x="194212" y="2267440"/>
                  </a:lnTo>
                  <a:cubicBezTo>
                    <a:pt x="142704" y="2267440"/>
                    <a:pt x="93305" y="2246978"/>
                    <a:pt x="56883" y="2210557"/>
                  </a:cubicBezTo>
                  <a:cubicBezTo>
                    <a:pt x="20462" y="2174135"/>
                    <a:pt x="0" y="2124736"/>
                    <a:pt x="0" y="2073228"/>
                  </a:cubicBezTo>
                  <a:lnTo>
                    <a:pt x="0" y="194212"/>
                  </a:lnTo>
                  <a:cubicBezTo>
                    <a:pt x="0" y="142704"/>
                    <a:pt x="20462" y="93305"/>
                    <a:pt x="56883" y="56883"/>
                  </a:cubicBezTo>
                  <a:cubicBezTo>
                    <a:pt x="93305" y="20462"/>
                    <a:pt x="142704" y="0"/>
                    <a:pt x="194212" y="0"/>
                  </a:cubicBezTo>
                  <a:close/>
                </a:path>
              </a:pathLst>
            </a:custGeom>
            <a:solidFill>
              <a:srgbClr val="E7CDC2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987778" cy="2296015"/>
            </a:xfrm>
            <a:prstGeom prst="rect">
              <a:avLst/>
            </a:prstGeom>
          </p:spPr>
          <p:txBody>
            <a:bodyPr anchor="ctr" rtlCol="false" tIns="41790" lIns="41790" bIns="41790" rIns="41790"/>
            <a:lstStyle/>
            <a:p>
              <a:pPr algn="ctr">
                <a:lnSpc>
                  <a:spcPts val="19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352938" y="2394611"/>
            <a:ext cx="1503414" cy="3982385"/>
            <a:chOff x="0" y="0"/>
            <a:chExt cx="776111" cy="205583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76111" cy="2055837"/>
            </a:xfrm>
            <a:custGeom>
              <a:avLst/>
              <a:gdLst/>
              <a:ahLst/>
              <a:cxnLst/>
              <a:rect r="r" b="b" t="t" l="l"/>
              <a:pathLst>
                <a:path h="2055837" w="776111">
                  <a:moveTo>
                    <a:pt x="154487" y="0"/>
                  </a:moveTo>
                  <a:lnTo>
                    <a:pt x="621624" y="0"/>
                  </a:lnTo>
                  <a:cubicBezTo>
                    <a:pt x="662597" y="0"/>
                    <a:pt x="701891" y="16276"/>
                    <a:pt x="730863" y="45248"/>
                  </a:cubicBezTo>
                  <a:cubicBezTo>
                    <a:pt x="759835" y="74220"/>
                    <a:pt x="776111" y="113514"/>
                    <a:pt x="776111" y="154487"/>
                  </a:cubicBezTo>
                  <a:lnTo>
                    <a:pt x="776111" y="1901350"/>
                  </a:lnTo>
                  <a:cubicBezTo>
                    <a:pt x="776111" y="1942323"/>
                    <a:pt x="759835" y="1981617"/>
                    <a:pt x="730863" y="2010589"/>
                  </a:cubicBezTo>
                  <a:cubicBezTo>
                    <a:pt x="701891" y="2039561"/>
                    <a:pt x="662597" y="2055837"/>
                    <a:pt x="621624" y="2055837"/>
                  </a:cubicBezTo>
                  <a:lnTo>
                    <a:pt x="154487" y="2055837"/>
                  </a:lnTo>
                  <a:cubicBezTo>
                    <a:pt x="113514" y="2055837"/>
                    <a:pt x="74220" y="2039561"/>
                    <a:pt x="45248" y="2010589"/>
                  </a:cubicBezTo>
                  <a:cubicBezTo>
                    <a:pt x="16276" y="1981617"/>
                    <a:pt x="0" y="1942323"/>
                    <a:pt x="0" y="1901350"/>
                  </a:cubicBezTo>
                  <a:lnTo>
                    <a:pt x="0" y="154487"/>
                  </a:lnTo>
                  <a:cubicBezTo>
                    <a:pt x="0" y="113514"/>
                    <a:pt x="16276" y="74220"/>
                    <a:pt x="45248" y="45248"/>
                  </a:cubicBezTo>
                  <a:cubicBezTo>
                    <a:pt x="74220" y="16276"/>
                    <a:pt x="113514" y="0"/>
                    <a:pt x="154487" y="0"/>
                  </a:cubicBezTo>
                  <a:close/>
                </a:path>
              </a:pathLst>
            </a:custGeom>
            <a:solidFill>
              <a:srgbClr val="F8F1E2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776111" cy="2084412"/>
            </a:xfrm>
            <a:prstGeom prst="rect">
              <a:avLst/>
            </a:prstGeom>
          </p:spPr>
          <p:txBody>
            <a:bodyPr anchor="ctr" rtlCol="false" tIns="41790" lIns="41790" bIns="41790" rIns="41790"/>
            <a:lstStyle/>
            <a:p>
              <a:pPr algn="ctr">
                <a:lnSpc>
                  <a:spcPts val="19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8549285" y="4207645"/>
            <a:ext cx="817599" cy="408799"/>
          </a:xfrm>
          <a:custGeom>
            <a:avLst/>
            <a:gdLst/>
            <a:ahLst/>
            <a:cxnLst/>
            <a:rect r="r" b="b" t="t" l="l"/>
            <a:pathLst>
              <a:path h="408799" w="817599">
                <a:moveTo>
                  <a:pt x="0" y="0"/>
                </a:moveTo>
                <a:lnTo>
                  <a:pt x="817598" y="0"/>
                </a:lnTo>
                <a:lnTo>
                  <a:pt x="817598" y="408799"/>
                </a:lnTo>
                <a:lnTo>
                  <a:pt x="0" y="4087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8668757" y="3918318"/>
            <a:ext cx="578654" cy="578654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CDC2"/>
            </a:solid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1790" lIns="41790" bIns="41790" rIns="4179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604153" y="4734938"/>
            <a:ext cx="898269" cy="434853"/>
            <a:chOff x="0" y="0"/>
            <a:chExt cx="1678989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678989" cy="812800"/>
            </a:xfrm>
            <a:custGeom>
              <a:avLst/>
              <a:gdLst/>
              <a:ahLst/>
              <a:cxnLst/>
              <a:rect r="r" b="b" t="t" l="l"/>
              <a:pathLst>
                <a:path h="812800" w="1678989">
                  <a:moveTo>
                    <a:pt x="1678989" y="406400"/>
                  </a:moveTo>
                  <a:lnTo>
                    <a:pt x="1272589" y="0"/>
                  </a:lnTo>
                  <a:lnTo>
                    <a:pt x="127258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272589" y="609600"/>
                  </a:lnTo>
                  <a:lnTo>
                    <a:pt x="1272589" y="812800"/>
                  </a:lnTo>
                  <a:lnTo>
                    <a:pt x="1678989" y="406400"/>
                  </a:lnTo>
                  <a:close/>
                </a:path>
              </a:pathLst>
            </a:custGeom>
            <a:solidFill>
              <a:srgbClr val="BEE6DC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174625"/>
              <a:ext cx="1577389" cy="434975"/>
            </a:xfrm>
            <a:prstGeom prst="rect">
              <a:avLst/>
            </a:prstGeom>
          </p:spPr>
          <p:txBody>
            <a:bodyPr anchor="ctr" rtlCol="false" tIns="47377" lIns="47377" bIns="47377" rIns="47377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521213" y="4139210"/>
            <a:ext cx="369345" cy="703457"/>
            <a:chOff x="0" y="0"/>
            <a:chExt cx="190668" cy="36314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90668" cy="363147"/>
            </a:xfrm>
            <a:custGeom>
              <a:avLst/>
              <a:gdLst/>
              <a:ahLst/>
              <a:cxnLst/>
              <a:rect r="r" b="b" t="t" l="l"/>
              <a:pathLst>
                <a:path h="363147" w="190668">
                  <a:moveTo>
                    <a:pt x="0" y="0"/>
                  </a:moveTo>
                  <a:lnTo>
                    <a:pt x="190668" y="0"/>
                  </a:lnTo>
                  <a:lnTo>
                    <a:pt x="190668" y="363147"/>
                  </a:lnTo>
                  <a:lnTo>
                    <a:pt x="0" y="363147"/>
                  </a:lnTo>
                  <a:close/>
                </a:path>
              </a:pathLst>
            </a:custGeom>
            <a:solidFill>
              <a:srgbClr val="F8F1E2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190668" cy="391722"/>
            </a:xfrm>
            <a:prstGeom prst="rect">
              <a:avLst/>
            </a:prstGeom>
          </p:spPr>
          <p:txBody>
            <a:bodyPr anchor="ctr" rtlCol="false" tIns="47377" lIns="47377" bIns="47377" rIns="47377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416558" y="3918318"/>
            <a:ext cx="578654" cy="578654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EE6DC"/>
            </a:solidFill>
            <a:ln cap="sq">
              <a:noFill/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7377" lIns="47377" bIns="47377" rIns="47377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351954" y="4739569"/>
            <a:ext cx="859925" cy="434853"/>
            <a:chOff x="0" y="0"/>
            <a:chExt cx="1607319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607319" cy="812800"/>
            </a:xfrm>
            <a:custGeom>
              <a:avLst/>
              <a:gdLst/>
              <a:ahLst/>
              <a:cxnLst/>
              <a:rect r="r" b="b" t="t" l="l"/>
              <a:pathLst>
                <a:path h="812800" w="1607319">
                  <a:moveTo>
                    <a:pt x="1607319" y="406400"/>
                  </a:moveTo>
                  <a:lnTo>
                    <a:pt x="1200919" y="0"/>
                  </a:lnTo>
                  <a:lnTo>
                    <a:pt x="120091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200919" y="609600"/>
                  </a:lnTo>
                  <a:lnTo>
                    <a:pt x="1200919" y="812800"/>
                  </a:lnTo>
                  <a:lnTo>
                    <a:pt x="1607319" y="406400"/>
                  </a:lnTo>
                  <a:close/>
                </a:path>
              </a:pathLst>
            </a:custGeom>
            <a:solidFill>
              <a:srgbClr val="EFD6B1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174625"/>
              <a:ext cx="1505719" cy="434975"/>
            </a:xfrm>
            <a:prstGeom prst="rect">
              <a:avLst/>
            </a:prstGeom>
          </p:spPr>
          <p:txBody>
            <a:bodyPr anchor="ctr" rtlCol="false" tIns="47377" lIns="47377" bIns="47377" rIns="47377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269014" y="4143841"/>
            <a:ext cx="369345" cy="703457"/>
            <a:chOff x="0" y="0"/>
            <a:chExt cx="190668" cy="36314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90668" cy="363147"/>
            </a:xfrm>
            <a:custGeom>
              <a:avLst/>
              <a:gdLst/>
              <a:ahLst/>
              <a:cxnLst/>
              <a:rect r="r" b="b" t="t" l="l"/>
              <a:pathLst>
                <a:path h="363147" w="190668">
                  <a:moveTo>
                    <a:pt x="0" y="0"/>
                  </a:moveTo>
                  <a:lnTo>
                    <a:pt x="190668" y="0"/>
                  </a:lnTo>
                  <a:lnTo>
                    <a:pt x="190668" y="363147"/>
                  </a:lnTo>
                  <a:lnTo>
                    <a:pt x="0" y="363147"/>
                  </a:lnTo>
                  <a:close/>
                </a:path>
              </a:pathLst>
            </a:custGeom>
            <a:solidFill>
              <a:srgbClr val="F8F1E2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28575"/>
              <a:ext cx="190668" cy="391722"/>
            </a:xfrm>
            <a:prstGeom prst="rect">
              <a:avLst/>
            </a:prstGeom>
          </p:spPr>
          <p:txBody>
            <a:bodyPr anchor="ctr" rtlCol="false" tIns="47377" lIns="47377" bIns="47377" rIns="47377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164360" y="3922949"/>
            <a:ext cx="578654" cy="578654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D6B1"/>
            </a:solidFill>
            <a:ln cap="sq">
              <a:noFill/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7377" lIns="47377" bIns="47377" rIns="47377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2095141" y="4734938"/>
            <a:ext cx="847111" cy="411172"/>
            <a:chOff x="0" y="0"/>
            <a:chExt cx="167456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674560" cy="812800"/>
            </a:xfrm>
            <a:custGeom>
              <a:avLst/>
              <a:gdLst/>
              <a:ahLst/>
              <a:cxnLst/>
              <a:rect r="r" b="b" t="t" l="l"/>
              <a:pathLst>
                <a:path h="812800" w="1674560">
                  <a:moveTo>
                    <a:pt x="1674560" y="406400"/>
                  </a:moveTo>
                  <a:lnTo>
                    <a:pt x="1268160" y="0"/>
                  </a:lnTo>
                  <a:lnTo>
                    <a:pt x="126816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1268160" y="609600"/>
                  </a:lnTo>
                  <a:lnTo>
                    <a:pt x="1268160" y="812800"/>
                  </a:lnTo>
                  <a:lnTo>
                    <a:pt x="1674560" y="406400"/>
                  </a:lnTo>
                  <a:close/>
                </a:path>
              </a:pathLst>
            </a:custGeom>
            <a:solidFill>
              <a:srgbClr val="B2B2C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174625"/>
              <a:ext cx="1572960" cy="434975"/>
            </a:xfrm>
            <a:prstGeom prst="rect">
              <a:avLst/>
            </a:prstGeom>
          </p:spPr>
          <p:txBody>
            <a:bodyPr anchor="ctr" rtlCol="false" tIns="47377" lIns="47377" bIns="47377" rIns="47377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2012201" y="4139210"/>
            <a:ext cx="369345" cy="703457"/>
            <a:chOff x="0" y="0"/>
            <a:chExt cx="190668" cy="363147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90668" cy="363147"/>
            </a:xfrm>
            <a:custGeom>
              <a:avLst/>
              <a:gdLst/>
              <a:ahLst/>
              <a:cxnLst/>
              <a:rect r="r" b="b" t="t" l="l"/>
              <a:pathLst>
                <a:path h="363147" w="190668">
                  <a:moveTo>
                    <a:pt x="0" y="0"/>
                  </a:moveTo>
                  <a:lnTo>
                    <a:pt x="190668" y="0"/>
                  </a:lnTo>
                  <a:lnTo>
                    <a:pt x="190668" y="363147"/>
                  </a:lnTo>
                  <a:lnTo>
                    <a:pt x="0" y="363147"/>
                  </a:lnTo>
                  <a:close/>
                </a:path>
              </a:pathLst>
            </a:custGeom>
            <a:solidFill>
              <a:srgbClr val="F8F1E2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190668" cy="391722"/>
            </a:xfrm>
            <a:prstGeom prst="rect">
              <a:avLst/>
            </a:prstGeom>
          </p:spPr>
          <p:txBody>
            <a:bodyPr anchor="ctr" rtlCol="false" tIns="47377" lIns="47377" bIns="47377" rIns="47377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907546" y="3918318"/>
            <a:ext cx="578654" cy="578654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2B2CF"/>
            </a:solidFill>
            <a:ln cap="sq">
              <a:noFill/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47377" lIns="47377" bIns="47377" rIns="47377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0">
            <a:off x="2643530" y="5060107"/>
            <a:ext cx="205011" cy="261214"/>
          </a:xfrm>
          <a:custGeom>
            <a:avLst/>
            <a:gdLst/>
            <a:ahLst/>
            <a:cxnLst/>
            <a:rect r="r" b="b" t="t" l="l"/>
            <a:pathLst>
              <a:path h="261214" w="205011">
                <a:moveTo>
                  <a:pt x="0" y="0"/>
                </a:moveTo>
                <a:lnTo>
                  <a:pt x="205011" y="0"/>
                </a:lnTo>
                <a:lnTo>
                  <a:pt x="205011" y="261214"/>
                </a:lnTo>
                <a:lnTo>
                  <a:pt x="0" y="261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</a:blip>
            <a:stretch>
              <a:fillRect l="-1186232" t="-1699587" r="-2610981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4895728" y="5060107"/>
            <a:ext cx="205011" cy="261214"/>
          </a:xfrm>
          <a:custGeom>
            <a:avLst/>
            <a:gdLst/>
            <a:ahLst/>
            <a:cxnLst/>
            <a:rect r="r" b="b" t="t" l="l"/>
            <a:pathLst>
              <a:path h="261214" w="205011">
                <a:moveTo>
                  <a:pt x="0" y="0"/>
                </a:moveTo>
                <a:lnTo>
                  <a:pt x="205011" y="0"/>
                </a:lnTo>
                <a:lnTo>
                  <a:pt x="205011" y="261214"/>
                </a:lnTo>
                <a:lnTo>
                  <a:pt x="0" y="261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</a:blip>
            <a:stretch>
              <a:fillRect l="-1186232" t="-1699587" r="-2610981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7155317" y="5060107"/>
            <a:ext cx="205011" cy="261214"/>
          </a:xfrm>
          <a:custGeom>
            <a:avLst/>
            <a:gdLst/>
            <a:ahLst/>
            <a:cxnLst/>
            <a:rect r="r" b="b" t="t" l="l"/>
            <a:pathLst>
              <a:path h="261214" w="205011">
                <a:moveTo>
                  <a:pt x="0" y="0"/>
                </a:moveTo>
                <a:lnTo>
                  <a:pt x="205011" y="0"/>
                </a:lnTo>
                <a:lnTo>
                  <a:pt x="205011" y="261214"/>
                </a:lnTo>
                <a:lnTo>
                  <a:pt x="0" y="261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0000"/>
            </a:blip>
            <a:stretch>
              <a:fillRect l="-1186232" t="-1699587" r="-2610981" b="0"/>
            </a:stretch>
          </a:blipFill>
        </p:spPr>
      </p:sp>
      <p:sp>
        <p:nvSpPr>
          <p:cNvPr name="AutoShape 60" id="60"/>
          <p:cNvSpPr/>
          <p:nvPr/>
        </p:nvSpPr>
        <p:spPr>
          <a:xfrm>
            <a:off x="896475" y="3785265"/>
            <a:ext cx="893920" cy="0"/>
          </a:xfrm>
          <a:prstGeom prst="line">
            <a:avLst/>
          </a:prstGeom>
          <a:ln cap="rnd" w="19050">
            <a:solidFill>
              <a:srgbClr val="40404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61" id="61"/>
          <p:cNvSpPr/>
          <p:nvPr/>
        </p:nvSpPr>
        <p:spPr>
          <a:xfrm>
            <a:off x="3153288" y="3785265"/>
            <a:ext cx="893920" cy="0"/>
          </a:xfrm>
          <a:prstGeom prst="line">
            <a:avLst/>
          </a:prstGeom>
          <a:ln cap="rnd" w="19050">
            <a:solidFill>
              <a:srgbClr val="40404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62" id="62"/>
          <p:cNvSpPr/>
          <p:nvPr/>
        </p:nvSpPr>
        <p:spPr>
          <a:xfrm>
            <a:off x="5405486" y="3785265"/>
            <a:ext cx="893920" cy="0"/>
          </a:xfrm>
          <a:prstGeom prst="line">
            <a:avLst/>
          </a:prstGeom>
          <a:ln cap="rnd" w="19050">
            <a:solidFill>
              <a:srgbClr val="404040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63" id="63"/>
          <p:cNvSpPr/>
          <p:nvPr/>
        </p:nvSpPr>
        <p:spPr>
          <a:xfrm>
            <a:off x="7657685" y="3785265"/>
            <a:ext cx="893920" cy="0"/>
          </a:xfrm>
          <a:prstGeom prst="line">
            <a:avLst/>
          </a:prstGeom>
          <a:ln cap="rnd" w="19050">
            <a:solidFill>
              <a:srgbClr val="404040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64" id="64"/>
          <p:cNvGrpSpPr/>
          <p:nvPr/>
        </p:nvGrpSpPr>
        <p:grpSpPr>
          <a:xfrm rot="0">
            <a:off x="-83662" y="-82328"/>
            <a:ext cx="9920924" cy="1584216"/>
            <a:chOff x="0" y="0"/>
            <a:chExt cx="3674416" cy="586747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3674416" cy="586747"/>
            </a:xfrm>
            <a:custGeom>
              <a:avLst/>
              <a:gdLst/>
              <a:ahLst/>
              <a:cxnLst/>
              <a:rect r="r" b="b" t="t" l="l"/>
              <a:pathLst>
                <a:path h="586747" w="3674416">
                  <a:moveTo>
                    <a:pt x="0" y="0"/>
                  </a:moveTo>
                  <a:lnTo>
                    <a:pt x="3674416" y="0"/>
                  </a:lnTo>
                  <a:lnTo>
                    <a:pt x="3674416" y="586747"/>
                  </a:lnTo>
                  <a:lnTo>
                    <a:pt x="0" y="586747"/>
                  </a:lnTo>
                  <a:close/>
                </a:path>
              </a:pathLst>
            </a:custGeom>
            <a:solidFill>
              <a:srgbClr val="40404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28575"/>
              <a:ext cx="3674416" cy="6153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</a:pPr>
            </a:p>
          </p:txBody>
        </p:sp>
      </p:grpSp>
      <p:sp>
        <p:nvSpPr>
          <p:cNvPr name="Freeform 67" id="67"/>
          <p:cNvSpPr/>
          <p:nvPr/>
        </p:nvSpPr>
        <p:spPr>
          <a:xfrm flipH="false" flipV="false" rot="0">
            <a:off x="7448718" y="2451303"/>
            <a:ext cx="1271987" cy="1271987"/>
          </a:xfrm>
          <a:custGeom>
            <a:avLst/>
            <a:gdLst/>
            <a:ahLst/>
            <a:cxnLst/>
            <a:rect r="r" b="b" t="t" l="l"/>
            <a:pathLst>
              <a:path h="1271987" w="1271987">
                <a:moveTo>
                  <a:pt x="0" y="0"/>
                </a:moveTo>
                <a:lnTo>
                  <a:pt x="1271987" y="0"/>
                </a:lnTo>
                <a:lnTo>
                  <a:pt x="1271987" y="1271986"/>
                </a:lnTo>
                <a:lnTo>
                  <a:pt x="0" y="12719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0">
            <a:off x="5309440" y="2530038"/>
            <a:ext cx="1067240" cy="1067240"/>
          </a:xfrm>
          <a:custGeom>
            <a:avLst/>
            <a:gdLst/>
            <a:ahLst/>
            <a:cxnLst/>
            <a:rect r="r" b="b" t="t" l="l"/>
            <a:pathLst>
              <a:path h="1067240" w="1067240">
                <a:moveTo>
                  <a:pt x="0" y="0"/>
                </a:moveTo>
                <a:lnTo>
                  <a:pt x="1067241" y="0"/>
                </a:lnTo>
                <a:lnTo>
                  <a:pt x="1067241" y="1067240"/>
                </a:lnTo>
                <a:lnTo>
                  <a:pt x="0" y="10672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3054931" y="2511190"/>
            <a:ext cx="1152212" cy="1152212"/>
          </a:xfrm>
          <a:custGeom>
            <a:avLst/>
            <a:gdLst/>
            <a:ahLst/>
            <a:cxnLst/>
            <a:rect r="r" b="b" t="t" l="l"/>
            <a:pathLst>
              <a:path h="1152212" w="1152212">
                <a:moveTo>
                  <a:pt x="0" y="0"/>
                </a:moveTo>
                <a:lnTo>
                  <a:pt x="1152213" y="0"/>
                </a:lnTo>
                <a:lnTo>
                  <a:pt x="1152213" y="1152212"/>
                </a:lnTo>
                <a:lnTo>
                  <a:pt x="0" y="11522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0" id="70"/>
          <p:cNvSpPr/>
          <p:nvPr/>
        </p:nvSpPr>
        <p:spPr>
          <a:xfrm flipH="false" flipV="false" rot="0">
            <a:off x="640534" y="2511190"/>
            <a:ext cx="1371667" cy="1371667"/>
          </a:xfrm>
          <a:custGeom>
            <a:avLst/>
            <a:gdLst/>
            <a:ahLst/>
            <a:cxnLst/>
            <a:rect r="r" b="b" t="t" l="l"/>
            <a:pathLst>
              <a:path h="1371667" w="1371667">
                <a:moveTo>
                  <a:pt x="0" y="0"/>
                </a:moveTo>
                <a:lnTo>
                  <a:pt x="1371667" y="0"/>
                </a:lnTo>
                <a:lnTo>
                  <a:pt x="1371667" y="1371666"/>
                </a:lnTo>
                <a:lnTo>
                  <a:pt x="0" y="137166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0">
            <a:off x="8745931" y="6864069"/>
            <a:ext cx="828121" cy="331248"/>
          </a:xfrm>
          <a:custGeom>
            <a:avLst/>
            <a:gdLst/>
            <a:ahLst/>
            <a:cxnLst/>
            <a:rect r="r" b="b" t="t" l="l"/>
            <a:pathLst>
              <a:path h="331248" w="828121">
                <a:moveTo>
                  <a:pt x="0" y="0"/>
                </a:moveTo>
                <a:lnTo>
                  <a:pt x="828121" y="0"/>
                </a:lnTo>
                <a:lnTo>
                  <a:pt x="828121" y="331248"/>
                </a:lnTo>
                <a:lnTo>
                  <a:pt x="0" y="3312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72" id="72"/>
          <p:cNvSpPr txBox="true"/>
          <p:nvPr/>
        </p:nvSpPr>
        <p:spPr>
          <a:xfrm rot="0">
            <a:off x="1066800" y="354443"/>
            <a:ext cx="7620000" cy="83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b="true" sz="3200" spc="320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TÉCNICAS DE ENGENHARIA DE PROMPT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907546" y="4103691"/>
            <a:ext cx="583268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180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01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4164360" y="4103691"/>
            <a:ext cx="583268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180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02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6427490" y="4103691"/>
            <a:ext cx="583268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180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03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8668757" y="4103691"/>
            <a:ext cx="583268" cy="24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1800">
                <a:solidFill>
                  <a:srgbClr val="40404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04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805384" y="4582697"/>
            <a:ext cx="997267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O que é um Prompt?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2971991" y="4615903"/>
            <a:ext cx="1230348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Por que prompts são importantes?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5221592" y="4615903"/>
            <a:ext cx="1261708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Como prompts transformam interações?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7569097" y="4615903"/>
            <a:ext cx="1176834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"/>
              </a:lnSpc>
            </a:pPr>
            <a:r>
              <a:rPr lang="en-US" sz="1599">
                <a:solidFill>
                  <a:srgbClr val="404040"/>
                </a:solidFill>
                <a:latin typeface="Public Sans"/>
                <a:ea typeface="Public Sans"/>
                <a:cs typeface="Public Sans"/>
                <a:sym typeface="Public Sans"/>
              </a:rPr>
              <a:t>Principais aplicações dos prompts.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3187212" y="2010853"/>
            <a:ext cx="3376195" cy="3515260"/>
            <a:chOff x="0" y="0"/>
            <a:chExt cx="997902" cy="10390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7902" cy="1039006"/>
            </a:xfrm>
            <a:custGeom>
              <a:avLst/>
              <a:gdLst/>
              <a:ahLst/>
              <a:cxnLst/>
              <a:rect r="r" b="b" t="t" l="l"/>
              <a:pathLst>
                <a:path h="1039006" w="997902">
                  <a:moveTo>
                    <a:pt x="498951" y="0"/>
                  </a:moveTo>
                  <a:cubicBezTo>
                    <a:pt x="223388" y="0"/>
                    <a:pt x="0" y="232589"/>
                    <a:pt x="0" y="519503"/>
                  </a:cubicBezTo>
                  <a:cubicBezTo>
                    <a:pt x="0" y="806416"/>
                    <a:pt x="223388" y="1039006"/>
                    <a:pt x="498951" y="1039006"/>
                  </a:cubicBezTo>
                  <a:cubicBezTo>
                    <a:pt x="774514" y="1039006"/>
                    <a:pt x="997902" y="806416"/>
                    <a:pt x="997902" y="519503"/>
                  </a:cubicBezTo>
                  <a:cubicBezTo>
                    <a:pt x="997902" y="232589"/>
                    <a:pt x="774514" y="0"/>
                    <a:pt x="498951" y="0"/>
                  </a:cubicBezTo>
                  <a:lnTo>
                    <a:pt x="498951" y="0"/>
                  </a:lnTo>
                  <a:close/>
                </a:path>
              </a:pathLst>
            </a:custGeom>
            <a:solidFill>
              <a:srgbClr val="F8F8F8"/>
            </a:solidFill>
            <a:ln w="28575" cap="rnd">
              <a:solidFill>
                <a:srgbClr val="141414"/>
              </a:solidFill>
              <a:prstDash val="dash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93553" y="87882"/>
              <a:ext cx="810795" cy="853717"/>
            </a:xfrm>
            <a:prstGeom prst="rect">
              <a:avLst/>
            </a:prstGeom>
          </p:spPr>
          <p:txBody>
            <a:bodyPr anchor="ctr" rtlCol="false" tIns="17117" lIns="17117" bIns="17117" rIns="17117"/>
            <a:lstStyle/>
            <a:p>
              <a:pPr algn="ctr">
                <a:lnSpc>
                  <a:spcPts val="73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06182" y="2812198"/>
            <a:ext cx="687071" cy="68707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0FF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13422" lIns="13422" bIns="13422" rIns="13422"/>
            <a:lstStyle/>
            <a:p>
              <a:pPr algn="ctr" marL="0" indent="0" lvl="0">
                <a:lnSpc>
                  <a:spcPts val="94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412651" y="1966801"/>
            <a:ext cx="687071" cy="68707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AAEF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13422" lIns="13422" bIns="13422" rIns="13422"/>
            <a:lstStyle/>
            <a:p>
              <a:pPr algn="ctr" marL="0" indent="0" lvl="0">
                <a:lnSpc>
                  <a:spcPts val="94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157366" y="2812198"/>
            <a:ext cx="687071" cy="68707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9E2E8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13422" lIns="13422" bIns="13422" rIns="13422"/>
            <a:lstStyle/>
            <a:p>
              <a:pPr algn="ctr" marL="0" indent="0" lvl="0">
                <a:lnSpc>
                  <a:spcPts val="94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574245" y="1966801"/>
            <a:ext cx="687071" cy="68707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CBFF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13422" lIns="13422" bIns="13422" rIns="13422"/>
            <a:lstStyle/>
            <a:p>
              <a:pPr algn="ctr" marL="0" indent="0" lvl="0">
                <a:lnSpc>
                  <a:spcPts val="94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906182" y="4002890"/>
            <a:ext cx="687071" cy="68707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BE6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13422" lIns="13422" bIns="13422" rIns="13422"/>
            <a:lstStyle/>
            <a:p>
              <a:pPr algn="ctr" marL="0" indent="0" lvl="0">
                <a:lnSpc>
                  <a:spcPts val="94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574245" y="4908978"/>
            <a:ext cx="687071" cy="68707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6C5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13422" lIns="13422" bIns="13422" rIns="13422"/>
            <a:lstStyle/>
            <a:p>
              <a:pPr algn="ctr" marL="0" indent="0" lvl="0">
                <a:lnSpc>
                  <a:spcPts val="94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157366" y="4002890"/>
            <a:ext cx="687071" cy="68707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E466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13422" lIns="13422" bIns="13422" rIns="13422"/>
            <a:lstStyle/>
            <a:p>
              <a:pPr algn="ctr" marL="0" indent="0" lvl="0">
                <a:lnSpc>
                  <a:spcPts val="94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412651" y="4908978"/>
            <a:ext cx="687071" cy="68707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A68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13422" lIns="13422" bIns="13422" rIns="13422"/>
            <a:lstStyle/>
            <a:p>
              <a:pPr algn="ctr" marL="0" indent="0" lvl="0">
                <a:lnSpc>
                  <a:spcPts val="943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9" id="29"/>
          <p:cNvSpPr/>
          <p:nvPr/>
        </p:nvSpPr>
        <p:spPr>
          <a:xfrm flipH="true" flipV="true">
            <a:off x="3038722" y="1188754"/>
            <a:ext cx="731774" cy="612133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H="true">
            <a:off x="3038722" y="5596049"/>
            <a:ext cx="879059" cy="690929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H="true">
            <a:off x="2488095" y="3155734"/>
            <a:ext cx="418087" cy="0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V="true">
            <a:off x="6844437" y="4346425"/>
            <a:ext cx="422600" cy="0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H="true" flipV="true">
            <a:off x="2586278" y="4346425"/>
            <a:ext cx="319904" cy="0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V="true">
            <a:off x="6844437" y="3155734"/>
            <a:ext cx="422600" cy="0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5756187" y="5596049"/>
            <a:ext cx="955711" cy="690929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flipV="true">
            <a:off x="5756187" y="1174466"/>
            <a:ext cx="955711" cy="792335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7" id="37"/>
          <p:cNvGrpSpPr/>
          <p:nvPr/>
        </p:nvGrpSpPr>
        <p:grpSpPr>
          <a:xfrm rot="0">
            <a:off x="2831197" y="1084991"/>
            <a:ext cx="207525" cy="207525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CB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2831197" y="6183215"/>
            <a:ext cx="207525" cy="207525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6C5"/>
            </a:solidFill>
            <a:ln cap="sq">
              <a:noFill/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2384332" y="3051972"/>
            <a:ext cx="207525" cy="207525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0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-10800000">
            <a:off x="7163275" y="4242663"/>
            <a:ext cx="207525" cy="207525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E466"/>
            </a:solidFill>
            <a:ln cap="sq">
              <a:noFill/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2378753" y="4242663"/>
            <a:ext cx="207525" cy="207525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BE6"/>
            </a:solidFill>
            <a:ln cap="sq">
              <a:noFill/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-10800000">
            <a:off x="7163275" y="3051972"/>
            <a:ext cx="207525" cy="207525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9E2E8"/>
            </a:solidFill>
            <a:ln cap="sq">
              <a:noFill/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6711898" y="6183215"/>
            <a:ext cx="207525" cy="207525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A68"/>
            </a:solidFill>
            <a:ln cap="sq">
              <a:noFill/>
              <a:prstDash val="solid"/>
              <a:miter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6711898" y="1070704"/>
            <a:ext cx="207525" cy="207525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AAEF"/>
            </a:solidFill>
            <a:ln cap="sq">
              <a:noFill/>
              <a:prstDash val="solid"/>
              <a:miter/>
            </a:ln>
          </p:spPr>
        </p:sp>
        <p:sp>
          <p:nvSpPr>
            <p:cNvPr name="TextBox 60" id="6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1" id="61"/>
          <p:cNvSpPr/>
          <p:nvPr/>
        </p:nvSpPr>
        <p:spPr>
          <a:xfrm flipH="false" flipV="false" rot="0">
            <a:off x="3005490" y="2908577"/>
            <a:ext cx="466532" cy="466532"/>
          </a:xfrm>
          <a:custGeom>
            <a:avLst/>
            <a:gdLst/>
            <a:ahLst/>
            <a:cxnLst/>
            <a:rect r="r" b="b" t="t" l="l"/>
            <a:pathLst>
              <a:path h="466532" w="466532">
                <a:moveTo>
                  <a:pt x="0" y="0"/>
                </a:moveTo>
                <a:lnTo>
                  <a:pt x="466531" y="0"/>
                </a:lnTo>
                <a:lnTo>
                  <a:pt x="466531" y="466532"/>
                </a:lnTo>
                <a:lnTo>
                  <a:pt x="0" y="4665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3712830" y="2030435"/>
            <a:ext cx="488660" cy="503931"/>
          </a:xfrm>
          <a:custGeom>
            <a:avLst/>
            <a:gdLst/>
            <a:ahLst/>
            <a:cxnLst/>
            <a:rect r="r" b="b" t="t" l="l"/>
            <a:pathLst>
              <a:path h="503931" w="488660">
                <a:moveTo>
                  <a:pt x="0" y="0"/>
                </a:moveTo>
                <a:lnTo>
                  <a:pt x="488660" y="0"/>
                </a:lnTo>
                <a:lnTo>
                  <a:pt x="488660" y="503930"/>
                </a:lnTo>
                <a:lnTo>
                  <a:pt x="0" y="5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0">
            <a:off x="5513202" y="2064374"/>
            <a:ext cx="485968" cy="485968"/>
          </a:xfrm>
          <a:custGeom>
            <a:avLst/>
            <a:gdLst/>
            <a:ahLst/>
            <a:cxnLst/>
            <a:rect r="r" b="b" t="t" l="l"/>
            <a:pathLst>
              <a:path h="485968" w="485968">
                <a:moveTo>
                  <a:pt x="0" y="0"/>
                </a:moveTo>
                <a:lnTo>
                  <a:pt x="485969" y="0"/>
                </a:lnTo>
                <a:lnTo>
                  <a:pt x="485969" y="485969"/>
                </a:lnTo>
                <a:lnTo>
                  <a:pt x="0" y="4859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6286706" y="2927668"/>
            <a:ext cx="447441" cy="447441"/>
          </a:xfrm>
          <a:custGeom>
            <a:avLst/>
            <a:gdLst/>
            <a:ahLst/>
            <a:cxnLst/>
            <a:rect r="r" b="b" t="t" l="l"/>
            <a:pathLst>
              <a:path h="447441" w="447441">
                <a:moveTo>
                  <a:pt x="0" y="0"/>
                </a:moveTo>
                <a:lnTo>
                  <a:pt x="447441" y="0"/>
                </a:lnTo>
                <a:lnTo>
                  <a:pt x="447441" y="447441"/>
                </a:lnTo>
                <a:lnTo>
                  <a:pt x="0" y="4474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3696378" y="5047815"/>
            <a:ext cx="442805" cy="442805"/>
          </a:xfrm>
          <a:custGeom>
            <a:avLst/>
            <a:gdLst/>
            <a:ahLst/>
            <a:cxnLst/>
            <a:rect r="r" b="b" t="t" l="l"/>
            <a:pathLst>
              <a:path h="442805" w="442805">
                <a:moveTo>
                  <a:pt x="0" y="0"/>
                </a:moveTo>
                <a:lnTo>
                  <a:pt x="442805" y="0"/>
                </a:lnTo>
                <a:lnTo>
                  <a:pt x="442805" y="442805"/>
                </a:lnTo>
                <a:lnTo>
                  <a:pt x="0" y="4428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6" id="66"/>
          <p:cNvSpPr/>
          <p:nvPr/>
        </p:nvSpPr>
        <p:spPr>
          <a:xfrm flipH="false" flipV="false" rot="0">
            <a:off x="5539662" y="5022759"/>
            <a:ext cx="459509" cy="459509"/>
          </a:xfrm>
          <a:custGeom>
            <a:avLst/>
            <a:gdLst/>
            <a:ahLst/>
            <a:cxnLst/>
            <a:rect r="r" b="b" t="t" l="l"/>
            <a:pathLst>
              <a:path h="459509" w="459509">
                <a:moveTo>
                  <a:pt x="0" y="0"/>
                </a:moveTo>
                <a:lnTo>
                  <a:pt x="459509" y="0"/>
                </a:lnTo>
                <a:lnTo>
                  <a:pt x="459509" y="459509"/>
                </a:lnTo>
                <a:lnTo>
                  <a:pt x="0" y="4595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6310675" y="4117644"/>
            <a:ext cx="457563" cy="457563"/>
          </a:xfrm>
          <a:custGeom>
            <a:avLst/>
            <a:gdLst/>
            <a:ahLst/>
            <a:cxnLst/>
            <a:rect r="r" b="b" t="t" l="l"/>
            <a:pathLst>
              <a:path h="457563" w="457563">
                <a:moveTo>
                  <a:pt x="0" y="0"/>
                </a:moveTo>
                <a:lnTo>
                  <a:pt x="457562" y="0"/>
                </a:lnTo>
                <a:lnTo>
                  <a:pt x="457562" y="457562"/>
                </a:lnTo>
                <a:lnTo>
                  <a:pt x="0" y="45756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0">
            <a:off x="3038722" y="4116464"/>
            <a:ext cx="458742" cy="458742"/>
          </a:xfrm>
          <a:custGeom>
            <a:avLst/>
            <a:gdLst/>
            <a:ahLst/>
            <a:cxnLst/>
            <a:rect r="r" b="b" t="t" l="l"/>
            <a:pathLst>
              <a:path h="458742" w="458742">
                <a:moveTo>
                  <a:pt x="0" y="0"/>
                </a:moveTo>
                <a:lnTo>
                  <a:pt x="458742" y="0"/>
                </a:lnTo>
                <a:lnTo>
                  <a:pt x="458742" y="458742"/>
                </a:lnTo>
                <a:lnTo>
                  <a:pt x="0" y="4587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69" id="69"/>
          <p:cNvSpPr txBox="true"/>
          <p:nvPr/>
        </p:nvSpPr>
        <p:spPr>
          <a:xfrm rot="0">
            <a:off x="3666128" y="3407584"/>
            <a:ext cx="2418363" cy="731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4"/>
              </a:lnSpc>
            </a:pPr>
            <a:r>
              <a:rPr lang="en-US" b="true" sz="2474">
                <a:solidFill>
                  <a:srgbClr val="14141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Componentes de um Prompt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523817" y="612458"/>
            <a:ext cx="2068040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"/>
              </a:lnSpc>
            </a:pPr>
            <a:r>
              <a:rPr lang="en-US" sz="1100" spc="24" b="true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Instruções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7346607" y="612458"/>
            <a:ext cx="1898179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20"/>
              </a:lnSpc>
              <a:spcBef>
                <a:spcPct val="0"/>
              </a:spcBef>
            </a:pPr>
            <a:r>
              <a:rPr lang="en-US" b="true" sz="1100" spc="24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Conteúdo Principal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523817" y="5642901"/>
            <a:ext cx="2062461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0"/>
              </a:lnSpc>
              <a:spcBef>
                <a:spcPct val="0"/>
              </a:spcBef>
            </a:pPr>
            <a:r>
              <a:rPr lang="en-US" b="true" sz="1100" spc="24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Restrições ou Limitações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7267037" y="5642901"/>
            <a:ext cx="1977748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20"/>
              </a:lnSpc>
              <a:spcBef>
                <a:spcPct val="0"/>
              </a:spcBef>
            </a:pPr>
            <a:r>
              <a:rPr lang="en-US" b="true" sz="1100" spc="24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Conteúdo de Suporte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523817" y="2282400"/>
            <a:ext cx="2593862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0"/>
              </a:lnSpc>
              <a:spcBef>
                <a:spcPct val="0"/>
              </a:spcBef>
            </a:pPr>
            <a:r>
              <a:rPr lang="en-US" b="true" sz="1100" spc="24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Exemplos (Few-shot Learning) 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7055737" y="2282400"/>
            <a:ext cx="2189048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20"/>
              </a:lnSpc>
              <a:spcBef>
                <a:spcPct val="0"/>
              </a:spcBef>
            </a:pPr>
            <a:r>
              <a:rPr lang="en-US" b="true" sz="1100" spc="24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Indicações 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523817" y="3918499"/>
            <a:ext cx="2306165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0"/>
              </a:lnSpc>
              <a:spcBef>
                <a:spcPct val="0"/>
              </a:spcBef>
            </a:pPr>
            <a:r>
              <a:rPr lang="en-US" b="true" sz="1100" spc="24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Contexto ou Configuração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7339737" y="3918499"/>
            <a:ext cx="1905048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20"/>
              </a:lnSpc>
              <a:spcBef>
                <a:spcPct val="0"/>
              </a:spcBef>
            </a:pPr>
            <a:r>
              <a:rPr lang="en-US" b="true" sz="1100" spc="24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Formato de Saída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467200" y="2521768"/>
            <a:ext cx="1939794" cy="64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4"/>
              </a:lnSpc>
            </a:pPr>
            <a:r>
              <a:rPr lang="en-US" sz="932">
                <a:solidFill>
                  <a:srgbClr val="14141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Apresentam pares de entrada e saída esperados, mostrando ao modelo o comportamento ou formato ideal para a tarefa definida.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7346607" y="2521768"/>
            <a:ext cx="1939794" cy="81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34"/>
              </a:lnSpc>
            </a:pPr>
            <a:r>
              <a:rPr lang="en-US" sz="932">
                <a:solidFill>
                  <a:srgbClr val="14141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Guiam o modelo para gerar saídas específicas, usando estímulos como "Liste pontos principais:" ou "Responda como um parágrafo único."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467200" y="4156624"/>
            <a:ext cx="1939794" cy="810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4"/>
              </a:lnSpc>
            </a:pPr>
            <a:r>
              <a:rPr lang="en-US" sz="932">
                <a:solidFill>
                  <a:srgbClr val="14141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Define o papel do modelo e o cenário, como "Você é um assistente de IA que simplifica explicações técnicas para iniciantes em tecnologia."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7446999" y="4156624"/>
            <a:ext cx="1863594" cy="64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34"/>
              </a:lnSpc>
            </a:pPr>
            <a:r>
              <a:rPr lang="en-US" sz="932">
                <a:solidFill>
                  <a:srgbClr val="14141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Especifica a forma da resposta, como "Apresente no formato JSON:" ou "Liste os resultados como uma sequência de tópicos claros."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467200" y="886912"/>
            <a:ext cx="1939794" cy="64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4"/>
              </a:lnSpc>
            </a:pPr>
            <a:r>
              <a:rPr lang="en-US" sz="932">
                <a:solidFill>
                  <a:srgbClr val="14141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Orientam o modelo sobre a tarefa a ser realizada, especificando o que fazer, como "Resuma o texto abaixo em três frases objetivas."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7346607" y="886912"/>
            <a:ext cx="1939794" cy="64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34"/>
              </a:lnSpc>
            </a:pPr>
            <a:r>
              <a:rPr lang="en-US" sz="932">
                <a:solidFill>
                  <a:srgbClr val="14141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Texto central para processamento, como um parágrafo, tabela ou documento, que o modelo deve analisar, traduzir ou resumir.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467200" y="5882269"/>
            <a:ext cx="1939794" cy="64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4"/>
              </a:lnSpc>
            </a:pPr>
            <a:r>
              <a:rPr lang="en-US" sz="932">
                <a:solidFill>
                  <a:srgbClr val="14141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Limitam a resposta em termos de extensão ou escopo, como "Responda em até 50 palavras, sem incluir opiniões ou dados fictícios."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7346607" y="5882269"/>
            <a:ext cx="1939794" cy="64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34"/>
              </a:lnSpc>
            </a:pPr>
            <a:r>
              <a:rPr lang="en-US" sz="932">
                <a:solidFill>
                  <a:srgbClr val="14141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Dados extras que ajudam a tarefa, como datas ou preferências, por exemplo: "Use o contexto atual de dezembro de 2024 nas respostas."</a:t>
            </a:r>
          </a:p>
        </p:txBody>
      </p:sp>
      <p:sp>
        <p:nvSpPr>
          <p:cNvPr name="Freeform 86" id="86"/>
          <p:cNvSpPr/>
          <p:nvPr/>
        </p:nvSpPr>
        <p:spPr>
          <a:xfrm flipH="false" flipV="false" rot="0">
            <a:off x="8830725" y="6864069"/>
            <a:ext cx="828121" cy="331248"/>
          </a:xfrm>
          <a:custGeom>
            <a:avLst/>
            <a:gdLst/>
            <a:ahLst/>
            <a:cxnLst/>
            <a:rect r="r" b="b" t="t" l="l"/>
            <a:pathLst>
              <a:path h="331248" w="828121">
                <a:moveTo>
                  <a:pt x="0" y="0"/>
                </a:moveTo>
                <a:lnTo>
                  <a:pt x="828121" y="0"/>
                </a:lnTo>
                <a:lnTo>
                  <a:pt x="828121" y="331248"/>
                </a:lnTo>
                <a:lnTo>
                  <a:pt x="0" y="33124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3187212" y="2010853"/>
            <a:ext cx="3376195" cy="3515260"/>
            <a:chOff x="0" y="0"/>
            <a:chExt cx="997902" cy="10390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7902" cy="1039006"/>
            </a:xfrm>
            <a:custGeom>
              <a:avLst/>
              <a:gdLst/>
              <a:ahLst/>
              <a:cxnLst/>
              <a:rect r="r" b="b" t="t" l="l"/>
              <a:pathLst>
                <a:path h="1039006" w="997902">
                  <a:moveTo>
                    <a:pt x="498951" y="0"/>
                  </a:moveTo>
                  <a:cubicBezTo>
                    <a:pt x="223388" y="0"/>
                    <a:pt x="0" y="232589"/>
                    <a:pt x="0" y="519503"/>
                  </a:cubicBezTo>
                  <a:cubicBezTo>
                    <a:pt x="0" y="806416"/>
                    <a:pt x="223388" y="1039006"/>
                    <a:pt x="498951" y="1039006"/>
                  </a:cubicBezTo>
                  <a:cubicBezTo>
                    <a:pt x="774514" y="1039006"/>
                    <a:pt x="997902" y="806416"/>
                    <a:pt x="997902" y="519503"/>
                  </a:cubicBezTo>
                  <a:cubicBezTo>
                    <a:pt x="997902" y="232589"/>
                    <a:pt x="774514" y="0"/>
                    <a:pt x="498951" y="0"/>
                  </a:cubicBezTo>
                  <a:lnTo>
                    <a:pt x="498951" y="0"/>
                  </a:lnTo>
                  <a:close/>
                </a:path>
              </a:pathLst>
            </a:custGeom>
            <a:solidFill>
              <a:srgbClr val="F8F8F8"/>
            </a:solidFill>
            <a:ln w="28575" cap="rnd">
              <a:solidFill>
                <a:srgbClr val="141414"/>
              </a:solidFill>
              <a:prstDash val="dash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93553" y="87882"/>
              <a:ext cx="810795" cy="853717"/>
            </a:xfrm>
            <a:prstGeom prst="rect">
              <a:avLst/>
            </a:prstGeom>
          </p:spPr>
          <p:txBody>
            <a:bodyPr anchor="ctr" rtlCol="false" tIns="17117" lIns="17117" bIns="17117" rIns="17117"/>
            <a:lstStyle/>
            <a:p>
              <a:pPr algn="ctr">
                <a:lnSpc>
                  <a:spcPts val="73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06182" y="2812198"/>
            <a:ext cx="687071" cy="68707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0FF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13422" lIns="13422" bIns="13422" rIns="13422"/>
            <a:lstStyle/>
            <a:p>
              <a:pPr algn="ctr" marL="0" indent="0" lvl="0">
                <a:lnSpc>
                  <a:spcPts val="94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412651" y="1966801"/>
            <a:ext cx="687071" cy="68707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AAEF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13422" lIns="13422" bIns="13422" rIns="13422"/>
            <a:lstStyle/>
            <a:p>
              <a:pPr algn="ctr" marL="0" indent="0" lvl="0">
                <a:lnSpc>
                  <a:spcPts val="94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157366" y="2812198"/>
            <a:ext cx="687071" cy="68707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9E2E8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13422" lIns="13422" bIns="13422" rIns="13422"/>
            <a:lstStyle/>
            <a:p>
              <a:pPr algn="ctr" marL="0" indent="0" lvl="0">
                <a:lnSpc>
                  <a:spcPts val="94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574245" y="1966801"/>
            <a:ext cx="687071" cy="68707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CBFF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13422" lIns="13422" bIns="13422" rIns="13422"/>
            <a:lstStyle/>
            <a:p>
              <a:pPr algn="ctr" marL="0" indent="0" lvl="0">
                <a:lnSpc>
                  <a:spcPts val="94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906182" y="4002890"/>
            <a:ext cx="687071" cy="687071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BE6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13422" lIns="13422" bIns="13422" rIns="13422"/>
            <a:lstStyle/>
            <a:p>
              <a:pPr algn="ctr" marL="0" indent="0" lvl="0">
                <a:lnSpc>
                  <a:spcPts val="94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574245" y="4908978"/>
            <a:ext cx="687071" cy="68707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6C5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13422" lIns="13422" bIns="13422" rIns="13422"/>
            <a:lstStyle/>
            <a:p>
              <a:pPr algn="ctr" marL="0" indent="0" lvl="0">
                <a:lnSpc>
                  <a:spcPts val="94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157366" y="4002890"/>
            <a:ext cx="687071" cy="68707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E466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13422" lIns="13422" bIns="13422" rIns="13422"/>
            <a:lstStyle/>
            <a:p>
              <a:pPr algn="ctr" marL="0" indent="0" lvl="0">
                <a:lnSpc>
                  <a:spcPts val="94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5412651" y="4908978"/>
            <a:ext cx="687071" cy="687071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A68"/>
            </a:solidFill>
            <a:ln w="19050" cap="sq">
              <a:solidFill>
                <a:srgbClr val="141414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13422" lIns="13422" bIns="13422" rIns="13422"/>
            <a:lstStyle/>
            <a:p>
              <a:pPr algn="ctr" marL="0" indent="0" lvl="0">
                <a:lnSpc>
                  <a:spcPts val="943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9" id="29"/>
          <p:cNvSpPr/>
          <p:nvPr/>
        </p:nvSpPr>
        <p:spPr>
          <a:xfrm flipH="true" flipV="true">
            <a:off x="3038722" y="1188754"/>
            <a:ext cx="731774" cy="612133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H="true">
            <a:off x="3038722" y="5596049"/>
            <a:ext cx="879059" cy="690929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H="true">
            <a:off x="2488095" y="3155734"/>
            <a:ext cx="418087" cy="0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V="true">
            <a:off x="6844437" y="4346425"/>
            <a:ext cx="422600" cy="0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H="true" flipV="true">
            <a:off x="2586278" y="4346425"/>
            <a:ext cx="319904" cy="0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V="true">
            <a:off x="6844437" y="3155734"/>
            <a:ext cx="422600" cy="0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5756187" y="5596049"/>
            <a:ext cx="955711" cy="690929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flipV="true">
            <a:off x="5756187" y="1174466"/>
            <a:ext cx="955711" cy="792335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7" id="37"/>
          <p:cNvGrpSpPr/>
          <p:nvPr/>
        </p:nvGrpSpPr>
        <p:grpSpPr>
          <a:xfrm rot="0">
            <a:off x="2831197" y="1084991"/>
            <a:ext cx="207525" cy="207525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CBFF"/>
            </a:solidFill>
            <a:ln cap="sq">
              <a:noFill/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2831197" y="6183215"/>
            <a:ext cx="207525" cy="207525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6C5"/>
            </a:solidFill>
            <a:ln cap="sq">
              <a:noFill/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2384332" y="3051972"/>
            <a:ext cx="207525" cy="207525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0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-10800000">
            <a:off x="7163275" y="4242663"/>
            <a:ext cx="207525" cy="207525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E466"/>
            </a:solidFill>
            <a:ln cap="sq">
              <a:noFill/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2378753" y="4242663"/>
            <a:ext cx="207525" cy="207525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BE6"/>
            </a:solidFill>
            <a:ln cap="sq">
              <a:noFill/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-10800000">
            <a:off x="7163275" y="3051972"/>
            <a:ext cx="207525" cy="207525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9E2E8"/>
            </a:solidFill>
            <a:ln cap="sq">
              <a:noFill/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6711898" y="6183215"/>
            <a:ext cx="207525" cy="207525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A68"/>
            </a:solidFill>
            <a:ln cap="sq">
              <a:noFill/>
              <a:prstDash val="solid"/>
              <a:miter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6711898" y="1070704"/>
            <a:ext cx="207525" cy="207525"/>
            <a:chOff x="0" y="0"/>
            <a:chExt cx="812800" cy="81280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AAEF"/>
            </a:solidFill>
            <a:ln cap="sq">
              <a:noFill/>
              <a:prstDash val="solid"/>
              <a:miter/>
            </a:ln>
          </p:spPr>
        </p:sp>
        <p:sp>
          <p:nvSpPr>
            <p:cNvPr name="TextBox 60" id="6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1" id="61"/>
          <p:cNvSpPr/>
          <p:nvPr/>
        </p:nvSpPr>
        <p:spPr>
          <a:xfrm flipH="false" flipV="false" rot="0">
            <a:off x="5523012" y="2063785"/>
            <a:ext cx="456281" cy="456281"/>
          </a:xfrm>
          <a:custGeom>
            <a:avLst/>
            <a:gdLst/>
            <a:ahLst/>
            <a:cxnLst/>
            <a:rect r="r" b="b" t="t" l="l"/>
            <a:pathLst>
              <a:path h="456281" w="456281">
                <a:moveTo>
                  <a:pt x="0" y="0"/>
                </a:moveTo>
                <a:lnTo>
                  <a:pt x="456281" y="0"/>
                </a:lnTo>
                <a:lnTo>
                  <a:pt x="456281" y="456280"/>
                </a:lnTo>
                <a:lnTo>
                  <a:pt x="0" y="4562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3646266" y="2055794"/>
            <a:ext cx="509085" cy="509085"/>
          </a:xfrm>
          <a:custGeom>
            <a:avLst/>
            <a:gdLst/>
            <a:ahLst/>
            <a:cxnLst/>
            <a:rect r="r" b="b" t="t" l="l"/>
            <a:pathLst>
              <a:path h="509085" w="509085">
                <a:moveTo>
                  <a:pt x="0" y="0"/>
                </a:moveTo>
                <a:lnTo>
                  <a:pt x="509085" y="0"/>
                </a:lnTo>
                <a:lnTo>
                  <a:pt x="509085" y="509085"/>
                </a:lnTo>
                <a:lnTo>
                  <a:pt x="0" y="5090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0">
            <a:off x="6275899" y="2936264"/>
            <a:ext cx="450006" cy="450006"/>
          </a:xfrm>
          <a:custGeom>
            <a:avLst/>
            <a:gdLst/>
            <a:ahLst/>
            <a:cxnLst/>
            <a:rect r="r" b="b" t="t" l="l"/>
            <a:pathLst>
              <a:path h="450006" w="450006">
                <a:moveTo>
                  <a:pt x="0" y="0"/>
                </a:moveTo>
                <a:lnTo>
                  <a:pt x="450005" y="0"/>
                </a:lnTo>
                <a:lnTo>
                  <a:pt x="450005" y="450005"/>
                </a:lnTo>
                <a:lnTo>
                  <a:pt x="0" y="4500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6267114" y="4117030"/>
            <a:ext cx="458790" cy="458790"/>
          </a:xfrm>
          <a:custGeom>
            <a:avLst/>
            <a:gdLst/>
            <a:ahLst/>
            <a:cxnLst/>
            <a:rect r="r" b="b" t="t" l="l"/>
            <a:pathLst>
              <a:path h="458790" w="458790">
                <a:moveTo>
                  <a:pt x="0" y="0"/>
                </a:moveTo>
                <a:lnTo>
                  <a:pt x="458790" y="0"/>
                </a:lnTo>
                <a:lnTo>
                  <a:pt x="458790" y="458790"/>
                </a:lnTo>
                <a:lnTo>
                  <a:pt x="0" y="4587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3802803" y="3003352"/>
            <a:ext cx="2192638" cy="1239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b="true" sz="2778">
                <a:solidFill>
                  <a:srgbClr val="14141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Técnicas Engenharia de Prompt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523817" y="612458"/>
            <a:ext cx="2068040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"/>
              </a:lnSpc>
            </a:pPr>
            <a:r>
              <a:rPr lang="en-US" sz="1100" spc="24" b="true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Instruções Claras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6919422" y="612458"/>
            <a:ext cx="2325363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20"/>
              </a:lnSpc>
              <a:spcBef>
                <a:spcPct val="0"/>
              </a:spcBef>
            </a:pPr>
            <a:r>
              <a:rPr lang="en-US" b="true" sz="1100" spc="24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Repetir Instruções no Final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523817" y="5642901"/>
            <a:ext cx="2411142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0"/>
              </a:lnSpc>
              <a:spcBef>
                <a:spcPct val="0"/>
              </a:spcBef>
            </a:pPr>
            <a:r>
              <a:rPr lang="en-US" b="true" sz="1100" spc="24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Especificar Estrutura de Saída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7267037" y="5642901"/>
            <a:ext cx="1977748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20"/>
              </a:lnSpc>
              <a:spcBef>
                <a:spcPct val="0"/>
              </a:spcBef>
            </a:pPr>
            <a:r>
              <a:rPr lang="en-US" b="true" sz="1100" spc="24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Guardrails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523817" y="2282400"/>
            <a:ext cx="1883176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0"/>
              </a:lnSpc>
              <a:spcBef>
                <a:spcPct val="0"/>
              </a:spcBef>
            </a:pPr>
            <a:r>
              <a:rPr lang="en-US" b="true" sz="1100" spc="24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Preparar a Saída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7055737" y="2282400"/>
            <a:ext cx="2189048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20"/>
              </a:lnSpc>
              <a:spcBef>
                <a:spcPct val="0"/>
              </a:spcBef>
            </a:pPr>
            <a:r>
              <a:rPr lang="en-US" b="true" sz="1100" spc="24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Dividir a Tarefa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523817" y="3918499"/>
            <a:ext cx="2001365" cy="33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0"/>
              </a:lnSpc>
              <a:spcBef>
                <a:spcPct val="0"/>
              </a:spcBef>
            </a:pPr>
            <a:r>
              <a:rPr lang="en-US" b="true" sz="1100" spc="24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Solicitação de Cadeia de Pensamento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7339737" y="3918499"/>
            <a:ext cx="1905048" cy="171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20"/>
              </a:lnSpc>
              <a:spcBef>
                <a:spcPct val="0"/>
              </a:spcBef>
            </a:pPr>
            <a:r>
              <a:rPr lang="en-US" b="true" sz="1100" spc="24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Adicionar Sintaxe Clara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467200" y="2521768"/>
            <a:ext cx="1939794" cy="64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4"/>
              </a:lnSpc>
            </a:pPr>
            <a:r>
              <a:rPr lang="en-US" sz="932">
                <a:solidFill>
                  <a:srgbClr val="14141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Define palavras ou frases no final do prompt que ajudam a moldar o formato da resposta, tornando-a mais estruturada e clara.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7346607" y="2521768"/>
            <a:ext cx="1939794" cy="64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34"/>
              </a:lnSpc>
            </a:pPr>
            <a:r>
              <a:rPr lang="en-US" sz="932">
                <a:solidFill>
                  <a:srgbClr val="14141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Quebra uma tarefa complexa em várias etapas menores, facilitando para o modelo responder de forma lógica e organizada.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467200" y="4297739"/>
            <a:ext cx="1939794" cy="64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4"/>
              </a:lnSpc>
            </a:pPr>
            <a:r>
              <a:rPr lang="en-US" sz="932">
                <a:solidFill>
                  <a:srgbClr val="14141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Instrução para que o modelo responda passo a passo, explicando o raciocínio até chegar à conclusão final.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7346607" y="4156624"/>
            <a:ext cx="1939794" cy="64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34"/>
              </a:lnSpc>
            </a:pPr>
            <a:r>
              <a:rPr lang="en-US" sz="932">
                <a:solidFill>
                  <a:srgbClr val="14141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Organiza o prompt com formatações como listas, títulos ou tabelas, tornando as instruções mais visuais e compreensíveis.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467200" y="886912"/>
            <a:ext cx="1939794" cy="64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4"/>
              </a:lnSpc>
            </a:pPr>
            <a:r>
              <a:rPr lang="en-US" sz="932">
                <a:solidFill>
                  <a:srgbClr val="14141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Técnica que organiza o prompt para que as orientações sejam objetivas, detalhadas e colocadas no início para maior clareza.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7346607" y="886912"/>
            <a:ext cx="1939794" cy="64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34"/>
              </a:lnSpc>
            </a:pPr>
            <a:r>
              <a:rPr lang="en-US" sz="932">
                <a:solidFill>
                  <a:srgbClr val="14141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Reforça as orientações no final do prompt para garantir que o modelo compreenda e siga a tarefa proposta sem desvios.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467200" y="5882269"/>
            <a:ext cx="1939794" cy="487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4"/>
              </a:lnSpc>
            </a:pPr>
            <a:r>
              <a:rPr lang="en-US" sz="932">
                <a:solidFill>
                  <a:srgbClr val="14141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Indica o formato exato da resposta, como JSON ou listas, ajudando a obter resultados organizados e úteis.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7346607" y="5882269"/>
            <a:ext cx="1939794" cy="649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34"/>
              </a:lnSpc>
            </a:pPr>
            <a:r>
              <a:rPr lang="en-US" sz="932">
                <a:solidFill>
                  <a:srgbClr val="141414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Técnicas para limitar respostas, evitando conteúdos prejudiciais, irrelevantes ou incorretos, alinhando o modelo a padrões éticos.</a:t>
            </a:r>
          </a:p>
        </p:txBody>
      </p:sp>
      <p:sp>
        <p:nvSpPr>
          <p:cNvPr name="Freeform 82" id="82"/>
          <p:cNvSpPr/>
          <p:nvPr/>
        </p:nvSpPr>
        <p:spPr>
          <a:xfrm flipH="false" flipV="false" rot="0">
            <a:off x="5498308" y="4973644"/>
            <a:ext cx="505690" cy="505690"/>
          </a:xfrm>
          <a:custGeom>
            <a:avLst/>
            <a:gdLst/>
            <a:ahLst/>
            <a:cxnLst/>
            <a:rect r="r" b="b" t="t" l="l"/>
            <a:pathLst>
              <a:path h="505690" w="505690">
                <a:moveTo>
                  <a:pt x="0" y="0"/>
                </a:moveTo>
                <a:lnTo>
                  <a:pt x="505690" y="0"/>
                </a:lnTo>
                <a:lnTo>
                  <a:pt x="505690" y="505691"/>
                </a:lnTo>
                <a:lnTo>
                  <a:pt x="0" y="5056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3" id="83"/>
          <p:cNvSpPr/>
          <p:nvPr/>
        </p:nvSpPr>
        <p:spPr>
          <a:xfrm flipH="false" flipV="false" rot="0">
            <a:off x="3692994" y="5044656"/>
            <a:ext cx="434679" cy="434679"/>
          </a:xfrm>
          <a:custGeom>
            <a:avLst/>
            <a:gdLst/>
            <a:ahLst/>
            <a:cxnLst/>
            <a:rect r="r" b="b" t="t" l="l"/>
            <a:pathLst>
              <a:path h="434679" w="434679">
                <a:moveTo>
                  <a:pt x="0" y="0"/>
                </a:moveTo>
                <a:lnTo>
                  <a:pt x="434679" y="0"/>
                </a:lnTo>
                <a:lnTo>
                  <a:pt x="434679" y="434679"/>
                </a:lnTo>
                <a:lnTo>
                  <a:pt x="0" y="4346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4" id="84"/>
          <p:cNvSpPr/>
          <p:nvPr/>
        </p:nvSpPr>
        <p:spPr>
          <a:xfrm flipH="false" flipV="false" rot="0">
            <a:off x="3005235" y="4081832"/>
            <a:ext cx="488965" cy="488965"/>
          </a:xfrm>
          <a:custGeom>
            <a:avLst/>
            <a:gdLst/>
            <a:ahLst/>
            <a:cxnLst/>
            <a:rect r="r" b="b" t="t" l="l"/>
            <a:pathLst>
              <a:path h="488965" w="488965">
                <a:moveTo>
                  <a:pt x="0" y="0"/>
                </a:moveTo>
                <a:lnTo>
                  <a:pt x="488965" y="0"/>
                </a:lnTo>
                <a:lnTo>
                  <a:pt x="488965" y="488964"/>
                </a:lnTo>
                <a:lnTo>
                  <a:pt x="0" y="4889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5" id="85"/>
          <p:cNvSpPr/>
          <p:nvPr/>
        </p:nvSpPr>
        <p:spPr>
          <a:xfrm flipH="false" flipV="false" rot="0">
            <a:off x="3036638" y="2926953"/>
            <a:ext cx="457563" cy="457563"/>
          </a:xfrm>
          <a:custGeom>
            <a:avLst/>
            <a:gdLst/>
            <a:ahLst/>
            <a:cxnLst/>
            <a:rect r="r" b="b" t="t" l="l"/>
            <a:pathLst>
              <a:path h="457563" w="457563">
                <a:moveTo>
                  <a:pt x="0" y="0"/>
                </a:moveTo>
                <a:lnTo>
                  <a:pt x="457562" y="0"/>
                </a:lnTo>
                <a:lnTo>
                  <a:pt x="457562" y="457562"/>
                </a:lnTo>
                <a:lnTo>
                  <a:pt x="0" y="4575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6" id="86"/>
          <p:cNvSpPr/>
          <p:nvPr/>
        </p:nvSpPr>
        <p:spPr>
          <a:xfrm flipH="false" flipV="false" rot="0">
            <a:off x="8830725" y="6864069"/>
            <a:ext cx="828121" cy="331248"/>
          </a:xfrm>
          <a:custGeom>
            <a:avLst/>
            <a:gdLst/>
            <a:ahLst/>
            <a:cxnLst/>
            <a:rect r="r" b="b" t="t" l="l"/>
            <a:pathLst>
              <a:path h="331248" w="828121">
                <a:moveTo>
                  <a:pt x="0" y="0"/>
                </a:moveTo>
                <a:lnTo>
                  <a:pt x="828121" y="0"/>
                </a:lnTo>
                <a:lnTo>
                  <a:pt x="828121" y="331248"/>
                </a:lnTo>
                <a:lnTo>
                  <a:pt x="0" y="33124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DAGYbpmAiQA</dc:identifier>
  <dcterms:modified xsi:type="dcterms:W3CDTF">2011-08-01T06:04:30Z</dcterms:modified>
  <cp:revision>1</cp:revision>
  <dc:title>Colorful Modern Clean Mind Map Graph</dc:title>
</cp:coreProperties>
</file>