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3" r:id="rId3"/>
    <p:sldId id="258" r:id="rId5"/>
    <p:sldId id="259" r:id="rId6"/>
    <p:sldId id="260" r:id="rId7"/>
    <p:sldId id="428" r:id="rId8"/>
    <p:sldId id="330" r:id="rId9"/>
    <p:sldId id="403" r:id="rId10"/>
    <p:sldId id="438" r:id="rId11"/>
    <p:sldId id="440" r:id="rId12"/>
    <p:sldId id="439" r:id="rId13"/>
    <p:sldId id="441" r:id="rId14"/>
    <p:sldId id="405" r:id="rId15"/>
    <p:sldId id="445" r:id="rId16"/>
    <p:sldId id="294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414455"/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168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4A947-B69F-46AB-892A-142D31584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7" Type="http://schemas.openxmlformats.org/officeDocument/2006/relationships/theme" Target="../theme/theme1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706285" y="-6407"/>
            <a:ext cx="4536504" cy="39193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2341668" y="3907971"/>
            <a:ext cx="1265739" cy="1245401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04257" y="3416960"/>
            <a:ext cx="4788631" cy="414655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500" dirty="0" smtClean="0">
                <a:solidFill>
                  <a:schemeClr val="bg1"/>
                </a:solidFill>
              </a:rPr>
              <a:t>汇报人：孙亮亮</a:t>
            </a:r>
            <a:r>
              <a:rPr lang="en-US" altLang="zh-CN" sz="1500" dirty="0" smtClean="0">
                <a:solidFill>
                  <a:schemeClr val="bg1"/>
                </a:solidFill>
              </a:rPr>
              <a:t>     </a:t>
            </a:r>
            <a:r>
              <a:rPr lang="zh-CN" altLang="en-US" sz="1500" dirty="0" smtClean="0">
                <a:solidFill>
                  <a:schemeClr val="bg1"/>
                </a:solidFill>
              </a:rPr>
              <a:t>时间：</a:t>
            </a:r>
            <a:r>
              <a:rPr lang="en-US" altLang="zh-CN" sz="1500" dirty="0" smtClean="0">
                <a:solidFill>
                  <a:schemeClr val="bg1"/>
                </a:solidFill>
              </a:rPr>
              <a:t>2019</a:t>
            </a:r>
            <a:r>
              <a:rPr lang="zh-CN" altLang="en-US" sz="1500" dirty="0" smtClean="0">
                <a:solidFill>
                  <a:schemeClr val="bg1"/>
                </a:solidFill>
              </a:rPr>
              <a:t>年</a:t>
            </a:r>
            <a:r>
              <a:rPr lang="en-US" altLang="zh-CN" sz="1500" dirty="0" smtClean="0">
                <a:solidFill>
                  <a:schemeClr val="bg1"/>
                </a:solidFill>
              </a:rPr>
              <a:t>06</a:t>
            </a:r>
            <a:r>
              <a:rPr lang="zh-CN" altLang="en-US" sz="1500" dirty="0" smtClean="0">
                <a:solidFill>
                  <a:schemeClr val="bg1"/>
                </a:solidFill>
              </a:rPr>
              <a:t>月</a:t>
            </a:r>
            <a:r>
              <a:rPr lang="en-US" altLang="zh-CN" sz="1500" dirty="0" smtClean="0">
                <a:solidFill>
                  <a:schemeClr val="bg1"/>
                </a:solidFill>
              </a:rPr>
              <a:t>04</a:t>
            </a:r>
            <a:r>
              <a:rPr lang="zh-CN" altLang="en-US" sz="1500" dirty="0" smtClean="0">
                <a:solidFill>
                  <a:schemeClr val="bg1"/>
                </a:solidFill>
              </a:rPr>
              <a:t>日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39446" y="2290865"/>
            <a:ext cx="5328184" cy="1176020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800" b="1" dirty="0" smtClean="0">
                <a:solidFill>
                  <a:schemeClr val="bg1"/>
                </a:solidFill>
              </a:rPr>
              <a:t>工作阶段汇报</a:t>
            </a:r>
            <a:endParaRPr lang="en-US" altLang="zh-CN" sz="4800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4990" y="771525"/>
            <a:ext cx="25819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在线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15"/>
                            </p:stCondLst>
                            <p:childTnLst>
                              <p:par>
                                <p:cTn id="2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65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20" grpId="0"/>
      <p:bldP spid="2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44786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（唯一强调实时导入、查询，类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635635"/>
            <a:ext cx="4553585" cy="2304415"/>
          </a:xfrm>
          <a:prstGeom prst="rect">
            <a:avLst/>
          </a:prstGeom>
        </p:spPr>
      </p:pic>
      <p:sp>
        <p:nvSpPr>
          <p:cNvPr id="74" name="TextBox 53"/>
          <p:cNvSpPr txBox="1"/>
          <p:nvPr/>
        </p:nvSpPr>
        <p:spPr>
          <a:xfrm>
            <a:off x="679450" y="3096260"/>
            <a:ext cx="67602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支持实时、离线数据摄取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预计算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索引</a:t>
            </a:r>
            <a:r>
              <a:rPr lang="en-US" altLang="zh-CN" sz="1400" dirty="0"/>
              <a:t>(</a:t>
            </a:r>
            <a:r>
              <a:rPr lang="zh-CN" altLang="en-US" sz="1400" dirty="0"/>
              <a:t>基于时序</a:t>
            </a:r>
            <a:r>
              <a:rPr lang="en-US" altLang="zh-CN" sz="1400" dirty="0"/>
              <a:t>)</a:t>
            </a:r>
            <a:r>
              <a:rPr lang="en-US" altLang="zh-CN" sz="1400" dirty="0"/>
              <a:t>+</a:t>
            </a:r>
            <a:r>
              <a:rPr lang="zh-CN" altLang="en-US" sz="1400" dirty="0"/>
              <a:t>缓存</a:t>
            </a:r>
            <a:endParaRPr lang="zh-CN" altLang="en-US" sz="1400" dirty="0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554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查询引擎对比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39750" y="873760"/>
          <a:ext cx="7885430" cy="3592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4560"/>
                <a:gridCol w="2172335"/>
                <a:gridCol w="2426335"/>
                <a:gridCol w="2362200"/>
              </a:tblGrid>
              <a:tr h="44132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Hive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Presto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Druid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</a:tr>
              <a:tr h="457200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SQL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HQL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ANSI SQL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部分</a:t>
                      </a:r>
                      <a:r>
                        <a:rPr lang="en-US" sz="1200" kern="100">
                          <a:effectLst/>
                        </a:rPr>
                        <a:t>SQL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</a:tr>
              <a:tr h="50482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数据源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HDFS\RDB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Hive/RDB/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NoSQL/kafka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Kafka</a:t>
                      </a:r>
                      <a:r>
                        <a:rPr lang="zh-CN" sz="1200" kern="100">
                          <a:effectLst/>
                        </a:rPr>
                        <a:t>等流数据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</a:tr>
              <a:tr h="513080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核心思想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基于内存，拉数据、不做存储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基于时序数据存储、查询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</a:tr>
              <a:tr h="40195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计算框架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MR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自行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自行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</a:tr>
              <a:tr h="45021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亮点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Hive on Tez/Spark</a:t>
                      </a:r>
                      <a:r>
                        <a:rPr lang="zh-CN" sz="1200" kern="100">
                          <a:effectLst/>
                        </a:rPr>
                        <a:t>、依托</a:t>
                      </a:r>
                      <a:r>
                        <a:rPr lang="en-US" sz="1200" kern="100">
                          <a:effectLst/>
                        </a:rPr>
                        <a:t>hadoop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即席查询，较快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离线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近实时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</a:tr>
              <a:tr h="39814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弊端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慢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耗内存、容错差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缺乏</a:t>
                      </a:r>
                      <a:r>
                        <a:rPr lang="en-US" sz="1200" kern="100">
                          <a:effectLst/>
                        </a:rPr>
                        <a:t>SQL</a:t>
                      </a:r>
                      <a:r>
                        <a:rPr lang="zh-CN" sz="1200" kern="100">
                          <a:effectLst/>
                        </a:rPr>
                        <a:t>支持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</a:tr>
              <a:tr h="40957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结论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暂时无法替代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可做即席查询、测试工作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可试用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</a:tr>
            </a:tbl>
          </a:graphicData>
        </a:graphic>
      </p:graphicFrame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765" y="1275715"/>
            <a:ext cx="4637405" cy="530225"/>
            <a:chOff x="3707904" y="1275606"/>
            <a:chExt cx="4397216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243459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l"/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Short Comings</a:t>
              </a:r>
              <a:endParaRPr lang="en-US" altLang="zh-CN" sz="3000" dirty="0" smtClean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2092960" cy="40703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结论与展望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85076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 bldLvl="0" animBg="1"/>
      <p:bldP spid="1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668655" y="751840"/>
            <a:ext cx="67602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Hive</a:t>
            </a:r>
            <a:r>
              <a:rPr lang="zh-CN" altLang="en-US" sz="1400" dirty="0"/>
              <a:t>不可替代，基本所有大数据部门离线数据的存储和分析都依托</a:t>
            </a:r>
            <a:r>
              <a:rPr lang="en-US" altLang="zh-CN" sz="1400" dirty="0"/>
              <a:t>hive</a:t>
            </a:r>
            <a:r>
              <a:rPr lang="zh-CN" altLang="en-US" sz="1400" dirty="0"/>
              <a:t>，不同的是少数公司已经开始进行</a:t>
            </a:r>
            <a:r>
              <a:rPr lang="en-US" altLang="zh-CN" sz="1400" dirty="0"/>
              <a:t>hive on spark</a:t>
            </a:r>
            <a:r>
              <a:rPr lang="zh-CN" altLang="en-US" sz="1400" dirty="0"/>
              <a:t>的迁移，包括百度、有赞、携程，但同时也是一部踩坑记，不计划进行迁移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Presto</a:t>
            </a:r>
            <a:r>
              <a:rPr lang="zh-CN" altLang="en-US" sz="1400" dirty="0"/>
              <a:t>做即席查询再适合不过可以在公司内推广，京东、每日优鲜、美团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1400" dirty="0"/>
              <a:t>Druid</a:t>
            </a:r>
            <a:r>
              <a:rPr lang="zh-CN" altLang="en-US" sz="1400" dirty="0"/>
              <a:t>最大的亮点是实时数据的摄取</a:t>
            </a:r>
            <a:r>
              <a:rPr lang="en-US" altLang="zh-CN" sz="1400" dirty="0"/>
              <a:t>+</a:t>
            </a:r>
            <a:r>
              <a:rPr lang="zh-CN" altLang="en-US" sz="1400" dirty="0"/>
              <a:t>查询，如果今后有需求不仅仅要求相应速度快，还要求是实时的数据那么</a:t>
            </a:r>
            <a:r>
              <a:rPr lang="en-US" altLang="zh-CN" sz="1400" dirty="0"/>
              <a:t>Druid</a:t>
            </a:r>
            <a:r>
              <a:rPr lang="zh-CN" altLang="en-US" sz="1400" dirty="0"/>
              <a:t>可以是一个很好的选择，小米、有赞</a:t>
            </a:r>
            <a:endParaRPr lang="zh-CN" altLang="en-US" sz="1400" dirty="0"/>
          </a:p>
        </p:txBody>
      </p:sp>
      <p:sp>
        <p:nvSpPr>
          <p:cNvPr id="2" name="TextBox 108"/>
          <p:cNvSpPr txBox="1">
            <a:spLocks noChangeArrowheads="1"/>
          </p:cNvSpPr>
          <p:nvPr/>
        </p:nvSpPr>
        <p:spPr bwMode="auto">
          <a:xfrm>
            <a:off x="668457" y="2716689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53"/>
          <p:cNvSpPr txBox="1"/>
          <p:nvPr/>
        </p:nvSpPr>
        <p:spPr>
          <a:xfrm>
            <a:off x="668655" y="3234055"/>
            <a:ext cx="67602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sz="1400" dirty="0"/>
              <a:t>数据中台这个词现在非常火，包括阿里、快手等都在建设自己的数据中台，数据中台可以简单认为三层：数据模型、数据服务、数据开发，我们处于初级数据模型和简单的数据服务层，今后提升数据平台的数据服务能力，统一数据获取、可视化等，然后再对数据进行开发分析（</a:t>
            </a:r>
            <a:r>
              <a:rPr lang="en-US" altLang="zh-CN" sz="1400" dirty="0"/>
              <a:t>DMP</a:t>
            </a:r>
            <a:r>
              <a:rPr lang="zh-CN" sz="1400" dirty="0"/>
              <a:t>），对整个公司提供全方位的数据支持。</a:t>
            </a:r>
            <a:endParaRPr lang="zh-CN" sz="1400" dirty="0"/>
          </a:p>
          <a:p>
            <a:pPr marL="285750" indent="-285750">
              <a:buFont typeface="Wingdings" panose="05000000000000000000" charset="0"/>
              <a:buChar char="u"/>
            </a:pPr>
            <a:endParaRPr lang="zh-CN" sz="1400" dirty="0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sz="1400" dirty="0"/>
              <a:t>对于数据中台我也是初窥门径，任重而道远。</a:t>
            </a:r>
            <a:endParaRPr lang="zh-CN" sz="1400" dirty="0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39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" y="163131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 rot="-240000">
            <a:off x="3872696" y="2230890"/>
            <a:ext cx="3213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8855" y="896620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感谢各位领导、同事对我们工作的支持和帮助！</a:t>
            </a:r>
            <a:endParaRPr lang="zh-CN" altLang="en-US"/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91"/>
          <p:cNvSpPr>
            <a:spLocks noChangeArrowheads="1"/>
          </p:cNvSpPr>
          <p:nvPr/>
        </p:nvSpPr>
        <p:spPr bwMode="auto">
          <a:xfrm flipV="1">
            <a:off x="73914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292"/>
          <p:cNvSpPr>
            <a:spLocks noChangeArrowheads="1"/>
          </p:cNvSpPr>
          <p:nvPr/>
        </p:nvSpPr>
        <p:spPr bwMode="auto">
          <a:xfrm flipV="1">
            <a:off x="-9906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WordArt 293"/>
          <p:cNvSpPr>
            <a:spLocks noChangeArrowheads="1" noChangeShapeType="1" noTextEdit="1"/>
          </p:cNvSpPr>
          <p:nvPr/>
        </p:nvSpPr>
        <p:spPr bwMode="auto">
          <a:xfrm>
            <a:off x="1752600" y="2110724"/>
            <a:ext cx="1143000" cy="53323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blipFill dpi="0" rotWithShape="1">
                  <a:blip r:embed="rId1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kern="10">
              <a:blipFill dpi="0" rotWithShape="1">
                <a:blip r:embed="rId1"/>
                <a:srcRect/>
                <a:tile tx="0" ty="0" sx="100000" sy="100000" flip="none" algn="tl"/>
              </a:blipFill>
              <a:effectLst>
                <a:outerShdw dist="35921" dir="2700000" algn="ctr" rotWithShape="0">
                  <a:srgbClr val="000000">
                    <a:alpha val="8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WordArt 294"/>
          <p:cNvSpPr>
            <a:spLocks noChangeArrowheads="1" noChangeShapeType="1" noTextEdit="1"/>
          </p:cNvSpPr>
          <p:nvPr/>
        </p:nvSpPr>
        <p:spPr bwMode="auto">
          <a:xfrm>
            <a:off x="1763688" y="2779437"/>
            <a:ext cx="1143000" cy="1523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WordArt 20"/>
          <p:cNvSpPr>
            <a:spLocks noChangeArrowheads="1" noChangeShapeType="1" noTextEdit="1"/>
          </p:cNvSpPr>
          <p:nvPr/>
        </p:nvSpPr>
        <p:spPr bwMode="auto">
          <a:xfrm>
            <a:off x="3706639" y="1632016"/>
            <a:ext cx="2286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4020329" y="1704112"/>
            <a:ext cx="2971800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现状概述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WordArt 20"/>
          <p:cNvSpPr>
            <a:spLocks noChangeArrowheads="1" noChangeShapeType="1" noTextEdit="1"/>
          </p:cNvSpPr>
          <p:nvPr/>
        </p:nvSpPr>
        <p:spPr bwMode="auto">
          <a:xfrm>
            <a:off x="3939684" y="2317605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4324985" y="2389505"/>
            <a:ext cx="3665855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presto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WordArt 20"/>
          <p:cNvSpPr>
            <a:spLocks noChangeArrowheads="1" noChangeShapeType="1" noTextEdit="1"/>
          </p:cNvSpPr>
          <p:nvPr/>
        </p:nvSpPr>
        <p:spPr bwMode="auto">
          <a:xfrm>
            <a:off x="4248929" y="2998433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4634230" y="3070225"/>
            <a:ext cx="3547110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结论与展望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70" y="1247140"/>
            <a:ext cx="4474210" cy="530225"/>
            <a:chOff x="3773160" y="1247148"/>
            <a:chExt cx="3606681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287274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3000" b="1" dirty="0">
                  <a:solidFill>
                    <a:srgbClr val="0E90BE"/>
                  </a:solidFill>
                  <a:latin typeface="Impact" panose="020B0806030902050204" pitchFamily="34" charset="0"/>
                </a:rPr>
                <a:t>Status Overview</a:t>
              </a:r>
              <a:endParaRPr lang="en-US" altLang="zh-CN" sz="3000" b="1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23481" y="1293314"/>
              <a:ext cx="1356360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现状概述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70725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14185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数据获取手段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" grpId="0" bldLvl="0" animBg="1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960" y="605155"/>
            <a:ext cx="6481445" cy="450342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19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011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现有数据获取手段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4185" y="901065"/>
            <a:ext cx="7780020" cy="732789"/>
            <a:chOff x="3347864" y="1152444"/>
            <a:chExt cx="4752528" cy="343461"/>
          </a:xfrm>
        </p:grpSpPr>
        <p:sp>
          <p:nvSpPr>
            <p:cNvPr id="27" name="矩形 26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一、直接访问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HDFS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极少使用，只有监控、反查问题时使用。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6090" y="1920875"/>
            <a:ext cx="7778115" cy="798195"/>
            <a:chOff x="3347864" y="1152444"/>
            <a:chExt cx="4752528" cy="343461"/>
          </a:xfrm>
        </p:grpSpPr>
        <p:sp>
          <p:nvSpPr>
            <p:cNvPr id="17" name="矩形 16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二、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hive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客户端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基本使用方式，所有的离线的仓库任务、算法任务全部使用该方式。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360" y="2983865"/>
            <a:ext cx="7778115" cy="798195"/>
            <a:chOff x="3347864" y="1152444"/>
            <a:chExt cx="4752528" cy="343461"/>
          </a:xfrm>
        </p:grpSpPr>
        <p:sp>
          <p:nvSpPr>
            <p:cNvPr id="3" name="矩形 2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三、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hiveserver2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很少使用，没有服务器权限的开发人员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JDBC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连接方式。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4185" y="4116705"/>
            <a:ext cx="7778115" cy="798195"/>
            <a:chOff x="3347864" y="1152444"/>
            <a:chExt cx="4752528" cy="343461"/>
          </a:xfrm>
        </p:grpSpPr>
        <p:sp>
          <p:nvSpPr>
            <p:cNvPr id="6" name="矩形 5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四、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hue/phphiveadmin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供产品、运营即席查询，底层使用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hiveserver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8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8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8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8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1909238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70" y="1247140"/>
            <a:ext cx="4993005" cy="530225"/>
            <a:chOff x="3773160" y="1247148"/>
            <a:chExt cx="3606681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319151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3000" b="1" dirty="0">
                  <a:solidFill>
                    <a:srgbClr val="0E90BE"/>
                  </a:solidFill>
                  <a:latin typeface="Impact" panose="020B0806030902050204" pitchFamily="34" charset="0"/>
                </a:rPr>
                <a:t>Frame Comparision</a:t>
              </a:r>
              <a:endParaRPr lang="zh-CN" altLang="en-US" sz="3000" b="1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23481" y="1293314"/>
              <a:ext cx="1356360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框架对比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99427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77189" y="1909200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特点对比</a:t>
            </a:r>
            <a:endParaRPr lang="zh-CN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10" grpId="0" bldLvl="0" animBg="1"/>
      <p:bldP spid="11" grpId="0" bldLvl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554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计算模型对比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Group 6"/>
          <p:cNvGrpSpPr/>
          <p:nvPr/>
        </p:nvGrpSpPr>
        <p:grpSpPr bwMode="auto">
          <a:xfrm>
            <a:off x="539750" y="985520"/>
            <a:ext cx="4084320" cy="946150"/>
            <a:chOff x="4748" y="1070717"/>
            <a:chExt cx="6834483" cy="1253037"/>
          </a:xfrm>
        </p:grpSpPr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2519761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2309451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2099141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888831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1678521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12"/>
            <p:cNvSpPr>
              <a:spLocks noChangeArrowheads="1"/>
            </p:cNvSpPr>
            <p:nvPr/>
          </p:nvSpPr>
          <p:spPr bwMode="auto">
            <a:xfrm>
              <a:off x="1344188" y="1573435"/>
              <a:ext cx="247780" cy="2476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13"/>
            <p:cNvSpPr>
              <a:spLocks noChangeArrowheads="1"/>
            </p:cNvSpPr>
            <p:nvPr/>
          </p:nvSpPr>
          <p:spPr bwMode="auto">
            <a:xfrm>
              <a:off x="2317895" y="1379590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2317895" y="189296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2428460" y="14908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16"/>
            <p:cNvSpPr>
              <a:spLocks noChangeArrowheads="1"/>
            </p:cNvSpPr>
            <p:nvPr/>
          </p:nvSpPr>
          <p:spPr bwMode="auto">
            <a:xfrm>
              <a:off x="2435848" y="1782317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17"/>
            <p:cNvSpPr>
              <a:spLocks noChangeArrowheads="1"/>
            </p:cNvSpPr>
            <p:nvPr/>
          </p:nvSpPr>
          <p:spPr bwMode="auto">
            <a:xfrm>
              <a:off x="4748" y="1070717"/>
              <a:ext cx="1253152" cy="1253037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Rectangle 18"/>
            <p:cNvSpPr>
              <a:spLocks noChangeArrowheads="1"/>
            </p:cNvSpPr>
            <p:nvPr/>
          </p:nvSpPr>
          <p:spPr bwMode="auto">
            <a:xfrm>
              <a:off x="34261" y="1254221"/>
              <a:ext cx="1177947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Hive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SQL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" name="Oval 19"/>
            <p:cNvSpPr>
              <a:spLocks noChangeArrowheads="1"/>
            </p:cNvSpPr>
            <p:nvPr/>
          </p:nvSpPr>
          <p:spPr bwMode="auto">
            <a:xfrm>
              <a:off x="5310427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Oval 20"/>
            <p:cNvSpPr>
              <a:spLocks noChangeArrowheads="1"/>
            </p:cNvSpPr>
            <p:nvPr/>
          </p:nvSpPr>
          <p:spPr bwMode="auto">
            <a:xfrm>
              <a:off x="5100117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21"/>
            <p:cNvSpPr>
              <a:spLocks noChangeArrowheads="1"/>
            </p:cNvSpPr>
            <p:nvPr/>
          </p:nvSpPr>
          <p:spPr bwMode="auto">
            <a:xfrm>
              <a:off x="4889807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Oval 22"/>
            <p:cNvSpPr>
              <a:spLocks noChangeArrowheads="1"/>
            </p:cNvSpPr>
            <p:nvPr/>
          </p:nvSpPr>
          <p:spPr bwMode="auto">
            <a:xfrm>
              <a:off x="4679497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Oval 23"/>
            <p:cNvSpPr>
              <a:spLocks noChangeArrowheads="1"/>
            </p:cNvSpPr>
            <p:nvPr/>
          </p:nvSpPr>
          <p:spPr bwMode="auto">
            <a:xfrm>
              <a:off x="4469187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Oval 24"/>
            <p:cNvSpPr>
              <a:spLocks noChangeArrowheads="1"/>
            </p:cNvSpPr>
            <p:nvPr/>
          </p:nvSpPr>
          <p:spPr bwMode="auto">
            <a:xfrm>
              <a:off x="4134854" y="1573435"/>
              <a:ext cx="247780" cy="2476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Oval 25"/>
            <p:cNvSpPr>
              <a:spLocks noChangeArrowheads="1"/>
            </p:cNvSpPr>
            <p:nvPr/>
          </p:nvSpPr>
          <p:spPr bwMode="auto">
            <a:xfrm>
              <a:off x="5108561" y="137959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Oval 26"/>
            <p:cNvSpPr>
              <a:spLocks noChangeArrowheads="1"/>
            </p:cNvSpPr>
            <p:nvPr/>
          </p:nvSpPr>
          <p:spPr bwMode="auto">
            <a:xfrm>
              <a:off x="5108561" y="18929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Oval 27"/>
            <p:cNvSpPr>
              <a:spLocks noChangeArrowheads="1"/>
            </p:cNvSpPr>
            <p:nvPr/>
          </p:nvSpPr>
          <p:spPr bwMode="auto">
            <a:xfrm>
              <a:off x="5219125" y="1490860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Oval 28"/>
            <p:cNvSpPr>
              <a:spLocks noChangeArrowheads="1"/>
            </p:cNvSpPr>
            <p:nvPr/>
          </p:nvSpPr>
          <p:spPr bwMode="auto">
            <a:xfrm>
              <a:off x="5226514" y="1782317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" name="Oval 29"/>
            <p:cNvSpPr>
              <a:spLocks noChangeArrowheads="1"/>
            </p:cNvSpPr>
            <p:nvPr/>
          </p:nvSpPr>
          <p:spPr bwMode="auto">
            <a:xfrm>
              <a:off x="2795414" y="1070717"/>
              <a:ext cx="1253152" cy="1253037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2950214" y="1253738"/>
              <a:ext cx="941444" cy="88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Analysis/Antlr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5586079" y="1070717"/>
              <a:ext cx="1253152" cy="125303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Rectangle 42"/>
            <p:cNvSpPr>
              <a:spLocks noChangeArrowheads="1"/>
            </p:cNvSpPr>
            <p:nvPr/>
          </p:nvSpPr>
          <p:spPr bwMode="auto">
            <a:xfrm>
              <a:off x="5769599" y="1254220"/>
              <a:ext cx="886112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Plan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9" name="Group 6"/>
          <p:cNvGrpSpPr/>
          <p:nvPr/>
        </p:nvGrpSpPr>
        <p:grpSpPr bwMode="auto">
          <a:xfrm>
            <a:off x="539750" y="2338705"/>
            <a:ext cx="4084320" cy="920750"/>
            <a:chOff x="4748" y="1070717"/>
            <a:chExt cx="6834483" cy="1253037"/>
          </a:xfrm>
        </p:grpSpPr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2519761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2309451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2099141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1888831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11"/>
            <p:cNvSpPr>
              <a:spLocks noChangeArrowheads="1"/>
            </p:cNvSpPr>
            <p:nvPr/>
          </p:nvSpPr>
          <p:spPr bwMode="auto">
            <a:xfrm>
              <a:off x="1678521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Oval 12"/>
            <p:cNvSpPr>
              <a:spLocks noChangeArrowheads="1"/>
            </p:cNvSpPr>
            <p:nvPr/>
          </p:nvSpPr>
          <p:spPr bwMode="auto">
            <a:xfrm>
              <a:off x="1344188" y="1573435"/>
              <a:ext cx="247780" cy="2476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Oval 13"/>
            <p:cNvSpPr>
              <a:spLocks noChangeArrowheads="1"/>
            </p:cNvSpPr>
            <p:nvPr/>
          </p:nvSpPr>
          <p:spPr bwMode="auto">
            <a:xfrm>
              <a:off x="2317895" y="1379590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Oval 14"/>
            <p:cNvSpPr>
              <a:spLocks noChangeArrowheads="1"/>
            </p:cNvSpPr>
            <p:nvPr/>
          </p:nvSpPr>
          <p:spPr bwMode="auto">
            <a:xfrm>
              <a:off x="2317895" y="189296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Oval 15"/>
            <p:cNvSpPr>
              <a:spLocks noChangeArrowheads="1"/>
            </p:cNvSpPr>
            <p:nvPr/>
          </p:nvSpPr>
          <p:spPr bwMode="auto">
            <a:xfrm>
              <a:off x="2428460" y="14908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Oval 16"/>
            <p:cNvSpPr>
              <a:spLocks noChangeArrowheads="1"/>
            </p:cNvSpPr>
            <p:nvPr/>
          </p:nvSpPr>
          <p:spPr bwMode="auto">
            <a:xfrm>
              <a:off x="2435848" y="1782317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17"/>
            <p:cNvSpPr>
              <a:spLocks noChangeArrowheads="1"/>
            </p:cNvSpPr>
            <p:nvPr/>
          </p:nvSpPr>
          <p:spPr bwMode="auto">
            <a:xfrm>
              <a:off x="4748" y="1070717"/>
              <a:ext cx="1253152" cy="1253037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Rectangle 18"/>
            <p:cNvSpPr>
              <a:spLocks noChangeArrowheads="1"/>
            </p:cNvSpPr>
            <p:nvPr/>
          </p:nvSpPr>
          <p:spPr bwMode="auto">
            <a:xfrm>
              <a:off x="34261" y="1254221"/>
              <a:ext cx="1177947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Presto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SQL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5" name="Oval 19"/>
            <p:cNvSpPr>
              <a:spLocks noChangeArrowheads="1"/>
            </p:cNvSpPr>
            <p:nvPr/>
          </p:nvSpPr>
          <p:spPr bwMode="auto">
            <a:xfrm>
              <a:off x="5310427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5100117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4889807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4679497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Oval 23"/>
            <p:cNvSpPr>
              <a:spLocks noChangeArrowheads="1"/>
            </p:cNvSpPr>
            <p:nvPr/>
          </p:nvSpPr>
          <p:spPr bwMode="auto">
            <a:xfrm>
              <a:off x="4469187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Oval 24"/>
            <p:cNvSpPr>
              <a:spLocks noChangeArrowheads="1"/>
            </p:cNvSpPr>
            <p:nvPr/>
          </p:nvSpPr>
          <p:spPr bwMode="auto">
            <a:xfrm>
              <a:off x="4134854" y="1573435"/>
              <a:ext cx="247780" cy="2476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Oval 25"/>
            <p:cNvSpPr>
              <a:spLocks noChangeArrowheads="1"/>
            </p:cNvSpPr>
            <p:nvPr/>
          </p:nvSpPr>
          <p:spPr bwMode="auto">
            <a:xfrm>
              <a:off x="5108561" y="137959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Oval 26"/>
            <p:cNvSpPr>
              <a:spLocks noChangeArrowheads="1"/>
            </p:cNvSpPr>
            <p:nvPr/>
          </p:nvSpPr>
          <p:spPr bwMode="auto">
            <a:xfrm>
              <a:off x="5108561" y="18929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Oval 27"/>
            <p:cNvSpPr>
              <a:spLocks noChangeArrowheads="1"/>
            </p:cNvSpPr>
            <p:nvPr/>
          </p:nvSpPr>
          <p:spPr bwMode="auto">
            <a:xfrm>
              <a:off x="5219125" y="1490860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Oval 28"/>
            <p:cNvSpPr>
              <a:spLocks noChangeArrowheads="1"/>
            </p:cNvSpPr>
            <p:nvPr/>
          </p:nvSpPr>
          <p:spPr bwMode="auto">
            <a:xfrm>
              <a:off x="5226514" y="1782317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Oval 29"/>
            <p:cNvSpPr>
              <a:spLocks noChangeArrowheads="1"/>
            </p:cNvSpPr>
            <p:nvPr/>
          </p:nvSpPr>
          <p:spPr bwMode="auto">
            <a:xfrm>
              <a:off x="2795414" y="1070717"/>
              <a:ext cx="1253152" cy="1253037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Rectangle 30"/>
            <p:cNvSpPr>
              <a:spLocks noChangeArrowheads="1"/>
            </p:cNvSpPr>
            <p:nvPr/>
          </p:nvSpPr>
          <p:spPr bwMode="auto">
            <a:xfrm>
              <a:off x="2950214" y="1253738"/>
              <a:ext cx="941444" cy="88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Analysis/Antlr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7" name="Oval 41"/>
            <p:cNvSpPr>
              <a:spLocks noChangeArrowheads="1"/>
            </p:cNvSpPr>
            <p:nvPr/>
          </p:nvSpPr>
          <p:spPr bwMode="auto">
            <a:xfrm>
              <a:off x="5586079" y="1070717"/>
              <a:ext cx="1253152" cy="125303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Rectangle 42"/>
            <p:cNvSpPr>
              <a:spLocks noChangeArrowheads="1"/>
            </p:cNvSpPr>
            <p:nvPr/>
          </p:nvSpPr>
          <p:spPr bwMode="auto">
            <a:xfrm>
              <a:off x="5769599" y="1254220"/>
              <a:ext cx="886112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Plan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89" name="Group 6"/>
          <p:cNvGrpSpPr/>
          <p:nvPr/>
        </p:nvGrpSpPr>
        <p:grpSpPr bwMode="auto">
          <a:xfrm>
            <a:off x="539115" y="3735705"/>
            <a:ext cx="4084320" cy="908685"/>
            <a:chOff x="4748" y="1070717"/>
            <a:chExt cx="6834483" cy="1253037"/>
          </a:xfrm>
        </p:grpSpPr>
        <p:sp>
          <p:nvSpPr>
            <p:cNvPr id="90" name="Oval 7"/>
            <p:cNvSpPr>
              <a:spLocks noChangeArrowheads="1"/>
            </p:cNvSpPr>
            <p:nvPr/>
          </p:nvSpPr>
          <p:spPr bwMode="auto">
            <a:xfrm>
              <a:off x="2519761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2309451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2099141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Oval 10"/>
            <p:cNvSpPr>
              <a:spLocks noChangeArrowheads="1"/>
            </p:cNvSpPr>
            <p:nvPr/>
          </p:nvSpPr>
          <p:spPr bwMode="auto">
            <a:xfrm>
              <a:off x="1888831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Oval 11"/>
            <p:cNvSpPr>
              <a:spLocks noChangeArrowheads="1"/>
            </p:cNvSpPr>
            <p:nvPr/>
          </p:nvSpPr>
          <p:spPr bwMode="auto">
            <a:xfrm>
              <a:off x="1678521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1344188" y="1573435"/>
              <a:ext cx="247780" cy="2476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Oval 13"/>
            <p:cNvSpPr>
              <a:spLocks noChangeArrowheads="1"/>
            </p:cNvSpPr>
            <p:nvPr/>
          </p:nvSpPr>
          <p:spPr bwMode="auto">
            <a:xfrm>
              <a:off x="2317895" y="1379590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Oval 14"/>
            <p:cNvSpPr>
              <a:spLocks noChangeArrowheads="1"/>
            </p:cNvSpPr>
            <p:nvPr/>
          </p:nvSpPr>
          <p:spPr bwMode="auto">
            <a:xfrm>
              <a:off x="2317895" y="189296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Oval 15"/>
            <p:cNvSpPr>
              <a:spLocks noChangeArrowheads="1"/>
            </p:cNvSpPr>
            <p:nvPr/>
          </p:nvSpPr>
          <p:spPr bwMode="auto">
            <a:xfrm>
              <a:off x="2428460" y="14908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Oval 16"/>
            <p:cNvSpPr>
              <a:spLocks noChangeArrowheads="1"/>
            </p:cNvSpPr>
            <p:nvPr/>
          </p:nvSpPr>
          <p:spPr bwMode="auto">
            <a:xfrm>
              <a:off x="2435848" y="1782317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Oval 17"/>
            <p:cNvSpPr>
              <a:spLocks noChangeArrowheads="1"/>
            </p:cNvSpPr>
            <p:nvPr/>
          </p:nvSpPr>
          <p:spPr bwMode="auto">
            <a:xfrm>
              <a:off x="4748" y="1070717"/>
              <a:ext cx="1253152" cy="1253037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Rectangle 18"/>
            <p:cNvSpPr>
              <a:spLocks noChangeArrowheads="1"/>
            </p:cNvSpPr>
            <p:nvPr/>
          </p:nvSpPr>
          <p:spPr bwMode="auto">
            <a:xfrm>
              <a:off x="34261" y="1254221"/>
              <a:ext cx="1177947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Druid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SQL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2" name="Oval 19"/>
            <p:cNvSpPr>
              <a:spLocks noChangeArrowheads="1"/>
            </p:cNvSpPr>
            <p:nvPr/>
          </p:nvSpPr>
          <p:spPr bwMode="auto">
            <a:xfrm>
              <a:off x="5310427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Oval 20"/>
            <p:cNvSpPr>
              <a:spLocks noChangeArrowheads="1"/>
            </p:cNvSpPr>
            <p:nvPr/>
          </p:nvSpPr>
          <p:spPr bwMode="auto">
            <a:xfrm>
              <a:off x="5100117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Oval 21"/>
            <p:cNvSpPr>
              <a:spLocks noChangeArrowheads="1"/>
            </p:cNvSpPr>
            <p:nvPr/>
          </p:nvSpPr>
          <p:spPr bwMode="auto">
            <a:xfrm>
              <a:off x="4889807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Oval 22"/>
            <p:cNvSpPr>
              <a:spLocks noChangeArrowheads="1"/>
            </p:cNvSpPr>
            <p:nvPr/>
          </p:nvSpPr>
          <p:spPr bwMode="auto">
            <a:xfrm>
              <a:off x="4679497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" name="Oval 23"/>
            <p:cNvSpPr>
              <a:spLocks noChangeArrowheads="1"/>
            </p:cNvSpPr>
            <p:nvPr/>
          </p:nvSpPr>
          <p:spPr bwMode="auto">
            <a:xfrm>
              <a:off x="4469187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Oval 24"/>
            <p:cNvSpPr>
              <a:spLocks noChangeArrowheads="1"/>
            </p:cNvSpPr>
            <p:nvPr/>
          </p:nvSpPr>
          <p:spPr bwMode="auto">
            <a:xfrm>
              <a:off x="4134854" y="1573435"/>
              <a:ext cx="247780" cy="2476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Oval 25"/>
            <p:cNvSpPr>
              <a:spLocks noChangeArrowheads="1"/>
            </p:cNvSpPr>
            <p:nvPr/>
          </p:nvSpPr>
          <p:spPr bwMode="auto">
            <a:xfrm>
              <a:off x="5108561" y="137959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Oval 26"/>
            <p:cNvSpPr>
              <a:spLocks noChangeArrowheads="1"/>
            </p:cNvSpPr>
            <p:nvPr/>
          </p:nvSpPr>
          <p:spPr bwMode="auto">
            <a:xfrm>
              <a:off x="5108561" y="18929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Oval 27"/>
            <p:cNvSpPr>
              <a:spLocks noChangeArrowheads="1"/>
            </p:cNvSpPr>
            <p:nvPr/>
          </p:nvSpPr>
          <p:spPr bwMode="auto">
            <a:xfrm>
              <a:off x="5219125" y="1490860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Oval 28"/>
            <p:cNvSpPr>
              <a:spLocks noChangeArrowheads="1"/>
            </p:cNvSpPr>
            <p:nvPr/>
          </p:nvSpPr>
          <p:spPr bwMode="auto">
            <a:xfrm>
              <a:off x="5226514" y="1782317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" name="Oval 29"/>
            <p:cNvSpPr>
              <a:spLocks noChangeArrowheads="1"/>
            </p:cNvSpPr>
            <p:nvPr/>
          </p:nvSpPr>
          <p:spPr bwMode="auto">
            <a:xfrm>
              <a:off x="2795414" y="1070717"/>
              <a:ext cx="1253152" cy="1253037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" name="Rectangle 30"/>
            <p:cNvSpPr>
              <a:spLocks noChangeArrowheads="1"/>
            </p:cNvSpPr>
            <p:nvPr/>
          </p:nvSpPr>
          <p:spPr bwMode="auto">
            <a:xfrm>
              <a:off x="2950214" y="1253738"/>
              <a:ext cx="941444" cy="88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Analysis/</a:t>
              </a:r>
              <a:r>
                <a:rPr lang="zh-CN" altLang="en-US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自带</a:t>
              </a:r>
              <a:endParaRPr lang="zh-CN" altLang="en-US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4" name="Oval 41"/>
            <p:cNvSpPr>
              <a:spLocks noChangeArrowheads="1"/>
            </p:cNvSpPr>
            <p:nvPr/>
          </p:nvSpPr>
          <p:spPr bwMode="auto">
            <a:xfrm>
              <a:off x="5586079" y="1070717"/>
              <a:ext cx="1253152" cy="1253037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" name="Rectangle 42"/>
            <p:cNvSpPr>
              <a:spLocks noChangeArrowheads="1"/>
            </p:cNvSpPr>
            <p:nvPr/>
          </p:nvSpPr>
          <p:spPr bwMode="auto">
            <a:xfrm>
              <a:off x="5769599" y="1254220"/>
              <a:ext cx="886112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Plan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116" name="图片 1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705" y="2680970"/>
            <a:ext cx="2117725" cy="2045970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190" y="898525"/>
            <a:ext cx="3667125" cy="1726565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3964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75" y="605155"/>
            <a:ext cx="6803390" cy="2044700"/>
          </a:xfrm>
          <a:prstGeom prst="rect">
            <a:avLst/>
          </a:prstGeom>
        </p:spPr>
      </p:pic>
      <p:sp>
        <p:nvSpPr>
          <p:cNvPr id="74" name="TextBox 53"/>
          <p:cNvSpPr txBox="1"/>
          <p:nvPr/>
        </p:nvSpPr>
        <p:spPr>
          <a:xfrm>
            <a:off x="694055" y="2749550"/>
            <a:ext cx="67602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1400" dirty="0"/>
              <a:t>Input split</a:t>
            </a:r>
            <a:r>
              <a:rPr lang="zh-CN" altLang="en-US" sz="1400" dirty="0"/>
              <a:t>：</a:t>
            </a:r>
            <a:r>
              <a:rPr lang="en-US" altLang="zh-CN" sz="1400" dirty="0"/>
              <a:t>hive(HDFS)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Map task</a:t>
            </a:r>
            <a:r>
              <a:rPr lang="zh-CN" altLang="en-US" sz="1400" dirty="0"/>
              <a:t>：计算、分区、内部快排、溢写、归并排序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Fetch</a:t>
            </a:r>
            <a:r>
              <a:rPr lang="zh-CN" altLang="en-US" sz="1400" dirty="0"/>
              <a:t>：网络拷贝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Reduce</a:t>
            </a:r>
            <a:r>
              <a:rPr lang="zh-CN" altLang="en-US" sz="1400" dirty="0"/>
              <a:t>：合并、全局排序、计算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Output</a:t>
            </a:r>
            <a:r>
              <a:rPr lang="zh-CN" altLang="en-US" sz="1400" dirty="0"/>
              <a:t>：</a:t>
            </a:r>
            <a:r>
              <a:rPr lang="en-US" altLang="zh-CN" sz="1400" dirty="0"/>
              <a:t>hive(</a:t>
            </a:r>
            <a:r>
              <a:rPr lang="en-US" altLang="zh-CN" sz="1400" dirty="0"/>
              <a:t>HDFS)</a:t>
            </a:r>
            <a:endParaRPr lang="en-US" altLang="zh-CN" sz="1400" dirty="0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784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Presto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669290" y="2766060"/>
            <a:ext cx="67602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Source</a:t>
            </a:r>
            <a:r>
              <a:rPr lang="zh-CN" altLang="en-US" sz="1400" dirty="0"/>
              <a:t>：多数据源</a:t>
            </a:r>
            <a:r>
              <a:rPr lang="en-US" altLang="zh-CN" sz="1400" dirty="0"/>
              <a:t>hive</a:t>
            </a:r>
            <a:r>
              <a:rPr lang="zh-CN" altLang="en-US" sz="1400" dirty="0"/>
              <a:t>、</a:t>
            </a:r>
            <a:r>
              <a:rPr lang="en-US" altLang="zh-CN" sz="1400" dirty="0"/>
              <a:t>RDS</a:t>
            </a:r>
            <a:r>
              <a:rPr lang="zh-CN" altLang="en-US" sz="1400" dirty="0"/>
              <a:t>、</a:t>
            </a:r>
            <a:r>
              <a:rPr lang="en-US" altLang="zh-CN" sz="1400" dirty="0"/>
              <a:t>NoSQL</a:t>
            </a:r>
            <a:r>
              <a:rPr lang="zh-CN" altLang="en-US" sz="1400" dirty="0"/>
              <a:t>、</a:t>
            </a:r>
            <a:r>
              <a:rPr lang="en-US" altLang="zh-CN" sz="1400" dirty="0"/>
              <a:t>Cassandra</a:t>
            </a:r>
            <a:r>
              <a:rPr lang="zh-CN" altLang="en-US" sz="1400" dirty="0"/>
              <a:t>、</a:t>
            </a:r>
            <a:r>
              <a:rPr lang="en-US" altLang="zh-CN" sz="1400" dirty="0"/>
              <a:t>Redis</a:t>
            </a:r>
            <a:r>
              <a:rPr lang="zh-CN" altLang="en-US" sz="1400" dirty="0"/>
              <a:t>等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1400" dirty="0"/>
              <a:t>Compute</a:t>
            </a:r>
            <a:r>
              <a:rPr lang="zh-CN" altLang="en-US" sz="1400" dirty="0"/>
              <a:t>：基于内存流水线计算，典型的</a:t>
            </a:r>
            <a:r>
              <a:rPr lang="en-US" altLang="zh-CN" sz="1400" dirty="0"/>
              <a:t>Micro-Batch</a:t>
            </a:r>
            <a:r>
              <a:rPr lang="zh-CN" altLang="en-US" sz="1400" dirty="0"/>
              <a:t>计算模式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Output</a:t>
            </a:r>
            <a:r>
              <a:rPr lang="zh-CN" altLang="en-US" sz="1400" dirty="0"/>
              <a:t>：多目的地</a:t>
            </a:r>
            <a:endParaRPr lang="en-US" altLang="zh-CN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" y="635635"/>
            <a:ext cx="3705225" cy="201739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235" y="605155"/>
            <a:ext cx="3175635" cy="204851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1258</Words>
  <Application>WPS 演示</Application>
  <PresentationFormat>全屏显示(16:9)</PresentationFormat>
  <Paragraphs>204</Paragraphs>
  <Slides>14</Slides>
  <Notes>36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</vt:lpstr>
      <vt:lpstr>Impact</vt:lpstr>
      <vt:lpstr>Calibri</vt:lpstr>
      <vt:lpstr>Segoe UI</vt:lpstr>
      <vt:lpstr>Arial Unicode MS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sunliangliang</cp:lastModifiedBy>
  <cp:revision>129</cp:revision>
  <dcterms:created xsi:type="dcterms:W3CDTF">2014-09-01T11:16:00Z</dcterms:created>
  <dcterms:modified xsi:type="dcterms:W3CDTF">2019-06-05T16:35:26Z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2052-11.1.0.8696</vt:lpwstr>
  </property>
</Properties>
</file>